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Lst>
  <p:notesMasterIdLst>
    <p:notesMasterId r:id="rId17"/>
  </p:notesMasterIdLst>
  <p:sldIdLst>
    <p:sldId id="311" r:id="rId3"/>
    <p:sldId id="319" r:id="rId4"/>
    <p:sldId id="330" r:id="rId5"/>
    <p:sldId id="320" r:id="rId6"/>
    <p:sldId id="321" r:id="rId7"/>
    <p:sldId id="322" r:id="rId8"/>
    <p:sldId id="323" r:id="rId9"/>
    <p:sldId id="324" r:id="rId10"/>
    <p:sldId id="325" r:id="rId11"/>
    <p:sldId id="326" r:id="rId12"/>
    <p:sldId id="327" r:id="rId13"/>
    <p:sldId id="331" r:id="rId14"/>
    <p:sldId id="328" r:id="rId15"/>
    <p:sldId id="32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Series 1</c:v>
                </c:pt>
              </c:strCache>
            </c:strRef>
          </c:tx>
          <c:spPr>
            <a:solidFill>
              <a:schemeClr val="tx1">
                <a:lumMod val="40000"/>
                <a:lumOff val="60000"/>
              </a:schemeClr>
            </a:solidFill>
            <a:ln>
              <a:noFill/>
            </a:ln>
            <a:effectLst/>
          </c:spPr>
          <c:invertIfNegative val="0"/>
          <c:dPt>
            <c:idx val="6"/>
            <c:invertIfNegative val="0"/>
            <c:bubble3D val="0"/>
            <c:spPr>
              <a:solidFill>
                <a:schemeClr val="accent1"/>
              </a:solidFill>
              <a:ln>
                <a:noFill/>
              </a:ln>
              <a:effectLst/>
            </c:spPr>
            <c:extLst>
              <c:ext xmlns:c16="http://schemas.microsoft.com/office/drawing/2014/chart" uri="{C3380CC4-5D6E-409C-BE32-E72D297353CC}">
                <c16:uniqueId val="{00000004-FF07-4F90-A495-314E8FD98504}"/>
              </c:ext>
            </c:extLst>
          </c:dPt>
          <c:dPt>
            <c:idx val="12"/>
            <c:invertIfNegative val="0"/>
            <c:bubble3D val="0"/>
            <c:spPr>
              <a:solidFill>
                <a:schemeClr val="tx2"/>
              </a:solidFill>
              <a:ln>
                <a:noFill/>
              </a:ln>
              <a:effectLst/>
            </c:spPr>
            <c:extLst>
              <c:ext xmlns:c16="http://schemas.microsoft.com/office/drawing/2014/chart" uri="{C3380CC4-5D6E-409C-BE32-E72D297353CC}">
                <c16:uniqueId val="{00000003-FF07-4F90-A495-314E8FD98504}"/>
              </c:ext>
            </c:extLst>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Sheet1!$A$2:$A$14</c:f>
              <c:strCache>
                <c:ptCount val="13"/>
                <c:pt idx="0">
                  <c:v>Japan</c:v>
                </c:pt>
                <c:pt idx="1">
                  <c:v>U.K.</c:v>
                </c:pt>
                <c:pt idx="2">
                  <c:v>Netherlands</c:v>
                </c:pt>
                <c:pt idx="3">
                  <c:v>Germany</c:v>
                </c:pt>
                <c:pt idx="4">
                  <c:v>Australia</c:v>
                </c:pt>
                <c:pt idx="5">
                  <c:v>Sweden</c:v>
                </c:pt>
                <c:pt idx="6">
                  <c:v>Comparable country average</c:v>
                </c:pt>
                <c:pt idx="7">
                  <c:v>Belgium</c:v>
                </c:pt>
                <c:pt idx="8">
                  <c:v>Austria</c:v>
                </c:pt>
                <c:pt idx="9">
                  <c:v>Switzerland</c:v>
                </c:pt>
                <c:pt idx="10">
                  <c:v>France</c:v>
                </c:pt>
                <c:pt idx="11">
                  <c:v>Canada</c:v>
                </c:pt>
                <c:pt idx="12">
                  <c:v>U.S.</c:v>
                </c:pt>
              </c:strCache>
            </c:strRef>
          </c:cat>
          <c:val>
            <c:numRef>
              <c:f>Sheet1!$B$2:$B$14</c:f>
              <c:numCache>
                <c:formatCode>General</c:formatCode>
                <c:ptCount val="13"/>
                <c:pt idx="0">
                  <c:v>0.1</c:v>
                </c:pt>
                <c:pt idx="1">
                  <c:v>0.1</c:v>
                </c:pt>
                <c:pt idx="2">
                  <c:v>0.1</c:v>
                </c:pt>
                <c:pt idx="3">
                  <c:v>0.1</c:v>
                </c:pt>
                <c:pt idx="4">
                  <c:v>0.3</c:v>
                </c:pt>
                <c:pt idx="5">
                  <c:v>0.3</c:v>
                </c:pt>
                <c:pt idx="6">
                  <c:v>0.3</c:v>
                </c:pt>
                <c:pt idx="7">
                  <c:v>0.3</c:v>
                </c:pt>
                <c:pt idx="8">
                  <c:v>0.4</c:v>
                </c:pt>
                <c:pt idx="9">
                  <c:v>0.4</c:v>
                </c:pt>
                <c:pt idx="10">
                  <c:v>0.5</c:v>
                </c:pt>
                <c:pt idx="11">
                  <c:v>0.8</c:v>
                </c:pt>
                <c:pt idx="12">
                  <c:v>5.6</c:v>
                </c:pt>
              </c:numCache>
            </c:numRef>
          </c:val>
          <c:extLst>
            <c:ext xmlns:c16="http://schemas.microsoft.com/office/drawing/2014/chart" uri="{C3380CC4-5D6E-409C-BE32-E72D297353CC}">
              <c16:uniqueId val="{00000000-FF07-4F90-A495-314E8FD98504}"/>
            </c:ext>
          </c:extLst>
        </c:ser>
        <c:dLbls>
          <c:showLegendKey val="0"/>
          <c:showVal val="0"/>
          <c:showCatName val="0"/>
          <c:showSerName val="0"/>
          <c:showPercent val="0"/>
          <c:showBubbleSize val="0"/>
        </c:dLbls>
        <c:gapWidth val="98"/>
        <c:axId val="1641385120"/>
        <c:axId val="1641378048"/>
      </c:barChart>
      <c:catAx>
        <c:axId val="16413851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1641378048"/>
        <c:crosses val="autoZero"/>
        <c:auto val="1"/>
        <c:lblAlgn val="ctr"/>
        <c:lblOffset val="100"/>
        <c:noMultiLvlLbl val="0"/>
      </c:catAx>
      <c:valAx>
        <c:axId val="1641378048"/>
        <c:scaling>
          <c:orientation val="minMax"/>
        </c:scaling>
        <c:delete val="1"/>
        <c:axPos val="b"/>
        <c:numFmt formatCode="General" sourceLinked="1"/>
        <c:majorTickMark val="none"/>
        <c:minorTickMark val="none"/>
        <c:tickLblPos val="nextTo"/>
        <c:crossAx val="164138512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Crude Rate</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2.1775498133696336E-2"/>
                  <c:y val="4.02935006900658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C40-4310-B368-6BA48BA15AEB}"/>
                </c:ext>
              </c:extLst>
            </c:dLbl>
            <c:dLbl>
              <c:idx val="1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C40-4310-B368-6BA48BA15AEB}"/>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Sheet1!$A$2:$A$12</c:f>
              <c:numCache>
                <c:formatCode>General</c:formatCode>
                <c:ptCount val="11"/>
                <c:pt idx="0">
                  <c:v>2011</c:v>
                </c:pt>
                <c:pt idx="1">
                  <c:v>2012</c:v>
                </c:pt>
                <c:pt idx="2">
                  <c:v>2013</c:v>
                </c:pt>
                <c:pt idx="3">
                  <c:v>2014</c:v>
                </c:pt>
                <c:pt idx="4">
                  <c:v>2015</c:v>
                </c:pt>
                <c:pt idx="5">
                  <c:v>2016</c:v>
                </c:pt>
                <c:pt idx="6">
                  <c:v>2017</c:v>
                </c:pt>
                <c:pt idx="7">
                  <c:v>2018</c:v>
                </c:pt>
                <c:pt idx="8">
                  <c:v>2019</c:v>
                </c:pt>
                <c:pt idx="9">
                  <c:v>2020</c:v>
                </c:pt>
                <c:pt idx="10">
                  <c:v>2021</c:v>
                </c:pt>
              </c:numCache>
            </c:numRef>
          </c:cat>
          <c:val>
            <c:numRef>
              <c:f>Sheet1!$B$2:$B$12</c:f>
              <c:numCache>
                <c:formatCode>General</c:formatCode>
                <c:ptCount val="11"/>
                <c:pt idx="0">
                  <c:v>1.8</c:v>
                </c:pt>
                <c:pt idx="1">
                  <c:v>1.8</c:v>
                </c:pt>
                <c:pt idx="2">
                  <c:v>1.7</c:v>
                </c:pt>
                <c:pt idx="3">
                  <c:v>1.8</c:v>
                </c:pt>
                <c:pt idx="4">
                  <c:v>2</c:v>
                </c:pt>
                <c:pt idx="5">
                  <c:v>2.2000000000000002</c:v>
                </c:pt>
                <c:pt idx="6">
                  <c:v>2.5</c:v>
                </c:pt>
                <c:pt idx="7">
                  <c:v>2.4</c:v>
                </c:pt>
                <c:pt idx="8">
                  <c:v>2.4</c:v>
                </c:pt>
                <c:pt idx="9">
                  <c:v>3.1</c:v>
                </c:pt>
                <c:pt idx="10">
                  <c:v>3.6</c:v>
                </c:pt>
              </c:numCache>
            </c:numRef>
          </c:val>
          <c:smooth val="0"/>
          <c:extLst>
            <c:ext xmlns:c16="http://schemas.microsoft.com/office/drawing/2014/chart" uri="{C3380CC4-5D6E-409C-BE32-E72D297353CC}">
              <c16:uniqueId val="{00000000-AC40-4310-B368-6BA48BA15AEB}"/>
            </c:ext>
          </c:extLst>
        </c:ser>
        <c:dLbls>
          <c:showLegendKey val="0"/>
          <c:showVal val="0"/>
          <c:showCatName val="0"/>
          <c:showSerName val="0"/>
          <c:showPercent val="0"/>
          <c:showBubbleSize val="0"/>
        </c:dLbls>
        <c:marker val="1"/>
        <c:smooth val="0"/>
        <c:axId val="1426425744"/>
        <c:axId val="1426426576"/>
      </c:lineChart>
      <c:catAx>
        <c:axId val="1426425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solidFill>
                <a:latin typeface="+mn-lt"/>
                <a:ea typeface="+mn-ea"/>
                <a:cs typeface="+mn-cs"/>
              </a:defRPr>
            </a:pPr>
            <a:endParaRPr lang="en-US"/>
          </a:p>
        </c:txPr>
        <c:crossAx val="1426426576"/>
        <c:crosses val="autoZero"/>
        <c:auto val="1"/>
        <c:lblAlgn val="ctr"/>
        <c:lblOffset val="100"/>
        <c:noMultiLvlLbl val="0"/>
      </c:catAx>
      <c:valAx>
        <c:axId val="1426426576"/>
        <c:scaling>
          <c:orientation val="minMax"/>
          <c:max val="5"/>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426425744"/>
        <c:crosses val="autoZero"/>
        <c:crossBetween val="between"/>
        <c:majorUnit val="1"/>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8934179085602464E-2"/>
          <c:y val="3.4307418979354284E-2"/>
          <c:w val="0.93866796236269279"/>
          <c:h val="0.86858802083875164"/>
        </c:manualLayout>
      </c:layout>
      <c:lineChart>
        <c:grouping val="standard"/>
        <c:varyColors val="0"/>
        <c:ser>
          <c:idx val="0"/>
          <c:order val="0"/>
          <c:tx>
            <c:strRef>
              <c:f>Sheet1!$B$1</c:f>
              <c:strCache>
                <c:ptCount val="1"/>
                <c:pt idx="0">
                  <c:v>Suicide by Other Means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Sheet1!$A$2:$A$12</c:f>
              <c:numCache>
                <c:formatCode>General</c:formatCode>
                <c:ptCount val="11"/>
                <c:pt idx="0">
                  <c:v>2011</c:v>
                </c:pt>
                <c:pt idx="1">
                  <c:v>2012</c:v>
                </c:pt>
                <c:pt idx="2">
                  <c:v>2013</c:v>
                </c:pt>
                <c:pt idx="3">
                  <c:v>2014</c:v>
                </c:pt>
                <c:pt idx="4">
                  <c:v>2015</c:v>
                </c:pt>
                <c:pt idx="5">
                  <c:v>2016</c:v>
                </c:pt>
                <c:pt idx="6">
                  <c:v>2017</c:v>
                </c:pt>
                <c:pt idx="7">
                  <c:v>2018</c:v>
                </c:pt>
                <c:pt idx="8">
                  <c:v>2019</c:v>
                </c:pt>
                <c:pt idx="9">
                  <c:v>2020</c:v>
                </c:pt>
                <c:pt idx="10">
                  <c:v>2021</c:v>
                </c:pt>
              </c:numCache>
            </c:numRef>
          </c:cat>
          <c:val>
            <c:numRef>
              <c:f>Sheet1!$B$2:$B$12</c:f>
              <c:numCache>
                <c:formatCode>General</c:formatCode>
                <c:ptCount val="11"/>
                <c:pt idx="0">
                  <c:v>681</c:v>
                </c:pt>
                <c:pt idx="1">
                  <c:v>713</c:v>
                </c:pt>
                <c:pt idx="2">
                  <c:v>758</c:v>
                </c:pt>
                <c:pt idx="3">
                  <c:v>812</c:v>
                </c:pt>
                <c:pt idx="4">
                  <c:v>833</c:v>
                </c:pt>
                <c:pt idx="5">
                  <c:v>902</c:v>
                </c:pt>
                <c:pt idx="6">
                  <c:v>1049</c:v>
                </c:pt>
                <c:pt idx="7">
                  <c:v>1109</c:v>
                </c:pt>
                <c:pt idx="8">
                  <c:v>989</c:v>
                </c:pt>
                <c:pt idx="9">
                  <c:v>958</c:v>
                </c:pt>
                <c:pt idx="10">
                  <c:v>937</c:v>
                </c:pt>
              </c:numCache>
            </c:numRef>
          </c:val>
          <c:smooth val="0"/>
          <c:extLst>
            <c:ext xmlns:c16="http://schemas.microsoft.com/office/drawing/2014/chart" uri="{C3380CC4-5D6E-409C-BE32-E72D297353CC}">
              <c16:uniqueId val="{00000000-8C4C-4197-B316-C41328E71704}"/>
            </c:ext>
          </c:extLst>
        </c:ser>
        <c:ser>
          <c:idx val="1"/>
          <c:order val="1"/>
          <c:tx>
            <c:strRef>
              <c:f>Sheet1!$C$1</c:f>
              <c:strCache>
                <c:ptCount val="1"/>
                <c:pt idx="0">
                  <c:v>Suicide by Firearm</c:v>
                </c:pt>
              </c:strCache>
            </c:strRef>
          </c:tx>
          <c:spPr>
            <a:ln w="28575" cap="rnd">
              <a:solidFill>
                <a:schemeClr val="tx2"/>
              </a:solidFill>
              <a:round/>
            </a:ln>
            <a:effectLst/>
          </c:spPr>
          <c:marker>
            <c:symbol val="circle"/>
            <c:size val="5"/>
            <c:spPr>
              <a:solidFill>
                <a:schemeClr val="tx2"/>
              </a:solidFill>
              <a:ln w="9525">
                <a:solidFill>
                  <a:schemeClr val="tx2"/>
                </a:solidFill>
              </a:ln>
              <a:effectLst/>
            </c:spPr>
          </c:marker>
          <c:cat>
            <c:numRef>
              <c:f>Sheet1!$A$2:$A$12</c:f>
              <c:numCache>
                <c:formatCode>General</c:formatCode>
                <c:ptCount val="11"/>
                <c:pt idx="0">
                  <c:v>2011</c:v>
                </c:pt>
                <c:pt idx="1">
                  <c:v>2012</c:v>
                </c:pt>
                <c:pt idx="2">
                  <c:v>2013</c:v>
                </c:pt>
                <c:pt idx="3">
                  <c:v>2014</c:v>
                </c:pt>
                <c:pt idx="4">
                  <c:v>2015</c:v>
                </c:pt>
                <c:pt idx="5">
                  <c:v>2016</c:v>
                </c:pt>
                <c:pt idx="6">
                  <c:v>2017</c:v>
                </c:pt>
                <c:pt idx="7">
                  <c:v>2018</c:v>
                </c:pt>
                <c:pt idx="8">
                  <c:v>2019</c:v>
                </c:pt>
                <c:pt idx="9">
                  <c:v>2020</c:v>
                </c:pt>
                <c:pt idx="10">
                  <c:v>2021</c:v>
                </c:pt>
              </c:numCache>
            </c:numRef>
          </c:cat>
          <c:val>
            <c:numRef>
              <c:f>Sheet1!$C$2:$C$12</c:f>
              <c:numCache>
                <c:formatCode>General</c:formatCode>
                <c:ptCount val="11"/>
                <c:pt idx="0">
                  <c:v>448</c:v>
                </c:pt>
                <c:pt idx="1">
                  <c:v>457</c:v>
                </c:pt>
                <c:pt idx="2">
                  <c:v>491</c:v>
                </c:pt>
                <c:pt idx="3">
                  <c:v>532</c:v>
                </c:pt>
                <c:pt idx="4">
                  <c:v>566</c:v>
                </c:pt>
                <c:pt idx="5">
                  <c:v>633</c:v>
                </c:pt>
                <c:pt idx="6">
                  <c:v>729</c:v>
                </c:pt>
                <c:pt idx="7">
                  <c:v>725</c:v>
                </c:pt>
                <c:pt idx="8">
                  <c:v>657</c:v>
                </c:pt>
                <c:pt idx="9">
                  <c:v>721</c:v>
                </c:pt>
                <c:pt idx="10">
                  <c:v>827</c:v>
                </c:pt>
              </c:numCache>
            </c:numRef>
          </c:val>
          <c:smooth val="0"/>
          <c:extLst>
            <c:ext xmlns:c16="http://schemas.microsoft.com/office/drawing/2014/chart" uri="{C3380CC4-5D6E-409C-BE32-E72D297353CC}">
              <c16:uniqueId val="{00000001-8C4C-4197-B316-C41328E71704}"/>
            </c:ext>
          </c:extLst>
        </c:ser>
        <c:dLbls>
          <c:showLegendKey val="0"/>
          <c:showVal val="0"/>
          <c:showCatName val="0"/>
          <c:showSerName val="0"/>
          <c:showPercent val="0"/>
          <c:showBubbleSize val="0"/>
        </c:dLbls>
        <c:marker val="1"/>
        <c:smooth val="0"/>
        <c:axId val="935124480"/>
        <c:axId val="935130304"/>
      </c:lineChart>
      <c:catAx>
        <c:axId val="935124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935130304"/>
        <c:crosses val="autoZero"/>
        <c:auto val="1"/>
        <c:lblAlgn val="ctr"/>
        <c:lblOffset val="100"/>
        <c:noMultiLvlLbl val="0"/>
      </c:catAx>
      <c:valAx>
        <c:axId val="9351303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935124480"/>
        <c:crosses val="autoZero"/>
        <c:crossBetween val="between"/>
      </c:valAx>
      <c:spPr>
        <a:noFill/>
        <a:ln>
          <a:noFill/>
        </a:ln>
        <a:effectLst/>
      </c:spPr>
    </c:plotArea>
    <c:legend>
      <c:legendPos val="b"/>
      <c:layout>
        <c:manualLayout>
          <c:xMode val="edge"/>
          <c:yMode val="edge"/>
          <c:x val="0.75418855722389744"/>
          <c:y val="0.46944799554673838"/>
          <c:w val="0.21764344169463726"/>
          <c:h val="0.15856398584761436"/>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2018</c:v>
                </c:pt>
              </c:strCache>
            </c:strRef>
          </c:tx>
          <c:spPr>
            <a:solidFill>
              <a:schemeClr val="accent1"/>
            </a:solidFill>
            <a:ln>
              <a:noFill/>
            </a:ln>
            <a:effectLst/>
          </c:spPr>
          <c:invertIfNegative val="0"/>
          <c:cat>
            <c:strRef>
              <c:f>Sheet1!$A$2:$A$6</c:f>
              <c:strCache>
                <c:ptCount val="5"/>
                <c:pt idx="0">
                  <c:v>White</c:v>
                </c:pt>
                <c:pt idx="1">
                  <c:v>Black</c:v>
                </c:pt>
                <c:pt idx="2">
                  <c:v>Hispanic</c:v>
                </c:pt>
                <c:pt idx="3">
                  <c:v>Asian</c:v>
                </c:pt>
                <c:pt idx="4">
                  <c:v>AIAN</c:v>
                </c:pt>
              </c:strCache>
            </c:strRef>
          </c:cat>
          <c:val>
            <c:numRef>
              <c:f>Sheet1!$B$2:$B$6</c:f>
              <c:numCache>
                <c:formatCode>General</c:formatCode>
                <c:ptCount val="5"/>
                <c:pt idx="0">
                  <c:v>2</c:v>
                </c:pt>
                <c:pt idx="1">
                  <c:v>6</c:v>
                </c:pt>
                <c:pt idx="2">
                  <c:v>1.5</c:v>
                </c:pt>
                <c:pt idx="3">
                  <c:v>1.1000000000000001</c:v>
                </c:pt>
              </c:numCache>
            </c:numRef>
          </c:val>
          <c:extLst>
            <c:ext xmlns:c16="http://schemas.microsoft.com/office/drawing/2014/chart" uri="{C3380CC4-5D6E-409C-BE32-E72D297353CC}">
              <c16:uniqueId val="{00000000-D4BB-4449-B6D4-499BC98E7FD2}"/>
            </c:ext>
          </c:extLst>
        </c:ser>
        <c:ser>
          <c:idx val="1"/>
          <c:order val="1"/>
          <c:tx>
            <c:strRef>
              <c:f>Sheet1!$C$1</c:f>
              <c:strCache>
                <c:ptCount val="1"/>
                <c:pt idx="0">
                  <c:v>2019</c:v>
                </c:pt>
              </c:strCache>
            </c:strRef>
          </c:tx>
          <c:spPr>
            <a:solidFill>
              <a:schemeClr val="accent2"/>
            </a:solidFill>
            <a:ln>
              <a:noFill/>
            </a:ln>
            <a:effectLst/>
          </c:spPr>
          <c:invertIfNegative val="0"/>
          <c:cat>
            <c:strRef>
              <c:f>Sheet1!$A$2:$A$6</c:f>
              <c:strCache>
                <c:ptCount val="5"/>
                <c:pt idx="0">
                  <c:v>White</c:v>
                </c:pt>
                <c:pt idx="1">
                  <c:v>Black</c:v>
                </c:pt>
                <c:pt idx="2">
                  <c:v>Hispanic</c:v>
                </c:pt>
                <c:pt idx="3">
                  <c:v>Asian</c:v>
                </c:pt>
                <c:pt idx="4">
                  <c:v>AIAN</c:v>
                </c:pt>
              </c:strCache>
            </c:strRef>
          </c:cat>
          <c:val>
            <c:numRef>
              <c:f>Sheet1!$C$2:$C$6</c:f>
              <c:numCache>
                <c:formatCode>General</c:formatCode>
                <c:ptCount val="5"/>
                <c:pt idx="0">
                  <c:v>1.8</c:v>
                </c:pt>
                <c:pt idx="1">
                  <c:v>6.7</c:v>
                </c:pt>
                <c:pt idx="2">
                  <c:v>1.6</c:v>
                </c:pt>
                <c:pt idx="3">
                  <c:v>0.7</c:v>
                </c:pt>
                <c:pt idx="4">
                  <c:v>3.7</c:v>
                </c:pt>
              </c:numCache>
            </c:numRef>
          </c:val>
          <c:extLst>
            <c:ext xmlns:c16="http://schemas.microsoft.com/office/drawing/2014/chart" uri="{C3380CC4-5D6E-409C-BE32-E72D297353CC}">
              <c16:uniqueId val="{00000001-D4BB-4449-B6D4-499BC98E7FD2}"/>
            </c:ext>
          </c:extLst>
        </c:ser>
        <c:ser>
          <c:idx val="2"/>
          <c:order val="2"/>
          <c:tx>
            <c:strRef>
              <c:f>Sheet1!$D$1</c:f>
              <c:strCache>
                <c:ptCount val="1"/>
                <c:pt idx="0">
                  <c:v>2020</c:v>
                </c:pt>
              </c:strCache>
            </c:strRef>
          </c:tx>
          <c:spPr>
            <a:solidFill>
              <a:schemeClr val="accent3"/>
            </a:solidFill>
            <a:ln>
              <a:noFill/>
            </a:ln>
            <a:effectLst/>
          </c:spPr>
          <c:invertIfNegative val="0"/>
          <c:cat>
            <c:strRef>
              <c:f>Sheet1!$A$2:$A$6</c:f>
              <c:strCache>
                <c:ptCount val="5"/>
                <c:pt idx="0">
                  <c:v>White</c:v>
                </c:pt>
                <c:pt idx="1">
                  <c:v>Black</c:v>
                </c:pt>
                <c:pt idx="2">
                  <c:v>Hispanic</c:v>
                </c:pt>
                <c:pt idx="3">
                  <c:v>Asian</c:v>
                </c:pt>
                <c:pt idx="4">
                  <c:v>AIAN</c:v>
                </c:pt>
              </c:strCache>
            </c:strRef>
          </c:cat>
          <c:val>
            <c:numRef>
              <c:f>Sheet1!$D$2:$D$6</c:f>
              <c:numCache>
                <c:formatCode>General</c:formatCode>
                <c:ptCount val="5"/>
                <c:pt idx="0">
                  <c:v>2.2000000000000002</c:v>
                </c:pt>
                <c:pt idx="1">
                  <c:v>9.5</c:v>
                </c:pt>
                <c:pt idx="2">
                  <c:v>2.2000000000000002</c:v>
                </c:pt>
                <c:pt idx="3">
                  <c:v>0.7</c:v>
                </c:pt>
                <c:pt idx="4">
                  <c:v>6.1</c:v>
                </c:pt>
              </c:numCache>
            </c:numRef>
          </c:val>
          <c:extLst>
            <c:ext xmlns:c16="http://schemas.microsoft.com/office/drawing/2014/chart" uri="{C3380CC4-5D6E-409C-BE32-E72D297353CC}">
              <c16:uniqueId val="{00000002-D4BB-4449-B6D4-499BC98E7FD2}"/>
            </c:ext>
          </c:extLst>
        </c:ser>
        <c:ser>
          <c:idx val="3"/>
          <c:order val="3"/>
          <c:tx>
            <c:strRef>
              <c:f>Sheet1!$E$1</c:f>
              <c:strCache>
                <c:ptCount val="1"/>
                <c:pt idx="0">
                  <c:v>2021</c:v>
                </c:pt>
              </c:strCache>
            </c:strRef>
          </c:tx>
          <c:spPr>
            <a:solidFill>
              <a:schemeClr val="accent4"/>
            </a:solidFill>
            <a:ln>
              <a:noFill/>
            </a:ln>
            <a:effectLst/>
          </c:spPr>
          <c:invertIfNegative val="0"/>
          <c:cat>
            <c:strRef>
              <c:f>Sheet1!$A$2:$A$6</c:f>
              <c:strCache>
                <c:ptCount val="5"/>
                <c:pt idx="0">
                  <c:v>White</c:v>
                </c:pt>
                <c:pt idx="1">
                  <c:v>Black</c:v>
                </c:pt>
                <c:pt idx="2">
                  <c:v>Hispanic</c:v>
                </c:pt>
                <c:pt idx="3">
                  <c:v>Asian</c:v>
                </c:pt>
                <c:pt idx="4">
                  <c:v>AIAN</c:v>
                </c:pt>
              </c:strCache>
            </c:strRef>
          </c:cat>
          <c:val>
            <c:numRef>
              <c:f>Sheet1!$E$2:$E$6</c:f>
              <c:numCache>
                <c:formatCode>General</c:formatCode>
                <c:ptCount val="5"/>
                <c:pt idx="0">
                  <c:v>2.2999999999999998</c:v>
                </c:pt>
                <c:pt idx="1">
                  <c:v>12</c:v>
                </c:pt>
                <c:pt idx="2">
                  <c:v>2.2999999999999998</c:v>
                </c:pt>
                <c:pt idx="3">
                  <c:v>0.9</c:v>
                </c:pt>
                <c:pt idx="4">
                  <c:v>4.4000000000000004</c:v>
                </c:pt>
              </c:numCache>
            </c:numRef>
          </c:val>
          <c:extLst>
            <c:ext xmlns:c16="http://schemas.microsoft.com/office/drawing/2014/chart" uri="{C3380CC4-5D6E-409C-BE32-E72D297353CC}">
              <c16:uniqueId val="{00000003-D4BB-4449-B6D4-499BC98E7FD2}"/>
            </c:ext>
          </c:extLst>
        </c:ser>
        <c:dLbls>
          <c:showLegendKey val="0"/>
          <c:showVal val="0"/>
          <c:showCatName val="0"/>
          <c:showSerName val="0"/>
          <c:showPercent val="0"/>
          <c:showBubbleSize val="0"/>
        </c:dLbls>
        <c:gapWidth val="219"/>
        <c:overlap val="-27"/>
        <c:axId val="937747504"/>
        <c:axId val="937750832"/>
      </c:barChart>
      <c:catAx>
        <c:axId val="9377475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en-US"/>
          </a:p>
        </c:txPr>
        <c:crossAx val="937750832"/>
        <c:crosses val="autoZero"/>
        <c:auto val="1"/>
        <c:lblAlgn val="ctr"/>
        <c:lblOffset val="100"/>
        <c:noMultiLvlLbl val="0"/>
      </c:catAx>
      <c:valAx>
        <c:axId val="9377508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937747504"/>
        <c:crosses val="autoZero"/>
        <c:crossBetween val="between"/>
      </c:valAx>
      <c:spPr>
        <a:noFill/>
        <a:ln>
          <a:noFill/>
        </a:ln>
        <a:effectLst/>
      </c:spPr>
    </c:plotArea>
    <c:legend>
      <c:legendPos val="b"/>
      <c:layout>
        <c:manualLayout>
          <c:xMode val="edge"/>
          <c:yMode val="edge"/>
          <c:x val="0.3741991688617155"/>
          <c:y val="0.8922394668617335"/>
          <c:w val="0.25160157099685754"/>
          <c:h val="7.5945258800416637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2018</c:v>
                </c:pt>
              </c:strCache>
            </c:strRef>
          </c:tx>
          <c:spPr>
            <a:solidFill>
              <a:schemeClr val="accent1"/>
            </a:solidFill>
            <a:ln>
              <a:noFill/>
            </a:ln>
            <a:effectLst/>
          </c:spPr>
          <c:invertIfNegative val="0"/>
          <c:cat>
            <c:strRef>
              <c:f>Sheet1!$A$2:$A$3</c:f>
              <c:strCache>
                <c:ptCount val="2"/>
                <c:pt idx="0">
                  <c:v>Female</c:v>
                </c:pt>
                <c:pt idx="1">
                  <c:v>Male</c:v>
                </c:pt>
              </c:strCache>
            </c:strRef>
          </c:cat>
          <c:val>
            <c:numRef>
              <c:f>Sheet1!$B$2:$B$3</c:f>
              <c:numCache>
                <c:formatCode>General</c:formatCode>
                <c:ptCount val="2"/>
                <c:pt idx="0">
                  <c:v>0.9</c:v>
                </c:pt>
                <c:pt idx="1">
                  <c:v>3.8</c:v>
                </c:pt>
              </c:numCache>
            </c:numRef>
          </c:val>
          <c:extLst>
            <c:ext xmlns:c16="http://schemas.microsoft.com/office/drawing/2014/chart" uri="{C3380CC4-5D6E-409C-BE32-E72D297353CC}">
              <c16:uniqueId val="{00000000-02D3-44B8-9B51-0F1E65BFFFE4}"/>
            </c:ext>
          </c:extLst>
        </c:ser>
        <c:ser>
          <c:idx val="1"/>
          <c:order val="1"/>
          <c:tx>
            <c:strRef>
              <c:f>Sheet1!$C$1</c:f>
              <c:strCache>
                <c:ptCount val="1"/>
                <c:pt idx="0">
                  <c:v>2019</c:v>
                </c:pt>
              </c:strCache>
            </c:strRef>
          </c:tx>
          <c:spPr>
            <a:solidFill>
              <a:schemeClr val="accent2"/>
            </a:solidFill>
            <a:ln>
              <a:noFill/>
            </a:ln>
            <a:effectLst/>
          </c:spPr>
          <c:invertIfNegative val="0"/>
          <c:cat>
            <c:strRef>
              <c:f>Sheet1!$A$2:$A$3</c:f>
              <c:strCache>
                <c:ptCount val="2"/>
                <c:pt idx="0">
                  <c:v>Female</c:v>
                </c:pt>
                <c:pt idx="1">
                  <c:v>Male</c:v>
                </c:pt>
              </c:strCache>
            </c:strRef>
          </c:cat>
          <c:val>
            <c:numRef>
              <c:f>Sheet1!$C$2:$C$3</c:f>
              <c:numCache>
                <c:formatCode>General</c:formatCode>
                <c:ptCount val="2"/>
                <c:pt idx="0">
                  <c:v>0.8</c:v>
                </c:pt>
                <c:pt idx="1">
                  <c:v>3.9</c:v>
                </c:pt>
              </c:numCache>
            </c:numRef>
          </c:val>
          <c:extLst>
            <c:ext xmlns:c16="http://schemas.microsoft.com/office/drawing/2014/chart" uri="{C3380CC4-5D6E-409C-BE32-E72D297353CC}">
              <c16:uniqueId val="{00000001-02D3-44B8-9B51-0F1E65BFFFE4}"/>
            </c:ext>
          </c:extLst>
        </c:ser>
        <c:ser>
          <c:idx val="2"/>
          <c:order val="2"/>
          <c:tx>
            <c:strRef>
              <c:f>Sheet1!$D$1</c:f>
              <c:strCache>
                <c:ptCount val="1"/>
                <c:pt idx="0">
                  <c:v>2020</c:v>
                </c:pt>
              </c:strCache>
            </c:strRef>
          </c:tx>
          <c:spPr>
            <a:solidFill>
              <a:schemeClr val="accent3"/>
            </a:solidFill>
            <a:ln>
              <a:noFill/>
            </a:ln>
            <a:effectLst/>
          </c:spPr>
          <c:invertIfNegative val="0"/>
          <c:cat>
            <c:strRef>
              <c:f>Sheet1!$A$2:$A$3</c:f>
              <c:strCache>
                <c:ptCount val="2"/>
                <c:pt idx="0">
                  <c:v>Female</c:v>
                </c:pt>
                <c:pt idx="1">
                  <c:v>Male</c:v>
                </c:pt>
              </c:strCache>
            </c:strRef>
          </c:cat>
          <c:val>
            <c:numRef>
              <c:f>Sheet1!$D$2:$D$3</c:f>
              <c:numCache>
                <c:formatCode>General</c:formatCode>
                <c:ptCount val="2"/>
                <c:pt idx="0">
                  <c:v>1</c:v>
                </c:pt>
                <c:pt idx="1">
                  <c:v>5.2</c:v>
                </c:pt>
              </c:numCache>
            </c:numRef>
          </c:val>
          <c:extLst>
            <c:ext xmlns:c16="http://schemas.microsoft.com/office/drawing/2014/chart" uri="{C3380CC4-5D6E-409C-BE32-E72D297353CC}">
              <c16:uniqueId val="{00000002-02D3-44B8-9B51-0F1E65BFFFE4}"/>
            </c:ext>
          </c:extLst>
        </c:ser>
        <c:ser>
          <c:idx val="3"/>
          <c:order val="3"/>
          <c:tx>
            <c:strRef>
              <c:f>Sheet1!$E$1</c:f>
              <c:strCache>
                <c:ptCount val="1"/>
                <c:pt idx="0">
                  <c:v>2021</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Female</c:v>
                </c:pt>
                <c:pt idx="1">
                  <c:v>Male</c:v>
                </c:pt>
              </c:strCache>
            </c:strRef>
          </c:cat>
          <c:val>
            <c:numRef>
              <c:f>Sheet1!$E$2:$E$3</c:f>
              <c:numCache>
                <c:formatCode>General</c:formatCode>
                <c:ptCount val="2"/>
                <c:pt idx="0">
                  <c:v>1.3</c:v>
                </c:pt>
                <c:pt idx="1">
                  <c:v>5.8</c:v>
                </c:pt>
              </c:numCache>
            </c:numRef>
          </c:val>
          <c:extLst>
            <c:ext xmlns:c16="http://schemas.microsoft.com/office/drawing/2014/chart" uri="{C3380CC4-5D6E-409C-BE32-E72D297353CC}">
              <c16:uniqueId val="{00000003-02D3-44B8-9B51-0F1E65BFFFE4}"/>
            </c:ext>
          </c:extLst>
        </c:ser>
        <c:dLbls>
          <c:showLegendKey val="0"/>
          <c:showVal val="0"/>
          <c:showCatName val="0"/>
          <c:showSerName val="0"/>
          <c:showPercent val="0"/>
          <c:showBubbleSize val="0"/>
        </c:dLbls>
        <c:gapWidth val="219"/>
        <c:overlap val="-27"/>
        <c:axId val="1081429904"/>
        <c:axId val="1081431568"/>
      </c:barChart>
      <c:catAx>
        <c:axId val="1081429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1081431568"/>
        <c:crosses val="autoZero"/>
        <c:auto val="1"/>
        <c:lblAlgn val="ctr"/>
        <c:lblOffset val="100"/>
        <c:noMultiLvlLbl val="0"/>
      </c:catAx>
      <c:valAx>
        <c:axId val="10814315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81429904"/>
        <c:crosses val="autoZero"/>
        <c:crossBetween val="between"/>
      </c:valAx>
      <c:spPr>
        <a:noFill/>
        <a:ln>
          <a:noFill/>
        </a:ln>
        <a:effectLst/>
      </c:spPr>
    </c:plotArea>
    <c:legend>
      <c:legendPos val="b"/>
      <c:layout>
        <c:manualLayout>
          <c:xMode val="edge"/>
          <c:yMode val="edge"/>
          <c:x val="0.3601860122514271"/>
          <c:y val="0.90509534201128172"/>
          <c:w val="0.27962788675084255"/>
          <c:h val="7.7508774216179896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4548591580793507E-2"/>
          <c:y val="3.4166781783855966E-2"/>
          <c:w val="0.95282851707230243"/>
          <c:h val="0.87078947368421056"/>
        </c:manualLayout>
      </c:layout>
      <c:barChart>
        <c:barDir val="col"/>
        <c:grouping val="stacked"/>
        <c:varyColors val="0"/>
        <c:ser>
          <c:idx val="0"/>
          <c:order val="0"/>
          <c:tx>
            <c:strRef>
              <c:f>Sheet1!$B$1</c:f>
              <c:strCache>
                <c:ptCount val="1"/>
                <c:pt idx="0">
                  <c:v>Suicide by other means, age-adjusted rate</c:v>
                </c:pt>
              </c:strCache>
            </c:strRef>
          </c:tx>
          <c:spPr>
            <a:solidFill>
              <a:schemeClr val="accent1"/>
            </a:solidFill>
            <a:ln>
              <a:noFill/>
            </a:ln>
            <a:effectLst/>
          </c:spPr>
          <c:invertIfNegative val="0"/>
          <c:cat>
            <c:strRef>
              <c:f>Sheet1!$A$2:$A$51</c:f>
              <c:strCache>
                <c:ptCount val="50"/>
                <c:pt idx="0">
                  <c:v>NJ</c:v>
                </c:pt>
                <c:pt idx="1">
                  <c:v>NY</c:v>
                </c:pt>
                <c:pt idx="2">
                  <c:v>MA</c:v>
                </c:pt>
                <c:pt idx="3">
                  <c:v>RI</c:v>
                </c:pt>
                <c:pt idx="4">
                  <c:v>MD</c:v>
                </c:pt>
                <c:pt idx="5">
                  <c:v>CT</c:v>
                </c:pt>
                <c:pt idx="6">
                  <c:v>CA</c:v>
                </c:pt>
                <c:pt idx="7">
                  <c:v>IL</c:v>
                </c:pt>
                <c:pt idx="8">
                  <c:v>DE</c:v>
                </c:pt>
                <c:pt idx="9">
                  <c:v>PA</c:v>
                </c:pt>
                <c:pt idx="10">
                  <c:v>HI</c:v>
                </c:pt>
                <c:pt idx="11">
                  <c:v>MN</c:v>
                </c:pt>
                <c:pt idx="12">
                  <c:v>FL</c:v>
                </c:pt>
                <c:pt idx="13">
                  <c:v>NC</c:v>
                </c:pt>
                <c:pt idx="14">
                  <c:v>TX</c:v>
                </c:pt>
                <c:pt idx="15">
                  <c:v>VA</c:v>
                </c:pt>
                <c:pt idx="16">
                  <c:v>GA</c:v>
                </c:pt>
                <c:pt idx="17">
                  <c:v>OH</c:v>
                </c:pt>
                <c:pt idx="18">
                  <c:v>LA</c:v>
                </c:pt>
                <c:pt idx="19">
                  <c:v>MS</c:v>
                </c:pt>
                <c:pt idx="20">
                  <c:v>MI</c:v>
                </c:pt>
                <c:pt idx="21">
                  <c:v>WI</c:v>
                </c:pt>
                <c:pt idx="22">
                  <c:v>NE</c:v>
                </c:pt>
                <c:pt idx="23">
                  <c:v>IN</c:v>
                </c:pt>
                <c:pt idx="24">
                  <c:v>WA</c:v>
                </c:pt>
                <c:pt idx="25">
                  <c:v>AL</c:v>
                </c:pt>
                <c:pt idx="26">
                  <c:v>SC</c:v>
                </c:pt>
                <c:pt idx="27">
                  <c:v>ME</c:v>
                </c:pt>
                <c:pt idx="28">
                  <c:v>NH</c:v>
                </c:pt>
                <c:pt idx="29">
                  <c:v>TN</c:v>
                </c:pt>
                <c:pt idx="30">
                  <c:v>AZ</c:v>
                </c:pt>
                <c:pt idx="31">
                  <c:v>KY</c:v>
                </c:pt>
                <c:pt idx="32">
                  <c:v>IA</c:v>
                </c:pt>
                <c:pt idx="33">
                  <c:v>VT</c:v>
                </c:pt>
                <c:pt idx="34">
                  <c:v>MO</c:v>
                </c:pt>
                <c:pt idx="35">
                  <c:v>NV</c:v>
                </c:pt>
                <c:pt idx="36">
                  <c:v>ND</c:v>
                </c:pt>
                <c:pt idx="37">
                  <c:v>OR</c:v>
                </c:pt>
                <c:pt idx="38">
                  <c:v>KS</c:v>
                </c:pt>
                <c:pt idx="39">
                  <c:v>AR</c:v>
                </c:pt>
                <c:pt idx="40">
                  <c:v>WV</c:v>
                </c:pt>
                <c:pt idx="41">
                  <c:v>UT</c:v>
                </c:pt>
                <c:pt idx="42">
                  <c:v>SD</c:v>
                </c:pt>
                <c:pt idx="43">
                  <c:v>CO</c:v>
                </c:pt>
                <c:pt idx="44">
                  <c:v>OK</c:v>
                </c:pt>
                <c:pt idx="45">
                  <c:v>ID</c:v>
                </c:pt>
                <c:pt idx="46">
                  <c:v>NM</c:v>
                </c:pt>
                <c:pt idx="47">
                  <c:v>MT</c:v>
                </c:pt>
                <c:pt idx="48">
                  <c:v>AK</c:v>
                </c:pt>
                <c:pt idx="49">
                  <c:v>WY</c:v>
                </c:pt>
              </c:strCache>
            </c:strRef>
          </c:cat>
          <c:val>
            <c:numRef>
              <c:f>Sheet1!$B$2:$B$51</c:f>
              <c:numCache>
                <c:formatCode>General</c:formatCode>
                <c:ptCount val="50"/>
                <c:pt idx="0">
                  <c:v>5.3</c:v>
                </c:pt>
                <c:pt idx="1">
                  <c:v>5.89</c:v>
                </c:pt>
                <c:pt idx="2">
                  <c:v>6.63</c:v>
                </c:pt>
                <c:pt idx="3">
                  <c:v>5.82</c:v>
                </c:pt>
                <c:pt idx="4">
                  <c:v>5.16</c:v>
                </c:pt>
                <c:pt idx="5">
                  <c:v>6.64</c:v>
                </c:pt>
                <c:pt idx="6">
                  <c:v>6.37</c:v>
                </c:pt>
                <c:pt idx="7">
                  <c:v>6.51</c:v>
                </c:pt>
                <c:pt idx="8">
                  <c:v>6.61</c:v>
                </c:pt>
                <c:pt idx="9">
                  <c:v>6.07</c:v>
                </c:pt>
                <c:pt idx="10">
                  <c:v>10.86</c:v>
                </c:pt>
                <c:pt idx="11">
                  <c:v>7.13</c:v>
                </c:pt>
                <c:pt idx="12">
                  <c:v>6.2</c:v>
                </c:pt>
                <c:pt idx="13">
                  <c:v>5.35</c:v>
                </c:pt>
                <c:pt idx="14">
                  <c:v>5.6</c:v>
                </c:pt>
                <c:pt idx="15">
                  <c:v>5.79</c:v>
                </c:pt>
                <c:pt idx="16">
                  <c:v>5.19</c:v>
                </c:pt>
                <c:pt idx="17">
                  <c:v>6.52</c:v>
                </c:pt>
                <c:pt idx="18">
                  <c:v>5.27</c:v>
                </c:pt>
                <c:pt idx="19">
                  <c:v>4.6100000000000003</c:v>
                </c:pt>
                <c:pt idx="20">
                  <c:v>6.89</c:v>
                </c:pt>
                <c:pt idx="21">
                  <c:v>7.36</c:v>
                </c:pt>
                <c:pt idx="22">
                  <c:v>7.9</c:v>
                </c:pt>
                <c:pt idx="23">
                  <c:v>6.38</c:v>
                </c:pt>
                <c:pt idx="24">
                  <c:v>7.56</c:v>
                </c:pt>
                <c:pt idx="25">
                  <c:v>5.4</c:v>
                </c:pt>
                <c:pt idx="26">
                  <c:v>5.96</c:v>
                </c:pt>
                <c:pt idx="27">
                  <c:v>7.52</c:v>
                </c:pt>
                <c:pt idx="28">
                  <c:v>8.2200000000000006</c:v>
                </c:pt>
                <c:pt idx="29">
                  <c:v>6.72</c:v>
                </c:pt>
                <c:pt idx="30">
                  <c:v>7.21</c:v>
                </c:pt>
                <c:pt idx="31">
                  <c:v>6.65</c:v>
                </c:pt>
                <c:pt idx="32">
                  <c:v>9.9600000000000009</c:v>
                </c:pt>
                <c:pt idx="33">
                  <c:v>7.88</c:v>
                </c:pt>
                <c:pt idx="34">
                  <c:v>7</c:v>
                </c:pt>
                <c:pt idx="35">
                  <c:v>7.1</c:v>
                </c:pt>
                <c:pt idx="36">
                  <c:v>7.81</c:v>
                </c:pt>
                <c:pt idx="37">
                  <c:v>8.6300000000000008</c:v>
                </c:pt>
                <c:pt idx="38">
                  <c:v>7.98</c:v>
                </c:pt>
                <c:pt idx="39">
                  <c:v>7.52</c:v>
                </c:pt>
                <c:pt idx="40">
                  <c:v>7.92</c:v>
                </c:pt>
                <c:pt idx="41">
                  <c:v>9.9600000000000009</c:v>
                </c:pt>
                <c:pt idx="42">
                  <c:v>11.39</c:v>
                </c:pt>
                <c:pt idx="43">
                  <c:v>10.78</c:v>
                </c:pt>
                <c:pt idx="44">
                  <c:v>8.7200000000000006</c:v>
                </c:pt>
                <c:pt idx="45">
                  <c:v>8.15</c:v>
                </c:pt>
                <c:pt idx="46">
                  <c:v>10.45</c:v>
                </c:pt>
                <c:pt idx="47">
                  <c:v>10.24</c:v>
                </c:pt>
                <c:pt idx="48">
                  <c:v>9.6999999999999993</c:v>
                </c:pt>
                <c:pt idx="49">
                  <c:v>9.59</c:v>
                </c:pt>
              </c:numCache>
            </c:numRef>
          </c:val>
          <c:extLst>
            <c:ext xmlns:c16="http://schemas.microsoft.com/office/drawing/2014/chart" uri="{C3380CC4-5D6E-409C-BE32-E72D297353CC}">
              <c16:uniqueId val="{00000000-6465-4729-B28D-79AA9F526B00}"/>
            </c:ext>
          </c:extLst>
        </c:ser>
        <c:ser>
          <c:idx val="1"/>
          <c:order val="1"/>
          <c:tx>
            <c:strRef>
              <c:f>Sheet1!$C$1</c:f>
              <c:strCache>
                <c:ptCount val="1"/>
                <c:pt idx="0">
                  <c:v>Suicide by firearms, age-adjusted rate</c:v>
                </c:pt>
              </c:strCache>
            </c:strRef>
          </c:tx>
          <c:spPr>
            <a:solidFill>
              <a:schemeClr val="tx2"/>
            </a:solidFill>
            <a:ln>
              <a:noFill/>
            </a:ln>
            <a:effectLst/>
          </c:spPr>
          <c:invertIfNegative val="0"/>
          <c:cat>
            <c:strRef>
              <c:f>Sheet1!$A$2:$A$51</c:f>
              <c:strCache>
                <c:ptCount val="50"/>
                <c:pt idx="0">
                  <c:v>NJ</c:v>
                </c:pt>
                <c:pt idx="1">
                  <c:v>NY</c:v>
                </c:pt>
                <c:pt idx="2">
                  <c:v>MA</c:v>
                </c:pt>
                <c:pt idx="3">
                  <c:v>RI</c:v>
                </c:pt>
                <c:pt idx="4">
                  <c:v>MD</c:v>
                </c:pt>
                <c:pt idx="5">
                  <c:v>CT</c:v>
                </c:pt>
                <c:pt idx="6">
                  <c:v>CA</c:v>
                </c:pt>
                <c:pt idx="7">
                  <c:v>IL</c:v>
                </c:pt>
                <c:pt idx="8">
                  <c:v>DE</c:v>
                </c:pt>
                <c:pt idx="9">
                  <c:v>PA</c:v>
                </c:pt>
                <c:pt idx="10">
                  <c:v>HI</c:v>
                </c:pt>
                <c:pt idx="11">
                  <c:v>MN</c:v>
                </c:pt>
                <c:pt idx="12">
                  <c:v>FL</c:v>
                </c:pt>
                <c:pt idx="13">
                  <c:v>NC</c:v>
                </c:pt>
                <c:pt idx="14">
                  <c:v>TX</c:v>
                </c:pt>
                <c:pt idx="15">
                  <c:v>VA</c:v>
                </c:pt>
                <c:pt idx="16">
                  <c:v>GA</c:v>
                </c:pt>
                <c:pt idx="17">
                  <c:v>OH</c:v>
                </c:pt>
                <c:pt idx="18">
                  <c:v>LA</c:v>
                </c:pt>
                <c:pt idx="19">
                  <c:v>MS</c:v>
                </c:pt>
                <c:pt idx="20">
                  <c:v>MI</c:v>
                </c:pt>
                <c:pt idx="21">
                  <c:v>WI</c:v>
                </c:pt>
                <c:pt idx="22">
                  <c:v>NE</c:v>
                </c:pt>
                <c:pt idx="23">
                  <c:v>IN</c:v>
                </c:pt>
                <c:pt idx="24">
                  <c:v>WA</c:v>
                </c:pt>
                <c:pt idx="25">
                  <c:v>AL</c:v>
                </c:pt>
                <c:pt idx="26">
                  <c:v>SC</c:v>
                </c:pt>
                <c:pt idx="27">
                  <c:v>ME</c:v>
                </c:pt>
                <c:pt idx="28">
                  <c:v>NH</c:v>
                </c:pt>
                <c:pt idx="29">
                  <c:v>TN</c:v>
                </c:pt>
                <c:pt idx="30">
                  <c:v>AZ</c:v>
                </c:pt>
                <c:pt idx="31">
                  <c:v>KY</c:v>
                </c:pt>
                <c:pt idx="32">
                  <c:v>IA</c:v>
                </c:pt>
                <c:pt idx="33">
                  <c:v>VT</c:v>
                </c:pt>
                <c:pt idx="34">
                  <c:v>MO</c:v>
                </c:pt>
                <c:pt idx="35">
                  <c:v>NV</c:v>
                </c:pt>
                <c:pt idx="36">
                  <c:v>ND</c:v>
                </c:pt>
                <c:pt idx="37">
                  <c:v>OR</c:v>
                </c:pt>
                <c:pt idx="38">
                  <c:v>KS</c:v>
                </c:pt>
                <c:pt idx="39">
                  <c:v>AR</c:v>
                </c:pt>
                <c:pt idx="40">
                  <c:v>WV</c:v>
                </c:pt>
                <c:pt idx="41">
                  <c:v>UT</c:v>
                </c:pt>
                <c:pt idx="42">
                  <c:v>SD</c:v>
                </c:pt>
                <c:pt idx="43">
                  <c:v>CO</c:v>
                </c:pt>
                <c:pt idx="44">
                  <c:v>OK</c:v>
                </c:pt>
                <c:pt idx="45">
                  <c:v>ID</c:v>
                </c:pt>
                <c:pt idx="46">
                  <c:v>NM</c:v>
                </c:pt>
                <c:pt idx="47">
                  <c:v>MT</c:v>
                </c:pt>
                <c:pt idx="48">
                  <c:v>AK</c:v>
                </c:pt>
                <c:pt idx="49">
                  <c:v>WY</c:v>
                </c:pt>
              </c:strCache>
            </c:strRef>
          </c:cat>
          <c:val>
            <c:numRef>
              <c:f>Sheet1!$C$2:$C$51</c:f>
              <c:numCache>
                <c:formatCode>General</c:formatCode>
                <c:ptCount val="50"/>
                <c:pt idx="0">
                  <c:v>1.82</c:v>
                </c:pt>
                <c:pt idx="1">
                  <c:v>2.12</c:v>
                </c:pt>
                <c:pt idx="2">
                  <c:v>1.75</c:v>
                </c:pt>
                <c:pt idx="3">
                  <c:v>2.7</c:v>
                </c:pt>
                <c:pt idx="4">
                  <c:v>4.09</c:v>
                </c:pt>
                <c:pt idx="5">
                  <c:v>2.67</c:v>
                </c:pt>
                <c:pt idx="6">
                  <c:v>3.63</c:v>
                </c:pt>
                <c:pt idx="7">
                  <c:v>4.05</c:v>
                </c:pt>
                <c:pt idx="8">
                  <c:v>5.64</c:v>
                </c:pt>
                <c:pt idx="9">
                  <c:v>6.47</c:v>
                </c:pt>
                <c:pt idx="10">
                  <c:v>2.0499999999999998</c:v>
                </c:pt>
                <c:pt idx="11">
                  <c:v>5.96</c:v>
                </c:pt>
                <c:pt idx="12">
                  <c:v>6.94</c:v>
                </c:pt>
                <c:pt idx="13">
                  <c:v>7.85</c:v>
                </c:pt>
                <c:pt idx="14">
                  <c:v>7.78</c:v>
                </c:pt>
                <c:pt idx="15">
                  <c:v>7.69</c:v>
                </c:pt>
                <c:pt idx="16">
                  <c:v>8.52</c:v>
                </c:pt>
                <c:pt idx="17">
                  <c:v>7.24</c:v>
                </c:pt>
                <c:pt idx="18">
                  <c:v>8.52</c:v>
                </c:pt>
                <c:pt idx="19">
                  <c:v>9.35</c:v>
                </c:pt>
                <c:pt idx="20">
                  <c:v>7.1</c:v>
                </c:pt>
                <c:pt idx="21">
                  <c:v>7.15</c:v>
                </c:pt>
                <c:pt idx="22">
                  <c:v>6.99</c:v>
                </c:pt>
                <c:pt idx="23">
                  <c:v>8.65</c:v>
                </c:pt>
                <c:pt idx="24">
                  <c:v>7.67</c:v>
                </c:pt>
                <c:pt idx="25">
                  <c:v>10.55</c:v>
                </c:pt>
                <c:pt idx="26">
                  <c:v>10.3</c:v>
                </c:pt>
                <c:pt idx="27">
                  <c:v>8.84</c:v>
                </c:pt>
                <c:pt idx="28">
                  <c:v>8.16</c:v>
                </c:pt>
                <c:pt idx="29">
                  <c:v>10.5</c:v>
                </c:pt>
                <c:pt idx="30">
                  <c:v>10.42</c:v>
                </c:pt>
                <c:pt idx="31">
                  <c:v>11.03</c:v>
                </c:pt>
                <c:pt idx="32">
                  <c:v>8.0299999999999994</c:v>
                </c:pt>
                <c:pt idx="33">
                  <c:v>10.24</c:v>
                </c:pt>
                <c:pt idx="34">
                  <c:v>11.21</c:v>
                </c:pt>
                <c:pt idx="35">
                  <c:v>11.12</c:v>
                </c:pt>
                <c:pt idx="36">
                  <c:v>10.45</c:v>
                </c:pt>
                <c:pt idx="37">
                  <c:v>9.6300000000000008</c:v>
                </c:pt>
                <c:pt idx="38">
                  <c:v>10.4</c:v>
                </c:pt>
                <c:pt idx="39">
                  <c:v>11.54</c:v>
                </c:pt>
                <c:pt idx="40">
                  <c:v>11.53</c:v>
                </c:pt>
                <c:pt idx="41">
                  <c:v>10.83</c:v>
                </c:pt>
                <c:pt idx="42">
                  <c:v>9.6300000000000008</c:v>
                </c:pt>
                <c:pt idx="43">
                  <c:v>10.77</c:v>
                </c:pt>
                <c:pt idx="44">
                  <c:v>13.18</c:v>
                </c:pt>
                <c:pt idx="45">
                  <c:v>15.07</c:v>
                </c:pt>
                <c:pt idx="46">
                  <c:v>13.73</c:v>
                </c:pt>
                <c:pt idx="47">
                  <c:v>15.82</c:v>
                </c:pt>
                <c:pt idx="48">
                  <c:v>17.78</c:v>
                </c:pt>
                <c:pt idx="49">
                  <c:v>20.91</c:v>
                </c:pt>
              </c:numCache>
            </c:numRef>
          </c:val>
          <c:extLst>
            <c:ext xmlns:c16="http://schemas.microsoft.com/office/drawing/2014/chart" uri="{C3380CC4-5D6E-409C-BE32-E72D297353CC}">
              <c16:uniqueId val="{00000001-6465-4729-B28D-79AA9F526B00}"/>
            </c:ext>
          </c:extLst>
        </c:ser>
        <c:dLbls>
          <c:showLegendKey val="0"/>
          <c:showVal val="0"/>
          <c:showCatName val="0"/>
          <c:showSerName val="0"/>
          <c:showPercent val="0"/>
          <c:showBubbleSize val="0"/>
        </c:dLbls>
        <c:gapWidth val="80"/>
        <c:overlap val="100"/>
        <c:axId val="2086360800"/>
        <c:axId val="2086363712"/>
      </c:barChart>
      <c:catAx>
        <c:axId val="20863608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2086363712"/>
        <c:crosses val="autoZero"/>
        <c:auto val="1"/>
        <c:lblAlgn val="ctr"/>
        <c:lblOffset val="100"/>
        <c:noMultiLvlLbl val="0"/>
      </c:catAx>
      <c:valAx>
        <c:axId val="2086363712"/>
        <c:scaling>
          <c:orientation val="minMax"/>
          <c:max val="35"/>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86360800"/>
        <c:crosses val="autoZero"/>
        <c:crossBetween val="between"/>
        <c:majorUnit val="10"/>
      </c:valAx>
      <c:spPr>
        <a:noFill/>
        <a:ln>
          <a:noFill/>
        </a:ln>
        <a:effectLst/>
      </c:spPr>
    </c:plotArea>
    <c:legend>
      <c:legendPos val="b"/>
      <c:layout>
        <c:manualLayout>
          <c:xMode val="edge"/>
          <c:yMode val="edge"/>
          <c:x val="5.1048142881764146E-2"/>
          <c:y val="0.18864437997881844"/>
          <c:w val="0.36779624193966654"/>
          <c:h val="0.13884100013814063"/>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C56E39-25ED-4C7E-A6AE-4B8674E89739}" type="datetimeFigureOut">
              <a:rPr lang="en-US" smtClean="0"/>
              <a:t>1/23/23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8DF04E-9A37-41D0-8256-E031FD845731}" type="slidenum">
              <a:rPr lang="en-US" smtClean="0"/>
              <a:t>‹#›</a:t>
            </a:fld>
            <a:endParaRPr lang="en-US"/>
          </a:p>
        </p:txBody>
      </p:sp>
    </p:spTree>
    <p:extLst>
      <p:ext uri="{BB962C8B-B14F-4D97-AF65-F5344CB8AC3E}">
        <p14:creationId xmlns:p14="http://schemas.microsoft.com/office/powerpoint/2010/main" val="9086933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ECA6764C-C15E-0340-B95F-B7B37D149921}" type="slidenum">
              <a:rPr lang="en-US" smtClean="0"/>
              <a:t>1</a:t>
            </a:fld>
            <a:endParaRPr lang="en-US"/>
          </a:p>
        </p:txBody>
      </p:sp>
      <p:sp>
        <p:nvSpPr>
          <p:cNvPr id="6" name="Notes Placeholder 5">
            <a:extLst>
              <a:ext uri="{FF2B5EF4-FFF2-40B4-BE49-F238E27FC236}">
                <a16:creationId xmlns:a16="http://schemas.microsoft.com/office/drawing/2014/main" id="{14200FDC-8DF1-4D7E-99E5-B2D9A073D910}"/>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272549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CA6764C-C15E-0340-B95F-B7B37D14992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6" name="Notes Placeholder 5">
            <a:extLst>
              <a:ext uri="{FF2B5EF4-FFF2-40B4-BE49-F238E27FC236}">
                <a16:creationId xmlns:a16="http://schemas.microsoft.com/office/drawing/2014/main" id="{3F8B4DD3-D14B-40C8-A5A0-5BCAE94F4413}"/>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117648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2334103" y="3892769"/>
            <a:ext cx="6790369" cy="1224225"/>
          </a:xfrm>
          <a:prstGeom prst="rect">
            <a:avLst/>
          </a:prstGeom>
        </p:spPr>
        <p:txBody>
          <a:bodyPr/>
          <a:lstStyle>
            <a:lvl1pPr marL="0" indent="0" algn="l">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Author Names, Author Names, Author Names</a:t>
            </a:r>
          </a:p>
          <a:p>
            <a:endParaRPr lang="en-US" dirty="0"/>
          </a:p>
          <a:p>
            <a:r>
              <a:rPr lang="en-US" dirty="0"/>
              <a:t>Updated: July 2020</a:t>
            </a:r>
          </a:p>
        </p:txBody>
      </p:sp>
      <p:sp>
        <p:nvSpPr>
          <p:cNvPr id="5" name="Title Placeholder 1"/>
          <p:cNvSpPr>
            <a:spLocks noGrp="1"/>
          </p:cNvSpPr>
          <p:nvPr>
            <p:ph type="title" hasCustomPrompt="1"/>
          </p:nvPr>
        </p:nvSpPr>
        <p:spPr>
          <a:xfrm>
            <a:off x="2307756" y="2330908"/>
            <a:ext cx="8399626" cy="844213"/>
          </a:xfrm>
          <a:prstGeom prst="rect">
            <a:avLst/>
          </a:prstGeom>
        </p:spPr>
        <p:txBody>
          <a:bodyPr vert="horz" lIns="91440" tIns="45720" rIns="91440" bIns="45720" rtlCol="0" anchor="t">
            <a:noAutofit/>
          </a:bodyPr>
          <a:lstStyle>
            <a:lvl1pPr>
              <a:defRPr/>
            </a:lvl1pPr>
          </a:lstStyle>
          <a:p>
            <a:r>
              <a:rPr lang="en-US" dirty="0"/>
              <a:t>We recommend keeping your title to two lines.</a:t>
            </a:r>
          </a:p>
        </p:txBody>
      </p:sp>
    </p:spTree>
    <p:extLst>
      <p:ext uri="{BB962C8B-B14F-4D97-AF65-F5344CB8AC3E}">
        <p14:creationId xmlns:p14="http://schemas.microsoft.com/office/powerpoint/2010/main" val="1576415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Default with Figure #">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463963" y="1904999"/>
            <a:ext cx="11272306" cy="4024867"/>
          </a:xfrm>
          <a:prstGeom prst="rect">
            <a:avLst/>
          </a:prstGeom>
        </p:spPr>
        <p:txBody>
          <a:bodyPr/>
          <a:lstStyle>
            <a:lvl1pPr marL="445770" indent="-285750">
              <a:spcBef>
                <a:spcPts val="0"/>
              </a:spcBef>
              <a:spcAft>
                <a:spcPts val="600"/>
              </a:spcAft>
              <a:buFont typeface="Arial" panose="020B0604020202020204" pitchFamily="34" charset="0"/>
              <a:buChar char="•"/>
              <a:defRPr>
                <a:solidFill>
                  <a:schemeClr val="tx1"/>
                </a:solidFill>
              </a:defRPr>
            </a:lvl1pPr>
            <a:lvl2pPr marL="742950" indent="-182880">
              <a:spcBef>
                <a:spcPts val="0"/>
              </a:spcBef>
              <a:spcAft>
                <a:spcPts val="600"/>
              </a:spcAft>
              <a:buFont typeface="Arial" panose="020B0604020202020204" pitchFamily="34" charset="0"/>
              <a:buChar char="‒"/>
              <a:defRPr>
                <a:solidFill>
                  <a:schemeClr val="tx1"/>
                </a:solidFill>
              </a:defRPr>
            </a:lvl2pPr>
            <a:lvl3pPr marL="1143000" indent="-182880">
              <a:spcBef>
                <a:spcPts val="0"/>
              </a:spcBef>
              <a:spcAft>
                <a:spcPts val="600"/>
              </a:spcAft>
              <a:buFont typeface="Arial"/>
              <a:buChar char="•"/>
              <a:defRPr>
                <a:solidFill>
                  <a:schemeClr val="tx1"/>
                </a:solidFill>
              </a:defRPr>
            </a:lvl3pPr>
            <a:lvl4pPr marL="1600200" indent="-182880">
              <a:spcBef>
                <a:spcPts val="0"/>
              </a:spcBef>
              <a:spcAft>
                <a:spcPts val="600"/>
              </a:spcAft>
              <a:buFont typeface="Arial" panose="020B0604020202020204" pitchFamily="34" charset="0"/>
              <a:buChar char="‒"/>
              <a:defRPr>
                <a:solidFill>
                  <a:schemeClr val="tx1"/>
                </a:solidFill>
              </a:defRPr>
            </a:lvl4pPr>
            <a:lvl5pPr marL="2057400" indent="-182880">
              <a:spcBef>
                <a:spcPts val="0"/>
              </a:spcBef>
              <a:spcAft>
                <a:spcPts val="600"/>
              </a:spcAft>
              <a:buFont typeface="Arial"/>
              <a:buChar char="•"/>
              <a:defRPr/>
            </a:lvl5pPr>
          </a:lstStyle>
          <a:p>
            <a:pPr lvl="0"/>
            <a:r>
              <a:rPr lang="en-US" dirty="0"/>
              <a:t>First level</a:t>
            </a:r>
          </a:p>
          <a:p>
            <a:pPr lvl="1"/>
            <a:r>
              <a:rPr lang="en-US" dirty="0"/>
              <a:t>Second level</a:t>
            </a:r>
          </a:p>
          <a:p>
            <a:pPr lvl="2"/>
            <a:r>
              <a:rPr lang="en-US" dirty="0"/>
              <a:t>Third level</a:t>
            </a:r>
          </a:p>
          <a:p>
            <a:pPr lvl="3"/>
            <a:r>
              <a:rPr lang="en-US" dirty="0"/>
              <a:t>Fourth level</a:t>
            </a:r>
          </a:p>
        </p:txBody>
      </p:sp>
      <p:sp>
        <p:nvSpPr>
          <p:cNvPr id="5" name="Text Placeholder 4"/>
          <p:cNvSpPr>
            <a:spLocks noGrp="1"/>
          </p:cNvSpPr>
          <p:nvPr>
            <p:ph type="body" sz="quarter" idx="10" hasCustomPrompt="1"/>
          </p:nvPr>
        </p:nvSpPr>
        <p:spPr>
          <a:xfrm>
            <a:off x="468435" y="6068534"/>
            <a:ext cx="10242754" cy="686761"/>
          </a:xfrm>
          <a:prstGeom prst="rect">
            <a:avLst/>
          </a:prstGeom>
        </p:spPr>
        <p:txBody>
          <a:bodyPr anchor="t"/>
          <a:lstStyle>
            <a:lvl1pPr marL="0" indent="0">
              <a:buNone/>
              <a:defRPr sz="1200">
                <a:solidFill>
                  <a:schemeClr val="tx1"/>
                </a:solidFill>
              </a:defRPr>
            </a:lvl1pPr>
          </a:lstStyle>
          <a:p>
            <a:pPr lvl="0"/>
            <a:r>
              <a:rPr lang="en-US" dirty="0"/>
              <a:t>SOURCE:</a:t>
            </a:r>
          </a:p>
        </p:txBody>
      </p:sp>
      <p:sp>
        <p:nvSpPr>
          <p:cNvPr id="8" name="Title Placeholder 1">
            <a:extLst>
              <a:ext uri="{FF2B5EF4-FFF2-40B4-BE49-F238E27FC236}">
                <a16:creationId xmlns:a16="http://schemas.microsoft.com/office/drawing/2014/main" id="{FB4E8EC0-9E51-1B4B-8B5B-6438FF732335}"/>
              </a:ext>
            </a:extLst>
          </p:cNvPr>
          <p:cNvSpPr>
            <a:spLocks noGrp="1"/>
          </p:cNvSpPr>
          <p:nvPr>
            <p:ph type="title"/>
          </p:nvPr>
        </p:nvSpPr>
        <p:spPr>
          <a:xfrm>
            <a:off x="468436" y="587665"/>
            <a:ext cx="11267834" cy="860136"/>
          </a:xfrm>
          <a:prstGeom prst="rect">
            <a:avLst/>
          </a:prstGeom>
        </p:spPr>
        <p:txBody>
          <a:bodyPr vert="horz" lIns="91440" tIns="45720" rIns="91440" bIns="45720" rtlCol="0" anchor="t">
            <a:noAutofit/>
          </a:bodyPr>
          <a:lstStyle>
            <a:lvl1pPr>
              <a:defRPr>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3676711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with Figure #">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68436" y="1586467"/>
            <a:ext cx="5487829" cy="4343400"/>
          </a:xfrm>
          <a:prstGeom prst="rect">
            <a:avLst/>
          </a:prstGeom>
        </p:spPr>
        <p:txBody>
          <a:bodyPr/>
          <a:lstStyle>
            <a:lvl1pPr marL="342900" indent="-182880">
              <a:spcBef>
                <a:spcPts val="0"/>
              </a:spcBef>
              <a:spcAft>
                <a:spcPts val="600"/>
              </a:spcAft>
              <a:buFont typeface="Arial"/>
              <a:buChar char="•"/>
              <a:defRPr sz="2800">
                <a:solidFill>
                  <a:srgbClr val="393D40"/>
                </a:solidFill>
              </a:defRPr>
            </a:lvl1pPr>
            <a:lvl2pPr marL="742950" indent="-182880">
              <a:spcBef>
                <a:spcPts val="0"/>
              </a:spcBef>
              <a:spcAft>
                <a:spcPts val="600"/>
              </a:spcAft>
              <a:buFont typeface="Arial" panose="020B0604020202020204" pitchFamily="34" charset="0"/>
              <a:buChar char="‒"/>
              <a:defRPr sz="2400">
                <a:solidFill>
                  <a:srgbClr val="393D40"/>
                </a:solidFill>
              </a:defRPr>
            </a:lvl2pPr>
            <a:lvl3pPr marL="1143000" indent="-182880">
              <a:spcBef>
                <a:spcPts val="0"/>
              </a:spcBef>
              <a:spcAft>
                <a:spcPts val="600"/>
              </a:spcAft>
              <a:buFont typeface="Arial"/>
              <a:buChar char="•"/>
              <a:defRPr sz="2000">
                <a:solidFill>
                  <a:srgbClr val="393D40"/>
                </a:solidFill>
              </a:defRPr>
            </a:lvl3pPr>
            <a:lvl4pPr marL="1600200" indent="-182880">
              <a:spcBef>
                <a:spcPts val="0"/>
              </a:spcBef>
              <a:spcAft>
                <a:spcPts val="600"/>
              </a:spcAft>
              <a:buFont typeface="Arial" panose="020B0604020202020204" pitchFamily="34" charset="0"/>
              <a:buChar char="‒"/>
              <a:defRPr sz="1800">
                <a:solidFill>
                  <a:srgbClr val="393D40"/>
                </a:solidFill>
              </a:defRPr>
            </a:lvl4pPr>
            <a:lvl5pPr marL="2057400" indent="-182880">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6" name="Text Placeholder 5"/>
          <p:cNvSpPr>
            <a:spLocks noGrp="1"/>
          </p:cNvSpPr>
          <p:nvPr>
            <p:ph type="body" sz="quarter" idx="10" hasCustomPrompt="1"/>
          </p:nvPr>
        </p:nvSpPr>
        <p:spPr>
          <a:xfrm>
            <a:off x="468436" y="6068534"/>
            <a:ext cx="10296128" cy="598311"/>
          </a:xfrm>
          <a:prstGeom prst="rect">
            <a:avLst/>
          </a:prstGeom>
        </p:spPr>
        <p:txBody>
          <a:bodyPr anchor="t"/>
          <a:lstStyle>
            <a:lvl1pPr marL="0" indent="0">
              <a:buNone/>
              <a:defRPr sz="1200" baseline="0">
                <a:solidFill>
                  <a:srgbClr val="393D40"/>
                </a:solidFill>
              </a:defRPr>
            </a:lvl1pPr>
          </a:lstStyle>
          <a:p>
            <a:pPr lvl="0"/>
            <a:r>
              <a:rPr lang="en-US" dirty="0"/>
              <a:t>SOURCE:</a:t>
            </a:r>
          </a:p>
        </p:txBody>
      </p:sp>
      <p:sp>
        <p:nvSpPr>
          <p:cNvPr id="9" name="Title Placeholder 1">
            <a:extLst>
              <a:ext uri="{FF2B5EF4-FFF2-40B4-BE49-F238E27FC236}">
                <a16:creationId xmlns:a16="http://schemas.microsoft.com/office/drawing/2014/main" id="{9D663ECE-2525-9049-A44C-56EA831A5443}"/>
              </a:ext>
            </a:extLst>
          </p:cNvPr>
          <p:cNvSpPr>
            <a:spLocks noGrp="1"/>
          </p:cNvSpPr>
          <p:nvPr>
            <p:ph type="title"/>
          </p:nvPr>
        </p:nvSpPr>
        <p:spPr>
          <a:xfrm>
            <a:off x="468436" y="587665"/>
            <a:ext cx="11267834" cy="860136"/>
          </a:xfrm>
          <a:prstGeom prst="rect">
            <a:avLst/>
          </a:prstGeom>
        </p:spPr>
        <p:txBody>
          <a:bodyPr vert="horz" lIns="91440" tIns="45720" rIns="91440" bIns="45720" rtlCol="0" anchor="t">
            <a:noAutofit/>
          </a:bodyPr>
          <a:lstStyle/>
          <a:p>
            <a:r>
              <a:rPr lang="en-US" dirty="0"/>
              <a:t>Click to edit Master title style</a:t>
            </a:r>
          </a:p>
        </p:txBody>
      </p:sp>
      <p:sp>
        <p:nvSpPr>
          <p:cNvPr id="7" name="Content Placeholder 2"/>
          <p:cNvSpPr>
            <a:spLocks noGrp="1"/>
          </p:cNvSpPr>
          <p:nvPr>
            <p:ph sz="half" idx="11" hasCustomPrompt="1"/>
          </p:nvPr>
        </p:nvSpPr>
        <p:spPr>
          <a:xfrm>
            <a:off x="6108704" y="1562100"/>
            <a:ext cx="5627565" cy="4343400"/>
          </a:xfrm>
          <a:prstGeom prst="rect">
            <a:avLst/>
          </a:prstGeom>
        </p:spPr>
        <p:txBody>
          <a:bodyPr/>
          <a:lstStyle>
            <a:lvl1pPr marL="342900" indent="-182880">
              <a:spcBef>
                <a:spcPts val="0"/>
              </a:spcBef>
              <a:spcAft>
                <a:spcPts val="600"/>
              </a:spcAft>
              <a:buFont typeface="Arial"/>
              <a:buChar char="•"/>
              <a:defRPr sz="2800">
                <a:solidFill>
                  <a:srgbClr val="393D40"/>
                </a:solidFill>
              </a:defRPr>
            </a:lvl1pPr>
            <a:lvl2pPr marL="742950" indent="-182880">
              <a:spcBef>
                <a:spcPts val="0"/>
              </a:spcBef>
              <a:spcAft>
                <a:spcPts val="600"/>
              </a:spcAft>
              <a:buFont typeface="Arial" panose="020B0604020202020204" pitchFamily="34" charset="0"/>
              <a:buChar char="‒"/>
              <a:defRPr sz="2400">
                <a:solidFill>
                  <a:srgbClr val="393D40"/>
                </a:solidFill>
              </a:defRPr>
            </a:lvl2pPr>
            <a:lvl3pPr marL="1143000" indent="-182880">
              <a:spcBef>
                <a:spcPts val="0"/>
              </a:spcBef>
              <a:spcAft>
                <a:spcPts val="600"/>
              </a:spcAft>
              <a:buFont typeface="Arial"/>
              <a:buChar char="•"/>
              <a:defRPr sz="2000">
                <a:solidFill>
                  <a:srgbClr val="393D40"/>
                </a:solidFill>
              </a:defRPr>
            </a:lvl3pPr>
            <a:lvl4pPr marL="1600200" indent="-182880">
              <a:spcBef>
                <a:spcPts val="0"/>
              </a:spcBef>
              <a:spcAft>
                <a:spcPts val="600"/>
              </a:spcAft>
              <a:buFont typeface="Arial" panose="020B0604020202020204" pitchFamily="34" charset="0"/>
              <a:buChar char="‒"/>
              <a:defRPr sz="1800">
                <a:solidFill>
                  <a:srgbClr val="393D40"/>
                </a:solidFill>
              </a:defRPr>
            </a:lvl4pPr>
            <a:lvl5pPr marL="2057400" indent="-182880">
              <a:spcBef>
                <a:spcPts val="0"/>
              </a:spcBef>
              <a:spcAft>
                <a:spcPts val="600"/>
              </a:spcAft>
              <a:buFont typeface="Arial"/>
              <a:buChar char="•"/>
              <a:defRPr sz="1800">
                <a:solidFill>
                  <a:srgbClr val="393D40"/>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398966222"/>
      </p:ext>
    </p:extLst>
  </p:cSld>
  <p:clrMapOvr>
    <a:masterClrMapping/>
  </p:clrMapOvr>
  <p:extLst>
    <p:ext uri="{DCECCB84-F9BA-43D5-87BE-67443E8EF086}">
      <p15:sldGuideLst xmlns:p15="http://schemas.microsoft.com/office/powerpoint/2012/main">
        <p15:guide id="1" orient="horz" pos="2160">
          <p15:clr>
            <a:srgbClr val="FBAE40"/>
          </p15:clr>
        </p15:guide>
        <p15:guide id="2" pos="3839">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Default with Figure #">
    <p:spTree>
      <p:nvGrpSpPr>
        <p:cNvPr id="1" name=""/>
        <p:cNvGrpSpPr/>
        <p:nvPr/>
      </p:nvGrpSpPr>
      <p:grpSpPr>
        <a:xfrm>
          <a:off x="0" y="0"/>
          <a:ext cx="0" cy="0"/>
          <a:chOff x="0" y="0"/>
          <a:chExt cx="0" cy="0"/>
        </a:xfrm>
      </p:grpSpPr>
    </p:spTree>
    <p:extLst>
      <p:ext uri="{BB962C8B-B14F-4D97-AF65-F5344CB8AC3E}">
        <p14:creationId xmlns:p14="http://schemas.microsoft.com/office/powerpoint/2010/main" val="3881565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Divider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45745" y="1680184"/>
            <a:ext cx="10363201" cy="1470025"/>
          </a:xfrm>
        </p:spPr>
        <p:txBody>
          <a:bodyPr>
            <a:noAutofit/>
          </a:bodyPr>
          <a:lstStyle>
            <a:lvl1pPr>
              <a:defRPr>
                <a:solidFill>
                  <a:srgbClr val="FFFFFF"/>
                </a:solidFill>
              </a:defRPr>
            </a:lvl1pPr>
          </a:lstStyle>
          <a:p>
            <a:r>
              <a:rPr lang="en-US" dirty="0"/>
              <a:t>Click to edit Divider title style</a:t>
            </a:r>
          </a:p>
        </p:txBody>
      </p:sp>
      <p:sp>
        <p:nvSpPr>
          <p:cNvPr id="3" name="Subtitle 2"/>
          <p:cNvSpPr>
            <a:spLocks noGrp="1"/>
          </p:cNvSpPr>
          <p:nvPr>
            <p:ph type="subTitle" idx="1"/>
          </p:nvPr>
        </p:nvSpPr>
        <p:spPr>
          <a:xfrm>
            <a:off x="845746" y="2536153"/>
            <a:ext cx="10273800" cy="1752600"/>
          </a:xfrm>
          <a:prstGeom prst="rect">
            <a:avLst/>
          </a:prstGeom>
        </p:spPr>
        <p:txBody>
          <a:bodyPr>
            <a:noAutofit/>
          </a:bodyPr>
          <a:lstStyle>
            <a:lvl1pPr marL="0" indent="0" algn="l">
              <a:buNone/>
              <a:defRPr>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2102609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1" y="0"/>
            <a:ext cx="12192001" cy="6858000"/>
          </a:xfrm>
          <a:prstGeom prst="rect">
            <a:avLst/>
          </a:prstGeom>
          <a:solidFill>
            <a:srgbClr val="0B5FB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2307756" y="2633308"/>
            <a:ext cx="8399626" cy="844213"/>
          </a:xfrm>
          <a:prstGeom prst="rect">
            <a:avLst/>
          </a:prstGeom>
        </p:spPr>
        <p:txBody>
          <a:bodyPr vert="horz" lIns="91440" tIns="45720" rIns="91440" bIns="45720" rtlCol="0" anchor="t">
            <a:noAutofit/>
          </a:bodyPr>
          <a:lstStyle/>
          <a:p>
            <a:r>
              <a:rPr lang="en-US"/>
              <a:t>Click to edit Master title style</a:t>
            </a:r>
            <a:endParaRPr lang="en-US" dirty="0"/>
          </a:p>
        </p:txBody>
      </p:sp>
      <p:pic>
        <p:nvPicPr>
          <p:cNvPr id="5" name="Picture 4" descr="KFF_Large_K.png"/>
          <p:cNvPicPr>
            <a:picLocks noChangeAspect="1"/>
          </p:cNvPicPr>
          <p:nvPr userDrawn="1"/>
        </p:nvPicPr>
        <p:blipFill rotWithShape="1">
          <a:blip r:embed="rId3">
            <a:extLst>
              <a:ext uri="{28A0092B-C50C-407E-A947-70E740481C1C}">
                <a14:useLocalDpi xmlns:a14="http://schemas.microsoft.com/office/drawing/2010/main" val="0"/>
              </a:ext>
            </a:extLst>
          </a:blip>
          <a:srcRect l="46308"/>
          <a:stretch/>
        </p:blipFill>
        <p:spPr>
          <a:xfrm>
            <a:off x="-1" y="0"/>
            <a:ext cx="3359673" cy="6858000"/>
          </a:xfrm>
          <a:prstGeom prst="rect">
            <a:avLst/>
          </a:prstGeom>
        </p:spPr>
      </p:pic>
      <p:pic>
        <p:nvPicPr>
          <p:cNvPr id="13" name="Picture 12" descr="KFF_Tagline_KO.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158420" y="6251604"/>
            <a:ext cx="4163096" cy="243326"/>
          </a:xfrm>
          <a:prstGeom prst="rect">
            <a:avLst/>
          </a:prstGeom>
        </p:spPr>
      </p:pic>
      <p:pic>
        <p:nvPicPr>
          <p:cNvPr id="4" name="Picture 3" descr="A picture containing drawing&#10;&#10;Description automatically generated">
            <a:extLst>
              <a:ext uri="{FF2B5EF4-FFF2-40B4-BE49-F238E27FC236}">
                <a16:creationId xmlns:a16="http://schemas.microsoft.com/office/drawing/2014/main" id="{62E6A460-5F5F-4678-AE25-2633FABF9F89}"/>
              </a:ext>
            </a:extLst>
          </p:cNvPr>
          <p:cNvPicPr>
            <a:picLocks noChangeAspect="1"/>
          </p:cNvPicPr>
          <p:nvPr userDrawn="1"/>
        </p:nvPicPr>
        <p:blipFill>
          <a:blip r:embed="rId5"/>
          <a:stretch>
            <a:fillRect/>
          </a:stretch>
        </p:blipFill>
        <p:spPr>
          <a:xfrm>
            <a:off x="10132486" y="5622636"/>
            <a:ext cx="1189030" cy="531796"/>
          </a:xfrm>
          <a:prstGeom prst="rect">
            <a:avLst/>
          </a:prstGeom>
        </p:spPr>
      </p:pic>
    </p:spTree>
    <p:extLst>
      <p:ext uri="{BB962C8B-B14F-4D97-AF65-F5344CB8AC3E}">
        <p14:creationId xmlns:p14="http://schemas.microsoft.com/office/powerpoint/2010/main" val="3309584959"/>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457200" rtl="0" eaLnBrk="1" latinLnBrk="0" hangingPunct="1">
        <a:spcBef>
          <a:spcPct val="0"/>
        </a:spcBef>
        <a:buNone/>
        <a:defRPr sz="4800" kern="1200">
          <a:solidFill>
            <a:schemeClr val="bg1"/>
          </a:solidFill>
          <a:latin typeface="+mj-lt"/>
          <a:ea typeface="+mj-ea"/>
          <a:cs typeface="+mj-cs"/>
        </a:defRPr>
      </a:lvl1pPr>
    </p:titleStyle>
    <p:bodyStyle>
      <a:lvl1pPr marL="342900" indent="-3429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50" indent="-28575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4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8436" y="587665"/>
            <a:ext cx="11267834" cy="974435"/>
          </a:xfrm>
          <a:prstGeom prst="rect">
            <a:avLst/>
          </a:prstGeom>
        </p:spPr>
        <p:txBody>
          <a:bodyPr vert="horz" lIns="91440" tIns="45720" rIns="91440" bIns="45720" rtlCol="0" anchor="t">
            <a:noAutofit/>
          </a:bodyPr>
          <a:lstStyle/>
          <a:p>
            <a:r>
              <a:rPr lang="en-US" dirty="0"/>
              <a:t>Click to edit Master title style</a:t>
            </a:r>
          </a:p>
        </p:txBody>
      </p:sp>
      <p:sp>
        <p:nvSpPr>
          <p:cNvPr id="3" name="Rectangle 2"/>
          <p:cNvSpPr/>
          <p:nvPr userDrawn="1"/>
        </p:nvSpPr>
        <p:spPr>
          <a:xfrm>
            <a:off x="468436" y="203103"/>
            <a:ext cx="4709959" cy="31619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l"/>
            <a:r>
              <a:rPr lang="en-US" sz="1400" dirty="0">
                <a:solidFill>
                  <a:schemeClr val="tx1"/>
                </a:solidFill>
                <a:effectLst/>
              </a:rPr>
              <a:t>Figure </a:t>
            </a:r>
            <a:fld id="{0A525C9C-33A6-4D3C-B3CA-626642866690}" type="slidenum">
              <a:rPr lang="en-US" sz="1400" smtClean="0">
                <a:solidFill>
                  <a:schemeClr val="tx1"/>
                </a:solidFill>
                <a:effectLst/>
              </a:rPr>
              <a:t>‹#›</a:t>
            </a:fld>
            <a:endParaRPr lang="en-US" sz="1400" dirty="0">
              <a:solidFill>
                <a:schemeClr val="tx1"/>
              </a:solidFill>
              <a:effectLst/>
            </a:endParaRPr>
          </a:p>
        </p:txBody>
      </p:sp>
      <p:pic>
        <p:nvPicPr>
          <p:cNvPr id="5" name="Picture 4" descr="A picture containing drawing, brick&#10;&#10;Description automatically generated">
            <a:extLst>
              <a:ext uri="{FF2B5EF4-FFF2-40B4-BE49-F238E27FC236}">
                <a16:creationId xmlns:a16="http://schemas.microsoft.com/office/drawing/2014/main" id="{2F5A319C-B31E-4DD6-9AA9-BF1D9FA04125}"/>
              </a:ext>
            </a:extLst>
          </p:cNvPr>
          <p:cNvPicPr>
            <a:picLocks noChangeAspect="1"/>
          </p:cNvPicPr>
          <p:nvPr userDrawn="1"/>
        </p:nvPicPr>
        <p:blipFill>
          <a:blip r:embed="rId6"/>
          <a:stretch>
            <a:fillRect/>
          </a:stretch>
        </p:blipFill>
        <p:spPr>
          <a:xfrm>
            <a:off x="10903949" y="6072290"/>
            <a:ext cx="832321" cy="371965"/>
          </a:xfrm>
          <a:prstGeom prst="rect">
            <a:avLst/>
          </a:prstGeom>
        </p:spPr>
      </p:pic>
    </p:spTree>
    <p:extLst>
      <p:ext uri="{BB962C8B-B14F-4D97-AF65-F5344CB8AC3E}">
        <p14:creationId xmlns:p14="http://schemas.microsoft.com/office/powerpoint/2010/main" val="2746483520"/>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Lst>
  <p:hf hdr="0" ftr="0" dt="0"/>
  <p:txStyles>
    <p:titleStyle>
      <a:lvl1pPr algn="l" defTabSz="457200" rtl="0" eaLnBrk="1" latinLnBrk="0" hangingPunct="1">
        <a:spcBef>
          <a:spcPct val="0"/>
        </a:spcBef>
        <a:buNone/>
        <a:defRPr sz="3200" kern="1200">
          <a:solidFill>
            <a:schemeClr val="tx1"/>
          </a:solidFill>
          <a:latin typeface="+mj-lt"/>
          <a:ea typeface="+mj-ea"/>
          <a:cs typeface="+mj-cs"/>
        </a:defRPr>
      </a:lvl1pPr>
    </p:titleStyle>
    <p:bodyStyle>
      <a:lvl1pPr marL="342900" indent="-3429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1pPr>
      <a:lvl2pPr marL="742950" indent="-28575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2pPr>
      <a:lvl3pPr marL="11430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3pPr>
      <a:lvl4pPr marL="16002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4pPr>
      <a:lvl5pPr marL="2057400" indent="-228600" algn="l" defTabSz="457200" rtl="0" eaLnBrk="1" latinLnBrk="0" hangingPunct="1">
        <a:spcBef>
          <a:spcPct val="20000"/>
        </a:spcBef>
        <a:buClr>
          <a:srgbClr val="0076C4"/>
        </a:buClr>
        <a:buFont typeface="Arial"/>
        <a:buChar char="»"/>
        <a:defRPr sz="1800" kern="1200">
          <a:solidFill>
            <a:srgbClr val="555659"/>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84">
          <p15:clr>
            <a:srgbClr val="F26B43"/>
          </p15:clr>
        </p15:guide>
        <p15:guide id="2" pos="287">
          <p15:clr>
            <a:srgbClr val="F26B43"/>
          </p15:clr>
        </p15:guide>
        <p15:guide id="3" orient="horz" pos="3816">
          <p15:clr>
            <a:srgbClr val="F26B43"/>
          </p15:clr>
        </p15:guide>
        <p15:guide id="4" pos="7391">
          <p15:clr>
            <a:srgbClr val="F26B43"/>
          </p15:clr>
        </p15:guide>
        <p15:guide id="5" orient="horz" pos="360">
          <p15:clr>
            <a:srgbClr val="F26B43"/>
          </p15:clr>
        </p15:guide>
        <p15:guide id="6" orient="horz" pos="312">
          <p15:clr>
            <a:srgbClr val="F26B43"/>
          </p15:clr>
        </p15:guide>
        <p15:guide id="7" orient="horz" pos="120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kff.org/other/issue-brief/the-impact-of-gun-violence-on-children-and-adolescents/" TargetMode="Externa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hyperlink" Target="https://www.kff.org/other/issue-brief/the-impact-of-gun-violence-on-children-and-adolescents/"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www.kff.org/state-category/mental-health/" TargetMode="External"/><Relationship Id="rId2" Type="http://schemas.openxmlformats.org/officeDocument/2006/relationships/hyperlink" Target="https://www.kff.org/tag/mental-health/"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www.kff.org/other/issue-brief/the-impact-of-gun-violence-on-children-and-adolescents/"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s://www.kff.org/other/issue-brief/the-impact-of-gun-violence-on-children-and-adolescents/"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https://www.kff.org/other/issue-brief/the-impact-of-gun-violence-on-children-and-adolescents/"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A9D1C67B-54C7-43F5-B445-335CB85CD1A8}"/>
              </a:ext>
            </a:extLst>
          </p:cNvPr>
          <p:cNvSpPr>
            <a:spLocks noGrp="1"/>
          </p:cNvSpPr>
          <p:nvPr>
            <p:ph type="subTitle" idx="1"/>
          </p:nvPr>
        </p:nvSpPr>
        <p:spPr>
          <a:xfrm>
            <a:off x="2346227" y="3827277"/>
            <a:ext cx="7691351" cy="730655"/>
          </a:xfrm>
        </p:spPr>
        <p:txBody>
          <a:bodyPr/>
          <a:lstStyle/>
          <a:p>
            <a:r>
              <a:rPr lang="en-US" dirty="0"/>
              <a:t>Nirmita Panchal</a:t>
            </a:r>
          </a:p>
          <a:p>
            <a:r>
              <a:rPr lang="en-US" dirty="0"/>
              <a:t>January 2023</a:t>
            </a:r>
          </a:p>
        </p:txBody>
      </p:sp>
      <p:sp>
        <p:nvSpPr>
          <p:cNvPr id="3" name="Title 2">
            <a:extLst>
              <a:ext uri="{FF2B5EF4-FFF2-40B4-BE49-F238E27FC236}">
                <a16:creationId xmlns:a16="http://schemas.microsoft.com/office/drawing/2014/main" id="{8E272323-6220-4084-AD63-44D39A66E1AD}"/>
              </a:ext>
            </a:extLst>
          </p:cNvPr>
          <p:cNvSpPr>
            <a:spLocks noGrp="1"/>
          </p:cNvSpPr>
          <p:nvPr>
            <p:ph type="title"/>
          </p:nvPr>
        </p:nvSpPr>
        <p:spPr>
          <a:xfrm>
            <a:off x="2308743" y="2437533"/>
            <a:ext cx="8397439" cy="844213"/>
          </a:xfrm>
        </p:spPr>
        <p:txBody>
          <a:bodyPr>
            <a:normAutofit/>
          </a:bodyPr>
          <a:lstStyle/>
          <a:p>
            <a:r>
              <a:rPr lang="en-US" dirty="0"/>
              <a:t>Gun Violence and Children</a:t>
            </a:r>
          </a:p>
        </p:txBody>
      </p:sp>
    </p:spTree>
    <p:extLst>
      <p:ext uri="{BB962C8B-B14F-4D97-AF65-F5344CB8AC3E}">
        <p14:creationId xmlns:p14="http://schemas.microsoft.com/office/powerpoint/2010/main" val="11155499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F21ED-9B25-1154-0F6F-3229728EF4EF}"/>
              </a:ext>
            </a:extLst>
          </p:cNvPr>
          <p:cNvSpPr>
            <a:spLocks noGrp="1"/>
          </p:cNvSpPr>
          <p:nvPr>
            <p:ph sz="half" idx="1"/>
          </p:nvPr>
        </p:nvSpPr>
        <p:spPr>
          <a:xfrm>
            <a:off x="468436" y="1931963"/>
            <a:ext cx="11024869" cy="4054175"/>
          </a:xfrm>
        </p:spPr>
        <p:txBody>
          <a:bodyPr/>
          <a:lstStyle/>
          <a:p>
            <a:r>
              <a:rPr lang="en-US" dirty="0"/>
              <a:t>Exposure can lead to PTSD and anxiety, among other mental health concerns</a:t>
            </a:r>
            <a:br>
              <a:rPr lang="en-US" dirty="0"/>
            </a:br>
            <a:endParaRPr lang="en-US" dirty="0"/>
          </a:p>
          <a:p>
            <a:r>
              <a:rPr lang="en-US" dirty="0"/>
              <a:t>Survivors have an increased risk of substance use disorders</a:t>
            </a:r>
            <a:br>
              <a:rPr lang="en-US" dirty="0"/>
            </a:br>
            <a:endParaRPr lang="en-US" dirty="0"/>
          </a:p>
          <a:p>
            <a:r>
              <a:rPr lang="en-US" dirty="0"/>
              <a:t>Challenges with school performance</a:t>
            </a:r>
            <a:br>
              <a:rPr lang="en-US" dirty="0"/>
            </a:br>
            <a:endParaRPr lang="en-US" dirty="0"/>
          </a:p>
          <a:p>
            <a:r>
              <a:rPr lang="en-US" dirty="0"/>
              <a:t>Access to a firearm is a risk factor for suicide</a:t>
            </a:r>
          </a:p>
        </p:txBody>
      </p:sp>
      <p:sp>
        <p:nvSpPr>
          <p:cNvPr id="4" name="Title 3">
            <a:extLst>
              <a:ext uri="{FF2B5EF4-FFF2-40B4-BE49-F238E27FC236}">
                <a16:creationId xmlns:a16="http://schemas.microsoft.com/office/drawing/2014/main" id="{9774980D-7124-F397-3C8D-E7EDDF0713BA}"/>
              </a:ext>
            </a:extLst>
          </p:cNvPr>
          <p:cNvSpPr>
            <a:spLocks noGrp="1"/>
          </p:cNvSpPr>
          <p:nvPr>
            <p:ph type="title"/>
          </p:nvPr>
        </p:nvSpPr>
        <p:spPr/>
        <p:txBody>
          <a:bodyPr/>
          <a:lstStyle/>
          <a:p>
            <a:r>
              <a:rPr lang="en-US" b="1" dirty="0"/>
              <a:t>Gun violence can adversely affect the mental health and well-being of children</a:t>
            </a:r>
          </a:p>
        </p:txBody>
      </p:sp>
      <p:sp>
        <p:nvSpPr>
          <p:cNvPr id="3" name="Text Placeholder 2">
            <a:extLst>
              <a:ext uri="{FF2B5EF4-FFF2-40B4-BE49-F238E27FC236}">
                <a16:creationId xmlns:a16="http://schemas.microsoft.com/office/drawing/2014/main" id="{096F671B-DE93-64A5-42C6-C6C615320D31}"/>
              </a:ext>
            </a:extLst>
          </p:cNvPr>
          <p:cNvSpPr>
            <a:spLocks noGrp="1"/>
          </p:cNvSpPr>
          <p:nvPr>
            <p:ph type="body" sz="quarter" idx="10"/>
          </p:nvPr>
        </p:nvSpPr>
        <p:spPr>
          <a:xfrm>
            <a:off x="482504" y="6138874"/>
            <a:ext cx="10296128" cy="598311"/>
          </a:xfrm>
        </p:spPr>
        <p:txBody>
          <a:bodyPr/>
          <a:lstStyle/>
          <a:p>
            <a:r>
              <a:rPr lang="en-US" sz="1400" dirty="0"/>
              <a:t>NOTE: For more information, please see </a:t>
            </a:r>
            <a:br>
              <a:rPr lang="en-US" sz="1400" dirty="0"/>
            </a:br>
            <a:r>
              <a:rPr lang="en-US" sz="1400" dirty="0">
                <a:hlinkClick r:id="rId2"/>
              </a:rPr>
              <a:t>https://www.kff.org/other/issue-brief/the-impact-of-gun-violence-on-children-and-adolescents/</a:t>
            </a:r>
            <a:r>
              <a:rPr lang="en-US" sz="1400" dirty="0"/>
              <a:t> </a:t>
            </a:r>
          </a:p>
        </p:txBody>
      </p:sp>
    </p:spTree>
    <p:extLst>
      <p:ext uri="{BB962C8B-B14F-4D97-AF65-F5344CB8AC3E}">
        <p14:creationId xmlns:p14="http://schemas.microsoft.com/office/powerpoint/2010/main" val="1665351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46F4EF4-5FFD-4440-8C7F-753EC7F3C8A4}"/>
              </a:ext>
            </a:extLst>
          </p:cNvPr>
          <p:cNvSpPr>
            <a:spLocks noGrp="1"/>
          </p:cNvSpPr>
          <p:nvPr>
            <p:ph sz="half" idx="1"/>
          </p:nvPr>
        </p:nvSpPr>
        <p:spPr>
          <a:xfrm>
            <a:off x="468436" y="1899138"/>
            <a:ext cx="10645041" cy="4030729"/>
          </a:xfrm>
        </p:spPr>
        <p:txBody>
          <a:bodyPr/>
          <a:lstStyle/>
          <a:p>
            <a:r>
              <a:rPr lang="en-US" sz="2400" dirty="0"/>
              <a:t>Account for a small portion of firearm deaths but have far reaching mental health consequences</a:t>
            </a:r>
            <a:br>
              <a:rPr lang="en-US" sz="2400" dirty="0"/>
            </a:br>
            <a:endParaRPr lang="en-US" sz="2400" dirty="0"/>
          </a:p>
          <a:p>
            <a:r>
              <a:rPr lang="en-US" sz="2400" dirty="0"/>
              <a:t>Youth antidepressant use and suicide risk is elevated in communities with exposure to school shootings</a:t>
            </a:r>
            <a:br>
              <a:rPr lang="en-US" sz="2400" dirty="0"/>
            </a:br>
            <a:endParaRPr lang="en-US" sz="2400" dirty="0"/>
          </a:p>
          <a:p>
            <a:r>
              <a:rPr lang="en-US" sz="2400" dirty="0"/>
              <a:t>Knowledge of mass shootings may be linked to increased fear and anxiety</a:t>
            </a:r>
            <a:br>
              <a:rPr lang="en-US" sz="2400" dirty="0"/>
            </a:br>
            <a:endParaRPr lang="en-US" sz="2400" dirty="0"/>
          </a:p>
          <a:p>
            <a:r>
              <a:rPr lang="en-US" sz="2400" dirty="0"/>
              <a:t>Negative psychological impacts from active shooter drills</a:t>
            </a:r>
          </a:p>
        </p:txBody>
      </p:sp>
      <p:sp>
        <p:nvSpPr>
          <p:cNvPr id="4" name="Title 3">
            <a:extLst>
              <a:ext uri="{FF2B5EF4-FFF2-40B4-BE49-F238E27FC236}">
                <a16:creationId xmlns:a16="http://schemas.microsoft.com/office/drawing/2014/main" id="{D98D835D-2590-699F-D49B-C1C3C3159226}"/>
              </a:ext>
            </a:extLst>
          </p:cNvPr>
          <p:cNvSpPr>
            <a:spLocks noGrp="1"/>
          </p:cNvSpPr>
          <p:nvPr>
            <p:ph type="title"/>
          </p:nvPr>
        </p:nvSpPr>
        <p:spPr/>
        <p:txBody>
          <a:bodyPr/>
          <a:lstStyle/>
          <a:p>
            <a:r>
              <a:rPr lang="en-US" b="1" dirty="0"/>
              <a:t>Mass shootings can negatively impact children’s mental health and well-being</a:t>
            </a:r>
          </a:p>
        </p:txBody>
      </p:sp>
      <p:sp>
        <p:nvSpPr>
          <p:cNvPr id="5" name="Text Placeholder 2">
            <a:extLst>
              <a:ext uri="{FF2B5EF4-FFF2-40B4-BE49-F238E27FC236}">
                <a16:creationId xmlns:a16="http://schemas.microsoft.com/office/drawing/2014/main" id="{E1522DCF-361B-63D2-2609-004956FAC2B4}"/>
              </a:ext>
            </a:extLst>
          </p:cNvPr>
          <p:cNvSpPr>
            <a:spLocks noGrp="1"/>
          </p:cNvSpPr>
          <p:nvPr>
            <p:ph type="body" sz="quarter" idx="10"/>
          </p:nvPr>
        </p:nvSpPr>
        <p:spPr>
          <a:xfrm>
            <a:off x="482504" y="6138874"/>
            <a:ext cx="10296128" cy="598311"/>
          </a:xfrm>
        </p:spPr>
        <p:txBody>
          <a:bodyPr/>
          <a:lstStyle/>
          <a:p>
            <a:r>
              <a:rPr lang="en-US" sz="1400" dirty="0"/>
              <a:t>NOTE: For more information, please see </a:t>
            </a:r>
            <a:br>
              <a:rPr lang="en-US" sz="1400" dirty="0"/>
            </a:br>
            <a:r>
              <a:rPr lang="en-US" sz="1400" dirty="0">
                <a:hlinkClick r:id="rId2"/>
              </a:rPr>
              <a:t>https://www.kff.org/other/issue-brief/the-impact-of-gun-violence-on-children-and-adolescents/</a:t>
            </a:r>
            <a:r>
              <a:rPr lang="en-US" sz="1400" dirty="0"/>
              <a:t> </a:t>
            </a:r>
          </a:p>
        </p:txBody>
      </p:sp>
    </p:spTree>
    <p:extLst>
      <p:ext uri="{BB962C8B-B14F-4D97-AF65-F5344CB8AC3E}">
        <p14:creationId xmlns:p14="http://schemas.microsoft.com/office/powerpoint/2010/main" val="15661940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54A4D76-A470-0075-D7CE-3F3217C2D3D2}"/>
              </a:ext>
            </a:extLst>
          </p:cNvPr>
          <p:cNvSpPr>
            <a:spLocks noGrp="1"/>
          </p:cNvSpPr>
          <p:nvPr>
            <p:ph type="body" sz="quarter" idx="10"/>
          </p:nvPr>
        </p:nvSpPr>
        <p:spPr>
          <a:xfrm>
            <a:off x="468436" y="6054466"/>
            <a:ext cx="10296128" cy="598311"/>
          </a:xfrm>
        </p:spPr>
        <p:txBody>
          <a:bodyPr/>
          <a:lstStyle/>
          <a:p>
            <a:r>
              <a:rPr lang="en-US" dirty="0"/>
              <a:t>NOTE: Suicide deaths were identified using ICD-10 113 Cause List in CDC WONDER 2020 data. Suicide deaths by the discharge of a firearm were identified using codes X72-X74. Suicide deaths by other/unspecified means were identified using ICD-10 codes U03, X60-X71, X75-X84, and Y87.0.</a:t>
            </a:r>
          </a:p>
          <a:p>
            <a:r>
              <a:rPr lang="en-US" dirty="0"/>
              <a:t>SOURCE: KFF Analysis of CDC WONDER Underlying Cause of Death data, 2020</a:t>
            </a:r>
          </a:p>
        </p:txBody>
      </p:sp>
      <p:sp>
        <p:nvSpPr>
          <p:cNvPr id="4" name="Title 3">
            <a:extLst>
              <a:ext uri="{FF2B5EF4-FFF2-40B4-BE49-F238E27FC236}">
                <a16:creationId xmlns:a16="http://schemas.microsoft.com/office/drawing/2014/main" id="{3511BD4B-CAE9-6898-EE42-9E3AC5A9AAB0}"/>
              </a:ext>
            </a:extLst>
          </p:cNvPr>
          <p:cNvSpPr>
            <a:spLocks noGrp="1"/>
          </p:cNvSpPr>
          <p:nvPr>
            <p:ph type="title"/>
          </p:nvPr>
        </p:nvSpPr>
        <p:spPr>
          <a:xfrm>
            <a:off x="468436" y="476297"/>
            <a:ext cx="11267834" cy="860136"/>
          </a:xfrm>
        </p:spPr>
        <p:txBody>
          <a:bodyPr/>
          <a:lstStyle/>
          <a:p>
            <a:r>
              <a:rPr lang="en-US" b="1" dirty="0"/>
              <a:t>Variation in state-level suicide rates for all ages is largely driven by rates of suicide by firearm</a:t>
            </a:r>
          </a:p>
        </p:txBody>
      </p:sp>
      <p:graphicFrame>
        <p:nvGraphicFramePr>
          <p:cNvPr id="12" name="Content Placeholder 11">
            <a:extLst>
              <a:ext uri="{FF2B5EF4-FFF2-40B4-BE49-F238E27FC236}">
                <a16:creationId xmlns:a16="http://schemas.microsoft.com/office/drawing/2014/main" id="{2C6CF568-7CF8-47D5-24F6-11917A48EF7F}"/>
              </a:ext>
            </a:extLst>
          </p:cNvPr>
          <p:cNvGraphicFramePr>
            <a:graphicFrameLocks noGrp="1"/>
          </p:cNvGraphicFramePr>
          <p:nvPr>
            <p:ph sz="half" idx="1"/>
            <p:extLst>
              <p:ext uri="{D42A27DB-BD31-4B8C-83A1-F6EECF244321}">
                <p14:modId xmlns:p14="http://schemas.microsoft.com/office/powerpoint/2010/main" val="2518193370"/>
              </p:ext>
            </p:extLst>
          </p:nvPr>
        </p:nvGraphicFramePr>
        <p:xfrm>
          <a:off x="468436" y="1515078"/>
          <a:ext cx="11267834" cy="4343400"/>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a:extLst>
              <a:ext uri="{FF2B5EF4-FFF2-40B4-BE49-F238E27FC236}">
                <a16:creationId xmlns:a16="http://schemas.microsoft.com/office/drawing/2014/main" id="{BECC2425-61AB-4E19-4036-F5614E47A9C3}"/>
              </a:ext>
            </a:extLst>
          </p:cNvPr>
          <p:cNvSpPr txBox="1"/>
          <p:nvPr/>
        </p:nvSpPr>
        <p:spPr>
          <a:xfrm>
            <a:off x="829993" y="1617784"/>
            <a:ext cx="8764172" cy="338554"/>
          </a:xfrm>
          <a:prstGeom prst="rect">
            <a:avLst/>
          </a:prstGeom>
          <a:noFill/>
        </p:spPr>
        <p:txBody>
          <a:bodyPr wrap="square" rtlCol="0">
            <a:spAutoFit/>
          </a:bodyPr>
          <a:lstStyle/>
          <a:p>
            <a:r>
              <a:rPr lang="en-US" sz="1600" i="1" dirty="0"/>
              <a:t>Suicide Death Rate per 100,000 in 2020, by Type</a:t>
            </a:r>
          </a:p>
        </p:txBody>
      </p:sp>
    </p:spTree>
    <p:extLst>
      <p:ext uri="{BB962C8B-B14F-4D97-AF65-F5344CB8AC3E}">
        <p14:creationId xmlns:p14="http://schemas.microsoft.com/office/powerpoint/2010/main" val="2501847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2EC1103-8BB0-EF1E-FD96-74F190D52550}"/>
              </a:ext>
            </a:extLst>
          </p:cNvPr>
          <p:cNvSpPr>
            <a:spLocks noGrp="1"/>
          </p:cNvSpPr>
          <p:nvPr>
            <p:ph sz="half" idx="1"/>
          </p:nvPr>
        </p:nvSpPr>
        <p:spPr>
          <a:xfrm>
            <a:off x="468436" y="1586467"/>
            <a:ext cx="11267834" cy="4343400"/>
          </a:xfrm>
        </p:spPr>
        <p:txBody>
          <a:bodyPr/>
          <a:lstStyle/>
          <a:p>
            <a:r>
              <a:rPr lang="en-US" sz="2600" dirty="0"/>
              <a:t>Recent federal law addressing gun reform also aims to expand mental health resources for youth</a:t>
            </a:r>
          </a:p>
          <a:p>
            <a:pPr lvl="1"/>
            <a:r>
              <a:rPr lang="en-US" sz="2600" dirty="0"/>
              <a:t>Utilization of these funds?</a:t>
            </a:r>
            <a:br>
              <a:rPr lang="en-US" sz="2200" dirty="0"/>
            </a:br>
            <a:endParaRPr lang="en-US" sz="2200" dirty="0"/>
          </a:p>
          <a:p>
            <a:r>
              <a:rPr lang="en-US" sz="2600" dirty="0"/>
              <a:t>Suicide prevention efforts</a:t>
            </a:r>
          </a:p>
          <a:p>
            <a:pPr lvl="1"/>
            <a:r>
              <a:rPr lang="en-US" sz="2600" dirty="0"/>
              <a:t>What are we seeing at the state level with the rollout of 988?</a:t>
            </a:r>
            <a:br>
              <a:rPr lang="en-US" sz="2600" dirty="0"/>
            </a:br>
            <a:endParaRPr lang="en-US" sz="2600" dirty="0"/>
          </a:p>
          <a:p>
            <a:r>
              <a:rPr lang="en-US" sz="2600" dirty="0"/>
              <a:t>Promoting Black youth mental health</a:t>
            </a:r>
          </a:p>
        </p:txBody>
      </p:sp>
      <p:sp>
        <p:nvSpPr>
          <p:cNvPr id="4" name="Title 3">
            <a:extLst>
              <a:ext uri="{FF2B5EF4-FFF2-40B4-BE49-F238E27FC236}">
                <a16:creationId xmlns:a16="http://schemas.microsoft.com/office/drawing/2014/main" id="{3C8907AB-2072-C476-E3EF-44D04EF8EC95}"/>
              </a:ext>
            </a:extLst>
          </p:cNvPr>
          <p:cNvSpPr>
            <a:spLocks noGrp="1"/>
          </p:cNvSpPr>
          <p:nvPr>
            <p:ph type="title"/>
          </p:nvPr>
        </p:nvSpPr>
        <p:spPr/>
        <p:txBody>
          <a:bodyPr/>
          <a:lstStyle/>
          <a:p>
            <a:r>
              <a:rPr lang="en-US" b="1" dirty="0"/>
              <a:t>Looking Ahead</a:t>
            </a:r>
          </a:p>
        </p:txBody>
      </p:sp>
    </p:spTree>
    <p:extLst>
      <p:ext uri="{BB962C8B-B14F-4D97-AF65-F5344CB8AC3E}">
        <p14:creationId xmlns:p14="http://schemas.microsoft.com/office/powerpoint/2010/main" val="14434801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C4EA934-5DD5-6CC2-FB9E-3DE9255601F0}"/>
              </a:ext>
            </a:extLst>
          </p:cNvPr>
          <p:cNvSpPr>
            <a:spLocks noGrp="1"/>
          </p:cNvSpPr>
          <p:nvPr>
            <p:ph sz="half" idx="1"/>
          </p:nvPr>
        </p:nvSpPr>
        <p:spPr>
          <a:xfrm>
            <a:off x="468436" y="1586467"/>
            <a:ext cx="11267834" cy="4343400"/>
          </a:xfrm>
        </p:spPr>
        <p:txBody>
          <a:bodyPr/>
          <a:lstStyle/>
          <a:p>
            <a:pPr marL="160020" indent="0">
              <a:buNone/>
            </a:pPr>
            <a:r>
              <a:rPr lang="en-US" sz="2600" dirty="0"/>
              <a:t>Nirmita Panchal, MPH</a:t>
            </a:r>
          </a:p>
          <a:p>
            <a:pPr marL="160020" indent="0">
              <a:buNone/>
            </a:pPr>
            <a:r>
              <a:rPr lang="en-US" sz="2600" dirty="0"/>
              <a:t>nirmitap@kff.org</a:t>
            </a:r>
          </a:p>
          <a:p>
            <a:pPr marL="160020" indent="0">
              <a:buNone/>
            </a:pPr>
            <a:endParaRPr lang="en-US" sz="2600" dirty="0"/>
          </a:p>
          <a:p>
            <a:pPr marL="160020" indent="0">
              <a:buNone/>
            </a:pPr>
            <a:endParaRPr lang="en-US" sz="2600" dirty="0"/>
          </a:p>
          <a:p>
            <a:pPr marL="160020" indent="0">
              <a:buNone/>
            </a:pPr>
            <a:r>
              <a:rPr lang="en-US" sz="2600" dirty="0"/>
              <a:t>KFF Mental Health Resources</a:t>
            </a:r>
          </a:p>
          <a:p>
            <a:r>
              <a:rPr lang="en-US" sz="2600" dirty="0">
                <a:hlinkClick r:id="rId2"/>
              </a:rPr>
              <a:t>https://www.kff.org/tag/mental-health/</a:t>
            </a:r>
            <a:endParaRPr lang="en-US" sz="2600" dirty="0"/>
          </a:p>
          <a:p>
            <a:r>
              <a:rPr lang="en-US" sz="2600" dirty="0">
                <a:hlinkClick r:id="rId3"/>
              </a:rPr>
              <a:t>https://www.kff.org/state-category/mental-health/</a:t>
            </a:r>
            <a:r>
              <a:rPr lang="en-US" sz="2600" dirty="0"/>
              <a:t> </a:t>
            </a:r>
          </a:p>
          <a:p>
            <a:pPr marL="160020" indent="0">
              <a:buNone/>
            </a:pPr>
            <a:endParaRPr lang="en-US" sz="2600" dirty="0"/>
          </a:p>
          <a:p>
            <a:endParaRPr lang="en-US" sz="2600" dirty="0"/>
          </a:p>
        </p:txBody>
      </p:sp>
      <p:sp>
        <p:nvSpPr>
          <p:cNvPr id="4" name="Title 3">
            <a:extLst>
              <a:ext uri="{FF2B5EF4-FFF2-40B4-BE49-F238E27FC236}">
                <a16:creationId xmlns:a16="http://schemas.microsoft.com/office/drawing/2014/main" id="{32EA9372-38E0-F5D1-BF24-4872B37DF470}"/>
              </a:ext>
            </a:extLst>
          </p:cNvPr>
          <p:cNvSpPr>
            <a:spLocks noGrp="1"/>
          </p:cNvSpPr>
          <p:nvPr>
            <p:ph type="title"/>
          </p:nvPr>
        </p:nvSpPr>
        <p:spPr/>
        <p:txBody>
          <a:bodyPr/>
          <a:lstStyle/>
          <a:p>
            <a:r>
              <a:rPr lang="en-US" b="1" dirty="0"/>
              <a:t>Have questions or want more info?</a:t>
            </a:r>
          </a:p>
        </p:txBody>
      </p:sp>
    </p:spTree>
    <p:extLst>
      <p:ext uri="{BB962C8B-B14F-4D97-AF65-F5344CB8AC3E}">
        <p14:creationId xmlns:p14="http://schemas.microsoft.com/office/powerpoint/2010/main" val="3849792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3550" y="659042"/>
            <a:ext cx="11264900" cy="860136"/>
          </a:xfrm>
        </p:spPr>
        <p:txBody>
          <a:bodyPr vert="horz" lIns="91440" tIns="45720" rIns="91440" bIns="45720" rtlCol="0" anchor="t">
            <a:noAutofit/>
          </a:bodyPr>
          <a:lstStyle/>
          <a:p>
            <a:r>
              <a:rPr lang="en-US" b="1" dirty="0"/>
              <a:t>Firearms are now the leading cause of death among youth in the U.S.</a:t>
            </a:r>
          </a:p>
        </p:txBody>
      </p:sp>
      <p:sp>
        <p:nvSpPr>
          <p:cNvPr id="6" name="TextBox 5">
            <a:extLst>
              <a:ext uri="{FF2B5EF4-FFF2-40B4-BE49-F238E27FC236}">
                <a16:creationId xmlns:a16="http://schemas.microsoft.com/office/drawing/2014/main" id="{0EBC3E00-1942-8809-4D9B-2BC46A0FB8F1}"/>
              </a:ext>
            </a:extLst>
          </p:cNvPr>
          <p:cNvSpPr txBox="1"/>
          <p:nvPr/>
        </p:nvSpPr>
        <p:spPr>
          <a:xfrm>
            <a:off x="661182" y="2166433"/>
            <a:ext cx="10339753" cy="3447098"/>
          </a:xfrm>
          <a:prstGeom prst="rect">
            <a:avLst/>
          </a:prstGeom>
          <a:noFill/>
        </p:spPr>
        <p:txBody>
          <a:bodyPr wrap="square" rtlCol="0">
            <a:spAutoFit/>
          </a:bodyPr>
          <a:lstStyle/>
          <a:p>
            <a:pPr marL="285750" indent="-285750">
              <a:buFont typeface="Arial" panose="020B0604020202020204" pitchFamily="34" charset="0"/>
              <a:buChar char="•"/>
            </a:pPr>
            <a:r>
              <a:rPr lang="en-US" sz="2600" dirty="0"/>
              <a:t>In 2021, </a:t>
            </a:r>
            <a:r>
              <a:rPr lang="en-US" sz="2600" b="1" dirty="0"/>
              <a:t>seven children per day</a:t>
            </a:r>
            <a:r>
              <a:rPr lang="en-US" sz="2600" dirty="0"/>
              <a:t> died by firearm in the U.S.</a:t>
            </a:r>
            <a:br>
              <a:rPr lang="en-US" sz="2600" dirty="0"/>
            </a:br>
            <a:endParaRPr lang="en-US" sz="2600" dirty="0"/>
          </a:p>
          <a:p>
            <a:pPr marL="285750" indent="-285750">
              <a:buFont typeface="Arial" panose="020B0604020202020204" pitchFamily="34" charset="0"/>
              <a:buChar char="•"/>
            </a:pPr>
            <a:r>
              <a:rPr lang="en-US" sz="2600" dirty="0"/>
              <a:t>More children in the U.S. died by firearm than by motor vehicle accidents</a:t>
            </a:r>
            <a:br>
              <a:rPr lang="en-US" sz="2600" dirty="0"/>
            </a:br>
            <a:endParaRPr lang="en-US" sz="2600" dirty="0"/>
          </a:p>
          <a:p>
            <a:pPr marL="285750" indent="-285750">
              <a:buFont typeface="Arial" panose="020B0604020202020204" pitchFamily="34" charset="0"/>
              <a:buChar char="•"/>
            </a:pPr>
            <a:r>
              <a:rPr lang="en-US" sz="2600" dirty="0"/>
              <a:t>Firearms are the leading cause of death for youth in the U.S. but rank no higher than fifth in other industrialized nations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7" name="Text Placeholder 2">
            <a:extLst>
              <a:ext uri="{FF2B5EF4-FFF2-40B4-BE49-F238E27FC236}">
                <a16:creationId xmlns:a16="http://schemas.microsoft.com/office/drawing/2014/main" id="{D00CEE10-9259-814E-F5BD-864112ED4C18}"/>
              </a:ext>
            </a:extLst>
          </p:cNvPr>
          <p:cNvSpPr>
            <a:spLocks noGrp="1"/>
          </p:cNvSpPr>
          <p:nvPr>
            <p:ph type="body" sz="quarter" idx="10"/>
          </p:nvPr>
        </p:nvSpPr>
        <p:spPr>
          <a:xfrm>
            <a:off x="482504" y="6068534"/>
            <a:ext cx="10296128" cy="598311"/>
          </a:xfrm>
        </p:spPr>
        <p:txBody>
          <a:bodyPr/>
          <a:lstStyle/>
          <a:p>
            <a:r>
              <a:rPr lang="en-US" sz="1600" dirty="0"/>
              <a:t>NOTE: For more information, please see </a:t>
            </a:r>
            <a:br>
              <a:rPr lang="en-US" sz="1600" dirty="0"/>
            </a:br>
            <a:r>
              <a:rPr lang="en-US" sz="1600" dirty="0">
                <a:hlinkClick r:id="rId3"/>
              </a:rPr>
              <a:t>https://www.kff.org/other/issue-brief/the-impact-of-gun-violence-on-children-and-adolescents/</a:t>
            </a:r>
            <a:r>
              <a:rPr lang="en-US" sz="1600" dirty="0"/>
              <a:t> </a:t>
            </a:r>
          </a:p>
        </p:txBody>
      </p:sp>
    </p:spTree>
    <p:extLst>
      <p:ext uri="{BB962C8B-B14F-4D97-AF65-F5344CB8AC3E}">
        <p14:creationId xmlns:p14="http://schemas.microsoft.com/office/powerpoint/2010/main" val="2109604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333F2C08-2FBD-9F1B-3D87-B2BFF24A8F4B}"/>
              </a:ext>
            </a:extLst>
          </p:cNvPr>
          <p:cNvGraphicFramePr>
            <a:graphicFrameLocks noGrp="1"/>
          </p:cNvGraphicFramePr>
          <p:nvPr>
            <p:ph sz="half" idx="1"/>
            <p:extLst>
              <p:ext uri="{D42A27DB-BD31-4B8C-83A1-F6EECF244321}">
                <p14:modId xmlns:p14="http://schemas.microsoft.com/office/powerpoint/2010/main" val="3057898170"/>
              </p:ext>
            </p:extLst>
          </p:nvPr>
        </p:nvGraphicFramePr>
        <p:xfrm>
          <a:off x="468436" y="1725134"/>
          <a:ext cx="11123612" cy="43434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0AD77049-1569-9432-1D3D-988320F34257}"/>
              </a:ext>
            </a:extLst>
          </p:cNvPr>
          <p:cNvSpPr>
            <a:spLocks noGrp="1"/>
          </p:cNvSpPr>
          <p:nvPr>
            <p:ph type="body" sz="quarter" idx="10"/>
          </p:nvPr>
        </p:nvSpPr>
        <p:spPr/>
        <p:txBody>
          <a:bodyPr/>
          <a:lstStyle/>
          <a:p>
            <a:r>
              <a:rPr lang="en-US" dirty="0"/>
              <a:t>NOTE: U.S. data are from 2020, all other countries are nearest year, 2019. The comparable country average does not include the U.S. Rates rounded to one decimal place.</a:t>
            </a:r>
          </a:p>
          <a:p>
            <a:r>
              <a:rPr lang="en-US" dirty="0"/>
              <a:t>SOURCE: KFF analysis of CDC Wonder and Institute for Health Metrics and Evaluation (IHME) Global Burden of Disease data</a:t>
            </a:r>
          </a:p>
        </p:txBody>
      </p:sp>
      <p:sp>
        <p:nvSpPr>
          <p:cNvPr id="4" name="Title 3">
            <a:extLst>
              <a:ext uri="{FF2B5EF4-FFF2-40B4-BE49-F238E27FC236}">
                <a16:creationId xmlns:a16="http://schemas.microsoft.com/office/drawing/2014/main" id="{446C67E0-E938-C4BF-77F0-E474F848623F}"/>
              </a:ext>
            </a:extLst>
          </p:cNvPr>
          <p:cNvSpPr>
            <a:spLocks noGrp="1"/>
          </p:cNvSpPr>
          <p:nvPr>
            <p:ph type="title"/>
          </p:nvPr>
        </p:nvSpPr>
        <p:spPr>
          <a:xfrm>
            <a:off x="468436" y="461053"/>
            <a:ext cx="11267834" cy="860136"/>
          </a:xfrm>
        </p:spPr>
        <p:txBody>
          <a:bodyPr/>
          <a:lstStyle/>
          <a:p>
            <a:r>
              <a:rPr lang="en-US" b="1" dirty="0"/>
              <a:t>The U.S. has by far the highest youth firearm mortality rate among peer countries</a:t>
            </a:r>
          </a:p>
        </p:txBody>
      </p:sp>
      <p:sp>
        <p:nvSpPr>
          <p:cNvPr id="9" name="TextBox 8">
            <a:extLst>
              <a:ext uri="{FF2B5EF4-FFF2-40B4-BE49-F238E27FC236}">
                <a16:creationId xmlns:a16="http://schemas.microsoft.com/office/drawing/2014/main" id="{F11D06AF-E80B-AA56-53DA-8C0EE6A37C0D}"/>
              </a:ext>
            </a:extLst>
          </p:cNvPr>
          <p:cNvSpPr txBox="1"/>
          <p:nvPr/>
        </p:nvSpPr>
        <p:spPr>
          <a:xfrm>
            <a:off x="506435" y="1505243"/>
            <a:ext cx="10607040" cy="338554"/>
          </a:xfrm>
          <a:prstGeom prst="rect">
            <a:avLst/>
          </a:prstGeom>
          <a:noFill/>
        </p:spPr>
        <p:txBody>
          <a:bodyPr wrap="square" rtlCol="0">
            <a:spAutoFit/>
          </a:bodyPr>
          <a:lstStyle/>
          <a:p>
            <a:r>
              <a:rPr lang="en-US" sz="1600" i="1" dirty="0"/>
              <a:t>Firearm mortality rates per 100,000 for children ages 1-19 years, U.S. and peer countries, 2020</a:t>
            </a:r>
          </a:p>
        </p:txBody>
      </p:sp>
    </p:spTree>
    <p:extLst>
      <p:ext uri="{BB962C8B-B14F-4D97-AF65-F5344CB8AC3E}">
        <p14:creationId xmlns:p14="http://schemas.microsoft.com/office/powerpoint/2010/main" val="1525941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D9D4DF5A-2F62-5D95-B99F-086A6BAA5C8B}"/>
              </a:ext>
            </a:extLst>
          </p:cNvPr>
          <p:cNvGraphicFramePr>
            <a:graphicFrameLocks noGrp="1"/>
          </p:cNvGraphicFramePr>
          <p:nvPr>
            <p:ph sz="half" idx="1"/>
            <p:extLst>
              <p:ext uri="{D42A27DB-BD31-4B8C-83A1-F6EECF244321}">
                <p14:modId xmlns:p14="http://schemas.microsoft.com/office/powerpoint/2010/main" val="2687803858"/>
              </p:ext>
            </p:extLst>
          </p:nvPr>
        </p:nvGraphicFramePr>
        <p:xfrm>
          <a:off x="468436" y="1856935"/>
          <a:ext cx="11081262" cy="3938954"/>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DF1BEC99-E70C-6C76-D462-3CDF41055077}"/>
              </a:ext>
            </a:extLst>
          </p:cNvPr>
          <p:cNvSpPr>
            <a:spLocks noGrp="1"/>
          </p:cNvSpPr>
          <p:nvPr>
            <p:ph type="body" sz="quarter" idx="10"/>
          </p:nvPr>
        </p:nvSpPr>
        <p:spPr/>
        <p:txBody>
          <a:bodyPr/>
          <a:lstStyle/>
          <a:p>
            <a:r>
              <a:rPr lang="en-US" dirty="0"/>
              <a:t>NOTE: Rates from 2021 reflect provisional data. Rates are per 100,000 children and adolescents ages 17 and below. Causes of death attributable to firearm mortality include ICD-10 Codes W32-W34, X72-X74, X93-X95, Y22-Y24, and Y35.0.</a:t>
            </a:r>
          </a:p>
          <a:p>
            <a:r>
              <a:rPr lang="en-US" dirty="0"/>
              <a:t>SOURCE: KFF analysis of CDC Wonder, 2011-2020, and CDC Wonder Provisional Mortality Statistics, 2021, Online Databases</a:t>
            </a:r>
          </a:p>
        </p:txBody>
      </p:sp>
      <p:sp>
        <p:nvSpPr>
          <p:cNvPr id="4" name="Title 3">
            <a:extLst>
              <a:ext uri="{FF2B5EF4-FFF2-40B4-BE49-F238E27FC236}">
                <a16:creationId xmlns:a16="http://schemas.microsoft.com/office/drawing/2014/main" id="{F519743F-964B-8C39-FB55-1E6CF70A7467}"/>
              </a:ext>
            </a:extLst>
          </p:cNvPr>
          <p:cNvSpPr>
            <a:spLocks noGrp="1"/>
          </p:cNvSpPr>
          <p:nvPr>
            <p:ph type="title"/>
          </p:nvPr>
        </p:nvSpPr>
        <p:spPr/>
        <p:txBody>
          <a:bodyPr/>
          <a:lstStyle/>
          <a:p>
            <a:r>
              <a:rPr lang="en-US" b="1" i="0" u="none" strike="noStrike" dirty="0">
                <a:solidFill>
                  <a:srgbClr val="363636"/>
                </a:solidFill>
                <a:effectLst/>
                <a:latin typeface="Arial" panose="020B0604020202020204" pitchFamily="34" charset="0"/>
              </a:rPr>
              <a:t>Firearm-related </a:t>
            </a:r>
            <a:r>
              <a:rPr lang="en-US" b="1" dirty="0">
                <a:solidFill>
                  <a:srgbClr val="363636"/>
                </a:solidFill>
                <a:latin typeface="Arial" panose="020B0604020202020204" pitchFamily="34" charset="0"/>
              </a:rPr>
              <a:t>d</a:t>
            </a:r>
            <a:r>
              <a:rPr lang="en-US" b="1" i="0" u="none" strike="noStrike" dirty="0">
                <a:solidFill>
                  <a:srgbClr val="363636"/>
                </a:solidFill>
                <a:effectLst/>
                <a:latin typeface="Arial" panose="020B0604020202020204" pitchFamily="34" charset="0"/>
              </a:rPr>
              <a:t>eath </a:t>
            </a:r>
            <a:r>
              <a:rPr lang="en-US" b="1" dirty="0">
                <a:solidFill>
                  <a:srgbClr val="363636"/>
                </a:solidFill>
                <a:latin typeface="Arial" panose="020B0604020202020204" pitchFamily="34" charset="0"/>
              </a:rPr>
              <a:t>r</a:t>
            </a:r>
            <a:r>
              <a:rPr lang="en-US" b="1" i="0" u="none" strike="noStrike" dirty="0">
                <a:solidFill>
                  <a:srgbClr val="363636"/>
                </a:solidFill>
                <a:effectLst/>
                <a:latin typeface="Arial" panose="020B0604020202020204" pitchFamily="34" charset="0"/>
              </a:rPr>
              <a:t>ates </a:t>
            </a:r>
            <a:r>
              <a:rPr lang="en-US" b="1" dirty="0">
                <a:solidFill>
                  <a:srgbClr val="363636"/>
                </a:solidFill>
                <a:latin typeface="Arial" panose="020B0604020202020204" pitchFamily="34" charset="0"/>
              </a:rPr>
              <a:t>h</a:t>
            </a:r>
            <a:r>
              <a:rPr lang="en-US" b="1" i="0" u="none" strike="noStrike" dirty="0">
                <a:solidFill>
                  <a:srgbClr val="363636"/>
                </a:solidFill>
                <a:effectLst/>
                <a:latin typeface="Arial" panose="020B0604020202020204" pitchFamily="34" charset="0"/>
              </a:rPr>
              <a:t>ave </a:t>
            </a:r>
            <a:r>
              <a:rPr lang="en-US" b="1" dirty="0">
                <a:solidFill>
                  <a:srgbClr val="363636"/>
                </a:solidFill>
                <a:latin typeface="Arial" panose="020B0604020202020204" pitchFamily="34" charset="0"/>
              </a:rPr>
              <a:t>i</a:t>
            </a:r>
            <a:r>
              <a:rPr lang="en-US" b="1" i="0" u="none" strike="noStrike" dirty="0">
                <a:solidFill>
                  <a:srgbClr val="363636"/>
                </a:solidFill>
                <a:effectLst/>
                <a:latin typeface="Arial" panose="020B0604020202020204" pitchFamily="34" charset="0"/>
              </a:rPr>
              <a:t>ncreased </a:t>
            </a:r>
            <a:r>
              <a:rPr lang="en-US" b="1" dirty="0">
                <a:solidFill>
                  <a:srgbClr val="363636"/>
                </a:solidFill>
                <a:latin typeface="Arial" panose="020B0604020202020204" pitchFamily="34" charset="0"/>
              </a:rPr>
              <a:t>o</a:t>
            </a:r>
            <a:r>
              <a:rPr lang="en-US" b="1" i="0" u="none" strike="noStrike" dirty="0">
                <a:solidFill>
                  <a:srgbClr val="363636"/>
                </a:solidFill>
                <a:effectLst/>
                <a:latin typeface="Arial" panose="020B0604020202020204" pitchFamily="34" charset="0"/>
              </a:rPr>
              <a:t>ver </a:t>
            </a:r>
            <a:r>
              <a:rPr lang="en-US" b="1" dirty="0">
                <a:solidFill>
                  <a:srgbClr val="363636"/>
                </a:solidFill>
                <a:latin typeface="Arial" panose="020B0604020202020204" pitchFamily="34" charset="0"/>
              </a:rPr>
              <a:t>t</a:t>
            </a:r>
            <a:r>
              <a:rPr lang="en-US" b="1" i="0" u="none" strike="noStrike" dirty="0">
                <a:solidFill>
                  <a:srgbClr val="363636"/>
                </a:solidFill>
                <a:effectLst/>
                <a:latin typeface="Arial" panose="020B0604020202020204" pitchFamily="34" charset="0"/>
              </a:rPr>
              <a:t>ime </a:t>
            </a:r>
            <a:r>
              <a:rPr lang="en-US" b="1" dirty="0">
                <a:solidFill>
                  <a:srgbClr val="363636"/>
                </a:solidFill>
                <a:latin typeface="Arial" panose="020B0604020202020204" pitchFamily="34" charset="0"/>
              </a:rPr>
              <a:t>a</a:t>
            </a:r>
            <a:r>
              <a:rPr lang="en-US" b="1" i="0" u="none" strike="noStrike" dirty="0">
                <a:solidFill>
                  <a:srgbClr val="363636"/>
                </a:solidFill>
                <a:effectLst/>
                <a:latin typeface="Arial" panose="020B0604020202020204" pitchFamily="34" charset="0"/>
              </a:rPr>
              <a:t>mong </a:t>
            </a:r>
            <a:r>
              <a:rPr lang="en-US" b="1" dirty="0">
                <a:solidFill>
                  <a:srgbClr val="363636"/>
                </a:solidFill>
                <a:latin typeface="Arial" panose="020B0604020202020204" pitchFamily="34" charset="0"/>
              </a:rPr>
              <a:t>y</a:t>
            </a:r>
            <a:r>
              <a:rPr lang="en-US" b="1" i="0" u="none" strike="noStrike" dirty="0">
                <a:solidFill>
                  <a:srgbClr val="363636"/>
                </a:solidFill>
                <a:effectLst/>
                <a:latin typeface="Arial" panose="020B0604020202020204" pitchFamily="34" charset="0"/>
              </a:rPr>
              <a:t>outh</a:t>
            </a:r>
            <a:br>
              <a:rPr lang="en-US" b="1" i="0" u="none" strike="noStrike" dirty="0">
                <a:solidFill>
                  <a:srgbClr val="363636"/>
                </a:solidFill>
                <a:effectLst/>
                <a:latin typeface="Arial" panose="020B0604020202020204" pitchFamily="34" charset="0"/>
              </a:rPr>
            </a:br>
            <a:endParaRPr lang="en-US" b="1" dirty="0"/>
          </a:p>
        </p:txBody>
      </p:sp>
    </p:spTree>
    <p:extLst>
      <p:ext uri="{BB962C8B-B14F-4D97-AF65-F5344CB8AC3E}">
        <p14:creationId xmlns:p14="http://schemas.microsoft.com/office/powerpoint/2010/main" val="4288337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F75A607E-6243-9AF8-0DBF-3F0D18B290B8}"/>
              </a:ext>
            </a:extLst>
          </p:cNvPr>
          <p:cNvGraphicFramePr>
            <a:graphicFrameLocks noGrp="1"/>
          </p:cNvGraphicFramePr>
          <p:nvPr>
            <p:ph sz="half" idx="1"/>
            <p:extLst>
              <p:ext uri="{D42A27DB-BD31-4B8C-83A1-F6EECF244321}">
                <p14:modId xmlns:p14="http://schemas.microsoft.com/office/powerpoint/2010/main" val="3040392554"/>
              </p:ext>
            </p:extLst>
          </p:nvPr>
        </p:nvGraphicFramePr>
        <p:xfrm>
          <a:off x="468314" y="1873107"/>
          <a:ext cx="11081262" cy="3810241"/>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23295235-CF2E-0FCE-7618-31D2EC4ABA4A}"/>
              </a:ext>
            </a:extLst>
          </p:cNvPr>
          <p:cNvSpPr>
            <a:spLocks noGrp="1"/>
          </p:cNvSpPr>
          <p:nvPr>
            <p:ph type="body" sz="quarter" idx="10"/>
          </p:nvPr>
        </p:nvSpPr>
        <p:spPr>
          <a:xfrm>
            <a:off x="468436" y="5913786"/>
            <a:ext cx="10296128" cy="598311"/>
          </a:xfrm>
        </p:spPr>
        <p:txBody>
          <a:bodyPr/>
          <a:lstStyle/>
          <a:p>
            <a:r>
              <a:rPr lang="en-US" dirty="0"/>
              <a:t>NOTE: Data from 2021 is provisional. Suicide deaths shown are among children ages 17 and under. Suicide deaths by the discharge of a firearm were identified using codes X72-X74. Suicide deaths by other/unspecified means were identified using ICD-10 codes U03, X60-X71, X75-X84, and Y87.0. It is possible that some suicides may be classified under other categories.</a:t>
            </a:r>
          </a:p>
          <a:p>
            <a:r>
              <a:rPr lang="en-US" dirty="0"/>
              <a:t>SOURCE: KFF analysis of CDC Wonder, 2011-2020, and CDC Wonder Provisional Mortality Statistics, 2021, Online Databases</a:t>
            </a:r>
          </a:p>
        </p:txBody>
      </p:sp>
      <p:sp>
        <p:nvSpPr>
          <p:cNvPr id="4" name="Title 3">
            <a:extLst>
              <a:ext uri="{FF2B5EF4-FFF2-40B4-BE49-F238E27FC236}">
                <a16:creationId xmlns:a16="http://schemas.microsoft.com/office/drawing/2014/main" id="{7C186215-ABE5-E1BB-2261-2C0E1F2F2F5E}"/>
              </a:ext>
            </a:extLst>
          </p:cNvPr>
          <p:cNvSpPr>
            <a:spLocks noGrp="1"/>
          </p:cNvSpPr>
          <p:nvPr>
            <p:ph type="title"/>
          </p:nvPr>
        </p:nvSpPr>
        <p:spPr>
          <a:xfrm>
            <a:off x="468436" y="446985"/>
            <a:ext cx="11267834" cy="860136"/>
          </a:xfrm>
        </p:spPr>
        <p:txBody>
          <a:bodyPr/>
          <a:lstStyle/>
          <a:p>
            <a:r>
              <a:rPr lang="en-US" sz="2800" b="1" dirty="0"/>
              <a:t>By 2021, suicide deaths by firearm accounted for nearly half of all suicides among children and adolescents</a:t>
            </a:r>
          </a:p>
        </p:txBody>
      </p:sp>
      <p:sp>
        <p:nvSpPr>
          <p:cNvPr id="9" name="TextBox 8">
            <a:extLst>
              <a:ext uri="{FF2B5EF4-FFF2-40B4-BE49-F238E27FC236}">
                <a16:creationId xmlns:a16="http://schemas.microsoft.com/office/drawing/2014/main" id="{628595DB-5B96-D2C9-BA72-1B0429AF3A12}"/>
              </a:ext>
            </a:extLst>
          </p:cNvPr>
          <p:cNvSpPr txBox="1"/>
          <p:nvPr/>
        </p:nvSpPr>
        <p:spPr>
          <a:xfrm>
            <a:off x="492366" y="1477109"/>
            <a:ext cx="9779826" cy="338554"/>
          </a:xfrm>
          <a:prstGeom prst="rect">
            <a:avLst/>
          </a:prstGeom>
          <a:noFill/>
        </p:spPr>
        <p:txBody>
          <a:bodyPr wrap="square" rtlCol="0">
            <a:spAutoFit/>
          </a:bodyPr>
          <a:lstStyle/>
          <a:p>
            <a:r>
              <a:rPr lang="en-US" sz="1600" i="1" dirty="0"/>
              <a:t>Number of Deaths Due to Suicide, by Firearm or Other Means, Among Children &amp; Adolescents 2011-2021</a:t>
            </a:r>
          </a:p>
        </p:txBody>
      </p:sp>
    </p:spTree>
    <p:extLst>
      <p:ext uri="{BB962C8B-B14F-4D97-AF65-F5344CB8AC3E}">
        <p14:creationId xmlns:p14="http://schemas.microsoft.com/office/powerpoint/2010/main" val="431258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69DD4E3-E6A4-6A54-1C59-1BF92D4E8027}"/>
              </a:ext>
            </a:extLst>
          </p:cNvPr>
          <p:cNvSpPr>
            <a:spLocks noGrp="1"/>
          </p:cNvSpPr>
          <p:nvPr>
            <p:ph sz="half" idx="1"/>
          </p:nvPr>
        </p:nvSpPr>
        <p:spPr>
          <a:xfrm>
            <a:off x="468436" y="1741215"/>
            <a:ext cx="10296128" cy="4343400"/>
          </a:xfrm>
        </p:spPr>
        <p:txBody>
          <a:bodyPr/>
          <a:lstStyle/>
          <a:p>
            <a:r>
              <a:rPr lang="en-US" sz="2600" dirty="0"/>
              <a:t>Firearm sales increased during the pandemic</a:t>
            </a:r>
            <a:br>
              <a:rPr lang="en-US" sz="2600" dirty="0"/>
            </a:br>
            <a:endParaRPr lang="en-US" sz="2600" dirty="0"/>
          </a:p>
          <a:p>
            <a:r>
              <a:rPr lang="en-US" sz="2600" dirty="0"/>
              <a:t>Long-term data limitations</a:t>
            </a:r>
          </a:p>
          <a:p>
            <a:pPr lvl="1"/>
            <a:r>
              <a:rPr lang="en-US" sz="2600" dirty="0"/>
              <a:t>Lack of data for non-fatal firearm-related injuries</a:t>
            </a:r>
            <a:br>
              <a:rPr lang="en-US" sz="2600" dirty="0"/>
            </a:br>
            <a:endParaRPr lang="en-US" sz="2600" dirty="0"/>
          </a:p>
          <a:p>
            <a:r>
              <a:rPr lang="en-US" sz="2600" dirty="0"/>
              <a:t>Looking at data across demographics</a:t>
            </a:r>
          </a:p>
          <a:p>
            <a:pPr lvl="1"/>
            <a:r>
              <a:rPr lang="en-US" sz="2600" dirty="0"/>
              <a:t>Differences by race and ethnicity have increased</a:t>
            </a:r>
          </a:p>
          <a:p>
            <a:endParaRPr lang="en-US" dirty="0"/>
          </a:p>
        </p:txBody>
      </p:sp>
      <p:sp>
        <p:nvSpPr>
          <p:cNvPr id="4" name="Title 3">
            <a:extLst>
              <a:ext uri="{FF2B5EF4-FFF2-40B4-BE49-F238E27FC236}">
                <a16:creationId xmlns:a16="http://schemas.microsoft.com/office/drawing/2014/main" id="{39B1715F-BB8E-AB82-C914-E4A91DCBD541}"/>
              </a:ext>
            </a:extLst>
          </p:cNvPr>
          <p:cNvSpPr>
            <a:spLocks noGrp="1"/>
          </p:cNvSpPr>
          <p:nvPr>
            <p:ph type="title"/>
          </p:nvPr>
        </p:nvSpPr>
        <p:spPr/>
        <p:txBody>
          <a:bodyPr/>
          <a:lstStyle/>
          <a:p>
            <a:r>
              <a:rPr lang="en-US" b="1" dirty="0"/>
              <a:t>Other factors to consider as firearm-related deaths rise</a:t>
            </a:r>
          </a:p>
        </p:txBody>
      </p:sp>
      <p:sp>
        <p:nvSpPr>
          <p:cNvPr id="3" name="Text Placeholder 2">
            <a:extLst>
              <a:ext uri="{FF2B5EF4-FFF2-40B4-BE49-F238E27FC236}">
                <a16:creationId xmlns:a16="http://schemas.microsoft.com/office/drawing/2014/main" id="{20C17E16-84F3-2CC0-053A-24D60F4E9129}"/>
              </a:ext>
            </a:extLst>
          </p:cNvPr>
          <p:cNvSpPr>
            <a:spLocks noGrp="1"/>
          </p:cNvSpPr>
          <p:nvPr>
            <p:ph type="body" sz="quarter" idx="10"/>
          </p:nvPr>
        </p:nvSpPr>
        <p:spPr>
          <a:xfrm>
            <a:off x="482504" y="6068534"/>
            <a:ext cx="10296128" cy="598311"/>
          </a:xfrm>
        </p:spPr>
        <p:txBody>
          <a:bodyPr/>
          <a:lstStyle/>
          <a:p>
            <a:r>
              <a:rPr lang="en-US" sz="1600" dirty="0"/>
              <a:t>NOTE: For more information, please see </a:t>
            </a:r>
            <a:br>
              <a:rPr lang="en-US" sz="1600" dirty="0"/>
            </a:br>
            <a:r>
              <a:rPr lang="en-US" sz="1600" dirty="0">
                <a:hlinkClick r:id="rId2"/>
              </a:rPr>
              <a:t>https://www.kff.org/other/issue-brief/the-impact-of-gun-violence-on-children-and-adolescents/</a:t>
            </a:r>
            <a:r>
              <a:rPr lang="en-US" sz="1600" dirty="0"/>
              <a:t> </a:t>
            </a:r>
          </a:p>
        </p:txBody>
      </p:sp>
    </p:spTree>
    <p:extLst>
      <p:ext uri="{BB962C8B-B14F-4D97-AF65-F5344CB8AC3E}">
        <p14:creationId xmlns:p14="http://schemas.microsoft.com/office/powerpoint/2010/main" val="3040693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09322858-99A4-DD90-985E-5F4D1E10CD7E}"/>
              </a:ext>
            </a:extLst>
          </p:cNvPr>
          <p:cNvGraphicFramePr>
            <a:graphicFrameLocks noGrp="1"/>
          </p:cNvGraphicFramePr>
          <p:nvPr>
            <p:ph sz="half" idx="1"/>
            <p:extLst>
              <p:ext uri="{D42A27DB-BD31-4B8C-83A1-F6EECF244321}">
                <p14:modId xmlns:p14="http://schemas.microsoft.com/office/powerpoint/2010/main" val="398198037"/>
              </p:ext>
            </p:extLst>
          </p:nvPr>
        </p:nvGraphicFramePr>
        <p:xfrm>
          <a:off x="468313" y="2180492"/>
          <a:ext cx="10955337" cy="3592614"/>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BAA3660D-F075-5DCC-7A62-98390B325E16}"/>
              </a:ext>
            </a:extLst>
          </p:cNvPr>
          <p:cNvSpPr>
            <a:spLocks noGrp="1"/>
          </p:cNvSpPr>
          <p:nvPr>
            <p:ph type="body" sz="quarter" idx="10"/>
          </p:nvPr>
        </p:nvSpPr>
        <p:spPr>
          <a:xfrm>
            <a:off x="482504" y="5773106"/>
            <a:ext cx="10296128" cy="598311"/>
          </a:xfrm>
        </p:spPr>
        <p:txBody>
          <a:bodyPr/>
          <a:lstStyle/>
          <a:p>
            <a:r>
              <a:rPr lang="en-US" b="0" i="0" u="none" strike="noStrike" dirty="0">
                <a:solidFill>
                  <a:schemeClr val="tx1"/>
                </a:solidFill>
                <a:effectLst/>
                <a:latin typeface="Arial" panose="020B0604020202020204" pitchFamily="34" charset="0"/>
              </a:rPr>
              <a:t>NOTE: Rates from 2021 reflect provisional data. Rates are per 100,000 children and adolescents ages 17 and below. Causes of death attributable to firearm mortality include ICD-10 Codes W32-W34, X72-X74, X93-X95, Y22-Y24, and Y35.0. AIAN refers to American Indian and Alaska Native people. AIAN data for 2018 was unavailable. Persons of Hispanic origin may be of any race but are categorized as Hispanic for this analysis; other groups are non-Hispanic. Persons of more than one race are not included in the data.</a:t>
            </a:r>
          </a:p>
          <a:p>
            <a:r>
              <a:rPr lang="en-US" b="0" i="0" dirty="0">
                <a:solidFill>
                  <a:schemeClr val="tx1"/>
                </a:solidFill>
                <a:effectLst/>
                <a:latin typeface="Arial" panose="020B0604020202020204" pitchFamily="34" charset="0"/>
              </a:rPr>
              <a:t>SOURCE: </a:t>
            </a:r>
            <a:r>
              <a:rPr lang="en-US" b="0" i="0" u="none" strike="noStrike" dirty="0">
                <a:solidFill>
                  <a:schemeClr val="tx1"/>
                </a:solidFill>
                <a:effectLst/>
                <a:latin typeface="Arial" panose="020B0604020202020204" pitchFamily="34" charset="0"/>
              </a:rPr>
              <a:t>KFF analysis of CDC Wonder Online Database - Provisional Mortality Statistics, 2018-2021</a:t>
            </a:r>
            <a:endParaRPr lang="en-US" dirty="0">
              <a:solidFill>
                <a:schemeClr val="tx1"/>
              </a:solidFill>
            </a:endParaRPr>
          </a:p>
        </p:txBody>
      </p:sp>
      <p:sp>
        <p:nvSpPr>
          <p:cNvPr id="4" name="Title 3">
            <a:extLst>
              <a:ext uri="{FF2B5EF4-FFF2-40B4-BE49-F238E27FC236}">
                <a16:creationId xmlns:a16="http://schemas.microsoft.com/office/drawing/2014/main" id="{2A229D7A-882A-6439-44BD-AB49A56BD3BF}"/>
              </a:ext>
            </a:extLst>
          </p:cNvPr>
          <p:cNvSpPr>
            <a:spLocks noGrp="1"/>
          </p:cNvSpPr>
          <p:nvPr>
            <p:ph type="title"/>
          </p:nvPr>
        </p:nvSpPr>
        <p:spPr>
          <a:xfrm>
            <a:off x="468436" y="559529"/>
            <a:ext cx="11267834" cy="860136"/>
          </a:xfrm>
        </p:spPr>
        <p:txBody>
          <a:bodyPr/>
          <a:lstStyle/>
          <a:p>
            <a:r>
              <a:rPr lang="en-US" b="1" dirty="0"/>
              <a:t>Firearm death rates sharply increased among Black and Hispanic youth during the pandemic</a:t>
            </a:r>
          </a:p>
        </p:txBody>
      </p:sp>
      <p:sp>
        <p:nvSpPr>
          <p:cNvPr id="9" name="TextBox 8">
            <a:extLst>
              <a:ext uri="{FF2B5EF4-FFF2-40B4-BE49-F238E27FC236}">
                <a16:creationId xmlns:a16="http://schemas.microsoft.com/office/drawing/2014/main" id="{3768B10F-DA19-DE92-9CAD-D29C30155CA6}"/>
              </a:ext>
            </a:extLst>
          </p:cNvPr>
          <p:cNvSpPr txBox="1"/>
          <p:nvPr/>
        </p:nvSpPr>
        <p:spPr>
          <a:xfrm>
            <a:off x="492366" y="1674059"/>
            <a:ext cx="9779826" cy="338554"/>
          </a:xfrm>
          <a:prstGeom prst="rect">
            <a:avLst/>
          </a:prstGeom>
          <a:noFill/>
        </p:spPr>
        <p:txBody>
          <a:bodyPr wrap="square" rtlCol="0">
            <a:spAutoFit/>
          </a:bodyPr>
          <a:lstStyle/>
          <a:p>
            <a:r>
              <a:rPr lang="en-US" sz="1600" i="1" dirty="0"/>
              <a:t>Firearm-Related Death Rates for Children and Adolescents by Race/Ethnicity, 2018-2021</a:t>
            </a:r>
          </a:p>
        </p:txBody>
      </p:sp>
    </p:spTree>
    <p:extLst>
      <p:ext uri="{BB962C8B-B14F-4D97-AF65-F5344CB8AC3E}">
        <p14:creationId xmlns:p14="http://schemas.microsoft.com/office/powerpoint/2010/main" val="486188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823A427-E8A8-E5FA-F76F-76A03CAA7A82}"/>
              </a:ext>
            </a:extLst>
          </p:cNvPr>
          <p:cNvSpPr>
            <a:spLocks noGrp="1"/>
          </p:cNvSpPr>
          <p:nvPr>
            <p:ph sz="half" idx="1"/>
          </p:nvPr>
        </p:nvSpPr>
        <p:spPr>
          <a:xfrm>
            <a:off x="468436" y="1772529"/>
            <a:ext cx="11267834" cy="4858042"/>
          </a:xfrm>
        </p:spPr>
        <p:txBody>
          <a:bodyPr/>
          <a:lstStyle/>
          <a:p>
            <a:r>
              <a:rPr lang="en-US" sz="2400" dirty="0"/>
              <a:t>Gun assault deaths from 2019 to 2021</a:t>
            </a:r>
          </a:p>
          <a:p>
            <a:pPr lvl="1"/>
            <a:r>
              <a:rPr lang="en-US" dirty="0"/>
              <a:t>80% increase among Black youth</a:t>
            </a:r>
          </a:p>
          <a:p>
            <a:pPr lvl="1"/>
            <a:r>
              <a:rPr lang="en-US" dirty="0"/>
              <a:t>46% increase among Hispanic youth</a:t>
            </a:r>
            <a:br>
              <a:rPr lang="en-US" dirty="0"/>
            </a:br>
            <a:endParaRPr lang="en-US" sz="1800" dirty="0"/>
          </a:p>
          <a:p>
            <a:r>
              <a:rPr lang="en-US" sz="2400" dirty="0"/>
              <a:t>Suicides by firearm are highest among White youth, but sharply rose among Black &amp; Hispanic youth from 2019 to 2021</a:t>
            </a:r>
          </a:p>
          <a:p>
            <a:pPr lvl="1"/>
            <a:r>
              <a:rPr lang="en-US" dirty="0"/>
              <a:t>77% increase among Black youth</a:t>
            </a:r>
          </a:p>
          <a:p>
            <a:pPr lvl="1"/>
            <a:r>
              <a:rPr lang="en-US" dirty="0"/>
              <a:t>48% increase among Hispanic youth</a:t>
            </a:r>
            <a:br>
              <a:rPr lang="en-US" dirty="0"/>
            </a:br>
            <a:endParaRPr lang="en-US" sz="1800" dirty="0"/>
          </a:p>
          <a:p>
            <a:r>
              <a:rPr lang="en-US" sz="2400" dirty="0"/>
              <a:t>Children of color are more often exposed to gun violence</a:t>
            </a:r>
          </a:p>
        </p:txBody>
      </p:sp>
      <p:sp>
        <p:nvSpPr>
          <p:cNvPr id="4" name="Title 3">
            <a:extLst>
              <a:ext uri="{FF2B5EF4-FFF2-40B4-BE49-F238E27FC236}">
                <a16:creationId xmlns:a16="http://schemas.microsoft.com/office/drawing/2014/main" id="{01D73DEC-8943-CDB1-8666-97F96ADFE415}"/>
              </a:ext>
            </a:extLst>
          </p:cNvPr>
          <p:cNvSpPr>
            <a:spLocks noGrp="1"/>
          </p:cNvSpPr>
          <p:nvPr>
            <p:ph type="title"/>
          </p:nvPr>
        </p:nvSpPr>
        <p:spPr/>
        <p:txBody>
          <a:bodyPr/>
          <a:lstStyle/>
          <a:p>
            <a:r>
              <a:rPr lang="en-US" b="1" dirty="0"/>
              <a:t>Considerations in the rise of firearm deaths among </a:t>
            </a:r>
            <a:br>
              <a:rPr lang="en-US" b="1" dirty="0"/>
            </a:br>
            <a:r>
              <a:rPr lang="en-US" b="1" dirty="0"/>
              <a:t>Black and Hispanic youth</a:t>
            </a:r>
          </a:p>
        </p:txBody>
      </p:sp>
      <p:sp>
        <p:nvSpPr>
          <p:cNvPr id="3" name="Text Placeholder 2">
            <a:extLst>
              <a:ext uri="{FF2B5EF4-FFF2-40B4-BE49-F238E27FC236}">
                <a16:creationId xmlns:a16="http://schemas.microsoft.com/office/drawing/2014/main" id="{A9B9EBC1-8FFD-A7A4-E5A7-7ED75D671757}"/>
              </a:ext>
            </a:extLst>
          </p:cNvPr>
          <p:cNvSpPr>
            <a:spLocks noGrp="1"/>
          </p:cNvSpPr>
          <p:nvPr>
            <p:ph type="body" sz="quarter" idx="10"/>
          </p:nvPr>
        </p:nvSpPr>
        <p:spPr>
          <a:xfrm>
            <a:off x="482504" y="6138874"/>
            <a:ext cx="10296128" cy="598311"/>
          </a:xfrm>
        </p:spPr>
        <p:txBody>
          <a:bodyPr/>
          <a:lstStyle/>
          <a:p>
            <a:r>
              <a:rPr lang="en-US" sz="1400" dirty="0"/>
              <a:t>NOTE: For more information, please see </a:t>
            </a:r>
            <a:br>
              <a:rPr lang="en-US" sz="1400" dirty="0"/>
            </a:br>
            <a:r>
              <a:rPr lang="en-US" sz="1400" dirty="0">
                <a:hlinkClick r:id="rId2"/>
              </a:rPr>
              <a:t>https://www.kff.org/other/issue-brief/the-impact-of-gun-violence-on-children-and-adolescents/</a:t>
            </a:r>
            <a:r>
              <a:rPr lang="en-US" sz="1400" dirty="0"/>
              <a:t> </a:t>
            </a:r>
          </a:p>
        </p:txBody>
      </p:sp>
    </p:spTree>
    <p:extLst>
      <p:ext uri="{BB962C8B-B14F-4D97-AF65-F5344CB8AC3E}">
        <p14:creationId xmlns:p14="http://schemas.microsoft.com/office/powerpoint/2010/main" val="2018313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a16="http://schemas.microsoft.com/office/drawing/2014/main" id="{5A857903-D681-2FDC-3E5A-CD70E31DFEB2}"/>
              </a:ext>
            </a:extLst>
          </p:cNvPr>
          <p:cNvGraphicFramePr>
            <a:graphicFrameLocks noGrp="1"/>
          </p:cNvGraphicFramePr>
          <p:nvPr>
            <p:ph sz="half" idx="1"/>
            <p:extLst>
              <p:ext uri="{D42A27DB-BD31-4B8C-83A1-F6EECF244321}">
                <p14:modId xmlns:p14="http://schemas.microsoft.com/office/powerpoint/2010/main" val="4144512180"/>
              </p:ext>
            </p:extLst>
          </p:nvPr>
        </p:nvGraphicFramePr>
        <p:xfrm>
          <a:off x="506433" y="2074236"/>
          <a:ext cx="11268075" cy="3882683"/>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a:extLst>
              <a:ext uri="{FF2B5EF4-FFF2-40B4-BE49-F238E27FC236}">
                <a16:creationId xmlns:a16="http://schemas.microsoft.com/office/drawing/2014/main" id="{E81AA686-7723-9811-096C-7C60EEB693F1}"/>
              </a:ext>
            </a:extLst>
          </p:cNvPr>
          <p:cNvSpPr>
            <a:spLocks noGrp="1"/>
          </p:cNvSpPr>
          <p:nvPr>
            <p:ph type="body" sz="quarter" idx="10"/>
          </p:nvPr>
        </p:nvSpPr>
        <p:spPr/>
        <p:txBody>
          <a:bodyPr/>
          <a:lstStyle/>
          <a:p>
            <a:r>
              <a:rPr lang="en-US" dirty="0"/>
              <a:t>NOTE: Rates are per 100,000 children and adolescents ages 17 and below. Causes of death attributable to firearm mortality include ICD-10 Codes W32-W34, X72-X74, X93-X95, Y22-Y24, and Y35.0. Rates from 2021 reflect provisional data.</a:t>
            </a:r>
          </a:p>
          <a:p>
            <a:r>
              <a:rPr lang="en-US" dirty="0"/>
              <a:t>SOURCE: KFF analysis of CDC Wonder Online Database - Provisional Mortality Statistics, 2018-2021</a:t>
            </a:r>
          </a:p>
        </p:txBody>
      </p:sp>
      <p:sp>
        <p:nvSpPr>
          <p:cNvPr id="4" name="Title 3">
            <a:extLst>
              <a:ext uri="{FF2B5EF4-FFF2-40B4-BE49-F238E27FC236}">
                <a16:creationId xmlns:a16="http://schemas.microsoft.com/office/drawing/2014/main" id="{64A5FF50-FCE3-8598-B743-BC496C1BE408}"/>
              </a:ext>
            </a:extLst>
          </p:cNvPr>
          <p:cNvSpPr>
            <a:spLocks noGrp="1"/>
          </p:cNvSpPr>
          <p:nvPr>
            <p:ph type="title"/>
          </p:nvPr>
        </p:nvSpPr>
        <p:spPr/>
        <p:txBody>
          <a:bodyPr/>
          <a:lstStyle/>
          <a:p>
            <a:r>
              <a:rPr lang="en-US" b="1" dirty="0"/>
              <a:t>Male youth are over four times more likely than their female peers to die by firearm</a:t>
            </a:r>
          </a:p>
        </p:txBody>
      </p:sp>
      <p:sp>
        <p:nvSpPr>
          <p:cNvPr id="9" name="TextBox 8">
            <a:extLst>
              <a:ext uri="{FF2B5EF4-FFF2-40B4-BE49-F238E27FC236}">
                <a16:creationId xmlns:a16="http://schemas.microsoft.com/office/drawing/2014/main" id="{82E80B03-DCEF-F24E-0CD8-6CC53AF1DADB}"/>
              </a:ext>
            </a:extLst>
          </p:cNvPr>
          <p:cNvSpPr txBox="1"/>
          <p:nvPr/>
        </p:nvSpPr>
        <p:spPr>
          <a:xfrm>
            <a:off x="506433" y="1674054"/>
            <a:ext cx="9692640" cy="338554"/>
          </a:xfrm>
          <a:prstGeom prst="rect">
            <a:avLst/>
          </a:prstGeom>
          <a:noFill/>
        </p:spPr>
        <p:txBody>
          <a:bodyPr wrap="square" rtlCol="0">
            <a:spAutoFit/>
          </a:bodyPr>
          <a:lstStyle/>
          <a:p>
            <a:r>
              <a:rPr lang="en-US" sz="1600" i="1" dirty="0"/>
              <a:t>Firearm-Related Death Rates for Children and Adolescents by Sex, 2018-2021</a:t>
            </a:r>
          </a:p>
        </p:txBody>
      </p:sp>
    </p:spTree>
    <p:extLst>
      <p:ext uri="{BB962C8B-B14F-4D97-AF65-F5344CB8AC3E}">
        <p14:creationId xmlns:p14="http://schemas.microsoft.com/office/powerpoint/2010/main" val="727113817"/>
      </p:ext>
    </p:extLst>
  </p:cSld>
  <p:clrMapOvr>
    <a:masterClrMapping/>
  </p:clrMapOvr>
</p:sld>
</file>

<file path=ppt/theme/theme1.xml><?xml version="1.0" encoding="utf-8"?>
<a:theme xmlns:a="http://schemas.openxmlformats.org/drawingml/2006/main" name="Title Slide">
  <a:themeElements>
    <a:clrScheme name="2020 KFF Colors">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0419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20 KFF Only PowerPoint Template" id="{4A31724A-9454-462D-B033-2FDD2546B95B}" vid="{014B8384-742A-4D08-8B86-EDA57583EAC8}"/>
    </a:ext>
  </a:extLst>
</a:theme>
</file>

<file path=ppt/theme/theme2.xml><?xml version="1.0" encoding="utf-8"?>
<a:theme xmlns:a="http://schemas.openxmlformats.org/drawingml/2006/main" name="Default with Figure #">
  <a:themeElements>
    <a:clrScheme name="2020 KFF Palette">
      <a:dk1>
        <a:srgbClr val="333333"/>
      </a:dk1>
      <a:lt1>
        <a:sysClr val="window" lastClr="FFFFFF"/>
      </a:lt1>
      <a:dk2>
        <a:srgbClr val="F5821F"/>
      </a:dk2>
      <a:lt2>
        <a:srgbClr val="EE2C37"/>
      </a:lt2>
      <a:accent1>
        <a:srgbClr val="003C64"/>
      </a:accent1>
      <a:accent2>
        <a:srgbClr val="005996"/>
      </a:accent2>
      <a:accent3>
        <a:srgbClr val="0077C8"/>
      </a:accent3>
      <a:accent4>
        <a:srgbClr val="3CABFD"/>
      </a:accent4>
      <a:accent5>
        <a:srgbClr val="C1E6FF"/>
      </a:accent5>
      <a:accent6>
        <a:srgbClr val="00BC8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2020 KFF Only PowerPoint Template" id="{4A31724A-9454-462D-B033-2FDD2546B95B}" vid="{7DFC4C3A-9F29-4F09-BB2A-51520AA84A1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5839</TotalTime>
  <Words>1126</Words>
  <Application>Microsoft Macintosh PowerPoint</Application>
  <PresentationFormat>Widescreen</PresentationFormat>
  <Paragraphs>75</Paragraphs>
  <Slides>14</Slides>
  <Notes>2</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14</vt:i4>
      </vt:variant>
    </vt:vector>
  </HeadingPairs>
  <TitlesOfParts>
    <vt:vector size="18" baseType="lpstr">
      <vt:lpstr>Arial</vt:lpstr>
      <vt:lpstr>Calibri</vt:lpstr>
      <vt:lpstr>Title Slide</vt:lpstr>
      <vt:lpstr>Default with Figure #</vt:lpstr>
      <vt:lpstr>Gun Violence and Children</vt:lpstr>
      <vt:lpstr>Firearms are now the leading cause of death among youth in the U.S.</vt:lpstr>
      <vt:lpstr>The U.S. has by far the highest youth firearm mortality rate among peer countries</vt:lpstr>
      <vt:lpstr>Firearm-related death rates have increased over time among youth </vt:lpstr>
      <vt:lpstr>By 2021, suicide deaths by firearm accounted for nearly half of all suicides among children and adolescents</vt:lpstr>
      <vt:lpstr>Other factors to consider as firearm-related deaths rise</vt:lpstr>
      <vt:lpstr>Firearm death rates sharply increased among Black and Hispanic youth during the pandemic</vt:lpstr>
      <vt:lpstr>Considerations in the rise of firearm deaths among  Black and Hispanic youth</vt:lpstr>
      <vt:lpstr>Male youth are over four times more likely than their female peers to die by firearm</vt:lpstr>
      <vt:lpstr>Gun violence can adversely affect the mental health and well-being of children</vt:lpstr>
      <vt:lpstr>Mass shootings can negatively impact children’s mental health and well-being</vt:lpstr>
      <vt:lpstr>Variation in state-level suicide rates for all ages is largely driven by rates of suicide by firearm</vt:lpstr>
      <vt:lpstr>Looking Ahead</vt:lpstr>
      <vt:lpstr>Have questions or want more info?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Gun Violence and Children</dc:title>
  <dc:creator>Nirmita Panchal</dc:creator>
  <cp:lastModifiedBy>Rachel Jones</cp:lastModifiedBy>
  <cp:revision>23</cp:revision>
  <dcterms:created xsi:type="dcterms:W3CDTF">2023-01-19T01:39:58Z</dcterms:created>
  <dcterms:modified xsi:type="dcterms:W3CDTF">2023-01-23T14:05:07Z</dcterms:modified>
</cp:coreProperties>
</file>