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1"/>
  </p:sldMasterIdLst>
  <p:sldIdLst>
    <p:sldId id="256" r:id="rId2"/>
    <p:sldId id="260" r:id="rId3"/>
    <p:sldId id="257" r:id="rId4"/>
    <p:sldId id="262" r:id="rId5"/>
    <p:sldId id="263" r:id="rId6"/>
    <p:sldId id="261" r:id="rId7"/>
    <p:sldId id="258" r:id="rId8"/>
    <p:sldId id="259" r:id="rId9"/>
    <p:sldId id="268" r:id="rId10"/>
    <p:sldId id="267" r:id="rId11"/>
    <p:sldId id="266" r:id="rId12"/>
    <p:sldId id="265" r:id="rId13"/>
    <p:sldId id="264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1" d="100"/>
          <a:sy n="51" d="100"/>
        </p:scale>
        <p:origin x="69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C02BD-21F9-43C1-B089-A4E245B37008}" type="datetimeFigureOut">
              <a:rPr lang="en-US" smtClean="0"/>
              <a:t>1/10/2023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CE289-3AC5-4D4E-BEDA-3F477BB53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358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C02BD-21F9-43C1-B089-A4E245B37008}" type="datetimeFigureOut">
              <a:rPr lang="en-US" smtClean="0"/>
              <a:t>1/10/2023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CE289-3AC5-4D4E-BEDA-3F477BB53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212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C02BD-21F9-43C1-B089-A4E245B37008}" type="datetimeFigureOut">
              <a:rPr lang="en-US" smtClean="0"/>
              <a:t>1/10/2023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CE289-3AC5-4D4E-BEDA-3F477BB53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2020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C02BD-21F9-43C1-B089-A4E245B37008}" type="datetimeFigureOut">
              <a:rPr lang="en-US" smtClean="0"/>
              <a:t>1/10/2023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CE289-3AC5-4D4E-BEDA-3F477BB53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522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C02BD-21F9-43C1-B089-A4E245B37008}" type="datetimeFigureOut">
              <a:rPr lang="en-US" smtClean="0"/>
              <a:t>1/10/2023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CE289-3AC5-4D4E-BEDA-3F477BB53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544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C02BD-21F9-43C1-B089-A4E245B37008}" type="datetimeFigureOut">
              <a:rPr lang="en-US" smtClean="0"/>
              <a:t>1/10/2023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CE289-3AC5-4D4E-BEDA-3F477BB53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153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C02BD-21F9-43C1-B089-A4E245B37008}" type="datetimeFigureOut">
              <a:rPr lang="en-US" smtClean="0"/>
              <a:t>1/10/2023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CE289-3AC5-4D4E-BEDA-3F477BB53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566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C02BD-21F9-43C1-B089-A4E245B37008}" type="datetimeFigureOut">
              <a:rPr lang="en-US" smtClean="0"/>
              <a:t>1/10/2023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CE289-3AC5-4D4E-BEDA-3F477BB53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098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C02BD-21F9-43C1-B089-A4E245B37008}" type="datetimeFigureOut">
              <a:rPr lang="en-US" smtClean="0"/>
              <a:t>1/10/2023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CE289-3AC5-4D4E-BEDA-3F477BB53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92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C02BD-21F9-43C1-B089-A4E245B37008}" type="datetimeFigureOut">
              <a:rPr lang="en-US" smtClean="0"/>
              <a:t>1/10/2023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CE289-3AC5-4D4E-BEDA-3F477BB53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938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C02BD-21F9-43C1-B089-A4E245B37008}" type="datetimeFigureOut">
              <a:rPr lang="en-US" smtClean="0"/>
              <a:t>1/10/2023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CE289-3AC5-4D4E-BEDA-3F477BB53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4635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C02BD-21F9-43C1-B089-A4E245B37008}" type="datetimeFigureOut">
              <a:rPr lang="en-US" smtClean="0"/>
              <a:t>1/10/2023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CE289-3AC5-4D4E-BEDA-3F477BB535E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303311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C02BD-21F9-43C1-B089-A4E245B37008}" type="datetimeFigureOut">
              <a:rPr lang="en-US" smtClean="0"/>
              <a:t>1/10/2023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CE289-3AC5-4D4E-BEDA-3F477BB53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9601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C02BD-21F9-43C1-B089-A4E245B37008}" type="datetimeFigureOut">
              <a:rPr lang="en-US" smtClean="0"/>
              <a:t>1/10/2023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CE289-3AC5-4D4E-BEDA-3F477BB53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0385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C02BD-21F9-43C1-B089-A4E245B37008}" type="datetimeFigureOut">
              <a:rPr lang="en-US" smtClean="0"/>
              <a:t>1/10/2023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CE289-3AC5-4D4E-BEDA-3F477BB53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7832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C02BD-21F9-43C1-B089-A4E245B37008}" type="datetimeFigureOut">
              <a:rPr lang="en-US" smtClean="0"/>
              <a:t>1/10/2023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CE289-3AC5-4D4E-BEDA-3F477BB53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9775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C02BD-21F9-43C1-B089-A4E245B37008}" type="datetimeFigureOut">
              <a:rPr lang="en-US" smtClean="0"/>
              <a:t>1/10/2023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CE289-3AC5-4D4E-BEDA-3F477BB53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046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53BC02BD-21F9-43C1-B089-A4E245B37008}" type="datetimeFigureOut">
              <a:rPr lang="en-US" smtClean="0"/>
              <a:t>1/10/2023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830CE289-3AC5-4D4E-BEDA-3F477BB53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1385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  <p:sldLayoutId id="2147483740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20.svg"/><Relationship Id="rId5" Type="http://schemas.openxmlformats.org/officeDocument/2006/relationships/image" Target="../media/image14.sv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17479-FB11-464D-2CF0-0B214CE84C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6367" y="4616428"/>
            <a:ext cx="10837433" cy="1641490"/>
          </a:xfrm>
        </p:spPr>
        <p:txBody>
          <a:bodyPr>
            <a:normAutofit/>
          </a:bodyPr>
          <a:lstStyle/>
          <a:p>
            <a:r>
              <a:rPr lang="en-US" sz="8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Crime: Fact vs. Fiction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178E82-A6CE-57E3-606B-DEEF310177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66255" y="3977405"/>
            <a:ext cx="9144000" cy="754025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Crime Coverage Summit 2023</a:t>
            </a:r>
          </a:p>
        </p:txBody>
      </p:sp>
      <p:pic>
        <p:nvPicPr>
          <p:cNvPr id="5" name="Picture 4" descr="A person wearing glasses and a suit&#10;&#10;Description automatically generated with low confidence">
            <a:extLst>
              <a:ext uri="{FF2B5EF4-FFF2-40B4-BE49-F238E27FC236}">
                <a16:creationId xmlns:a16="http://schemas.microsoft.com/office/drawing/2014/main" id="{27121B7A-DFAB-066E-8A87-ABE7295B87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221" y="570186"/>
            <a:ext cx="2883340" cy="216250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69F23CA-CD90-90D8-43C2-9C4108D04B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1741" y="2818189"/>
            <a:ext cx="2400300" cy="304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0F3E754-C234-8C2B-9135-6017ED83D0CD}"/>
              </a:ext>
            </a:extLst>
          </p:cNvPr>
          <p:cNvSpPr txBox="1"/>
          <p:nvPr/>
        </p:nvSpPr>
        <p:spPr>
          <a:xfrm>
            <a:off x="881745" y="3093972"/>
            <a:ext cx="3614055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Director of Investigations &amp; Innovation</a:t>
            </a:r>
          </a:p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Josh Hinkle</a:t>
            </a:r>
          </a:p>
        </p:txBody>
      </p:sp>
    </p:spTree>
    <p:extLst>
      <p:ext uri="{BB962C8B-B14F-4D97-AF65-F5344CB8AC3E}">
        <p14:creationId xmlns:p14="http://schemas.microsoft.com/office/powerpoint/2010/main" val="18995524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B91A0-60BF-65A8-1D98-F000AE907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96664-9C87-96A7-142E-A060D03FB9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0000" y="1825625"/>
            <a:ext cx="5308489" cy="4351338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police/governments being accurate AND truthful with information they provide for your story? How do you know?</a:t>
            </a: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 report that information, what potential misconceptions could surface? Is this topic already misunderstood?</a:t>
            </a:r>
          </a:p>
        </p:txBody>
      </p:sp>
      <p:pic>
        <p:nvPicPr>
          <p:cNvPr id="5" name="Graphic 4" descr="Badge Question Mark outline">
            <a:extLst>
              <a:ext uri="{FF2B5EF4-FFF2-40B4-BE49-F238E27FC236}">
                <a16:creationId xmlns:a16="http://schemas.microsoft.com/office/drawing/2014/main" id="{47BCABC2-9618-7EC7-5917-C74B761C7E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000" y="774755"/>
            <a:ext cx="5308489" cy="5308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645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C19F7-FCDF-BB4C-0439-42D55665C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AF5A3-23EC-CFA7-D33A-CC2F1134C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0000" y="1825625"/>
            <a:ext cx="10233800" cy="1111213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competency in jail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Deaths in custody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5672023-D844-3779-AF24-9FEAFA23FE24}"/>
              </a:ext>
            </a:extLst>
          </p:cNvPr>
          <p:cNvSpPr txBox="1">
            <a:spLocks/>
          </p:cNvSpPr>
          <p:nvPr/>
        </p:nvSpPr>
        <p:spPr>
          <a:xfrm>
            <a:off x="838200" y="286327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0" kern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E30D001-F98A-97CC-F04F-6831F683F336}"/>
              </a:ext>
            </a:extLst>
          </p:cNvPr>
          <p:cNvSpPr txBox="1">
            <a:spLocks/>
          </p:cNvSpPr>
          <p:nvPr/>
        </p:nvSpPr>
        <p:spPr>
          <a:xfrm>
            <a:off x="1120000" y="4109421"/>
            <a:ext cx="10233800" cy="15340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 everything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What’s not tracked?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else has the info you want?</a:t>
            </a:r>
          </a:p>
        </p:txBody>
      </p:sp>
      <p:pic>
        <p:nvPicPr>
          <p:cNvPr id="7" name="Graphic 6" descr="Magnifying glass outline">
            <a:extLst>
              <a:ext uri="{FF2B5EF4-FFF2-40B4-BE49-F238E27FC236}">
                <a16:creationId xmlns:a16="http://schemas.microsoft.com/office/drawing/2014/main" id="{C5B27B8A-36F1-F9B5-6496-469CFE1B13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8905" y="452718"/>
            <a:ext cx="5334895" cy="5334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805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hart, line chart&#10;&#10;Description automatically generated">
            <a:extLst>
              <a:ext uri="{FF2B5EF4-FFF2-40B4-BE49-F238E27FC236}">
                <a16:creationId xmlns:a16="http://schemas.microsoft.com/office/drawing/2014/main" id="{3F306768-AC9D-B307-A5A8-3976CDE5463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95" r="18021"/>
          <a:stretch/>
        </p:blipFill>
        <p:spPr>
          <a:xfrm>
            <a:off x="389232" y="1054026"/>
            <a:ext cx="3463964" cy="32109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9762AA1-B042-298C-FC44-1102C47671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1182" y="1054026"/>
            <a:ext cx="7651586" cy="43040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E8F250-D07F-755A-A35E-63D87DEA26A6}"/>
              </a:ext>
            </a:extLst>
          </p:cNvPr>
          <p:cNvSpPr txBox="1"/>
          <p:nvPr/>
        </p:nvSpPr>
        <p:spPr>
          <a:xfrm>
            <a:off x="389232" y="4529959"/>
            <a:ext cx="34639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TEXAS</a:t>
            </a:r>
          </a:p>
        </p:txBody>
      </p:sp>
    </p:spTree>
    <p:extLst>
      <p:ext uri="{BB962C8B-B14F-4D97-AF65-F5344CB8AC3E}">
        <p14:creationId xmlns:p14="http://schemas.microsoft.com/office/powerpoint/2010/main" val="38168245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ental_competency_consequences___part_2__fernando_macias (1080p)">
            <a:hlinkClick r:id="" action="ppaction://media"/>
            <a:extLst>
              <a:ext uri="{FF2B5EF4-FFF2-40B4-BE49-F238E27FC236}">
                <a16:creationId xmlns:a16="http://schemas.microsoft.com/office/drawing/2014/main" id="{B98E6862-BCBC-7A95-1207-3EE816CB606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0743" y="489744"/>
            <a:ext cx="10450513" cy="587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171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42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4" descr="Calendar&#10;&#10;Description automatically generated">
            <a:extLst>
              <a:ext uri="{FF2B5EF4-FFF2-40B4-BE49-F238E27FC236}">
                <a16:creationId xmlns:a16="http://schemas.microsoft.com/office/drawing/2014/main" id="{A03D9827-C78D-0DAC-E07A-991410EA1A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9462" y="2970594"/>
            <a:ext cx="5924434" cy="3332494"/>
          </a:xfrm>
          <a:prstGeom prst="rect">
            <a:avLst/>
          </a:prstGeom>
        </p:spPr>
      </p:pic>
      <p:pic>
        <p:nvPicPr>
          <p:cNvPr id="8" name="Picture 7" descr="Logo&#10;&#10;Description automatically generated with low confidence">
            <a:extLst>
              <a:ext uri="{FF2B5EF4-FFF2-40B4-BE49-F238E27FC236}">
                <a16:creationId xmlns:a16="http://schemas.microsoft.com/office/drawing/2014/main" id="{76BC8D19-AA7D-A791-C008-1AFF193D43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104" y="529653"/>
            <a:ext cx="5514532" cy="3101924"/>
          </a:xfrm>
          <a:prstGeom prst="rect">
            <a:avLst/>
          </a:prstGeom>
        </p:spPr>
      </p:pic>
      <p:pic>
        <p:nvPicPr>
          <p:cNvPr id="10" name="Graphic 9" descr="Sleep outline">
            <a:extLst>
              <a:ext uri="{FF2B5EF4-FFF2-40B4-BE49-F238E27FC236}">
                <a16:creationId xmlns:a16="http://schemas.microsoft.com/office/drawing/2014/main" id="{68453C0F-5D41-3E60-ABCA-5EBFF7CFA0D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60686" y="3119951"/>
            <a:ext cx="3302876" cy="3302876"/>
          </a:xfrm>
          <a:prstGeom prst="rect">
            <a:avLst/>
          </a:prstGeom>
        </p:spPr>
      </p:pic>
      <p:pic>
        <p:nvPicPr>
          <p:cNvPr id="12" name="Graphic 11" descr="Arrow Up with solid fill">
            <a:extLst>
              <a:ext uri="{FF2B5EF4-FFF2-40B4-BE49-F238E27FC236}">
                <a16:creationId xmlns:a16="http://schemas.microsoft.com/office/drawing/2014/main" id="{506AF09F-3866-DA29-194A-F3AB0E6DD5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825087" y="4093790"/>
            <a:ext cx="1501467" cy="1501467"/>
          </a:xfrm>
          <a:prstGeom prst="rect">
            <a:avLst/>
          </a:prstGeom>
        </p:spPr>
      </p:pic>
      <p:pic>
        <p:nvPicPr>
          <p:cNvPr id="14" name="Graphic 13" descr="Clock outline">
            <a:extLst>
              <a:ext uri="{FF2B5EF4-FFF2-40B4-BE49-F238E27FC236}">
                <a16:creationId xmlns:a16="http://schemas.microsoft.com/office/drawing/2014/main" id="{7F834BD3-2330-8983-8E73-FFE6AE89C74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683829" y="285656"/>
            <a:ext cx="2684938" cy="2684938"/>
          </a:xfrm>
          <a:prstGeom prst="rect">
            <a:avLst/>
          </a:prstGeom>
        </p:spPr>
      </p:pic>
      <p:pic>
        <p:nvPicPr>
          <p:cNvPr id="18" name="Graphic 17" descr="Arrow Down with solid fill">
            <a:extLst>
              <a:ext uri="{FF2B5EF4-FFF2-40B4-BE49-F238E27FC236}">
                <a16:creationId xmlns:a16="http://schemas.microsoft.com/office/drawing/2014/main" id="{F2C6C996-5427-F933-8761-0AE83753347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161038" y="811697"/>
            <a:ext cx="1789989" cy="1789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489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C6316-5E22-7D40-0581-AE45EF4DB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579" y="365125"/>
            <a:ext cx="11119945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/>
              <a:t>Maybe the story’s about what’s NOT tracked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9B76A-8346-3607-E907-858A775A63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2867"/>
            <a:ext cx="3429000" cy="4351338"/>
          </a:xfrm>
        </p:spPr>
        <p:txBody>
          <a:bodyPr>
            <a:normAutofit fontScale="92500" lnSpcReduction="10000"/>
          </a:bodyPr>
          <a:lstStyle/>
          <a:p>
            <a:pPr marL="0" marR="0" indent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2400" dirty="0">
                <a:solidFill>
                  <a:schemeClr val="tx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Names on s</a:t>
            </a:r>
            <a:r>
              <a:rPr lang="en-US" sz="24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tate hospital waiting list: secret</a:t>
            </a:r>
            <a:endParaRPr lang="en-US" sz="2400" dirty="0">
              <a:solidFill>
                <a:schemeClr val="tx1"/>
              </a:solidFill>
              <a:effectLst/>
              <a:ea typeface="Calibri" panose="020F0502020204030204" pitchFamily="34" charset="0"/>
            </a:endParaRPr>
          </a:p>
          <a:p>
            <a:pPr fontAlgn="base">
              <a:spcBef>
                <a:spcPts val="0"/>
              </a:spcBef>
              <a:spcAft>
                <a:spcPts val="1200"/>
              </a:spcAft>
              <a:buSzPts val="1000"/>
              <a:tabLst>
                <a:tab pos="457200" algn="l"/>
              </a:tabLst>
            </a:pPr>
            <a:r>
              <a:rPr lang="en-US" sz="24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Counties list incompetent defendants</a:t>
            </a:r>
          </a:p>
          <a:p>
            <a:pPr marL="0" marR="0" indent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24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Race/ethnicity:</a:t>
            </a:r>
            <a:endParaRPr lang="en-US" sz="2400" dirty="0">
              <a:solidFill>
                <a:schemeClr val="tx1"/>
              </a:solidFill>
              <a:effectLst/>
              <a:ea typeface="Calibri" panose="020F0502020204030204" pitchFamily="34" charset="0"/>
            </a:endParaRPr>
          </a:p>
          <a:p>
            <a:pPr fontAlgn="base">
              <a:spcBef>
                <a:spcPts val="0"/>
              </a:spcBef>
              <a:spcAft>
                <a:spcPts val="1200"/>
              </a:spcAft>
              <a:buSzPts val="1000"/>
              <a:tabLst>
                <a:tab pos="457200" algn="l"/>
              </a:tabLst>
            </a:pPr>
            <a:r>
              <a:rPr lang="en-US" sz="24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Check last names/categories for problems</a:t>
            </a:r>
            <a:endParaRPr lang="en-US" sz="2400" dirty="0">
              <a:solidFill>
                <a:schemeClr val="tx1"/>
              </a:solidFill>
              <a:effectLst/>
              <a:ea typeface="Calibri" panose="020F0502020204030204" pitchFamily="34" charset="0"/>
            </a:endParaRPr>
          </a:p>
          <a:p>
            <a:pPr marL="0" marR="0" indent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24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Socioeconomic:</a:t>
            </a:r>
            <a:endParaRPr lang="en-US" sz="2400" dirty="0">
              <a:solidFill>
                <a:schemeClr val="tx1"/>
              </a:solidFill>
              <a:effectLst/>
              <a:ea typeface="Calibri" panose="020F0502020204030204" pitchFamily="34" charset="0"/>
            </a:endParaRPr>
          </a:p>
          <a:p>
            <a:pPr fontAlgn="base">
              <a:spcBef>
                <a:spcPts val="0"/>
              </a:spcBef>
              <a:buSzPts val="1000"/>
              <a:tabLst>
                <a:tab pos="457200" algn="l"/>
              </a:tabLst>
            </a:pPr>
            <a:r>
              <a:rPr lang="en-US" sz="24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Look for court-appointed attorneys</a:t>
            </a:r>
            <a:endParaRPr lang="en-US" sz="2400" dirty="0">
              <a:solidFill>
                <a:schemeClr val="tx1"/>
              </a:solidFill>
              <a:effectLst/>
              <a:ea typeface="Calibri" panose="020F0502020204030204" pitchFamily="34" charset="0"/>
            </a:endParaRPr>
          </a:p>
          <a:p>
            <a:pPr fontAlgn="base">
              <a:spcBef>
                <a:spcPts val="0"/>
              </a:spcBef>
              <a:spcAft>
                <a:spcPts val="1200"/>
              </a:spcAft>
              <a:buSzPts val="1000"/>
              <a:tabLst>
                <a:tab pos="457200" algn="l"/>
              </a:tabLst>
            </a:pPr>
            <a:r>
              <a:rPr lang="en-US" sz="24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Look for addresses</a:t>
            </a:r>
            <a:endParaRPr lang="en-US" sz="2400" dirty="0">
              <a:solidFill>
                <a:schemeClr val="tx1"/>
              </a:solidFill>
              <a:effectLst/>
              <a:ea typeface="Calibri" panose="020F0502020204030204" pitchFamily="34" charset="0"/>
            </a:endParaRPr>
          </a:p>
        </p:txBody>
      </p:sp>
      <p:pic>
        <p:nvPicPr>
          <p:cNvPr id="14" name="Picture 13" descr="Chart, bar chart&#10;&#10;Description automatically generated">
            <a:extLst>
              <a:ext uri="{FF2B5EF4-FFF2-40B4-BE49-F238E27FC236}">
                <a16:creationId xmlns:a16="http://schemas.microsoft.com/office/drawing/2014/main" id="{777774BC-CDEF-5C25-AE03-DA74C0AA55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7632" y="1690688"/>
            <a:ext cx="6946168" cy="3907220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614270B6-93B4-40FB-6360-BA48D93610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7440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Travis Homeless Fullscreen Animation">
            <a:hlinkClick r:id="" action="ppaction://media"/>
            <a:extLst>
              <a:ext uri="{FF2B5EF4-FFF2-40B4-BE49-F238E27FC236}">
                <a16:creationId xmlns:a16="http://schemas.microsoft.com/office/drawing/2014/main" id="{3F49260F-1D8E-4AC9-B444-20EE595388F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56327" y="537885"/>
            <a:ext cx="10279345" cy="5782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8442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6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E2BFF-4921-2284-ED63-3C3FBFF0E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BBAEE-EA58-3199-A812-F11DA6FE69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5911421" cy="4351338"/>
          </a:xfrm>
        </p:spPr>
        <p:txBody>
          <a:bodyPr>
            <a:normAutofit fontScale="92500"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State exploring other competency restoration alternatives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Senator filing bill to create statewide office to manage the waitlist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Lawmaker filed bill to complete competency transfers in 21 days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State better tracking race/ethnicity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State focusing on homeless/indigent outcomes in the system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State still not tracking waitlist deaths</a:t>
            </a:r>
          </a:p>
        </p:txBody>
      </p:sp>
      <p:pic>
        <p:nvPicPr>
          <p:cNvPr id="9" name="Graphic 8" descr="Jail outline">
            <a:extLst>
              <a:ext uri="{FF2B5EF4-FFF2-40B4-BE49-F238E27FC236}">
                <a16:creationId xmlns:a16="http://schemas.microsoft.com/office/drawing/2014/main" id="{C16DA540-9864-35E4-E54B-413C8867AC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49621" y="1232338"/>
            <a:ext cx="4950372" cy="4950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1009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0E9F7-3362-0F61-C19A-ED78B46C3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906" y="515733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</a:rPr>
              <a:t>What if the information doesn’t exist?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1866A-9F99-1E83-5C1F-FC62CD0F6C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906" y="2506662"/>
            <a:ext cx="6797259" cy="4351338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police reporting what’s required?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those agencies breaking the law?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you put pressure on them to do better/make changes?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you report what they’re not doing?</a:t>
            </a:r>
          </a:p>
        </p:txBody>
      </p:sp>
      <p:pic>
        <p:nvPicPr>
          <p:cNvPr id="5" name="Graphic 4" descr="Bar chart outline">
            <a:extLst>
              <a:ext uri="{FF2B5EF4-FFF2-40B4-BE49-F238E27FC236}">
                <a16:creationId xmlns:a16="http://schemas.microsoft.com/office/drawing/2014/main" id="{D7790520-7CC2-527C-298F-E3099E6161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05462" y="1543544"/>
            <a:ext cx="4414345" cy="4414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1771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099E3227-DA18-BA2E-285B-57649637CC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625" y="441997"/>
            <a:ext cx="10412749" cy="1712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9A95DD53-2535-D613-2A0F-E5FF5F8A32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308" y="2369001"/>
            <a:ext cx="3790272" cy="3790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CFEE578E-7017-1EA4-223A-5D3B45E0EB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0422" y="2369003"/>
            <a:ext cx="3790270" cy="3790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79802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deaths_in_custody (1080p)">
            <a:hlinkClick r:id="" action="ppaction://media"/>
            <a:extLst>
              <a:ext uri="{FF2B5EF4-FFF2-40B4-BE49-F238E27FC236}">
                <a16:creationId xmlns:a16="http://schemas.microsoft.com/office/drawing/2014/main" id="{4BCECD91-E55F-E564-EDF0-F2F81AAAF36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0743" y="489744"/>
            <a:ext cx="10450513" cy="587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071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204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E2BFF-4921-2284-ED63-3C3FBFF0E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BBAEE-EA58-3199-A812-F11DA6FE69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690688"/>
            <a:ext cx="4679730" cy="4351338"/>
          </a:xfrm>
        </p:spPr>
        <p:txBody>
          <a:bodyPr>
            <a:normAutofit fontScale="85000" lnSpcReduction="20000"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Travis County updated its incomplete custodial death reports – including the report for Herman Titus.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KXAN testified about the challenges it faced finding these reports.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Bill filed but did not pass. Open record advocates continue to push for transparency in 2023 legislative session.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Police agencies continue filing late and incomplete reports, facing no repercussion.</a:t>
            </a:r>
          </a:p>
        </p:txBody>
      </p:sp>
      <p:pic>
        <p:nvPicPr>
          <p:cNvPr id="5" name="Picture 4" descr="A person wearing a mask&#10;&#10;Description automatically generated with low confidence">
            <a:extLst>
              <a:ext uri="{FF2B5EF4-FFF2-40B4-BE49-F238E27FC236}">
                <a16:creationId xmlns:a16="http://schemas.microsoft.com/office/drawing/2014/main" id="{E4422351-6AB6-6231-3498-A61F606837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8138" y="1112529"/>
            <a:ext cx="5470329" cy="5156564"/>
          </a:xfrm>
          <a:prstGeom prst="rect">
            <a:avLst/>
          </a:prstGeom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39484215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Qr code&#10;&#10;Description automatically generated">
            <a:extLst>
              <a:ext uri="{FF2B5EF4-FFF2-40B4-BE49-F238E27FC236}">
                <a16:creationId xmlns:a16="http://schemas.microsoft.com/office/drawing/2014/main" id="{5C24FC9F-7A67-0DD6-3AB2-0B05A30C00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6442" y="1253331"/>
            <a:ext cx="3258711" cy="4351338"/>
          </a:xfr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B9010DB5-0796-5FFA-6CEF-B3A9380F0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6571593" cy="567832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YOU!</a:t>
            </a:r>
            <a:b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Josh.Hinkle@kxan.com</a:t>
            </a:r>
            <a:b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Twitter: @hinklej</a:t>
            </a:r>
          </a:p>
        </p:txBody>
      </p:sp>
    </p:spTree>
    <p:extLst>
      <p:ext uri="{BB962C8B-B14F-4D97-AF65-F5344CB8AC3E}">
        <p14:creationId xmlns:p14="http://schemas.microsoft.com/office/powerpoint/2010/main" val="75457058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Depth</Template>
  <TotalTime>2937</TotalTime>
  <Words>295</Words>
  <Application>Microsoft Office PowerPoint</Application>
  <PresentationFormat>Widescreen</PresentationFormat>
  <Paragraphs>42</Paragraphs>
  <Slides>14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Corbel</vt:lpstr>
      <vt:lpstr>Depth</vt:lpstr>
      <vt:lpstr>Crime: Fact vs. Fiction</vt:lpstr>
      <vt:lpstr>Questions</vt:lpstr>
      <vt:lpstr>Focus</vt:lpstr>
      <vt:lpstr>PowerPoint Presentation</vt:lpstr>
      <vt:lpstr>PowerPoint Presentation</vt:lpstr>
      <vt:lpstr>PowerPoint Presentation</vt:lpstr>
      <vt:lpstr>Maybe the story’s about what’s NOT tracked</vt:lpstr>
      <vt:lpstr>PowerPoint Presentation</vt:lpstr>
      <vt:lpstr>What now?</vt:lpstr>
      <vt:lpstr>What if the information doesn’t exist?</vt:lpstr>
      <vt:lpstr>PowerPoint Presentation</vt:lpstr>
      <vt:lpstr>PowerPoint Presentation</vt:lpstr>
      <vt:lpstr>What now?</vt:lpstr>
      <vt:lpstr>THANK YOU!  Josh.Hinkle@kxan.com  Twitter: @hinklej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Crime: Fact vs. Fiction</dc:title>
  <dc:creator>Josh Hinkle</dc:creator>
  <cp:lastModifiedBy>Josh Hinkle</cp:lastModifiedBy>
  <cp:revision>4</cp:revision>
  <dcterms:created xsi:type="dcterms:W3CDTF">2023-01-08T16:52:56Z</dcterms:created>
  <dcterms:modified xsi:type="dcterms:W3CDTF">2023-01-11T03:15:38Z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6e4d9da4-fe0d-41ed-9e5c-09814f1447dd_Enabled">
    <vt:lpwstr>true</vt:lpwstr>
  </property>
  <property fmtid="{D5CDD505-2E9C-101B-9397-08002B2CF9AE}" pid="3" name="MSIP_Label_6e4d9da4-fe0d-41ed-9e5c-09814f1447dd_SetDate">
    <vt:lpwstr>2023-01-08T16:52:56Z</vt:lpwstr>
  </property>
  <property fmtid="{D5CDD505-2E9C-101B-9397-08002B2CF9AE}" pid="4" name="MSIP_Label_6e4d9da4-fe0d-41ed-9e5c-09814f1447dd_Method">
    <vt:lpwstr>Standard</vt:lpwstr>
  </property>
  <property fmtid="{D5CDD505-2E9C-101B-9397-08002B2CF9AE}" pid="5" name="MSIP_Label_6e4d9da4-fe0d-41ed-9e5c-09814f1447dd_Name">
    <vt:lpwstr>6e4d9da4-fe0d-41ed-9e5c-09814f1447dd</vt:lpwstr>
  </property>
  <property fmtid="{D5CDD505-2E9C-101B-9397-08002B2CF9AE}" pid="6" name="MSIP_Label_6e4d9da4-fe0d-41ed-9e5c-09814f1447dd_SiteId">
    <vt:lpwstr>9e5488e2-e838-44f6-886c-c7608242767e</vt:lpwstr>
  </property>
  <property fmtid="{D5CDD505-2E9C-101B-9397-08002B2CF9AE}" pid="7" name="MSIP_Label_6e4d9da4-fe0d-41ed-9e5c-09814f1447dd_ActionId">
    <vt:lpwstr>e9ef670a-465e-4b56-b983-98e3bca08a29</vt:lpwstr>
  </property>
  <property fmtid="{D5CDD505-2E9C-101B-9397-08002B2CF9AE}" pid="8" name="MSIP_Label_6e4d9da4-fe0d-41ed-9e5c-09814f1447dd_ContentBits">
    <vt:lpwstr>0</vt:lpwstr>
  </property>
</Properties>
</file>