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680" r:id="rId2"/>
    <p:sldId id="1212" r:id="rId3"/>
    <p:sldId id="1801" r:id="rId4"/>
    <p:sldId id="1802" r:id="rId5"/>
    <p:sldId id="308" r:id="rId6"/>
    <p:sldId id="320" r:id="rId7"/>
    <p:sldId id="1820" r:id="rId8"/>
    <p:sldId id="1805" r:id="rId9"/>
    <p:sldId id="1601" r:id="rId10"/>
    <p:sldId id="1822" r:id="rId11"/>
    <p:sldId id="1808" r:id="rId12"/>
    <p:sldId id="1597" r:id="rId13"/>
    <p:sldId id="573" r:id="rId14"/>
    <p:sldId id="1816" r:id="rId15"/>
    <p:sldId id="343" r:id="rId16"/>
    <p:sldId id="1032" r:id="rId17"/>
    <p:sldId id="1809" r:id="rId18"/>
    <p:sldId id="1810" r:id="rId19"/>
    <p:sldId id="1817" r:id="rId20"/>
    <p:sldId id="1812" r:id="rId21"/>
    <p:sldId id="1806" r:id="rId22"/>
    <p:sldId id="1818" r:id="rId23"/>
    <p:sldId id="1210" r:id="rId24"/>
    <p:sldId id="303" r:id="rId25"/>
    <p:sldId id="15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432FF"/>
    <a:srgbClr val="60B71A"/>
    <a:srgbClr val="6BB71B"/>
    <a:srgbClr val="7F7B66"/>
    <a:srgbClr val="948F77"/>
    <a:srgbClr val="E6A1B9"/>
    <a:srgbClr val="FFEC10"/>
    <a:srgbClr val="7CC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84966" autoAdjust="0"/>
  </p:normalViewPr>
  <p:slideViewPr>
    <p:cSldViewPr snapToGrid="0" snapToObjects="1">
      <p:cViewPr varScale="1">
        <p:scale>
          <a:sx n="108" d="100"/>
          <a:sy n="108" d="100"/>
        </p:scale>
        <p:origin x="165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0B7F8-DBED-C049-AB55-126ECD699E78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13CC0-AEA7-454D-B632-5D5C8BEF7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05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61A8E-A57F-D04B-B35C-B9F7F3660D13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1C810-EE75-2C42-8917-84F474CED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9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8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D9E03-1367-7747-9295-AA734691D3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99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0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48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55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95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6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7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44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6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11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D1C31-8748-8A44-BF09-34D23B14D3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54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95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3E6C7-7415-9845-8821-6C32FDC8FA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5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8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9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60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80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1C810-EE75-2C42-8917-84F474CED1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1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BEE2-7740-4900-9926-F9C37234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96315-674E-482C-AC4B-B757FB7C9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7689-45DD-447B-BBDA-571759A3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9F65-EF42-43E0-8DF2-C8979CAFD8B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90C87-0078-490D-BFFE-85CBEBAB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A4D-9A7B-4DA8-9B58-F20146FD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7876-81FF-4655-A239-750086A1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5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6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8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7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0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6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6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DCA61-BC44-194D-A5D9-42F9A1DD8456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D031-F086-8644-8CC1-907CCF36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hyperlink" Target="mailto:aashish.dhammani@georgetown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ces.ed.gov/programs/coe/indicator_cma.asp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centernetwork.org/ssos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pcenternetwork.org/ssos" TargetMode="Externa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hyperlink" Target="https://edunomicslab.org/spending-v-outcomes/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s://edunomicslab.org/calculator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edunomicslab.org/esser-spendin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emf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nomicslab.org/spending-v-outcome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nomicslab.org/nerds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it.ly/EdFiNews" TargetMode="External"/><Relationship Id="rId5" Type="http://schemas.openxmlformats.org/officeDocument/2006/relationships/hyperlink" Target="https://twitter.com/EdunomicsLab" TargetMode="External"/><Relationship Id="rId4" Type="http://schemas.openxmlformats.org/officeDocument/2006/relationships/hyperlink" Target="https://edunomicslab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edunomicslab.org/nerds/" TargetMode="External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hyperlink" Target="https://edunomicslab.org/nerds/" TargetMode="External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nomicslab.org/nerd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pcenternetwork.org/ssos" TargetMode="Externa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B39FFB-E1BC-3A59-2925-B3B8C9FEA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3" r="13508"/>
          <a:stretch/>
        </p:blipFill>
        <p:spPr>
          <a:xfrm>
            <a:off x="2933204" y="712599"/>
            <a:ext cx="5949539" cy="4909160"/>
          </a:xfrm>
          <a:prstGeom prst="rect">
            <a:avLst/>
          </a:prstGeom>
        </p:spPr>
      </p:pic>
      <p:sp>
        <p:nvSpPr>
          <p:cNvPr id="17" name="Subtitle 4">
            <a:extLst>
              <a:ext uri="{FF2B5EF4-FFF2-40B4-BE49-F238E27FC236}">
                <a16:creationId xmlns:a16="http://schemas.microsoft.com/office/drawing/2014/main" id="{F2D8236B-2907-59E6-5A9F-B66EA3921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364" y="3632461"/>
            <a:ext cx="4125949" cy="2614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</a:rPr>
              <a:t>Ash Dhammani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hlinkClick r:id="rId4"/>
              </a:rPr>
              <a:t>ad1766@georgetown.edu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@</a:t>
            </a:r>
            <a:r>
              <a:rPr lang="en-US" sz="2000" dirty="0" err="1">
                <a:solidFill>
                  <a:schemeClr val="tx1"/>
                </a:solidFill>
              </a:rPr>
              <a:t>edunomicslab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 January 23, 2023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F314856-7D5B-F79A-BF33-04059E5648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75" y="255979"/>
            <a:ext cx="3296867" cy="102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96A474-57E4-A174-8299-10804DDE6132}"/>
              </a:ext>
            </a:extLst>
          </p:cNvPr>
          <p:cNvGrpSpPr/>
          <p:nvPr/>
        </p:nvGrpSpPr>
        <p:grpSpPr>
          <a:xfrm>
            <a:off x="-1" y="5910609"/>
            <a:ext cx="12192001" cy="947391"/>
            <a:chOff x="0" y="5921298"/>
            <a:chExt cx="12192001" cy="947391"/>
          </a:xfrm>
        </p:grpSpPr>
        <p:pic>
          <p:nvPicPr>
            <p:cNvPr id="3" name="Picture 2" descr="Edunomics_LOGO_E Only_White.eps">
              <a:extLst>
                <a:ext uri="{FF2B5EF4-FFF2-40B4-BE49-F238E27FC236}">
                  <a16:creationId xmlns:a16="http://schemas.microsoft.com/office/drawing/2014/main" id="{D98E7C00-8E4A-8731-CC22-00982903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228" y="5971984"/>
              <a:ext cx="369867" cy="47260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CF3469-6121-F34B-E8BD-B46BA25056E2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30EC3E-F637-DB3B-D1F8-36D311B83164}"/>
                </a:ext>
              </a:extLst>
            </p:cNvPr>
            <p:cNvSpPr/>
            <p:nvPr/>
          </p:nvSpPr>
          <p:spPr>
            <a:xfrm>
              <a:off x="0" y="5921298"/>
              <a:ext cx="12192001" cy="680224"/>
            </a:xfrm>
            <a:prstGeom prst="rect">
              <a:avLst/>
            </a:prstGeom>
            <a:solidFill>
              <a:srgbClr val="72BE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Edunomics_LOGO_E Only_White.eps">
              <a:extLst>
                <a:ext uri="{FF2B5EF4-FFF2-40B4-BE49-F238E27FC236}">
                  <a16:creationId xmlns:a16="http://schemas.microsoft.com/office/drawing/2014/main" id="{7F291815-9F99-EE98-1E4A-665FE2603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2649" y="6056936"/>
              <a:ext cx="369867" cy="4726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0652D4-7FFD-1513-53A2-4B66D15AE945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©2023 Edunomics Lab, Georgetown University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4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8"/>
            <a:ext cx="12192000" cy="6865577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594282C7-DC06-A23B-C477-40786C98FC28}"/>
              </a:ext>
            </a:extLst>
          </p:cNvPr>
          <p:cNvSpPr/>
          <p:nvPr/>
        </p:nvSpPr>
        <p:spPr>
          <a:xfrm>
            <a:off x="335920" y="207759"/>
            <a:ext cx="4572000" cy="1618129"/>
          </a:xfrm>
          <a:prstGeom prst="cloudCallout">
            <a:avLst>
              <a:gd name="adj1" fmla="val 5755"/>
              <a:gd name="adj2" fmla="val 82445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some schools spend more than others? Does that seem fair?</a:t>
            </a:r>
          </a:p>
        </p:txBody>
      </p:sp>
    </p:spTree>
    <p:extLst>
      <p:ext uri="{BB962C8B-B14F-4D97-AF65-F5344CB8AC3E}">
        <p14:creationId xmlns:p14="http://schemas.microsoft.com/office/powerpoint/2010/main" val="22504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nomics_LOGO_E Only_White.eps">
            <a:extLst>
              <a:ext uri="{FF2B5EF4-FFF2-40B4-BE49-F238E27FC236}">
                <a16:creationId xmlns:a16="http://schemas.microsoft.com/office/drawing/2014/main" id="{99F20336-3E6D-2744-8D64-B38C871B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6180695"/>
            <a:ext cx="369867" cy="47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980641-ED68-46A0-8C7A-7212A9292E45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©2018Edunomics Lab, Georgetown University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F16E3-8BCD-D14C-A748-42D20A9F5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17" y="687830"/>
            <a:ext cx="5663797" cy="47542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56F389-0FB3-1843-BE4D-85EEEAD9B183}"/>
              </a:ext>
            </a:extLst>
          </p:cNvPr>
          <p:cNvCxnSpPr>
            <a:cxnSpLocks/>
          </p:cNvCxnSpPr>
          <p:nvPr/>
        </p:nvCxnSpPr>
        <p:spPr>
          <a:xfrm flipH="1">
            <a:off x="5916050" y="4603898"/>
            <a:ext cx="1359248" cy="57770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AB4724-8D38-DF46-A492-9DEE608A1EBB}"/>
              </a:ext>
            </a:extLst>
          </p:cNvPr>
          <p:cNvSpPr txBox="1"/>
          <p:nvPr/>
        </p:nvSpPr>
        <p:spPr>
          <a:xfrm>
            <a:off x="339134" y="6577"/>
            <a:ext cx="1140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Chart shows averages but the shares depend on the district/state.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AC951-3546-754E-AE33-CCDDE6A70D31}"/>
              </a:ext>
            </a:extLst>
          </p:cNvPr>
          <p:cNvSpPr txBox="1"/>
          <p:nvPr/>
        </p:nvSpPr>
        <p:spPr>
          <a:xfrm>
            <a:off x="94387" y="2413000"/>
            <a:ext cx="25980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State funds often distributed to offset local funds from property wealth, so lower wealth districts tend to be more reliant on state funds.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C91DF-561B-4A41-AC30-51C08D62B469}"/>
              </a:ext>
            </a:extLst>
          </p:cNvPr>
          <p:cNvSpPr txBox="1"/>
          <p:nvPr/>
        </p:nvSpPr>
        <p:spPr>
          <a:xfrm>
            <a:off x="7460166" y="3304529"/>
            <a:ext cx="475149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800"/>
              </a:spcAft>
              <a:tabLst>
                <a:tab pos="2335213" algn="l"/>
              </a:tabLst>
            </a:pPr>
            <a:r>
              <a:rPr lang="en-US" sz="2100" u="sng" dirty="0">
                <a:solidFill>
                  <a:srgbClr val="C00000"/>
                </a:solidFill>
              </a:rPr>
              <a:t>=       $640/student</a:t>
            </a:r>
          </a:p>
          <a:p>
            <a:pPr algn="r">
              <a:spcAft>
                <a:spcPts val="1800"/>
              </a:spcAft>
              <a:tabLst>
                <a:tab pos="2225675" algn="l"/>
              </a:tabLst>
            </a:pPr>
            <a:r>
              <a:rPr lang="en-US" sz="2100" dirty="0">
                <a:solidFill>
                  <a:srgbClr val="C00000"/>
                </a:solidFill>
              </a:rPr>
              <a:t>	   =   +  $270/student</a:t>
            </a:r>
          </a:p>
          <a:p>
            <a:pPr algn="r">
              <a:spcAft>
                <a:spcPts val="1800"/>
              </a:spcAft>
              <a:tabLst>
                <a:tab pos="2225675" algn="l"/>
              </a:tabLst>
            </a:pPr>
            <a:r>
              <a:rPr lang="en-US" sz="2100" dirty="0">
                <a:solidFill>
                  <a:srgbClr val="C00000"/>
                </a:solidFill>
              </a:rPr>
              <a:t>= + $1,100/student </a:t>
            </a:r>
          </a:p>
          <a:p>
            <a:pPr algn="r">
              <a:spcAft>
                <a:spcPts val="1800"/>
              </a:spcAft>
              <a:tabLst>
                <a:tab pos="2225675" algn="l"/>
              </a:tabLst>
            </a:pPr>
            <a:r>
              <a:rPr lang="en-US" sz="2100" dirty="0">
                <a:solidFill>
                  <a:srgbClr val="C00000"/>
                </a:solidFill>
              </a:rPr>
              <a:t>= + $2,400/student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077B2-8874-4556-A5AE-31709CEA7FFF}"/>
              </a:ext>
            </a:extLst>
          </p:cNvPr>
          <p:cNvSpPr txBox="1"/>
          <p:nvPr/>
        </p:nvSpPr>
        <p:spPr>
          <a:xfrm>
            <a:off x="7276477" y="3313956"/>
            <a:ext cx="335290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tabLst>
                <a:tab pos="2335213" algn="l"/>
              </a:tabLst>
            </a:pPr>
            <a:r>
              <a:rPr lang="en-US" sz="2100" u="sng" dirty="0">
                <a:solidFill>
                  <a:srgbClr val="C00000"/>
                </a:solidFill>
              </a:rPr>
              <a:t>Annual fed Title/IDEA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u="sng" dirty="0">
                <a:solidFill>
                  <a:srgbClr val="C00000"/>
                </a:solidFill>
              </a:rPr>
              <a:t> </a:t>
            </a:r>
          </a:p>
          <a:p>
            <a:pPr>
              <a:spcAft>
                <a:spcPts val="1800"/>
              </a:spcAft>
              <a:tabLst>
                <a:tab pos="2225675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+</a:t>
            </a:r>
            <a:r>
              <a:rPr lang="en-US" sz="2100" dirty="0">
                <a:solidFill>
                  <a:srgbClr val="C00000"/>
                </a:solidFill>
              </a:rPr>
              <a:t> March CARES (ESSER I)  </a:t>
            </a:r>
          </a:p>
          <a:p>
            <a:pPr>
              <a:spcAft>
                <a:spcPts val="1800"/>
              </a:spcAft>
              <a:tabLst>
                <a:tab pos="2225675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+</a:t>
            </a:r>
            <a:r>
              <a:rPr lang="en-US" sz="2100" dirty="0">
                <a:solidFill>
                  <a:srgbClr val="C00000"/>
                </a:solidFill>
              </a:rPr>
              <a:t> Dec. CRRSA (ESSER II)</a:t>
            </a:r>
          </a:p>
          <a:p>
            <a:pPr>
              <a:spcAft>
                <a:spcPts val="1800"/>
              </a:spcAft>
              <a:tabLst>
                <a:tab pos="2225675" algn="l"/>
              </a:tabLst>
            </a:pPr>
            <a:r>
              <a:rPr lang="en-US" sz="2100" b="1" dirty="0">
                <a:solidFill>
                  <a:srgbClr val="C00000"/>
                </a:solidFill>
              </a:rPr>
              <a:t>+</a:t>
            </a:r>
            <a:r>
              <a:rPr lang="en-US" sz="2100" dirty="0">
                <a:solidFill>
                  <a:srgbClr val="C00000"/>
                </a:solidFill>
              </a:rPr>
              <a:t> ARP (ESSER III)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4A0CA5-7778-4BC2-808B-07E21966A2C8}"/>
              </a:ext>
            </a:extLst>
          </p:cNvPr>
          <p:cNvSpPr txBox="1"/>
          <p:nvPr/>
        </p:nvSpPr>
        <p:spPr>
          <a:xfrm>
            <a:off x="8753135" y="6590521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©2022 </a:t>
            </a:r>
            <a:r>
              <a:rPr lang="en-US" sz="1200" b="1" dirty="0" err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Edunomics</a:t>
            </a:r>
            <a:r>
              <a:rPr lang="en-US" sz="12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Lab, Georgetown University </a:t>
            </a:r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B32AB6AD-3831-4828-BEC5-4D413A3642D5}"/>
              </a:ext>
            </a:extLst>
          </p:cNvPr>
          <p:cNvSpPr/>
          <p:nvPr/>
        </p:nvSpPr>
        <p:spPr>
          <a:xfrm rot="1318768">
            <a:off x="8166879" y="761745"/>
            <a:ext cx="4088575" cy="294637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0E9DA-BDD8-4A1B-B749-4E5C310965CE}"/>
              </a:ext>
            </a:extLst>
          </p:cNvPr>
          <p:cNvSpPr txBox="1"/>
          <p:nvPr/>
        </p:nvSpPr>
        <p:spPr>
          <a:xfrm>
            <a:off x="8898904" y="1481287"/>
            <a:ext cx="2262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LARGEST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ONE-TIME INFUSION OF FUNDS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FC029-CD10-353A-AFD6-86D67FC674CF}"/>
              </a:ext>
            </a:extLst>
          </p:cNvPr>
          <p:cNvSpPr/>
          <p:nvPr/>
        </p:nvSpPr>
        <p:spPr>
          <a:xfrm>
            <a:off x="0" y="6622115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97592-3ADF-7CA6-7BA1-F7DCF60060FE}"/>
              </a:ext>
            </a:extLst>
          </p:cNvPr>
          <p:cNvSpPr txBox="1"/>
          <p:nvPr/>
        </p:nvSpPr>
        <p:spPr>
          <a:xfrm>
            <a:off x="234175" y="6622115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</a:t>
            </a:r>
            <a:r>
              <a:rPr lang="en-US" sz="1200" dirty="0" err="1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Edunomics</a:t>
            </a:r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 Lab, Georgetown University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67369-D2F1-E064-3736-81060FC35197}"/>
              </a:ext>
            </a:extLst>
          </p:cNvPr>
          <p:cNvSpPr txBox="1"/>
          <p:nvPr/>
        </p:nvSpPr>
        <p:spPr>
          <a:xfrm>
            <a:off x="5855583" y="5793133"/>
            <a:ext cx="5515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NCES, The Condition of Education, Data from 2015-16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rgbClr val="002060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https://nces.ed.gov/programs/coe/indicator_cma.asp</a:t>
            </a:r>
            <a:endParaRPr lang="en-US" sz="1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20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nomics_LOGO_E Only_White.eps">
            <a:extLst>
              <a:ext uri="{FF2B5EF4-FFF2-40B4-BE49-F238E27FC236}">
                <a16:creationId xmlns:a16="http://schemas.microsoft.com/office/drawing/2014/main" id="{99F20336-3E6D-2744-8D64-B38C871B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71984"/>
            <a:ext cx="369867" cy="4726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E9BC86-5689-4CC0-AF0D-28BC52C90068}"/>
              </a:ext>
            </a:extLst>
          </p:cNvPr>
          <p:cNvSpPr txBox="1"/>
          <p:nvPr/>
        </p:nvSpPr>
        <p:spPr>
          <a:xfrm>
            <a:off x="8600735" y="6581001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©2022 Edunomics Lab, Georgetown University </a:t>
            </a:r>
          </a:p>
        </p:txBody>
      </p:sp>
      <p:pic>
        <p:nvPicPr>
          <p:cNvPr id="10" name="Picture 2" descr="https://edunomicslab.org/wp-content/uploads/2021/03/slide-1-key-decisions.gif">
            <a:extLst>
              <a:ext uri="{FF2B5EF4-FFF2-40B4-BE49-F238E27FC236}">
                <a16:creationId xmlns:a16="http://schemas.microsoft.com/office/drawing/2014/main" id="{D46BEA17-CE03-3240-83D6-6E58610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9" y="1002720"/>
            <a:ext cx="11193992" cy="450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00">
            <a:extLst>
              <a:ext uri="{FF2B5EF4-FFF2-40B4-BE49-F238E27FC236}">
                <a16:creationId xmlns:a16="http://schemas.microsoft.com/office/drawing/2014/main" id="{ADB23E8B-6ED7-EF42-8EE6-A236078F12A4}"/>
              </a:ext>
            </a:extLst>
          </p:cNvPr>
          <p:cNvSpPr txBox="1"/>
          <p:nvPr/>
        </p:nvSpPr>
        <p:spPr>
          <a:xfrm>
            <a:off x="219020" y="72881"/>
            <a:ext cx="10049918" cy="620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888888"/>
              </a:buClr>
              <a:buSzPct val="25000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Key Decisions on State Ed Funding Formula 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8B2F1A-AB7B-341D-4596-CD5B94854003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9A6E8-1C2A-7708-C434-4EA85828090E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FBBFD-9FA4-040A-D302-EBF85AD40045}"/>
              </a:ext>
            </a:extLst>
          </p:cNvPr>
          <p:cNvSpPr/>
          <p:nvPr/>
        </p:nvSpPr>
        <p:spPr>
          <a:xfrm>
            <a:off x="9016678" y="5710578"/>
            <a:ext cx="2971401" cy="847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Decision Tree</a:t>
            </a:r>
          </a:p>
          <a:p>
            <a:pPr algn="ctr"/>
            <a:r>
              <a:rPr lang="en-US" sz="1400" u="sng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edunomicslab.org</a:t>
            </a:r>
            <a:r>
              <a:rPr lang="en-US" sz="1400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/state-decision-tree </a:t>
            </a:r>
            <a:endParaRPr lang="en-US" sz="1400" dirty="0"/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2F91F755-B0B2-C549-9BE3-28A814101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98491" y="5782561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9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dunomics_LOGO_E Only_White.eps">
            <a:extLst>
              <a:ext uri="{FF2B5EF4-FFF2-40B4-BE49-F238E27FC236}">
                <a16:creationId xmlns:a16="http://schemas.microsoft.com/office/drawing/2014/main" id="{99F20336-3E6D-2744-8D64-B38C871B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22" y="5336238"/>
            <a:ext cx="277400" cy="35445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272AEEE-D0C9-8B49-922C-41C9742B7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8123" y="0"/>
            <a:ext cx="8883877" cy="68645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3D21E-86EE-404A-9613-435CBCD0D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119" y="1414256"/>
            <a:ext cx="2124634" cy="402948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Schools get their allocations via one of three distribution mechanisms</a:t>
            </a:r>
            <a:endParaRPr lang="en-US" sz="24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EAF2C-0D80-620D-4A17-2E93F70D1D15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17524-D138-7041-9CE7-2AFE85C902BF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</p:spTree>
    <p:extLst>
      <p:ext uri="{BB962C8B-B14F-4D97-AF65-F5344CB8AC3E}">
        <p14:creationId xmlns:p14="http://schemas.microsoft.com/office/powerpoint/2010/main" val="90865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8"/>
            <a:ext cx="12192000" cy="6865577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916BF309-3A75-E121-CBE2-78BF9640FEE9}"/>
              </a:ext>
            </a:extLst>
          </p:cNvPr>
          <p:cNvSpPr/>
          <p:nvPr/>
        </p:nvSpPr>
        <p:spPr>
          <a:xfrm>
            <a:off x="8064837" y="368417"/>
            <a:ext cx="3685061" cy="1618129"/>
          </a:xfrm>
          <a:prstGeom prst="cloudCallout">
            <a:avLst>
              <a:gd name="adj1" fmla="val -9740"/>
              <a:gd name="adj2" fmla="val 96406"/>
            </a:avLst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certain schools under performing? Why?</a:t>
            </a:r>
          </a:p>
        </p:txBody>
      </p:sp>
    </p:spTree>
    <p:extLst>
      <p:ext uri="{BB962C8B-B14F-4D97-AF65-F5344CB8AC3E}">
        <p14:creationId xmlns:p14="http://schemas.microsoft.com/office/powerpoint/2010/main" val="8736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48" y="55666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Think of a school you know well or near your home.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would you characterize the school?</a:t>
            </a:r>
          </a:p>
          <a:p>
            <a:pPr marL="0" indent="0">
              <a:buNone/>
            </a:pPr>
            <a:endParaRPr lang="en-US" dirty="0"/>
          </a:p>
          <a:p>
            <a:pPr marL="1028700" lvl="1" indent="-571500">
              <a:buFont typeface="+mj-lt"/>
              <a:buAutoNum type="alphaUcPeriod"/>
            </a:pPr>
            <a:r>
              <a:rPr lang="en-US" dirty="0"/>
              <a:t>Higher spending and higher outcomes 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dirty="0"/>
              <a:t>Higher spending and lower outcomes 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dirty="0"/>
              <a:t>Lower spending and lower outcomes 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dirty="0"/>
              <a:t>Lower spending and higher outcomes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532295-2707-3F50-EF62-5F77EC99111E}"/>
              </a:ext>
            </a:extLst>
          </p:cNvPr>
          <p:cNvGrpSpPr/>
          <p:nvPr/>
        </p:nvGrpSpPr>
        <p:grpSpPr>
          <a:xfrm>
            <a:off x="0" y="6591690"/>
            <a:ext cx="12192000" cy="276999"/>
            <a:chOff x="0" y="6591690"/>
            <a:chExt cx="12192000" cy="27699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F93DE67-FBA5-19A4-2453-1A7D0EADDE13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6E089C-AA3F-CF12-DA06-F4ABAF232BFB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©2023 Edunomics Lab, Georgetown University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A66222-8632-D441-94AA-B51A656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35362" r="33576" b="9937"/>
          <a:stretch/>
        </p:blipFill>
        <p:spPr>
          <a:xfrm>
            <a:off x="1238292" y="636562"/>
            <a:ext cx="10399658" cy="5984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23" y="-10080"/>
            <a:ext cx="1202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Spending vs. outcomes filtered for similar schools in a state Elementary schools &gt;75% FRL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FA92AE-A883-034D-8B94-C8B37FACC135}"/>
              </a:ext>
            </a:extLst>
          </p:cNvPr>
          <p:cNvSpPr/>
          <p:nvPr/>
        </p:nvSpPr>
        <p:spPr>
          <a:xfrm>
            <a:off x="4648630" y="5269901"/>
            <a:ext cx="308364" cy="2985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6ECB7A-5784-D54C-90D8-5F9D9137AB5B}"/>
              </a:ext>
            </a:extLst>
          </p:cNvPr>
          <p:cNvSpPr txBox="1"/>
          <p:nvPr/>
        </p:nvSpPr>
        <p:spPr>
          <a:xfrm>
            <a:off x="9182835" y="578812"/>
            <a:ext cx="19291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I. Higher spending, higher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B5C62-C7AD-074D-8473-43D7D6A25C27}"/>
              </a:ext>
            </a:extLst>
          </p:cNvPr>
          <p:cNvSpPr txBox="1"/>
          <p:nvPr/>
        </p:nvSpPr>
        <p:spPr>
          <a:xfrm>
            <a:off x="9192871" y="5109638"/>
            <a:ext cx="19291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IV. Higher spending, lower outcomes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3545ED-6973-964B-A088-66B3BBA34FA5}"/>
              </a:ext>
            </a:extLst>
          </p:cNvPr>
          <p:cNvSpPr txBox="1"/>
          <p:nvPr/>
        </p:nvSpPr>
        <p:spPr>
          <a:xfrm>
            <a:off x="1568122" y="5743719"/>
            <a:ext cx="192916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III. Lower spending, lower outcomes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ECD372-00DC-C343-A3A6-EF17D86F216C}"/>
              </a:ext>
            </a:extLst>
          </p:cNvPr>
          <p:cNvSpPr txBox="1"/>
          <p:nvPr/>
        </p:nvSpPr>
        <p:spPr>
          <a:xfrm>
            <a:off x="1748218" y="491882"/>
            <a:ext cx="192916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II. Lower spending, higher outcomes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A3902A-1115-B24A-9682-69C41123F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" y="3895300"/>
            <a:ext cx="1354584" cy="651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BC5031-6506-4E4F-828E-71D7022C2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1399008"/>
            <a:ext cx="1197286" cy="9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AD29AB-E042-6A47-8C08-CF3B0F99C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2463107"/>
            <a:ext cx="1041337" cy="9228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D42E3E-9102-7E42-ACCE-51A495222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" y="3455151"/>
            <a:ext cx="1354584" cy="3469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08A9AAA-EF8E-9A41-85E1-A1C65EA71006}"/>
              </a:ext>
            </a:extLst>
          </p:cNvPr>
          <p:cNvSpPr/>
          <p:nvPr/>
        </p:nvSpPr>
        <p:spPr>
          <a:xfrm>
            <a:off x="7152043" y="1841386"/>
            <a:ext cx="308364" cy="2985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0DAA16-7209-1644-9407-83996AE54A2C}"/>
              </a:ext>
            </a:extLst>
          </p:cNvPr>
          <p:cNvSpPr/>
          <p:nvPr/>
        </p:nvSpPr>
        <p:spPr>
          <a:xfrm>
            <a:off x="7479778" y="4796280"/>
            <a:ext cx="308364" cy="2985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2D533-937D-3545-8B35-9D41B4ECB1F1}"/>
              </a:ext>
            </a:extLst>
          </p:cNvPr>
          <p:cNvSpPr txBox="1"/>
          <p:nvPr/>
        </p:nvSpPr>
        <p:spPr>
          <a:xfrm>
            <a:off x="7400852" y="154309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1D5B8-31A1-7144-A6E3-8206EA0C2DE0}"/>
              </a:ext>
            </a:extLst>
          </p:cNvPr>
          <p:cNvSpPr txBox="1"/>
          <p:nvPr/>
        </p:nvSpPr>
        <p:spPr>
          <a:xfrm>
            <a:off x="7742507" y="442525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2CD523-8483-6147-BB14-01211F5EEF6A}"/>
              </a:ext>
            </a:extLst>
          </p:cNvPr>
          <p:cNvSpPr txBox="1"/>
          <p:nvPr/>
        </p:nvSpPr>
        <p:spPr>
          <a:xfrm>
            <a:off x="4450204" y="170455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200D78-B992-3C47-9942-9D9942DDEEF2}"/>
              </a:ext>
            </a:extLst>
          </p:cNvPr>
          <p:cNvSpPr txBox="1"/>
          <p:nvPr/>
        </p:nvSpPr>
        <p:spPr>
          <a:xfrm>
            <a:off x="4956994" y="541919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35A88D-5B0F-2141-B28D-4F5C81D481E9}"/>
              </a:ext>
            </a:extLst>
          </p:cNvPr>
          <p:cNvSpPr txBox="1"/>
          <p:nvPr/>
        </p:nvSpPr>
        <p:spPr>
          <a:xfrm>
            <a:off x="7872453" y="1294931"/>
            <a:ext cx="2627381" cy="923330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A is successful with its students but at with more public dollars.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430C89-DF5A-F14A-95AD-67BB3905B352}"/>
              </a:ext>
            </a:extLst>
          </p:cNvPr>
          <p:cNvSpPr txBox="1"/>
          <p:nvPr/>
        </p:nvSpPr>
        <p:spPr>
          <a:xfrm>
            <a:off x="8286306" y="4085465"/>
            <a:ext cx="3742289" cy="923330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B is also receiving more dollars than peers but unable to leverage them for student outcomes.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CC9426A-7622-ED42-A93E-5C919C155FF6}"/>
              </a:ext>
            </a:extLst>
          </p:cNvPr>
          <p:cNvSpPr/>
          <p:nvPr/>
        </p:nvSpPr>
        <p:spPr>
          <a:xfrm>
            <a:off x="4648630" y="2058463"/>
            <a:ext cx="308364" cy="2985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12F76-ED97-144A-8F99-494726E0D03B}"/>
              </a:ext>
            </a:extLst>
          </p:cNvPr>
          <p:cNvSpPr txBox="1"/>
          <p:nvPr/>
        </p:nvSpPr>
        <p:spPr>
          <a:xfrm>
            <a:off x="2115015" y="1234566"/>
            <a:ext cx="2167427" cy="1477328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C = ROI superstar! (Better able to leverage limited dollars to do more for students)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08AF5D-C608-6549-9557-7DAD4061C13A}"/>
              </a:ext>
            </a:extLst>
          </p:cNvPr>
          <p:cNvSpPr txBox="1"/>
          <p:nvPr/>
        </p:nvSpPr>
        <p:spPr>
          <a:xfrm>
            <a:off x="1842961" y="4680527"/>
            <a:ext cx="2546220" cy="923330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School 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receives fewer dollars than peers and has low outcomes.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6570B-4FF6-DAE6-8203-5DCD5645FAC7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BC55A-503C-77ED-5E25-59FA9EE26E3F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D0F9DF-B3CC-D6C6-13C2-57A0D470D4E2}"/>
              </a:ext>
            </a:extLst>
          </p:cNvPr>
          <p:cNvSpPr/>
          <p:nvPr/>
        </p:nvSpPr>
        <p:spPr>
          <a:xfrm>
            <a:off x="9417133" y="5900069"/>
            <a:ext cx="2767716" cy="847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SSOS</a:t>
            </a:r>
          </a:p>
          <a:p>
            <a:pPr algn="ctr"/>
            <a:r>
              <a:rPr lang="en-US" sz="1600" dirty="0" err="1">
                <a:hlinkClick r:id="rId8"/>
              </a:rPr>
              <a:t>compcenternetwork.org</a:t>
            </a:r>
            <a:r>
              <a:rPr lang="en-US" sz="1600" dirty="0">
                <a:hlinkClick r:id="rId8"/>
              </a:rPr>
              <a:t>/</a:t>
            </a:r>
            <a:r>
              <a:rPr lang="en-US" sz="1600" dirty="0" err="1">
                <a:hlinkClick r:id="rId8"/>
              </a:rPr>
              <a:t>ssos</a:t>
            </a:r>
            <a:endParaRPr lang="en-US" sz="1600" dirty="0"/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B511ED8D-2199-69A5-2EA4-6301526DE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595261" y="5972052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" grpId="0"/>
      <p:bldP spid="24" grpId="0"/>
      <p:bldP spid="25" grpId="0"/>
      <p:bldP spid="26" grpId="0"/>
      <p:bldP spid="2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dunomics_LOGO_E Only_White.eps">
            <a:extLst>
              <a:ext uri="{FF2B5EF4-FFF2-40B4-BE49-F238E27FC236}">
                <a16:creationId xmlns:a16="http://schemas.microsoft.com/office/drawing/2014/main" id="{18A81665-B6F0-401D-A442-63B675568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61107"/>
            <a:ext cx="369867" cy="472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DBA58C-97BA-3045-BC65-116D5FD66B68}"/>
              </a:ext>
            </a:extLst>
          </p:cNvPr>
          <p:cNvGrpSpPr/>
          <p:nvPr/>
        </p:nvGrpSpPr>
        <p:grpSpPr>
          <a:xfrm>
            <a:off x="0" y="-371428"/>
            <a:ext cx="11662777" cy="6963995"/>
            <a:chOff x="0" y="189854"/>
            <a:chExt cx="9144000" cy="64782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25947E-779D-0A4A-9F0D-B5EB41117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189854"/>
              <a:ext cx="9144000" cy="647829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54F73D-8632-474F-B9C7-183BD65BE06D}"/>
                </a:ext>
              </a:extLst>
            </p:cNvPr>
            <p:cNvSpPr/>
            <p:nvPr/>
          </p:nvSpPr>
          <p:spPr>
            <a:xfrm>
              <a:off x="4980562" y="189854"/>
              <a:ext cx="564204" cy="170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974A1A5-E975-054F-8C32-61E4A0B78580}"/>
              </a:ext>
            </a:extLst>
          </p:cNvPr>
          <p:cNvSpPr/>
          <p:nvPr/>
        </p:nvSpPr>
        <p:spPr>
          <a:xfrm>
            <a:off x="37151" y="1430785"/>
            <a:ext cx="430306" cy="125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464419-0C84-714C-B3BA-6268C356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35880"/>
            <a:ext cx="10748377" cy="9361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/>
              <a:t>One district’s high poverty elementary schools as compared to all other similarly high poverty schools in the state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FF1B0-402A-BB44-B90F-425EB2D26AC4}"/>
              </a:ext>
            </a:extLst>
          </p:cNvPr>
          <p:cNvSpPr txBox="1"/>
          <p:nvPr/>
        </p:nvSpPr>
        <p:spPr>
          <a:xfrm>
            <a:off x="8685677" y="1015287"/>
            <a:ext cx="2008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I. These schools spend </a:t>
            </a:r>
            <a:r>
              <a:rPr lang="en-US" sz="1200" b="1" dirty="0"/>
              <a:t>more public dollars </a:t>
            </a:r>
            <a:r>
              <a:rPr lang="en-US" sz="1200" dirty="0"/>
              <a:t>than their peers and have </a:t>
            </a:r>
            <a:r>
              <a:rPr lang="en-US" sz="1200" b="1" dirty="0"/>
              <a:t>higher student outcomes</a:t>
            </a:r>
            <a:r>
              <a:rPr lang="en-US" sz="1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72AE2-F639-9141-9487-C4E338796158}"/>
              </a:ext>
            </a:extLst>
          </p:cNvPr>
          <p:cNvSpPr txBox="1"/>
          <p:nvPr/>
        </p:nvSpPr>
        <p:spPr>
          <a:xfrm>
            <a:off x="1220820" y="1015288"/>
            <a:ext cx="1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II. These schools spend </a:t>
            </a:r>
            <a:r>
              <a:rPr lang="en-US" sz="1200" b="1" dirty="0"/>
              <a:t>fewer public dollars</a:t>
            </a:r>
            <a:r>
              <a:rPr lang="en-US" sz="1200" dirty="0"/>
              <a:t> than their peers and have </a:t>
            </a:r>
            <a:r>
              <a:rPr lang="en-US" sz="1200" b="1" dirty="0"/>
              <a:t>higher student outcomes</a:t>
            </a:r>
            <a:r>
              <a:rPr lang="en-US" sz="12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BB5C8-A783-6349-9892-D5C1F9D2799D}"/>
              </a:ext>
            </a:extLst>
          </p:cNvPr>
          <p:cNvSpPr txBox="1"/>
          <p:nvPr/>
        </p:nvSpPr>
        <p:spPr>
          <a:xfrm>
            <a:off x="1273891" y="5070717"/>
            <a:ext cx="199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III. These schools spend</a:t>
            </a:r>
            <a:r>
              <a:rPr lang="en-US" sz="1200" b="1" dirty="0"/>
              <a:t> fewer public dollars</a:t>
            </a:r>
            <a:r>
              <a:rPr lang="en-US" sz="1200" dirty="0"/>
              <a:t> than their peers and have </a:t>
            </a:r>
            <a:r>
              <a:rPr lang="en-US" sz="1200" b="1" dirty="0"/>
              <a:t>lower student outcomes</a:t>
            </a:r>
            <a:r>
              <a:rPr lang="en-US" sz="1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B6171-13DB-B54A-93D4-7E22BFBFB6FF}"/>
              </a:ext>
            </a:extLst>
          </p:cNvPr>
          <p:cNvSpPr txBox="1"/>
          <p:nvPr/>
        </p:nvSpPr>
        <p:spPr>
          <a:xfrm>
            <a:off x="8567770" y="5103375"/>
            <a:ext cx="1839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IV. These schools spend </a:t>
            </a:r>
            <a:r>
              <a:rPr lang="en-US" sz="1200" b="1" dirty="0"/>
              <a:t>more public dollars</a:t>
            </a:r>
            <a:r>
              <a:rPr lang="en-US" sz="1200" dirty="0"/>
              <a:t> than their peers and have </a:t>
            </a:r>
            <a:r>
              <a:rPr lang="en-US" sz="1200" b="1" dirty="0"/>
              <a:t>lower student outcomes.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3940E4-B426-EAC4-68D1-1D670ED31D5E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5A02C-BEE2-651D-F1AE-3528B2AB32D4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365D5-5BEB-FA67-4D73-4C797E3F00DB}"/>
              </a:ext>
            </a:extLst>
          </p:cNvPr>
          <p:cNvSpPr/>
          <p:nvPr/>
        </p:nvSpPr>
        <p:spPr>
          <a:xfrm>
            <a:off x="9417133" y="5900069"/>
            <a:ext cx="2767716" cy="847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SSOS</a:t>
            </a:r>
          </a:p>
          <a:p>
            <a:pPr algn="ctr"/>
            <a:r>
              <a:rPr lang="en-US" sz="1600" dirty="0" err="1">
                <a:hlinkClick r:id="rId6"/>
              </a:rPr>
              <a:t>compcenternetwork.org</a:t>
            </a:r>
            <a:r>
              <a:rPr lang="en-US" sz="1600" dirty="0">
                <a:hlinkClick r:id="rId6"/>
              </a:rPr>
              <a:t>/</a:t>
            </a:r>
            <a:r>
              <a:rPr lang="en-US" sz="1600" dirty="0" err="1">
                <a:hlinkClick r:id="rId6"/>
              </a:rPr>
              <a:t>ssos</a:t>
            </a:r>
            <a:endParaRPr lang="en-US" sz="1600" dirty="0"/>
          </a:p>
        </p:txBody>
      </p:sp>
      <p:pic>
        <p:nvPicPr>
          <p:cNvPr id="14" name="Graphic 13" descr="Gears with solid fill">
            <a:extLst>
              <a:ext uri="{FF2B5EF4-FFF2-40B4-BE49-F238E27FC236}">
                <a16:creationId xmlns:a16="http://schemas.microsoft.com/office/drawing/2014/main" id="{C72AE87A-F03D-DB93-901B-6BBD694E9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95261" y="5972052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9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dunomics_LOGO_E Only_White.eps">
            <a:extLst>
              <a:ext uri="{FF2B5EF4-FFF2-40B4-BE49-F238E27FC236}">
                <a16:creationId xmlns:a16="http://schemas.microsoft.com/office/drawing/2014/main" id="{18A81665-B6F0-401D-A442-63B675568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61107"/>
            <a:ext cx="369867" cy="472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74A1A5-E975-054F-8C32-61E4A0B78580}"/>
              </a:ext>
            </a:extLst>
          </p:cNvPr>
          <p:cNvSpPr/>
          <p:nvPr/>
        </p:nvSpPr>
        <p:spPr>
          <a:xfrm>
            <a:off x="37151" y="1430785"/>
            <a:ext cx="430306" cy="125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464419-0C84-714C-B3BA-6268C356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20" y="50151"/>
            <a:ext cx="11241741" cy="9361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/>
              <a:t>Spending v Outcomes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336F6A-557A-3431-3436-3AF2A201FF6A}"/>
              </a:ext>
            </a:extLst>
          </p:cNvPr>
          <p:cNvGrpSpPr/>
          <p:nvPr/>
        </p:nvGrpSpPr>
        <p:grpSpPr>
          <a:xfrm>
            <a:off x="0" y="6591690"/>
            <a:ext cx="12192000" cy="276999"/>
            <a:chOff x="0" y="6591690"/>
            <a:chExt cx="12192000" cy="2769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3940E4-B426-EAC4-68D1-1D670ED31D5E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5A02C-BEE2-651D-F1AE-3528B2AB32D4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©2023 Edunomics Lab, Georgetown University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99D86-FABD-D674-D324-D08238514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9" r="1770"/>
          <a:stretch/>
        </p:blipFill>
        <p:spPr>
          <a:xfrm>
            <a:off x="0" y="1089931"/>
            <a:ext cx="12192000" cy="55009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395A8D-6D4A-6CEB-13CA-B552673278FD}"/>
              </a:ext>
            </a:extLst>
          </p:cNvPr>
          <p:cNvSpPr/>
          <p:nvPr/>
        </p:nvSpPr>
        <p:spPr>
          <a:xfrm>
            <a:off x="8475045" y="5963757"/>
            <a:ext cx="3592177" cy="8719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Scatterplots</a:t>
            </a:r>
          </a:p>
          <a:p>
            <a:pPr algn="ctr"/>
            <a:r>
              <a:rPr lang="en-US" sz="1400" dirty="0">
                <a:hlinkClick r:id="rId5"/>
              </a:rPr>
              <a:t>edunomicslab.org/spending-v-outcomes</a:t>
            </a:r>
            <a:endParaRPr lang="en-US" sz="1400" dirty="0"/>
          </a:p>
        </p:txBody>
      </p: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F59E4AB7-1D39-E110-E853-EE57C0120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15030" y="6022904"/>
            <a:ext cx="378058" cy="3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8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577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0EA6E511-08E3-A9E3-0A66-B6DCA9CE393D}"/>
              </a:ext>
            </a:extLst>
          </p:cNvPr>
          <p:cNvSpPr/>
          <p:nvPr/>
        </p:nvSpPr>
        <p:spPr>
          <a:xfrm>
            <a:off x="2065465" y="2546872"/>
            <a:ext cx="4572000" cy="1764255"/>
          </a:xfrm>
          <a:prstGeom prst="cloudCallout">
            <a:avLst>
              <a:gd name="adj1" fmla="val -4127"/>
              <a:gd name="adj2" fmla="val 8445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do schools by me spend per student?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594282C7-DC06-A23B-C477-40786C98FC28}"/>
              </a:ext>
            </a:extLst>
          </p:cNvPr>
          <p:cNvSpPr/>
          <p:nvPr/>
        </p:nvSpPr>
        <p:spPr>
          <a:xfrm>
            <a:off x="335920" y="207759"/>
            <a:ext cx="4572000" cy="1618129"/>
          </a:xfrm>
          <a:prstGeom prst="cloudCallout">
            <a:avLst>
              <a:gd name="adj1" fmla="val 5755"/>
              <a:gd name="adj2" fmla="val 82445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some schools spend more than others? Does that seem fair?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16BF309-3A75-E121-CBE2-78BF9640FEE9}"/>
              </a:ext>
            </a:extLst>
          </p:cNvPr>
          <p:cNvSpPr/>
          <p:nvPr/>
        </p:nvSpPr>
        <p:spPr>
          <a:xfrm>
            <a:off x="8064837" y="368417"/>
            <a:ext cx="3685061" cy="1618129"/>
          </a:xfrm>
          <a:prstGeom prst="cloudCallout">
            <a:avLst>
              <a:gd name="adj1" fmla="val -9740"/>
              <a:gd name="adj2" fmla="val 96406"/>
            </a:avLst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certain schools under performing? Why?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DF5A56E7-F3F0-3480-E5F0-1711995C552C}"/>
              </a:ext>
            </a:extLst>
          </p:cNvPr>
          <p:cNvSpPr/>
          <p:nvPr/>
        </p:nvSpPr>
        <p:spPr>
          <a:xfrm>
            <a:off x="7301521" y="2661806"/>
            <a:ext cx="4572000" cy="1764255"/>
          </a:xfrm>
          <a:prstGeom prst="cloudCallout">
            <a:avLst>
              <a:gd name="adj1" fmla="val -4127"/>
              <a:gd name="adj2" fmla="val 84451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is ESSER spending going?</a:t>
            </a:r>
          </a:p>
        </p:txBody>
      </p:sp>
    </p:spTree>
    <p:extLst>
      <p:ext uri="{BB962C8B-B14F-4D97-AF65-F5344CB8AC3E}">
        <p14:creationId xmlns:p14="http://schemas.microsoft.com/office/powerpoint/2010/main" val="8353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EF8439-8A7D-6355-602E-3942A006674E}"/>
              </a:ext>
            </a:extLst>
          </p:cNvPr>
          <p:cNvSpPr txBox="1"/>
          <p:nvPr/>
        </p:nvSpPr>
        <p:spPr>
          <a:xfrm>
            <a:off x="693019" y="596766"/>
            <a:ext cx="10616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232323"/>
                </a:solidFill>
                <a:effectLst/>
              </a:rPr>
              <a:t>“Pandemic learning loss could reduce the lifetime earnings of students by $70,000. Without action, not only will individuals in the COVID cohort of students suffer long-term income losses, but also the individual states will see shrunken economic activity”</a:t>
            </a:r>
            <a:endParaRPr lang="en-US" sz="3200" b="0" i="0" baseline="30000" dirty="0">
              <a:effectLst/>
            </a:endParaRPr>
          </a:p>
          <a:p>
            <a:r>
              <a:rPr lang="en-US" sz="3200" dirty="0">
                <a:solidFill>
                  <a:srgbClr val="232323"/>
                </a:solidFill>
              </a:rPr>
              <a:t>															~ Eric Hanushek</a:t>
            </a:r>
            <a:r>
              <a:rPr lang="en-US" sz="3200" baseline="30000" dirty="0">
                <a:solidFill>
                  <a:srgbClr val="232323"/>
                </a:solidFill>
              </a:rPr>
              <a:t>1</a:t>
            </a:r>
            <a:endParaRPr lang="en-US" sz="1000" baseline="30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D48887-F861-3F32-AEC6-47E3333D127C}"/>
              </a:ext>
            </a:extLst>
          </p:cNvPr>
          <p:cNvGrpSpPr/>
          <p:nvPr/>
        </p:nvGrpSpPr>
        <p:grpSpPr>
          <a:xfrm>
            <a:off x="-1" y="5910609"/>
            <a:ext cx="12192001" cy="947391"/>
            <a:chOff x="0" y="5921298"/>
            <a:chExt cx="12192001" cy="947391"/>
          </a:xfrm>
        </p:grpSpPr>
        <p:pic>
          <p:nvPicPr>
            <p:cNvPr id="12" name="Picture 11" descr="Edunomics_LOGO_E Only_White.eps">
              <a:extLst>
                <a:ext uri="{FF2B5EF4-FFF2-40B4-BE49-F238E27FC236}">
                  <a16:creationId xmlns:a16="http://schemas.microsoft.com/office/drawing/2014/main" id="{D8C0D7FF-D134-264B-C461-1C887DFD8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228" y="5971984"/>
              <a:ext cx="369867" cy="4726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FE789-2A81-45E7-0B8A-8D5DCDF6A35A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B8E6F4-EEB8-916B-1F0F-A3907EA22D3D}"/>
                </a:ext>
              </a:extLst>
            </p:cNvPr>
            <p:cNvSpPr/>
            <p:nvPr/>
          </p:nvSpPr>
          <p:spPr>
            <a:xfrm>
              <a:off x="0" y="5921298"/>
              <a:ext cx="12192001" cy="680224"/>
            </a:xfrm>
            <a:prstGeom prst="rect">
              <a:avLst/>
            </a:prstGeom>
            <a:solidFill>
              <a:srgbClr val="72BE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900" dirty="0"/>
            </a:p>
          </p:txBody>
        </p:sp>
        <p:pic>
          <p:nvPicPr>
            <p:cNvPr id="15" name="Picture 14" descr="Edunomics_LOGO_E Only_White.eps">
              <a:extLst>
                <a:ext uri="{FF2B5EF4-FFF2-40B4-BE49-F238E27FC236}">
                  <a16:creationId xmlns:a16="http://schemas.microsoft.com/office/drawing/2014/main" id="{0FC42F45-94B2-62A9-EBEE-93C8CEA57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2649" y="6056936"/>
              <a:ext cx="369867" cy="4726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12B51D-014B-0411-718F-B9FC1FC89D22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©2023 Edunomics Lab, Georgetown University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63D2A6-1936-69C9-622D-0BB6F5C9FBBB}"/>
              </a:ext>
            </a:extLst>
          </p:cNvPr>
          <p:cNvSpPr txBox="1"/>
          <p:nvPr/>
        </p:nvSpPr>
        <p:spPr>
          <a:xfrm>
            <a:off x="115503" y="5961295"/>
            <a:ext cx="877385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 https://www.thecentersquare.com/national/pandemic-learning-loss-could-cost-students-70-000-in-lifetime-earnings/article_2c856a32-8b78-11ed-b914-6b616b35e202.html</a:t>
            </a:r>
          </a:p>
          <a:p>
            <a:r>
              <a:rPr lang="en-US" sz="900" dirty="0">
                <a:solidFill>
                  <a:schemeClr val="bg1"/>
                </a:solidFill>
              </a:rPr>
              <a:t>2 https://habitatbroward.org/blog/benefits-of-education/</a:t>
            </a:r>
          </a:p>
          <a:p>
            <a:r>
              <a:rPr lang="en-US" sz="900" dirty="0">
                <a:solidFill>
                  <a:schemeClr val="bg1"/>
                </a:solidFill>
              </a:rPr>
              <a:t>3 https://leverageedu.com/blog/importance-of-education-in-society/</a:t>
            </a:r>
          </a:p>
          <a:p>
            <a:endParaRPr lang="en-US" sz="800" dirty="0"/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900" dirty="0">
              <a:solidFill>
                <a:schemeClr val="bg1"/>
              </a:solidFill>
            </a:endParaRPr>
          </a:p>
          <a:p>
            <a:endParaRPr lang="en-US" sz="9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99D5E-8004-D67E-5655-FC686DD83906}"/>
              </a:ext>
            </a:extLst>
          </p:cNvPr>
          <p:cNvSpPr txBox="1"/>
          <p:nvPr/>
        </p:nvSpPr>
        <p:spPr>
          <a:xfrm>
            <a:off x="693019" y="4027961"/>
            <a:ext cx="92684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Education is important for health and vigor of an individual and its community. We’re developing citizens who will give back to their community </a:t>
            </a:r>
            <a:r>
              <a:rPr lang="en-US" sz="2400" baseline="30000" dirty="0"/>
              <a:t>2</a:t>
            </a:r>
            <a:endParaRPr lang="en-US" sz="2000" baseline="300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4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unomics_LOGO_E Only_White.eps">
            <a:extLst>
              <a:ext uri="{FF2B5EF4-FFF2-40B4-BE49-F238E27FC236}">
                <a16:creationId xmlns:a16="http://schemas.microsoft.com/office/drawing/2014/main" id="{AF7DFBA4-9FA3-6441-A25D-268D7E19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797" y="5954704"/>
            <a:ext cx="369867" cy="4726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FAED59-D3CB-503D-F9AB-DF66ABCC8CDC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AA35D-4F41-C8AC-D0D7-E45507AF5EAC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211D0-D130-3D3A-7C09-D08267DF4355}"/>
              </a:ext>
            </a:extLst>
          </p:cNvPr>
          <p:cNvSpPr txBox="1"/>
          <p:nvPr/>
        </p:nvSpPr>
        <p:spPr>
          <a:xfrm>
            <a:off x="-10510" y="1915"/>
            <a:ext cx="12202510" cy="70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dirty="0"/>
              <a:t>Estimating learning loss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67964-CF6E-40E8-8C85-A15EEBC57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75" y="906281"/>
            <a:ext cx="8786486" cy="5577571"/>
          </a:xfrm>
          <a:prstGeom prst="rect">
            <a:avLst/>
          </a:prstGeom>
        </p:spPr>
      </p:pic>
      <p:sp>
        <p:nvSpPr>
          <p:cNvPr id="3" name="Oval Callout 18">
            <a:extLst>
              <a:ext uri="{FF2B5EF4-FFF2-40B4-BE49-F238E27FC236}">
                <a16:creationId xmlns:a16="http://schemas.microsoft.com/office/drawing/2014/main" id="{B99738A1-A4B4-E9B1-8B51-CC4A15AA71B1}"/>
              </a:ext>
            </a:extLst>
          </p:cNvPr>
          <p:cNvSpPr/>
          <p:nvPr/>
        </p:nvSpPr>
        <p:spPr>
          <a:xfrm flipH="1">
            <a:off x="8204867" y="1543518"/>
            <a:ext cx="2573578" cy="676797"/>
          </a:xfrm>
          <a:prstGeom prst="wedgeEllipseCallout">
            <a:avLst>
              <a:gd name="adj1" fmla="val 71774"/>
              <a:gd name="adj2" fmla="val 4319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Helvetica" pitchFamily="2" charset="0"/>
              </a:rPr>
              <a:t>What data does the district have?</a:t>
            </a:r>
          </a:p>
        </p:txBody>
      </p:sp>
      <p:sp>
        <p:nvSpPr>
          <p:cNvPr id="4" name="Oval Callout 18">
            <a:extLst>
              <a:ext uri="{FF2B5EF4-FFF2-40B4-BE49-F238E27FC236}">
                <a16:creationId xmlns:a16="http://schemas.microsoft.com/office/drawing/2014/main" id="{43CCC9B7-20E1-B7BD-1737-74B6EC69BE53}"/>
              </a:ext>
            </a:extLst>
          </p:cNvPr>
          <p:cNvSpPr/>
          <p:nvPr/>
        </p:nvSpPr>
        <p:spPr>
          <a:xfrm flipH="1">
            <a:off x="8601384" y="2405617"/>
            <a:ext cx="2352691" cy="916893"/>
          </a:xfrm>
          <a:prstGeom prst="wedgeEllipseCallout">
            <a:avLst>
              <a:gd name="adj1" fmla="val 86024"/>
              <a:gd name="adj2" fmla="val -2537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Helvetica" pitchFamily="2" charset="0"/>
              </a:rPr>
              <a:t>Based on the data has the district changed course?</a:t>
            </a:r>
          </a:p>
        </p:txBody>
      </p:sp>
      <p:sp>
        <p:nvSpPr>
          <p:cNvPr id="5" name="Oval Callout 18">
            <a:extLst>
              <a:ext uri="{FF2B5EF4-FFF2-40B4-BE49-F238E27FC236}">
                <a16:creationId xmlns:a16="http://schemas.microsoft.com/office/drawing/2014/main" id="{697C3253-8E66-CD95-8A04-7ABC446CD955}"/>
              </a:ext>
            </a:extLst>
          </p:cNvPr>
          <p:cNvSpPr/>
          <p:nvPr/>
        </p:nvSpPr>
        <p:spPr>
          <a:xfrm flipH="1">
            <a:off x="8516674" y="5017556"/>
            <a:ext cx="3225990" cy="1352676"/>
          </a:xfrm>
          <a:prstGeom prst="wedgeEllipseCallout">
            <a:avLst>
              <a:gd name="adj1" fmla="val 75575"/>
              <a:gd name="adj2" fmla="val 1758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/>
              <a:t>Does the district have funds it can use to support investments that exceed its available ESSER III funds?</a:t>
            </a:r>
          </a:p>
        </p:txBody>
      </p:sp>
      <p:sp>
        <p:nvSpPr>
          <p:cNvPr id="6" name="Oval Callout 18">
            <a:extLst>
              <a:ext uri="{FF2B5EF4-FFF2-40B4-BE49-F238E27FC236}">
                <a16:creationId xmlns:a16="http://schemas.microsoft.com/office/drawing/2014/main" id="{A9F260C6-6D78-6A62-E3D0-BA3B41A319DC}"/>
              </a:ext>
            </a:extLst>
          </p:cNvPr>
          <p:cNvSpPr/>
          <p:nvPr/>
        </p:nvSpPr>
        <p:spPr>
          <a:xfrm flipH="1">
            <a:off x="8953323" y="3816200"/>
            <a:ext cx="2352691" cy="687595"/>
          </a:xfrm>
          <a:prstGeom prst="wedgeEllipseCallout">
            <a:avLst>
              <a:gd name="adj1" fmla="val 62309"/>
              <a:gd name="adj2" fmla="val 2533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bg1"/>
                </a:solidFill>
                <a:latin typeface="Helvetica" pitchFamily="2" charset="0"/>
              </a:rPr>
              <a:t>Is this more than the 20% set aside?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9A19C-A2B7-7020-9F63-74F858704442}"/>
              </a:ext>
            </a:extLst>
          </p:cNvPr>
          <p:cNvSpPr/>
          <p:nvPr/>
        </p:nvSpPr>
        <p:spPr>
          <a:xfrm>
            <a:off x="8763990" y="50151"/>
            <a:ext cx="3326983" cy="8719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Learning Loss Calculator</a:t>
            </a:r>
          </a:p>
          <a:p>
            <a:pPr algn="ctr"/>
            <a:r>
              <a:rPr lang="en-US" sz="1600" dirty="0" err="1">
                <a:hlinkClick r:id="rId6"/>
              </a:rPr>
              <a:t>edunomicslab.org</a:t>
            </a:r>
            <a:r>
              <a:rPr lang="en-US" sz="1600" dirty="0">
                <a:hlinkClick r:id="rId6"/>
              </a:rPr>
              <a:t>/calculator</a:t>
            </a:r>
            <a:endParaRPr lang="en-US" sz="1600" dirty="0"/>
          </a:p>
        </p:txBody>
      </p: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2204BA19-05A6-980D-B5AC-A310F3660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760382" y="84329"/>
            <a:ext cx="378058" cy="378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unomics_LOGO_E Only_White.eps">
            <a:extLst>
              <a:ext uri="{FF2B5EF4-FFF2-40B4-BE49-F238E27FC236}">
                <a16:creationId xmlns:a16="http://schemas.microsoft.com/office/drawing/2014/main" id="{AF7DFBA4-9FA3-6441-A25D-268D7E19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797" y="5954704"/>
            <a:ext cx="369867" cy="4726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FAED59-D3CB-503D-F9AB-DF66ABCC8CDC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AA35D-4F41-C8AC-D0D7-E45507AF5EAC}"/>
              </a:ext>
            </a:extLst>
          </p:cNvPr>
          <p:cNvSpPr txBox="1"/>
          <p:nvPr/>
        </p:nvSpPr>
        <p:spPr>
          <a:xfrm>
            <a:off x="234175" y="6591690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Edunomics Lab, Georgetown University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211D0-D130-3D3A-7C09-D08267DF4355}"/>
              </a:ext>
            </a:extLst>
          </p:cNvPr>
          <p:cNvSpPr txBox="1"/>
          <p:nvPr/>
        </p:nvSpPr>
        <p:spPr>
          <a:xfrm>
            <a:off x="-10510" y="1915"/>
            <a:ext cx="12202510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dirty="0"/>
              <a:t>Examining ESSER spending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41937-DB35-62DC-41EA-D70F586C5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187"/>
          <a:stretch/>
        </p:blipFill>
        <p:spPr>
          <a:xfrm>
            <a:off x="75753" y="1514549"/>
            <a:ext cx="11831981" cy="5088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314AB-3110-80D4-B5CC-F9CA4A2290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38" b="1448"/>
          <a:stretch/>
        </p:blipFill>
        <p:spPr>
          <a:xfrm>
            <a:off x="234175" y="84329"/>
            <a:ext cx="3056058" cy="1836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71B944-601B-1AE2-4926-7B7B422F8755}"/>
              </a:ext>
            </a:extLst>
          </p:cNvPr>
          <p:cNvSpPr/>
          <p:nvPr/>
        </p:nvSpPr>
        <p:spPr>
          <a:xfrm>
            <a:off x="8763990" y="50151"/>
            <a:ext cx="3326983" cy="8719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60B71A"/>
                </a:solidFill>
              </a:rPr>
              <a:t>ESSER Spending Dashboard</a:t>
            </a:r>
          </a:p>
          <a:p>
            <a:pPr algn="ctr"/>
            <a:r>
              <a:rPr lang="en-US" sz="1600" dirty="0" err="1">
                <a:hlinkClick r:id="rId7"/>
              </a:rPr>
              <a:t>edunomicslab.org</a:t>
            </a:r>
            <a:r>
              <a:rPr lang="en-US" sz="1600" dirty="0">
                <a:hlinkClick r:id="rId7"/>
              </a:rPr>
              <a:t>/</a:t>
            </a:r>
            <a:r>
              <a:rPr lang="en-US" sz="1600" dirty="0" err="1">
                <a:hlinkClick r:id="rId7"/>
              </a:rPr>
              <a:t>esser</a:t>
            </a:r>
            <a:r>
              <a:rPr lang="en-US" sz="1600" dirty="0">
                <a:hlinkClick r:id="rId7"/>
              </a:rPr>
              <a:t>-spending</a:t>
            </a:r>
            <a:endParaRPr lang="en-US" sz="1600" dirty="0"/>
          </a:p>
        </p:txBody>
      </p:sp>
      <p:pic>
        <p:nvPicPr>
          <p:cNvPr id="3" name="Graphic 2" descr="Gears with solid fill">
            <a:extLst>
              <a:ext uri="{FF2B5EF4-FFF2-40B4-BE49-F238E27FC236}">
                <a16:creationId xmlns:a16="http://schemas.microsoft.com/office/drawing/2014/main" id="{2952926E-7F9A-0783-D8B1-601D5C29F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784132" y="84329"/>
            <a:ext cx="378058" cy="378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050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07B97E-4073-41B7-D983-0B4C35D3B66F}"/>
              </a:ext>
            </a:extLst>
          </p:cNvPr>
          <p:cNvSpPr/>
          <p:nvPr/>
        </p:nvSpPr>
        <p:spPr>
          <a:xfrm>
            <a:off x="152400" y="474133"/>
            <a:ext cx="2759731" cy="5656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Do some schools spend more than others? Does that seem fair?</a:t>
            </a:r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C9B29-BE9A-4957-280E-1517B809219A}"/>
              </a:ext>
            </a:extLst>
          </p:cNvPr>
          <p:cNvSpPr/>
          <p:nvPr/>
        </p:nvSpPr>
        <p:spPr>
          <a:xfrm>
            <a:off x="9220200" y="474133"/>
            <a:ext cx="2759731" cy="5656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How is ESSER spending going?</a:t>
            </a: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D7EECE-3E88-A6BD-1170-7FC2D1005473}"/>
              </a:ext>
            </a:extLst>
          </p:cNvPr>
          <p:cNvSpPr/>
          <p:nvPr/>
        </p:nvSpPr>
        <p:spPr>
          <a:xfrm>
            <a:off x="6248400" y="474133"/>
            <a:ext cx="2759731" cy="5656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Are certain schools under performing? Why?</a:t>
            </a:r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14A6E0-29B1-9303-1519-FDBD79577D05}"/>
              </a:ext>
            </a:extLst>
          </p:cNvPr>
          <p:cNvSpPr/>
          <p:nvPr/>
        </p:nvSpPr>
        <p:spPr>
          <a:xfrm>
            <a:off x="3200400" y="474133"/>
            <a:ext cx="2759731" cy="56566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How much do schools by me spend per student?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2A6982A-706C-754F-B88E-3B4DAF1913C2}"/>
              </a:ext>
            </a:extLst>
          </p:cNvPr>
          <p:cNvSpPr txBox="1"/>
          <p:nvPr/>
        </p:nvSpPr>
        <p:spPr>
          <a:xfrm>
            <a:off x="4042325" y="715808"/>
            <a:ext cx="346094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Story Ideas for Journalists:</a:t>
            </a:r>
          </a:p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395A52-11FE-8446-8F31-B642E9C19132}"/>
              </a:ext>
            </a:extLst>
          </p:cNvPr>
          <p:cNvSpPr txBox="1"/>
          <p:nvPr/>
        </p:nvSpPr>
        <p:spPr>
          <a:xfrm>
            <a:off x="4042325" y="1395586"/>
            <a:ext cx="7749871" cy="43511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Which schools in our district spend the most / least per student?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Do students of color and/or from low-income families get a fair share?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Do small schools get more? Should they?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Does the district spend fairly across regions or school types?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Are uneven teacher salaries a concerning factor?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Are any schools beating the odds with the money they have?</a:t>
            </a:r>
          </a:p>
          <a:p>
            <a:pPr marL="214313" indent="-214313">
              <a:lnSpc>
                <a:spcPct val="135000"/>
              </a:lnSpc>
              <a:buFont typeface="Wingdings" pitchFamily="2" charset="2"/>
              <a:buChar char="§"/>
            </a:pPr>
            <a:r>
              <a:rPr lang="en-US" sz="2300" dirty="0">
                <a:solidFill>
                  <a:schemeClr val="bg1"/>
                </a:solidFill>
              </a:rPr>
              <a:t>Which schools are getting more ARP $?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D88DA7-121D-413A-00D2-555D76C8CF72}"/>
              </a:ext>
            </a:extLst>
          </p:cNvPr>
          <p:cNvGrpSpPr/>
          <p:nvPr/>
        </p:nvGrpSpPr>
        <p:grpSpPr>
          <a:xfrm>
            <a:off x="0" y="6591690"/>
            <a:ext cx="12192000" cy="276999"/>
            <a:chOff x="0" y="6591690"/>
            <a:chExt cx="12192000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DB751A-90E0-3DA2-BE85-6718A9924A5F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3E1AD9-08FC-299A-0BF7-B664F20CCB85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©2023 Edunomics Lab, Georgetown University 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26759D8-C005-DCA5-E4D0-3A23BD5D75A1}"/>
              </a:ext>
            </a:extLst>
          </p:cNvPr>
          <p:cNvSpPr/>
          <p:nvPr/>
        </p:nvSpPr>
        <p:spPr>
          <a:xfrm>
            <a:off x="234175" y="2446280"/>
            <a:ext cx="3592177" cy="8719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Scatterplots</a:t>
            </a:r>
          </a:p>
          <a:p>
            <a:pPr algn="ctr"/>
            <a:r>
              <a:rPr lang="en-US" sz="1400" dirty="0">
                <a:hlinkClick r:id="rId3"/>
              </a:rPr>
              <a:t>edunomicslab.org/spending-v-outcomes</a:t>
            </a:r>
            <a:endParaRPr lang="en-US" sz="1400" dirty="0"/>
          </a:p>
        </p:txBody>
      </p:sp>
      <p:pic>
        <p:nvPicPr>
          <p:cNvPr id="23" name="Graphic 22" descr="Gears with solid fill">
            <a:extLst>
              <a:ext uri="{FF2B5EF4-FFF2-40B4-BE49-F238E27FC236}">
                <a16:creationId xmlns:a16="http://schemas.microsoft.com/office/drawing/2014/main" id="{38B1FE07-0206-D262-56B3-658E09699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90" y="2520139"/>
            <a:ext cx="378058" cy="37805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FD71CE-B6CD-8B01-2580-3D75957F0937}"/>
              </a:ext>
            </a:extLst>
          </p:cNvPr>
          <p:cNvSpPr/>
          <p:nvPr/>
        </p:nvSpPr>
        <p:spPr>
          <a:xfrm>
            <a:off x="234174" y="1239376"/>
            <a:ext cx="3592177" cy="8504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0B71A"/>
                </a:solidFill>
              </a:rPr>
              <a:t>NERD$</a:t>
            </a:r>
          </a:p>
          <a:p>
            <a:pPr algn="ctr"/>
            <a:r>
              <a:rPr lang="en-US" dirty="0" err="1">
                <a:hlinkClick r:id="rId6"/>
              </a:rPr>
              <a:t>edunomicslab.org</a:t>
            </a:r>
            <a:r>
              <a:rPr lang="en-US" dirty="0">
                <a:hlinkClick r:id="rId6"/>
              </a:rPr>
              <a:t>/nerds </a:t>
            </a:r>
            <a:endParaRPr lang="en-US" dirty="0"/>
          </a:p>
        </p:txBody>
      </p:sp>
      <p:pic>
        <p:nvPicPr>
          <p:cNvPr id="25" name="Graphic 24" descr="Gears with solid fill">
            <a:extLst>
              <a:ext uri="{FF2B5EF4-FFF2-40B4-BE49-F238E27FC236}">
                <a16:creationId xmlns:a16="http://schemas.microsoft.com/office/drawing/2014/main" id="{550336D8-EB65-49C0-921B-B9E4C5B5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7004" y="1330569"/>
            <a:ext cx="431732" cy="401025"/>
          </a:xfrm>
          <a:prstGeom prst="rect">
            <a:avLst/>
          </a:prstGeom>
        </p:spPr>
      </p:pic>
      <p:sp>
        <p:nvSpPr>
          <p:cNvPr id="2" name="Donut 1">
            <a:extLst>
              <a:ext uri="{FF2B5EF4-FFF2-40B4-BE49-F238E27FC236}">
                <a16:creationId xmlns:a16="http://schemas.microsoft.com/office/drawing/2014/main" id="{38D75D83-E53E-9045-56EC-CA74E3A69229}"/>
              </a:ext>
            </a:extLst>
          </p:cNvPr>
          <p:cNvSpPr/>
          <p:nvPr/>
        </p:nvSpPr>
        <p:spPr>
          <a:xfrm>
            <a:off x="3335867" y="3243199"/>
            <a:ext cx="7179733" cy="669414"/>
          </a:xfrm>
          <a:prstGeom prst="donut">
            <a:avLst/>
          </a:prstGeom>
          <a:solidFill>
            <a:srgbClr val="FFFF00"/>
          </a:solidFill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0"/>
            <a:ext cx="9852468" cy="6601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552" y="-519033"/>
            <a:ext cx="1110393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dirty="0">
              <a:solidFill>
                <a:schemeClr val="bg1"/>
              </a:solidFill>
            </a:endParaRPr>
          </a:p>
          <a:p>
            <a:pPr lvl="3"/>
            <a:endParaRPr lang="en-US" sz="3200" dirty="0">
              <a:solidFill>
                <a:srgbClr val="60B71A"/>
              </a:solidFill>
            </a:endParaRPr>
          </a:p>
          <a:p>
            <a:pPr marL="914400" lvl="1" indent="-457200">
              <a:buFont typeface="Wingdings" charset="2"/>
              <a:buChar char="ü"/>
            </a:pPr>
            <a:r>
              <a:rPr lang="en-US" sz="3200" b="1" dirty="0">
                <a:solidFill>
                  <a:srgbClr val="60B71A"/>
                </a:solidFill>
              </a:rPr>
              <a:t>Always use per pupil costs 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b="1" dirty="0">
                <a:solidFill>
                  <a:srgbClr val="60B71A"/>
                </a:solidFill>
              </a:rPr>
              <a:t>Do not over value federal investment (10%) 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b="1" dirty="0">
                <a:solidFill>
                  <a:srgbClr val="60B71A"/>
                </a:solidFill>
              </a:rPr>
              <a:t>School boards and districts decide how to spend the dollars</a:t>
            </a:r>
          </a:p>
          <a:p>
            <a:pPr marL="914400" lvl="1" indent="-457200">
              <a:buFont typeface="Wingdings" charset="2"/>
              <a:buChar char="ü"/>
            </a:pPr>
            <a:endParaRPr lang="en-US" sz="3200" b="1" dirty="0">
              <a:solidFill>
                <a:srgbClr val="60B71A"/>
              </a:solidFill>
            </a:endParaRPr>
          </a:p>
          <a:p>
            <a:pPr marL="914400" lvl="1" indent="-457200">
              <a:buFont typeface="Wingdings" charset="2"/>
              <a:buChar char="ü"/>
            </a:pPr>
            <a:endParaRPr lang="en-US" sz="3200" b="1" dirty="0">
              <a:solidFill>
                <a:srgbClr val="60B71A"/>
              </a:solidFill>
            </a:endParaRPr>
          </a:p>
          <a:p>
            <a:pPr marL="914400" lvl="1" indent="-457200">
              <a:buFont typeface="Wingdings" charset="2"/>
              <a:buChar char="ü"/>
            </a:pPr>
            <a:r>
              <a:rPr lang="en-US" sz="3200" b="1" dirty="0">
                <a:solidFill>
                  <a:srgbClr val="60B71A"/>
                </a:solidFill>
              </a:rPr>
              <a:t>Connect spending and performance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3200" b="1" dirty="0">
                <a:solidFill>
                  <a:srgbClr val="60B71A"/>
                </a:solidFill>
              </a:rPr>
              <a:t>Never doubt school effects matter</a:t>
            </a:r>
          </a:p>
          <a:p>
            <a:endParaRPr lang="en-US" sz="3200" dirty="0">
              <a:solidFill>
                <a:srgbClr val="60B71A"/>
              </a:solidFill>
            </a:endParaRPr>
          </a:p>
          <a:p>
            <a:endParaRPr lang="en-US" sz="3200" dirty="0">
              <a:solidFill>
                <a:srgbClr val="60B71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49BB4-8718-3FBF-31AF-984C66C73884}"/>
              </a:ext>
            </a:extLst>
          </p:cNvPr>
          <p:cNvGrpSpPr/>
          <p:nvPr/>
        </p:nvGrpSpPr>
        <p:grpSpPr>
          <a:xfrm>
            <a:off x="0" y="6591690"/>
            <a:ext cx="12192000" cy="276999"/>
            <a:chOff x="0" y="6591690"/>
            <a:chExt cx="12192000" cy="276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9187A1-4EF5-0FAE-462A-9462A576CAD3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DA2B12-45BD-D6C6-6619-BFCBF37ADF42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©2023 Edunomics Lab, Georgetown University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4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2441CA-4B1E-5343-AE39-1DA26EB6302B}"/>
              </a:ext>
            </a:extLst>
          </p:cNvPr>
          <p:cNvGrpSpPr/>
          <p:nvPr/>
        </p:nvGrpSpPr>
        <p:grpSpPr>
          <a:xfrm>
            <a:off x="0" y="5921298"/>
            <a:ext cx="12192001" cy="947391"/>
            <a:chOff x="0" y="5921298"/>
            <a:chExt cx="12192001" cy="947391"/>
          </a:xfrm>
        </p:grpSpPr>
        <p:pic>
          <p:nvPicPr>
            <p:cNvPr id="9" name="Picture 8" descr="Edunomics_LOGO_E Only_White.eps">
              <a:extLst>
                <a:ext uri="{FF2B5EF4-FFF2-40B4-BE49-F238E27FC236}">
                  <a16:creationId xmlns:a16="http://schemas.microsoft.com/office/drawing/2014/main" id="{99F20336-3E6D-2744-8D64-B38C871B5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228" y="6180695"/>
              <a:ext cx="369867" cy="4726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980641-ED68-46A0-8C7A-7212A9292E45}"/>
                </a:ext>
              </a:extLst>
            </p:cNvPr>
            <p:cNvSpPr txBox="1"/>
            <p:nvPr/>
          </p:nvSpPr>
          <p:spPr>
            <a:xfrm>
              <a:off x="234175" y="6591690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©2018Edunomics Lab, Georgetown University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49B19D-00FA-6C4A-9931-3074DA99520F}"/>
                </a:ext>
              </a:extLst>
            </p:cNvPr>
            <p:cNvGrpSpPr/>
            <p:nvPr/>
          </p:nvGrpSpPr>
          <p:grpSpPr>
            <a:xfrm>
              <a:off x="0" y="5921298"/>
              <a:ext cx="12192001" cy="947391"/>
              <a:chOff x="0" y="5921298"/>
              <a:chExt cx="12192001" cy="94739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8EDEAF-9727-5742-8184-484AF0948F57}"/>
                  </a:ext>
                </a:extLst>
              </p:cNvPr>
              <p:cNvSpPr/>
              <p:nvPr/>
            </p:nvSpPr>
            <p:spPr>
              <a:xfrm>
                <a:off x="0" y="6601522"/>
                <a:ext cx="12192000" cy="25647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139270-237D-1A43-8FCD-9FABC0E859D0}"/>
                  </a:ext>
                </a:extLst>
              </p:cNvPr>
              <p:cNvSpPr txBox="1"/>
              <p:nvPr/>
            </p:nvSpPr>
            <p:spPr>
              <a:xfrm>
                <a:off x="234175" y="6591690"/>
                <a:ext cx="5653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©2021 Edunomics Lab, Georgetown University 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363336-9821-D14B-ADC8-993F871B0C66}"/>
                  </a:ext>
                </a:extLst>
              </p:cNvPr>
              <p:cNvSpPr/>
              <p:nvPr/>
            </p:nvSpPr>
            <p:spPr>
              <a:xfrm>
                <a:off x="0" y="5921298"/>
                <a:ext cx="12192001" cy="680224"/>
              </a:xfrm>
              <a:prstGeom prst="rect">
                <a:avLst/>
              </a:prstGeom>
              <a:solidFill>
                <a:srgbClr val="72BE2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 descr="Edunomics_LOGO_E Only_White.eps">
                <a:extLst>
                  <a:ext uri="{FF2B5EF4-FFF2-40B4-BE49-F238E27FC236}">
                    <a16:creationId xmlns:a16="http://schemas.microsoft.com/office/drawing/2014/main" id="{0E1D4E0D-9778-634A-AAB5-7FC322DA6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42649" y="6056936"/>
                <a:ext cx="369867" cy="472608"/>
              </a:xfrm>
              <a:prstGeom prst="rect">
                <a:avLst/>
              </a:prstGeom>
            </p:spPr>
          </p:pic>
        </p:grp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3040D143-6D54-B145-89C7-74126BFD7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7749" y="474571"/>
            <a:ext cx="4165600" cy="51902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Choose a cohort: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March 29-30 in New York City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April 12-13 in Los Angeles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Let’s stay in touch: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EdunomicsLab.org</a:t>
            </a:r>
            <a:endParaRPr lang="en-US" sz="2000" u="sng" dirty="0">
              <a:solidFill>
                <a:srgbClr val="0432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@EdunomicsLab</a:t>
            </a:r>
            <a:endParaRPr lang="en-US" sz="2000" u="sng" dirty="0">
              <a:solidFill>
                <a:srgbClr val="0432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u="sng" dirty="0">
                <a:solidFill>
                  <a:srgbClr val="0432FF"/>
                </a:solidFill>
              </a:rPr>
              <a:t>@</a:t>
            </a:r>
            <a:r>
              <a:rPr lang="en-US" sz="2000" u="sng" dirty="0" err="1">
                <a:solidFill>
                  <a:srgbClr val="0432FF"/>
                </a:solidFill>
              </a:rPr>
              <a:t>MargueriteRoza</a:t>
            </a:r>
            <a:endParaRPr lang="en-US" sz="2000" u="sng" dirty="0">
              <a:solidFill>
                <a:srgbClr val="0432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Ash Dhammani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432FF"/>
                </a:solidFill>
              </a:rPr>
              <a:t>ad1766@georgetown.edu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Sign up for our newsletter: </a:t>
            </a:r>
            <a:r>
              <a:rPr lang="en-US" sz="2000" dirty="0">
                <a:hlinkClick r:id="rId6"/>
              </a:rPr>
              <a:t>http://bit.ly/EdFiNews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C7F82-4F2B-AC46-9C3E-F539B163EE37}"/>
              </a:ext>
            </a:extLst>
          </p:cNvPr>
          <p:cNvSpPr txBox="1"/>
          <p:nvPr/>
        </p:nvSpPr>
        <p:spPr>
          <a:xfrm>
            <a:off x="234175" y="-33260"/>
            <a:ext cx="839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000090"/>
                </a:solidFill>
              </a:rPr>
              <a:t>Questions?</a:t>
            </a:r>
            <a:endParaRPr lang="en-US" sz="2000" i="1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C523BE43-0A8B-344A-9784-9C4BD3ECFDD7}"/>
              </a:ext>
            </a:extLst>
          </p:cNvPr>
          <p:cNvSpPr txBox="1"/>
          <p:nvPr/>
        </p:nvSpPr>
        <p:spPr>
          <a:xfrm>
            <a:off x="308651" y="4944016"/>
            <a:ext cx="7124729" cy="443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4150" algn="ctr">
              <a:tabLst>
                <a:tab pos="3000375" algn="l"/>
              </a:tabLst>
            </a:pPr>
            <a:r>
              <a:rPr lang="en-US" sz="2800" spc="-15" dirty="0"/>
              <a:t>Visit </a:t>
            </a:r>
            <a:r>
              <a:rPr lang="en-US" sz="2800" spc="-15" dirty="0">
                <a:hlinkClick r:id="rId4"/>
              </a:rPr>
              <a:t>EdunomicsLab.org </a:t>
            </a:r>
            <a:r>
              <a:rPr lang="en-US" sz="2800" spc="-15" dirty="0"/>
              <a:t>for resources.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5ED16-970B-69BC-ECF7-4C1074F0D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51" y="1054381"/>
            <a:ext cx="6558626" cy="368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9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A8DC43DA-4833-481C-9DF9-6649498E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77" y="175176"/>
            <a:ext cx="10576873" cy="1325563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latin typeface="+mn-lt"/>
              </a:rPr>
              <a:t>Which district do you think is in the 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BOTTOM 1% </a:t>
            </a:r>
            <a:r>
              <a:rPr lang="en-US" altLang="en-US" sz="3600" dirty="0">
                <a:latin typeface="+mn-lt"/>
              </a:rPr>
              <a:t>of all US districts (&gt;5000 students) in terms of per pupil funding?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154ED947-3320-4851-83C4-A8D34654F4E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1542820"/>
            <a:ext cx="4475480" cy="502358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San Jose Unified, CA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White Plains, NY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Pocatello, ID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Chelsea, MA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Duvall County, FL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Camden City, NJ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Alpine District, UT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Tupelo, MS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BA7E841B-DDFF-42B4-9301-447E90E6A84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01C78-DE8C-4924-BE71-66ADFE2EDAE8}"/>
              </a:ext>
            </a:extLst>
          </p:cNvPr>
          <p:cNvSpPr txBox="1"/>
          <p:nvPr/>
        </p:nvSpPr>
        <p:spPr>
          <a:xfrm>
            <a:off x="4672131" y="2564071"/>
            <a:ext cx="1769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/>
              <a:t>$ 6,925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D88D9-6490-4ADD-8425-1AF473556062}"/>
              </a:ext>
            </a:extLst>
          </p:cNvPr>
          <p:cNvSpPr txBox="1"/>
          <p:nvPr/>
        </p:nvSpPr>
        <p:spPr>
          <a:xfrm>
            <a:off x="4672131" y="4579633"/>
            <a:ext cx="1769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/>
              <a:t>$ 6,646</a:t>
            </a:r>
            <a:endParaRPr lang="en-US" sz="2600" dirty="0"/>
          </a:p>
        </p:txBody>
      </p:sp>
      <p:pic>
        <p:nvPicPr>
          <p:cNvPr id="11" name="Picture 10" descr="Edunomics_LOGO_E Only_White.eps">
            <a:extLst>
              <a:ext uri="{FF2B5EF4-FFF2-40B4-BE49-F238E27FC236}">
                <a16:creationId xmlns:a16="http://schemas.microsoft.com/office/drawing/2014/main" id="{043E713C-6B52-4262-A408-0B9C7F64A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71984"/>
            <a:ext cx="369867" cy="4726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5DA82F-EC70-8AB7-DDF0-380264671646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9C4C8-76F5-5A16-6859-3888D394B1D8}"/>
              </a:ext>
            </a:extLst>
          </p:cNvPr>
          <p:cNvSpPr txBox="1"/>
          <p:nvPr/>
        </p:nvSpPr>
        <p:spPr>
          <a:xfrm>
            <a:off x="234175" y="6601522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</a:t>
            </a:r>
            <a:r>
              <a:rPr lang="en-US" sz="1200" dirty="0" err="1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Edunomics</a:t>
            </a:r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 Lab, Georgetown University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5434B-6D82-C960-ED8A-5CB5B4DE1AA8}"/>
              </a:ext>
            </a:extLst>
          </p:cNvPr>
          <p:cNvSpPr/>
          <p:nvPr/>
        </p:nvSpPr>
        <p:spPr>
          <a:xfrm>
            <a:off x="8404412" y="5486398"/>
            <a:ext cx="3336684" cy="8504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0B71A"/>
                </a:solidFill>
              </a:rPr>
              <a:t>NERD$</a:t>
            </a:r>
          </a:p>
          <a:p>
            <a:pPr algn="ctr"/>
            <a:r>
              <a:rPr lang="en-US" dirty="0" err="1">
                <a:hlinkClick r:id="rId6"/>
              </a:rPr>
              <a:t>edunomicslab.org</a:t>
            </a:r>
            <a:r>
              <a:rPr lang="en-US" dirty="0">
                <a:hlinkClick r:id="rId6"/>
              </a:rPr>
              <a:t>/nerds </a:t>
            </a:r>
            <a:endParaRPr lang="en-US" dirty="0"/>
          </a:p>
        </p:txBody>
      </p:sp>
      <p:pic>
        <p:nvPicPr>
          <p:cNvPr id="22" name="Graphic 21" descr="Gears with solid fill">
            <a:extLst>
              <a:ext uri="{FF2B5EF4-FFF2-40B4-BE49-F238E27FC236}">
                <a16:creationId xmlns:a16="http://schemas.microsoft.com/office/drawing/2014/main" id="{15902A12-63BD-630B-139D-16A25B6E2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57582" y="5567236"/>
            <a:ext cx="401025" cy="401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A8DC43DA-4833-481C-9DF9-6649498E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76873" cy="132556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n-lt"/>
              </a:rPr>
              <a:t>Which district do you think is in the 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TOP 1% </a:t>
            </a:r>
            <a:r>
              <a:rPr lang="en-US" altLang="en-US" sz="3200" dirty="0">
                <a:latin typeface="+mn-lt"/>
              </a:rPr>
              <a:t>of all US districts (&gt;5000 students) in terms of per pupil funding?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154ED947-3320-4851-83C4-A8D34654F4E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1542820"/>
            <a:ext cx="4475480" cy="502358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San Jose Unified, CA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White Plains, NY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Pocatello, ID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Chelsea, MA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Duvall County, FL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Camden City, NJ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Alpine District, UT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lphaUcPeriod"/>
            </a:pPr>
            <a:r>
              <a:rPr lang="en-US" sz="2800" dirty="0"/>
              <a:t>Tupelo, MS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BA7E841B-DDFF-42B4-9301-447E90E6A84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dunomics_LOGO_E Only_White.eps">
            <a:extLst>
              <a:ext uri="{FF2B5EF4-FFF2-40B4-BE49-F238E27FC236}">
                <a16:creationId xmlns:a16="http://schemas.microsoft.com/office/drawing/2014/main" id="{043E713C-6B52-4262-A408-0B9C7F64A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71984"/>
            <a:ext cx="369867" cy="472608"/>
          </a:xfrm>
          <a:prstGeom prst="rect">
            <a:avLst/>
          </a:prstGeom>
        </p:spPr>
      </p:pic>
      <p:pic>
        <p:nvPicPr>
          <p:cNvPr id="15" name="Picture 14" descr="Edunomics_LOGO_E Only_White.eps">
            <a:extLst>
              <a:ext uri="{FF2B5EF4-FFF2-40B4-BE49-F238E27FC236}">
                <a16:creationId xmlns:a16="http://schemas.microsoft.com/office/drawing/2014/main" id="{EBDA7A08-58E7-47EE-A456-B98A5407F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28" y="5971984"/>
            <a:ext cx="369867" cy="4726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381591-9AC7-4425-9007-F49BD6D4C712}"/>
              </a:ext>
            </a:extLst>
          </p:cNvPr>
          <p:cNvSpPr txBox="1"/>
          <p:nvPr/>
        </p:nvSpPr>
        <p:spPr>
          <a:xfrm>
            <a:off x="4722292" y="2068576"/>
            <a:ext cx="1769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/>
              <a:t>$ 28,632</a:t>
            </a:r>
            <a:endParaRPr lang="en-US" sz="2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B7AA75-1B77-4F80-960F-3DCBF2CFE051}"/>
              </a:ext>
            </a:extLst>
          </p:cNvPr>
          <p:cNvSpPr txBox="1"/>
          <p:nvPr/>
        </p:nvSpPr>
        <p:spPr>
          <a:xfrm>
            <a:off x="4764383" y="4071661"/>
            <a:ext cx="1769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/>
              <a:t>$ 27,900</a:t>
            </a:r>
            <a:endParaRPr lang="en-US" sz="2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398C8-67E5-EE6E-AB14-7BF19914C095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C8507-03E1-817A-DA2D-EAE336BD9ACC}"/>
              </a:ext>
            </a:extLst>
          </p:cNvPr>
          <p:cNvSpPr txBox="1"/>
          <p:nvPr/>
        </p:nvSpPr>
        <p:spPr>
          <a:xfrm>
            <a:off x="234175" y="6601522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</a:t>
            </a:r>
            <a:r>
              <a:rPr lang="en-US" sz="1200" dirty="0" err="1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Edunomics</a:t>
            </a:r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 Lab, Georgetown University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0274E-B598-C7BC-5C33-2DEDB1AFF414}"/>
              </a:ext>
            </a:extLst>
          </p:cNvPr>
          <p:cNvSpPr/>
          <p:nvPr/>
        </p:nvSpPr>
        <p:spPr>
          <a:xfrm>
            <a:off x="8404412" y="5472951"/>
            <a:ext cx="3336684" cy="8504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0B71A"/>
                </a:solidFill>
              </a:rPr>
              <a:t>NERD$</a:t>
            </a:r>
          </a:p>
          <a:p>
            <a:pPr algn="ctr"/>
            <a:r>
              <a:rPr lang="en-US" dirty="0" err="1">
                <a:hlinkClick r:id="rId6"/>
              </a:rPr>
              <a:t>edunomicslab.org</a:t>
            </a:r>
            <a:r>
              <a:rPr lang="en-US" dirty="0">
                <a:hlinkClick r:id="rId6"/>
              </a:rPr>
              <a:t>/nerds </a:t>
            </a:r>
            <a:endParaRPr lang="en-US" dirty="0"/>
          </a:p>
        </p:txBody>
      </p:sp>
      <p:pic>
        <p:nvPicPr>
          <p:cNvPr id="9" name="Graphic 8" descr="Gears with solid fill">
            <a:extLst>
              <a:ext uri="{FF2B5EF4-FFF2-40B4-BE49-F238E27FC236}">
                <a16:creationId xmlns:a16="http://schemas.microsoft.com/office/drawing/2014/main" id="{263A51F0-19A2-47DF-6951-04252C90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57582" y="5553789"/>
            <a:ext cx="401025" cy="401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9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8"/>
            <a:ext cx="12192000" cy="6865577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0EA6E511-08E3-A9E3-0A66-B6DCA9CE393D}"/>
              </a:ext>
            </a:extLst>
          </p:cNvPr>
          <p:cNvSpPr/>
          <p:nvPr/>
        </p:nvSpPr>
        <p:spPr>
          <a:xfrm>
            <a:off x="3920268" y="2321377"/>
            <a:ext cx="4572000" cy="1764255"/>
          </a:xfrm>
          <a:prstGeom prst="cloudCallout">
            <a:avLst>
              <a:gd name="adj1" fmla="val -4127"/>
              <a:gd name="adj2" fmla="val 8445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do schools by me spend per student?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594282C7-DC06-A23B-C477-40786C98FC28}"/>
              </a:ext>
            </a:extLst>
          </p:cNvPr>
          <p:cNvSpPr/>
          <p:nvPr/>
        </p:nvSpPr>
        <p:spPr>
          <a:xfrm>
            <a:off x="335920" y="207759"/>
            <a:ext cx="4572000" cy="1618129"/>
          </a:xfrm>
          <a:prstGeom prst="cloudCallout">
            <a:avLst>
              <a:gd name="adj1" fmla="val 5755"/>
              <a:gd name="adj2" fmla="val 82445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some schools spend more than others? Does that seem fair?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16BF309-3A75-E121-CBE2-78BF9640FEE9}"/>
              </a:ext>
            </a:extLst>
          </p:cNvPr>
          <p:cNvSpPr/>
          <p:nvPr/>
        </p:nvSpPr>
        <p:spPr>
          <a:xfrm>
            <a:off x="8064837" y="368417"/>
            <a:ext cx="3685061" cy="1618129"/>
          </a:xfrm>
          <a:prstGeom prst="cloudCallout">
            <a:avLst>
              <a:gd name="adj1" fmla="val -9740"/>
              <a:gd name="adj2" fmla="val 96406"/>
            </a:avLst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certain schools under performing? Why?</a:t>
            </a:r>
          </a:p>
        </p:txBody>
      </p:sp>
    </p:spTree>
    <p:extLst>
      <p:ext uri="{BB962C8B-B14F-4D97-AF65-F5344CB8AC3E}">
        <p14:creationId xmlns:p14="http://schemas.microsoft.com/office/powerpoint/2010/main" val="19622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43674"/>
            <a:ext cx="4274801" cy="328614"/>
          </a:xfrm>
          <a:prstGeom prst="rect">
            <a:avLst/>
          </a:prstGeom>
          <a:solidFill>
            <a:srgbClr val="B8D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59566" y="6543674"/>
            <a:ext cx="8232438" cy="328613"/>
          </a:xfrm>
          <a:prstGeom prst="rect">
            <a:avLst/>
          </a:prstGeom>
          <a:solidFill>
            <a:srgbClr val="679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829110"/>
            <a:ext cx="12192000" cy="71933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6DCA3-FD0C-4E96-8CD6-EBF503EA7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6CFDF-6925-6A47-8FC2-5B5AD5C8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A976-5D6E-744C-A609-6F9E61C9B95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83FF2E-DE7C-E049-B700-BE86ABA805A5}"/>
              </a:ext>
            </a:extLst>
          </p:cNvPr>
          <p:cNvSpPr/>
          <p:nvPr/>
        </p:nvSpPr>
        <p:spPr>
          <a:xfrm>
            <a:off x="9325346" y="2044204"/>
            <a:ext cx="26643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– requires the reporting of spending by school!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EC405B5F-D35F-2C01-8BC8-CEA8A4642566}"/>
              </a:ext>
            </a:extLst>
          </p:cNvPr>
          <p:cNvSpPr/>
          <p:nvPr/>
        </p:nvSpPr>
        <p:spPr>
          <a:xfrm rot="20121136">
            <a:off x="-148600" y="490888"/>
            <a:ext cx="3527067" cy="1184258"/>
          </a:xfrm>
          <a:prstGeom prst="cloudCallout">
            <a:avLst>
              <a:gd name="adj1" fmla="val -4127"/>
              <a:gd name="adj2" fmla="val 8445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do schools by me spend per student?</a:t>
            </a:r>
          </a:p>
        </p:txBody>
      </p:sp>
    </p:spTree>
    <p:extLst>
      <p:ext uri="{BB962C8B-B14F-4D97-AF65-F5344CB8AC3E}">
        <p14:creationId xmlns:p14="http://schemas.microsoft.com/office/powerpoint/2010/main" val="18871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565C634-E41B-13D7-3EDC-98400F5802E1}"/>
              </a:ext>
            </a:extLst>
          </p:cNvPr>
          <p:cNvGrpSpPr/>
          <p:nvPr/>
        </p:nvGrpSpPr>
        <p:grpSpPr>
          <a:xfrm>
            <a:off x="0" y="6601522"/>
            <a:ext cx="12192000" cy="276999"/>
            <a:chOff x="0" y="6601522"/>
            <a:chExt cx="12192000" cy="276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8AA8C9-5235-F927-881B-48EBF8A7A12C}"/>
                </a:ext>
              </a:extLst>
            </p:cNvPr>
            <p:cNvSpPr/>
            <p:nvPr/>
          </p:nvSpPr>
          <p:spPr>
            <a:xfrm>
              <a:off x="0" y="6601522"/>
              <a:ext cx="12192000" cy="2564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CF0E20-7D98-F585-DEBA-A277D66908B3}"/>
                </a:ext>
              </a:extLst>
            </p:cNvPr>
            <p:cNvSpPr txBox="1"/>
            <p:nvPr/>
          </p:nvSpPr>
          <p:spPr>
            <a:xfrm>
              <a:off x="234175" y="6601522"/>
              <a:ext cx="5653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©2023 </a:t>
              </a:r>
              <a:r>
                <a:rPr lang="en-US" sz="1200" dirty="0" err="1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Edunomics</a:t>
              </a:r>
              <a:r>
                <a:rPr lang="en-US" sz="1200" dirty="0">
                  <a:solidFill>
                    <a:schemeClr val="bg1"/>
                  </a:solidFill>
                  <a:latin typeface="Avenir" charset="0"/>
                  <a:ea typeface="Avenir" charset="0"/>
                  <a:cs typeface="Avenir" charset="0"/>
                </a:rPr>
                <a:t> Lab, Georgetown University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23A746-4B54-DCA8-7F11-15F93F26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52"/>
            <a:ext cx="10972800" cy="850408"/>
          </a:xfrm>
        </p:spPr>
        <p:txBody>
          <a:bodyPr>
            <a:normAutofit/>
          </a:bodyPr>
          <a:lstStyle/>
          <a:p>
            <a:r>
              <a:rPr lang="en-US" sz="4000" dirty="0"/>
              <a:t>What you can learn in NERD$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1BCD0F-6650-9E68-0B16-0E5F0DD2E7E7}"/>
              </a:ext>
            </a:extLst>
          </p:cNvPr>
          <p:cNvSpPr/>
          <p:nvPr/>
        </p:nvSpPr>
        <p:spPr>
          <a:xfrm>
            <a:off x="8713695" y="5548024"/>
            <a:ext cx="3336684" cy="8504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0B71A"/>
                </a:solidFill>
              </a:rPr>
              <a:t>NERD$</a:t>
            </a:r>
          </a:p>
          <a:p>
            <a:pPr algn="ctr"/>
            <a:r>
              <a:rPr lang="en-US" dirty="0" err="1">
                <a:hlinkClick r:id="rId3"/>
              </a:rPr>
              <a:t>edunomicslab.org</a:t>
            </a:r>
            <a:r>
              <a:rPr lang="en-US" dirty="0">
                <a:hlinkClick r:id="rId3"/>
              </a:rPr>
              <a:t>/nerds </a:t>
            </a:r>
            <a:endParaRPr lang="en-US" dirty="0"/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36040E06-2932-B1FD-CB63-CE4749230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26524" y="5639217"/>
            <a:ext cx="401025" cy="40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2FE06-7EC2-457E-60DF-60666A935D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1" t="9550" r="3694" b="16698"/>
          <a:stretch/>
        </p:blipFill>
        <p:spPr>
          <a:xfrm>
            <a:off x="1433945" y="857960"/>
            <a:ext cx="9071263" cy="46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de4" descr="Dash: Elem Fed/State">
            <a:extLst>
              <a:ext uri="{FF2B5EF4-FFF2-40B4-BE49-F238E27FC236}">
                <a16:creationId xmlns:a16="http://schemas.microsoft.com/office/drawing/2014/main" id="{E06A73B2-00BE-6345-9EC2-5D56D06F8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r="2395" b="19663"/>
          <a:stretch/>
        </p:blipFill>
        <p:spPr>
          <a:xfrm>
            <a:off x="411237" y="328449"/>
            <a:ext cx="10732355" cy="6201101"/>
          </a:xfrm>
          <a:prstGeom prst="rect">
            <a:avLst/>
          </a:prstGeom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27809065-56F0-8D49-9873-8F0F96BF84E7}"/>
              </a:ext>
            </a:extLst>
          </p:cNvPr>
          <p:cNvSpPr/>
          <p:nvPr/>
        </p:nvSpPr>
        <p:spPr>
          <a:xfrm rot="10800000">
            <a:off x="11063929" y="2708072"/>
            <a:ext cx="159325" cy="847984"/>
          </a:xfrm>
          <a:prstGeom prst="rightBrace">
            <a:avLst>
              <a:gd name="adj1" fmla="val 8333"/>
              <a:gd name="adj2" fmla="val 5134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E00EB5-051A-C947-B177-CC2658E710F3}"/>
              </a:ext>
            </a:extLst>
          </p:cNvPr>
          <p:cNvSpPr txBox="1"/>
          <p:nvPr/>
        </p:nvSpPr>
        <p:spPr>
          <a:xfrm>
            <a:off x="11201400" y="2819400"/>
            <a:ext cx="10106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Spending from state &amp; local sources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DBC931-62DD-8440-AD62-7480CCE22022}"/>
              </a:ext>
            </a:extLst>
          </p:cNvPr>
          <p:cNvSpPr txBox="1"/>
          <p:nvPr/>
        </p:nvSpPr>
        <p:spPr>
          <a:xfrm>
            <a:off x="11177921" y="1179233"/>
            <a:ext cx="10532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Spending from federal sources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E2D5D9A-DD58-9440-89F0-EBBAC04B0237}"/>
              </a:ext>
            </a:extLst>
          </p:cNvPr>
          <p:cNvSpPr/>
          <p:nvPr/>
        </p:nvSpPr>
        <p:spPr>
          <a:xfrm rot="10800000">
            <a:off x="11053372" y="1219200"/>
            <a:ext cx="128017" cy="5223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31B28-1E16-6241-99AB-D108D327CB70}"/>
              </a:ext>
            </a:extLst>
          </p:cNvPr>
          <p:cNvSpPr txBox="1"/>
          <p:nvPr/>
        </p:nvSpPr>
        <p:spPr>
          <a:xfrm>
            <a:off x="1219200" y="1514564"/>
            <a:ext cx="9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Oak 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385DB0-738C-214B-85E3-6E07F3C6801E}"/>
              </a:ext>
            </a:extLst>
          </p:cNvPr>
          <p:cNvCxnSpPr>
            <a:cxnSpLocks/>
          </p:cNvCxnSpPr>
          <p:nvPr/>
        </p:nvCxnSpPr>
        <p:spPr>
          <a:xfrm flipH="1">
            <a:off x="989983" y="1752600"/>
            <a:ext cx="288776" cy="304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3E3287D-95F3-B34C-B015-7F817083A025}"/>
              </a:ext>
            </a:extLst>
          </p:cNvPr>
          <p:cNvSpPr txBox="1"/>
          <p:nvPr/>
        </p:nvSpPr>
        <p:spPr>
          <a:xfrm>
            <a:off x="238727" y="57090"/>
            <a:ext cx="116484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Per-pupil expenditures for all elementary schools in XYZ District</a:t>
            </a: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072FD558-CEDB-A94B-A4F2-0A476724EE16}"/>
              </a:ext>
            </a:extLst>
          </p:cNvPr>
          <p:cNvSpPr/>
          <p:nvPr/>
        </p:nvSpPr>
        <p:spPr>
          <a:xfrm rot="5400000">
            <a:off x="9718752" y="607604"/>
            <a:ext cx="1318567" cy="717446"/>
          </a:xfrm>
          <a:prstGeom prst="donut">
            <a:avLst>
              <a:gd name="adj" fmla="val 72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522A29A3-443C-2241-8BAC-9898E3730FFF}"/>
              </a:ext>
            </a:extLst>
          </p:cNvPr>
          <p:cNvSpPr/>
          <p:nvPr/>
        </p:nvSpPr>
        <p:spPr>
          <a:xfrm rot="5400000">
            <a:off x="351327" y="1903588"/>
            <a:ext cx="1318567" cy="756778"/>
          </a:xfrm>
          <a:prstGeom prst="donut">
            <a:avLst>
              <a:gd name="adj" fmla="val 72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slide2" descr="Dash: All">
            <a:extLst>
              <a:ext uri="{FF2B5EF4-FFF2-40B4-BE49-F238E27FC236}">
                <a16:creationId xmlns:a16="http://schemas.microsoft.com/office/drawing/2014/main" id="{EE26B892-3111-2F44-9654-67CFCA8392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41" t="1675" r="15448" b="93104"/>
          <a:stretch/>
        </p:blipFill>
        <p:spPr>
          <a:xfrm>
            <a:off x="254549" y="541902"/>
            <a:ext cx="2860342" cy="501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0716ED-0E54-737B-169E-E78CC93532FA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9845A-C660-5865-7FC5-73C7FF957C64}"/>
              </a:ext>
            </a:extLst>
          </p:cNvPr>
          <p:cNvSpPr txBox="1"/>
          <p:nvPr/>
        </p:nvSpPr>
        <p:spPr>
          <a:xfrm>
            <a:off x="234175" y="6601522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</a:t>
            </a:r>
            <a:r>
              <a:rPr lang="en-US" sz="1200" dirty="0" err="1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Edunomics</a:t>
            </a:r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 Lab, Georgetown University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8F0560-A13E-7292-271F-578A8330F707}"/>
              </a:ext>
            </a:extLst>
          </p:cNvPr>
          <p:cNvSpPr/>
          <p:nvPr/>
        </p:nvSpPr>
        <p:spPr>
          <a:xfrm>
            <a:off x="9417133" y="5900069"/>
            <a:ext cx="2767716" cy="847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60B71A"/>
                </a:solidFill>
              </a:rPr>
              <a:t>SSOS</a:t>
            </a:r>
          </a:p>
          <a:p>
            <a:pPr algn="ctr"/>
            <a:r>
              <a:rPr lang="en-US" sz="1600" dirty="0" err="1">
                <a:hlinkClick r:id="rId6"/>
              </a:rPr>
              <a:t>compcenternetwork.org</a:t>
            </a:r>
            <a:r>
              <a:rPr lang="en-US" sz="1600" dirty="0">
                <a:hlinkClick r:id="rId6"/>
              </a:rPr>
              <a:t>/</a:t>
            </a:r>
            <a:r>
              <a:rPr lang="en-US" sz="1600" dirty="0" err="1">
                <a:hlinkClick r:id="rId6"/>
              </a:rPr>
              <a:t>ssos</a:t>
            </a:r>
            <a:endParaRPr lang="en-US" sz="1600" dirty="0"/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EF7B1F4E-719A-C241-A219-15D63C517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95261" y="5972052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9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PQuestion" title="Question Text"/>
          <p:cNvSpPr>
            <a:spLocks noGrp="1"/>
          </p:cNvSpPr>
          <p:nvPr>
            <p:ph type="title"/>
          </p:nvPr>
        </p:nvSpPr>
        <p:spPr>
          <a:xfrm>
            <a:off x="225955" y="281763"/>
            <a:ext cx="11689820" cy="1143000"/>
          </a:xfrm>
        </p:spPr>
        <p:txBody>
          <a:bodyPr/>
          <a:lstStyle/>
          <a:p>
            <a:pPr algn="l"/>
            <a:r>
              <a:rPr lang="en-US" sz="3200" dirty="0"/>
              <a:t>Which is </a:t>
            </a:r>
            <a:r>
              <a:rPr lang="en-US" sz="3200" u="sng" dirty="0"/>
              <a:t>NOT</a:t>
            </a:r>
            <a:r>
              <a:rPr lang="en-US" sz="3200" dirty="0"/>
              <a:t> a reason that per-pupil spending could be higher in one school than another in the same district?</a:t>
            </a:r>
            <a:endParaRPr lang="en-US" altLang="en-US" sz="3200" dirty="0">
              <a:ea typeface="MS PGothic" charset="-128"/>
            </a:endParaRPr>
          </a:p>
        </p:txBody>
      </p:sp>
      <p:sp>
        <p:nvSpPr>
          <p:cNvPr id="13314" name="TPAnswers" title="Answer Text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1524" y="1443070"/>
            <a:ext cx="8901114" cy="452596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sz="2800" dirty="0"/>
              <a:t>One gets</a:t>
            </a:r>
            <a:r>
              <a:rPr lang="en-US" sz="2800" dirty="0">
                <a:solidFill>
                  <a:srgbClr val="FA1815"/>
                </a:solidFill>
              </a:rPr>
              <a:t> </a:t>
            </a:r>
            <a:r>
              <a:rPr lang="en-US" sz="2800" dirty="0"/>
              <a:t>Title I funds;  the other does not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sz="2800" dirty="0"/>
              <a:t>One has a special program (program for SWD; magnet)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sz="2800" dirty="0"/>
              <a:t>One has senior teachers who receive higher salaries</a:t>
            </a:r>
          </a:p>
          <a:p>
            <a:pPr marL="457200" indent="-457200">
              <a:buFont typeface="Apple Symbols" panose="02000000000000000000" pitchFamily="2" charset="-79"/>
              <a:buAutoNum type="alphaUcPeriod"/>
            </a:pPr>
            <a:r>
              <a:rPr lang="en-US" sz="2800" dirty="0"/>
              <a:t>Both have the same staff counts but one costs more per pupil because it is smaller/under-enrolled </a:t>
            </a:r>
          </a:p>
          <a:p>
            <a:pPr marL="457200" indent="-457200">
              <a:buFont typeface="Apple Symbols" panose="02000000000000000000" pitchFamily="2" charset="-79"/>
              <a:buAutoNum type="alphaUcPeriod"/>
            </a:pPr>
            <a:r>
              <a:rPr lang="en-US" sz="2800" dirty="0"/>
              <a:t>One has a music teacher (or social worker) while the other doesn’t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sz="2800" dirty="0"/>
              <a:t>One is in a neighborhood with higher property values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7AB34-E7CB-5547-BCFD-5E0F52C96F32}"/>
              </a:ext>
            </a:extLst>
          </p:cNvPr>
          <p:cNvSpPr/>
          <p:nvPr/>
        </p:nvSpPr>
        <p:spPr>
          <a:xfrm>
            <a:off x="241524" y="4854387"/>
            <a:ext cx="10036174" cy="60367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E6DF63-DD44-CA4F-B5DA-5467F41BE937}"/>
              </a:ext>
            </a:extLst>
          </p:cNvPr>
          <p:cNvSpPr txBox="1"/>
          <p:nvPr/>
        </p:nvSpPr>
        <p:spPr>
          <a:xfrm>
            <a:off x="9533117" y="2216406"/>
            <a:ext cx="1782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These are district decisions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1508295-9577-874B-9848-A46D5AC24AE7}"/>
              </a:ext>
            </a:extLst>
          </p:cNvPr>
          <p:cNvSpPr/>
          <p:nvPr/>
        </p:nvSpPr>
        <p:spPr>
          <a:xfrm>
            <a:off x="8714424" y="1318199"/>
            <a:ext cx="739323" cy="3217942"/>
          </a:xfrm>
          <a:prstGeom prst="rightBrace">
            <a:avLst>
              <a:gd name="adj1" fmla="val 8333"/>
              <a:gd name="adj2" fmla="val 55930"/>
            </a:avLst>
          </a:prstGeom>
          <a:noFill/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DDC779-BD16-7CAF-87AC-6EEBBFFCEF5C}"/>
              </a:ext>
            </a:extLst>
          </p:cNvPr>
          <p:cNvSpPr/>
          <p:nvPr/>
        </p:nvSpPr>
        <p:spPr>
          <a:xfrm>
            <a:off x="0" y="6601522"/>
            <a:ext cx="12192000" cy="2564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D7A66-8B90-C026-AC65-6D0080091F41}"/>
              </a:ext>
            </a:extLst>
          </p:cNvPr>
          <p:cNvSpPr txBox="1"/>
          <p:nvPr/>
        </p:nvSpPr>
        <p:spPr>
          <a:xfrm>
            <a:off x="234175" y="6601522"/>
            <a:ext cx="565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©2023 </a:t>
            </a:r>
            <a:r>
              <a:rPr lang="en-US" sz="1200" dirty="0" err="1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Edunomics</a:t>
            </a:r>
            <a:r>
              <a:rPr lang="en-US" sz="1200" dirty="0">
                <a:solidFill>
                  <a:schemeClr val="bg1"/>
                </a:solidFill>
                <a:latin typeface="Avenir" charset="0"/>
                <a:ea typeface="Avenir" charset="0"/>
                <a:cs typeface="Avenir" charset="0"/>
              </a:rPr>
              <a:t> Lab, Georgetown University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FORMATCHART" val="True"/>
  <p:tag name="LIVECHARTING" val="False"/>
  <p:tag name="AUTOOPENPOLL" val="False"/>
  <p:tag name="TPQUESTIONXML" val="﻿&lt;?xml version=&quot;1.0&quot; encoding=&quot;utf-8&quot;?&gt;&#10;&lt;questionlist&gt;&#10;    &lt;properties&gt;&#10;        &lt;guid&gt;6A0FBECE1B6845AA9F3F41D60B41B99A&lt;/guid&gt;&#10;        &lt;description /&gt;&#10;        &lt;date&gt;10/15/2021 10:43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335992FB6B442A4BBC3D8236AF642FF&lt;/guid&gt;&#10;            &lt;repollguid&gt;BFAEE8CEDFDC4988BEC92B95E4E87FDB&lt;/repollguid&gt;&#10;            &lt;sourceid&gt;69A17913E2E44A42956AEB748EDE8B84&lt;/sourceid&gt;&#10;            &lt;narrativeguid&gt;00000000000000000000000000000000&lt;/narrativeguid&gt;&#10;            &lt;questiontext&gt;POLL: Which district do you think is in the BOTTOM 1% of all US districts (&amp;gt;5000 students) in terms of per pupil funding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0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B04CA5BF266748C68436C061040E060A&lt;/guid&gt;&#10;                    &lt;answertext&gt;San Jose Unified, CA&lt;/answertext&gt;&#10;                    &lt;valuetype&gt;-1&lt;/valuetype&gt;&#10;                &lt;/answer&gt;&#10;                &lt;answer&gt;&#10;                    &lt;guid&gt;78B7884EB0B3477480FE8E3CE5371244&lt;/guid&gt;&#10;                    &lt;answertext&gt;White Plains, NY&lt;/answertext&gt;&#10;                    &lt;valuetype&gt;-1&lt;/valuetype&gt;&#10;                &lt;/answer&gt;&#10;                &lt;answer&gt;&#10;                    &lt;guid&gt;FB4C70B675D54C008925680E760897F9&lt;/guid&gt;&#10;                    &lt;answertext&gt;Pocatello, ID&lt;/answertext&gt;&#10;                    &lt;valuetype&gt;1&lt;/valuetype&gt;&#10;                &lt;/answer&gt;&#10;                &lt;answer&gt;&#10;                    &lt;guid&gt;E1E9C84BF4834D5594EEF231AF200ECB&lt;/guid&gt;&#10;                    &lt;answertext&gt;Chelsea, MA&lt;/answertext&gt;&#10;                    &lt;valuetype&gt;-1&lt;/valuetype&gt;&#10;                &lt;/answer&gt;&#10;                &lt;answer&gt;&#10;                    &lt;guid&gt;C47EA7ADA3984C6AAB1AF5F2E79AD0DE&lt;/guid&gt;&#10;                    &lt;answertext&gt;Duvall County, FL&lt;/answertext&gt;&#10;                    &lt;valuetype&gt;-1&lt;/valuetype&gt;&#10;                &lt;/answer&gt;&#10;                &lt;answer&gt;&#10;                    &lt;guid&gt;150AC4C9EBB74CD193D3AE71EFDF177C&lt;/guid&gt;&#10;                    &lt;answertext&gt;Camden City, NJ&lt;/answertext&gt;&#10;                    &lt;valuetype&gt;-1&lt;/valuetype&gt;&#10;                &lt;/answer&gt;&#10;                &lt;answer&gt;&#10;                    &lt;guid&gt;FE943F2F60484838B3114582450637C9&lt;/guid&gt;&#10;                    &lt;answertext&gt;Alpine District, UT&lt;/answertext&gt;&#10;                    &lt;valuetype&gt;1&lt;/valuetype&gt;&#10;                &lt;/answer&gt;&#10;                &lt;answer&gt;&#10;                    &lt;guid&gt;1FC032AF3E614179B82F2C2F603249C1&lt;/guid&gt;&#10;                    &lt;answertext&gt;Tupelo, M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Fals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{&quot;Title&quot;:&quot;POLL: Which district do you think is in the BOTTOM 1% of all US districts (&gt;5000 students) in terms of per pupil funding?&quot;,&quot;Responders&quot;:2,&quot;Participants&quot;:2,&quot;Responses&quot;:2,&quot;IsCaseSensitive&quot;:false,&quot;TotalCorrect&quot;:2,&quot;Mean&quot;:7.0,&quot;Median&quot;:7.0,&quot;StandardDeviation&quot;:0.0,&quot;Variance&quot;:0.0,&quot;PageSize&quot;:0,&quot;Offset&quot;:0,&quot;CorrectValues&quot;:&quot;&quot;,&quot;Results&quot;:[{&quot;Count&quot;:0.0,&quot;PointResponses&quot;:null,&quot;Name&quot;:&quot;San Jose Unified, CA&quot;,&quot;Bullet&quot;:&quot;A&quot;,&quot;SecondaryName&quot;:&quot;&quot;,&quot;ValueType&quot;:-1,&quot;Key&quot;:&quot;San Jose Unified, CA1&quot;},{&quot;Count&quot;:0.0,&quot;PointResponses&quot;:null,&quot;Name&quot;:&quot;White Plains, NY&quot;,&quot;Bullet&quot;:&quot;B&quot;,&quot;SecondaryName&quot;:&quot;&quot;,&quot;ValueType&quot;:-1,&quot;Key&quot;:&quot;White Plains, NY2&quot;},{&quot;Count&quot;:0.0,&quot;PointResponses&quot;:null,&quot;Name&quot;:&quot;Pocatello, ID&quot;,&quot;Bullet&quot;:&quot;C&quot;,&quot;SecondaryName&quot;:&quot;&quot;,&quot;ValueType&quot;:1,&quot;Key&quot;:&quot;Pocatello, ID3&quot;},{&quot;Count&quot;:0.0,&quot;PointResponses&quot;:null,&quot;Name&quot;:&quot;Chelsea, MA&quot;,&quot;Bullet&quot;:&quot;D&quot;,&quot;SecondaryName&quot;:&quot;&quot;,&quot;ValueType&quot;:-1,&quot;Key&quot;:&quot;Chelsea, MA4&quot;},{&quot;Count&quot;:0.0,&quot;PointResponses&quot;:null,&quot;Name&quot;:&quot;Duvall County, FL&quot;,&quot;Bullet&quot;:&quot;E&quot;,&quot;SecondaryName&quot;:&quot;&quot;,&quot;ValueType&quot;:-1,&quot;Key&quot;:&quot;Duvall County, FL5&quot;},{&quot;Count&quot;:0.0,&quot;PointResponses&quot;:null,&quot;Name&quot;:&quot;Camden City, NJ&quot;,&quot;Bullet&quot;:&quot;F&quot;,&quot;SecondaryName&quot;:&quot;&quot;,&quot;ValueType&quot;:-1,&quot;Key&quot;:&quot;Camden City, NJ6&quot;},{&quot;Count&quot;:2.0,&quot;PointResponses&quot;:null,&quot;Name&quot;:&quot;Alpine District, UT&quot;,&quot;Bullet&quot;:&quot;G&quot;,&quot;SecondaryName&quot;:&quot;&quot;,&quot;ValueType&quot;:1,&quot;Key&quot;:&quot;Alpine District, UT7&quot;},{&quot;Count&quot;:0.0,&quot;PointResponses&quot;:null,&quot;Name&quot;:&quot;Tupelo, MS&quot;,&quot;Bullet&quot;:&quot;H&quot;,&quot;SecondaryName&quot;:&quot;&quot;,&quot;ValueType&quot;:-1,&quot;Key&quot;:&quot;Tupelo, MS8&quot;}]}"/>
  <p:tag name="HASRESULTS" val="True"/>
  <p:tag name="TYPE" val="0"/>
  <p:tag name="SLIDEGUID" val="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FORMATCHART" val="True"/>
  <p:tag name="LIVECHARTING" val="False"/>
  <p:tag name="AUTOOPENPOLL" val="False"/>
  <p:tag name="TPQUESTIONXML" val="﻿&lt;?xml version=&quot;1.0&quot; encoding=&quot;utf-8&quot;?&gt;&#10;&lt;questionlist&gt;&#10;    &lt;properties&gt;&#10;        &lt;guid&gt;6A0FBECE1B6845AA9F3F41D60B41B99A&lt;/guid&gt;&#10;        &lt;description /&gt;&#10;        &lt;date&gt;10/15/2021 10:43:0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82B706FA0CF4890AE2166904FE9847C&lt;/guid&gt;&#10;            &lt;repollguid&gt;BFAEE8CEDFDC4988BEC92B95E4E87FDB&lt;/repollguid&gt;&#10;            &lt;sourceid&gt;69A17913E2E44A42956AEB748EDE8B84&lt;/sourceid&gt;&#10;            &lt;narrativeguid&gt;00000000000000000000000000000000&lt;/narrativeguid&gt;&#10;            &lt;questiontext&gt;POLL: Which district do you think is in the TOP 1% of all US districts (&amp;gt;5000 students) in terms of per pupil funding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0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B04CA5BF266748C68436C061040E060A&lt;/guid&gt;&#10;                    &lt;answertext&gt;San Jose Unified, CA&lt;/answertext&gt;&#10;                    &lt;valuetype&gt;-1&lt;/valuetype&gt;&#10;                &lt;/answer&gt;&#10;                &lt;answer&gt;&#10;                    &lt;guid&gt;78B7884EB0B3477480FE8E3CE5371244&lt;/guid&gt;&#10;                    &lt;answertext&gt;White Plains, NY&lt;/answertext&gt;&#10;                    &lt;valuetype&gt;-1&lt;/valuetype&gt;&#10;                &lt;/answer&gt;&#10;                &lt;answer&gt;&#10;                    &lt;guid&gt;FB4C70B675D54C008925680E760897F9&lt;/guid&gt;&#10;                    &lt;answertext&gt;Pocatello, ID&lt;/answertext&gt;&#10;                    &lt;valuetype&gt;1&lt;/valuetype&gt;&#10;                &lt;/answer&gt;&#10;                &lt;answer&gt;&#10;                    &lt;guid&gt;E1E9C84BF4834D5594EEF231AF200ECB&lt;/guid&gt;&#10;                    &lt;answertext&gt;Chelsea, MA&lt;/answertext&gt;&#10;                    &lt;valuetype&gt;-1&lt;/valuetype&gt;&#10;                &lt;/answer&gt;&#10;                &lt;answer&gt;&#10;                    &lt;guid&gt;C47EA7ADA3984C6AAB1AF5F2E79AD0DE&lt;/guid&gt;&#10;                    &lt;answertext&gt;Duvall County, FL&lt;/answertext&gt;&#10;                    &lt;valuetype&gt;-1&lt;/valuetype&gt;&#10;                &lt;/answer&gt;&#10;                &lt;answer&gt;&#10;                    &lt;guid&gt;150AC4C9EBB74CD193D3AE71EFDF177C&lt;/guid&gt;&#10;                    &lt;answertext&gt;Camden City, NJ&lt;/answertext&gt;&#10;                    &lt;valuetype&gt;-1&lt;/valuetype&gt;&#10;                &lt;/answer&gt;&#10;                &lt;answer&gt;&#10;                    &lt;guid&gt;FE943F2F60484838B3114582450637C9&lt;/guid&gt;&#10;                    &lt;answertext&gt;Alpine District, UT&lt;/answertext&gt;&#10;                    &lt;valuetype&gt;1&lt;/valuetype&gt;&#10;                &lt;/answer&gt;&#10;                &lt;answer&gt;&#10;                    &lt;guid&gt;1FC032AF3E614179B82F2C2F603249C1&lt;/guid&gt;&#10;                    &lt;answertext&gt;Tupelo, M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Fals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{&quot;Title&quot;:&quot;POLL: Which district do you think is in the TOP 1% of all US districts (&gt;5000 students) in terms of per pupil funding?&quot;,&quot;Responders&quot;:2,&quot;Participants&quot;:2,&quot;Responses&quot;:2,&quot;IsCaseSensitive&quot;:false,&quot;TotalCorrect&quot;:0,&quot;Mean&quot;:4.0,&quot;Median&quot;:4.0,&quot;StandardDeviation&quot;:2.0,&quot;Variance&quot;:4.0,&quot;PageSize&quot;:0,&quot;Offset&quot;:0,&quot;CorrectValues&quot;:&quot;&quot;,&quot;Results&quot;:[{&quot;Count&quot;:0.0,&quot;PointResponses&quot;:null,&quot;Name&quot;:&quot;San Jose Unified, CA&quot;,&quot;Bullet&quot;:&quot;A&quot;,&quot;SecondaryName&quot;:&quot;&quot;,&quot;ValueType&quot;:-1,&quot;Key&quot;:&quot;San Jose Unified, CA1&quot;},{&quot;Count&quot;:1.0,&quot;PointResponses&quot;:null,&quot;Name&quot;:&quot;White Plains, NY&quot;,&quot;Bullet&quot;:&quot;B&quot;,&quot;SecondaryName&quot;:&quot;&quot;,&quot;ValueType&quot;:-1,&quot;Key&quot;:&quot;White Plains, NY2&quot;},{&quot;Count&quot;:0.0,&quot;PointResponses&quot;:null,&quot;Name&quot;:&quot;Pocatello, ID&quot;,&quot;Bullet&quot;:&quot;C&quot;,&quot;SecondaryName&quot;:&quot;&quot;,&quot;ValueType&quot;:1,&quot;Key&quot;:&quot;Pocatello, ID3&quot;},{&quot;Count&quot;:0.0,&quot;PointResponses&quot;:null,&quot;Name&quot;:&quot;Chelsea, MA&quot;,&quot;Bullet&quot;:&quot;D&quot;,&quot;SecondaryName&quot;:&quot;&quot;,&quot;ValueType&quot;:-1,&quot;Key&quot;:&quot;Chelsea, MA4&quot;},{&quot;Count&quot;:0.0,&quot;PointResponses&quot;:null,&quot;Name&quot;:&quot;Duvall County, FL&quot;,&quot;Bullet&quot;:&quot;E&quot;,&quot;SecondaryName&quot;:&quot;&quot;,&quot;ValueType&quot;:-1,&quot;Key&quot;:&quot;Duvall County, FL5&quot;},{&quot;Count&quot;:1.0,&quot;PointResponses&quot;:null,&quot;Name&quot;:&quot;Camden City, NJ&quot;,&quot;Bullet&quot;:&quot;F&quot;,&quot;SecondaryName&quot;:&quot;&quot;,&quot;ValueType&quot;:-1,&quot;Key&quot;:&quot;Camden City, NJ6&quot;},{&quot;Count&quot;:0.0,&quot;PointResponses&quot;:null,&quot;Name&quot;:&quot;Alpine District, UT&quot;,&quot;Bullet&quot;:&quot;G&quot;,&quot;SecondaryName&quot;:&quot;&quot;,&quot;ValueType&quot;:1,&quot;Key&quot;:&quot;Alpine District, UT7&quot;},{&quot;Count&quot;:0.0,&quot;PointResponses&quot;:null,&quot;Name&quot;:&quot;Tupelo, MS&quot;,&quot;Bullet&quot;:&quot;H&quot;,&quot;SecondaryName&quot;:&quot;&quot;,&quot;ValueType&quot;:-1,&quot;Key&quot;:&quot;Tupelo, MS8&quot;}]}"/>
  <p:tag name="HASRESULTS" val="True"/>
  <p:tag name="TYPE" val="0"/>
  <p:tag name="SLIDEGUID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SLIDEBULLETSTYLE" val="2"/>
  <p:tag name="CHARTDEFINEDCOLORS" val="3,6,10,45,32,50,13,4,9,55,1"/>
  <p:tag name="CHARTTYPE" val="9"/>
  <p:tag name="HASRESULTS" val="True"/>
  <p:tag name="RESULTS" val="POLL: Which is NOT a reason that per-pupil spending could be higher in one school than another in the same LEA?[;crlf;]65[;]88[;]65[;]False[;]0[;][;crlf;]4.4769[;]5[;]1.6182[;]2.6187[;crlf;]7[;]0[;]One gets Title I funds;  the other does not1[;]One gets Title I funds;  the other does not[;][;crlf;]0[;]0[;]One has a special program (program for SWD; magnet)2[;]One has a special program (program for SWD; magnet)[;][;crlf;]11[;]0[;]One has senior teachers who receive higher salaries3[;]One has senior teachers who receive higher salaries[;][;crlf;]8[;]0[;]Both have the same staff counts but one costs more per pupil because it is smaller/under-enrolled4[;]Both have the same staff counts but one costs more per pupil because it is smaller/under-enrolled[;][;crlf;]15[;]0[;]One has a music teacher (or social worker) while the other doesn’t5[;]One has a music teacher (or social worker) while the other doesn’t[;][;crlf;]24[;]0[;]One is in a neighborhood with higher property values6[;]One is in a neighborhood with higher property values[;][;crlf;]"/>
  <p:tag name="TPQUESTIONXML" val="&lt;?xml version=&quot;1.0&quot; encoding=&quot;UTF-8&quot; standalone=&quot;yes&quot;?&gt;&lt;questionlist&gt;&lt;properties&gt;&lt;guid&gt;A0A53EFA3B054144AADCF1695581323E&lt;/guid&gt;&lt;date&gt;11/9/2021 02:41:04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narrativefont&gt;&lt;/narrativefont&gt;&lt;narrativefontsize&gt;12&lt;/narrativefontsize&gt;&lt;standardfont&gt;&lt;/standardfont&gt;&lt;standardfontsize&gt;12&lt;/standardfontsize&gt;&lt;rationalefont&gt;DefaultRationaleFont&lt;/rationalefont&gt;&lt;rationalefontsize&gt;12&lt;/rationalefontsize&gt;&lt;/questionlisttemplate&gt;&lt;questions&gt;&lt;multichoice&gt;&lt;guid&gt;B0FCB32C311C4682A08731401EFA021F&lt;/guid&gt;&lt;narrativeguid&gt;&lt;/narrativeguid&gt;&lt;repollguid&gt;9573ECD966AE4CB9B1E2E4A110CB83CD&lt;/repollguid&gt;&lt;sourceid&gt;A980C3D4C3A84457A3F90352BA1A3AE3&lt;/sourceid&gt;&lt;questiontext&gt;POLL: Which is NOT a reason that per-pupil spending could be higher in one school than another in the same LEA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AB9CBE96F4AC44ECBE75C0F4DF24F4E2&lt;/guid&gt;&lt;answertext&gt;One gets Title I funds;  the other does not&lt;/answertext&gt;&lt;valuetype&gt;0&lt;/valuetype&gt;&lt;/answer&gt;&lt;answer&gt;&lt;guid&gt;00F6E90E21AC4775BC927DA0A652427A&lt;/guid&gt;&lt;answertext&gt;One has a special program (program for SWD; magnet)&lt;/answertext&gt;&lt;valuetype&gt;0&lt;/valuetype&gt;&lt;/answer&gt;&lt;answer&gt;&lt;guid&gt;7F40609DDE0E4327AA6E2732578B8FD3&lt;/guid&gt;&lt;answertext&gt;One has senior teachers who receive higher salaries&lt;/answertext&gt;&lt;valuetype&gt;0&lt;/valuetype&gt;&lt;/answer&gt;&lt;answer&gt;&lt;guid&gt;E025BE9F816E4F4CB753E4164A85C1DA&lt;/guid&gt;&lt;answertext&gt;Both have the same staff counts but one costs more per pupil because it is smaller/under-enrolled&lt;/answertext&gt;&lt;valuetype&gt;0&lt;/valuetype&gt;&lt;/answer&gt;&lt;answer&gt;&lt;guid&gt;3A5A48B4720C4E4F861AE270F4BD3803&lt;/guid&gt;&lt;answertext&gt;One has a music teacher (or social worker) while the other doesn’t&lt;/answertext&gt;&lt;valuetype&gt;0&lt;/valuetype&gt;&lt;/answer&gt;&lt;answer&gt;&lt;guid&gt;65BE8DDFFCBC44E48723C87C18088D82&lt;/guid&gt;&lt;answertext&gt;One is in a neighborhood with higher property values&lt;/answertext&gt;&lt;valuetype&gt;0&lt;/valuetype&gt;&lt;/answer&gt;&lt;/answers&gt;&lt;/multichoice&gt;&lt;/questions&gt;&lt;/questionlist&gt;"/>
  <p:tag name="LIVECHARTING" val="False"/>
  <p:tag name="AUTOOPENPOLL" val="True"/>
  <p:tag name="TYPE" val="0"/>
  <p:tag name="SLIDEGUID" val="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D62F5B6E7B946FDB1D29E024E7B7945"/>
  <p:tag name="TYPE" val="MultiChoiceSlide"/>
  <p:tag name="TPSLIDEBULLETSTYLE" val="2"/>
  <p:tag name="CHARTTYPE" val="9"/>
  <p:tag name="HASRESULTS" val="True"/>
  <p:tag name="RESULTS" val="Notice that 1-1 tutoring costs much more per student than 4-1 tutoring. If tutoring was a priority in your district, do you think the higher costs of 1-1 are worth it?[;crlf;]1[;]1[;]1[;]False[;]0[;][;crlf;]2[;]2[;]0[;]0[;crlf;]0[;]0[;]Yes, I’d say go with 1-11[;]Yes, I’d say go with 1-1[;][;crlf;]1[;]0[;]No, I lean toward 4-12[;]No, I lean toward 4-1[;][;crlf;]"/>
  <p:tag name="TPQUESTIONXML" val="&lt;?xml version=&quot;1.0&quot; encoding=&quot;UTF-8&quot; standalone=&quot;yes&quot;?&gt;&lt;questionlist&gt;&lt;properties&gt;&lt;guid&gt;DC888A04A7EA4494BFD892041A58BE83&lt;/guid&gt;&lt;date&gt;11/9/2021 09:33:02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narrativefont&gt;&lt;/narrativefont&gt;&lt;narrativefontsize&gt;12&lt;/narrativefontsize&gt;&lt;standardfont&gt;&lt;/standardfont&gt;&lt;standardfontsize&gt;12&lt;/standardfontsize&gt;&lt;rationalefont&gt;DefaultRationaleFont&lt;/rationalefont&gt;&lt;rationalefontsize&gt;12&lt;/rationalefontsize&gt;&lt;/questionlisttemplate&gt;&lt;questions&gt;&lt;multichoice&gt;&lt;guid&gt;AD62F5B6E7B946FDB1D29E024E7B7945&lt;/guid&gt;&lt;narrativeguid&gt;&lt;/narrativeguid&gt;&lt;repollguid&gt;9C413B7A4C7345198FDF155BD629D56D&lt;/repollguid&gt;&lt;sourceid&gt;B36A156849C84210A8E6AC3B02D4AFF1&lt;/sourceid&gt;&lt;questiontext&gt;Notice that 1-1 tutoring costs much more per student than 4-1 tutoring. If tutoring was a priority in your district, do you think the higher costs of 1-1 are worth it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6185B843A4A945F698A7BF51B430972A&lt;/guid&gt;&lt;answertext&gt;Yes, I’d say go with 1-1&lt;/answertext&gt;&lt;valuetype&gt;0&lt;/valuetype&gt;&lt;/answer&gt;&lt;answer&gt;&lt;guid&gt;03E753DF05474394B6E56E7DE11DE880&lt;/guid&gt;&lt;answertext&gt;No, I lean toward 4-1&lt;/answertext&gt;&lt;valuetype&gt;0&lt;/valuetype&gt;&lt;/answer&gt;&lt;/answers&gt;&lt;/multichoice&gt;&lt;/questions&gt;&lt;/questionlist&gt;"/>
  <p:tag name="LIVECHARTING" val="False"/>
  <p:tag name="AUTOOPENPOLL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D62F5B6E7B946FDB1D29E024E7B7945"/>
  <p:tag name="TYPE" val="MultiChoiceSlide"/>
  <p:tag name="TPSLIDEBULLETSTYLE" val="2"/>
  <p:tag name="CHARTTYPE" val="9"/>
  <p:tag name="HASRESULTS" val="True"/>
  <p:tag name="RESULTS" val="Notice that 1-1 tutoring costs much more per student than 4-1 tutoring. If tutoring was a priority in your district, do you think the higher costs of 1-1 are worth it?[;crlf;]1[;]1[;]1[;]False[;]0[;][;crlf;]2[;]2[;]0[;]0[;crlf;]0[;]0[;]Yes, I’d say go with 1-11[;]Yes, I’d say go with 1-1[;][;crlf;]1[;]0[;]No, I lean toward 4-12[;]No, I lean toward 4-1[;][;crlf;]"/>
  <p:tag name="TPQUESTIONXML" val="&lt;?xml version=&quot;1.0&quot; encoding=&quot;UTF-8&quot; standalone=&quot;yes&quot;?&gt;&lt;questionlist&gt;&lt;properties&gt;&lt;guid&gt;DC888A04A7EA4494BFD892041A58BE83&lt;/guid&gt;&lt;date&gt;11/9/2021 09:33:02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narrativefont&gt;&lt;/narrativefont&gt;&lt;narrativefontsize&gt;12&lt;/narrativefontsize&gt;&lt;standardfont&gt;&lt;/standardfont&gt;&lt;standardfontsize&gt;12&lt;/standardfontsize&gt;&lt;rationalefont&gt;DefaultRationaleFont&lt;/rationalefont&gt;&lt;rationalefontsize&gt;12&lt;/rationalefontsize&gt;&lt;/questionlisttemplate&gt;&lt;questions&gt;&lt;multichoice&gt;&lt;guid&gt;AD62F5B6E7B946FDB1D29E024E7B7945&lt;/guid&gt;&lt;narrativeguid&gt;&lt;/narrativeguid&gt;&lt;repollguid&gt;9C413B7A4C7345198FDF155BD629D56D&lt;/repollguid&gt;&lt;sourceid&gt;B36A156849C84210A8E6AC3B02D4AFF1&lt;/sourceid&gt;&lt;questiontext&gt;Notice that 1-1 tutoring costs much more per student than 4-1 tutoring. If tutoring was a priority in your district, do you think the higher costs of 1-1 are worth it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6185B843A4A945F698A7BF51B430972A&lt;/guid&gt;&lt;answertext&gt;Yes, I’d say go with 1-1&lt;/answertext&gt;&lt;valuetype&gt;0&lt;/valuetype&gt;&lt;/answer&gt;&lt;answer&gt;&lt;guid&gt;03E753DF05474394B6E56E7DE11DE880&lt;/guid&gt;&lt;answertext&gt;No, I lean toward 4-1&lt;/answertext&gt;&lt;valuetype&gt;0&lt;/valuetype&gt;&lt;/answer&gt;&lt;/answers&gt;&lt;/multichoice&gt;&lt;/questions&gt;&lt;/questionlist&gt;"/>
  <p:tag name="LIVECHARTING" val="False"/>
  <p:tag name="AUTOOPENPOLL" val="True"/>
</p:tagLst>
</file>

<file path=ppt/theme/theme1.xml><?xml version="1.0" encoding="utf-8"?>
<a:theme xmlns:a="http://schemas.openxmlformats.org/drawingml/2006/main" name="EDULan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EDULan PPt Template.potx</Template>
  <TotalTime>15592</TotalTime>
  <Words>1399</Words>
  <Application>Microsoft Macintosh PowerPoint</Application>
  <PresentationFormat>Widescreen</PresentationFormat>
  <Paragraphs>218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Apple Symbols</vt:lpstr>
      <vt:lpstr>Arial</vt:lpstr>
      <vt:lpstr>Avenir</vt:lpstr>
      <vt:lpstr>Calibri</vt:lpstr>
      <vt:lpstr>Helvetica</vt:lpstr>
      <vt:lpstr>Helvetica Neue Light</vt:lpstr>
      <vt:lpstr>Wingdings</vt:lpstr>
      <vt:lpstr>EDULan PPt Template</vt:lpstr>
      <vt:lpstr>PowerPoint Presentation</vt:lpstr>
      <vt:lpstr>PowerPoint Presentation</vt:lpstr>
      <vt:lpstr>Which district do you think is in the BOTTOM 1% of all US districts (&gt;5000 students) in terms of per pupil funding?</vt:lpstr>
      <vt:lpstr>Which district do you think is in the TOP 1% of all US districts (&gt;5000 students) in terms of per pupil funding?</vt:lpstr>
      <vt:lpstr>PowerPoint Presentation</vt:lpstr>
      <vt:lpstr>PowerPoint Presentation</vt:lpstr>
      <vt:lpstr>What you can learn in NERD$</vt:lpstr>
      <vt:lpstr>PowerPoint Presentation</vt:lpstr>
      <vt:lpstr>Which is NOT a reason that per-pupil spending could be higher in one school than another in the same district?</vt:lpstr>
      <vt:lpstr>PowerPoint Presentation</vt:lpstr>
      <vt:lpstr>PowerPoint Presentation</vt:lpstr>
      <vt:lpstr>PowerPoint Presentation</vt:lpstr>
      <vt:lpstr>Schools get their allocations via one of three distribution mechanisms</vt:lpstr>
      <vt:lpstr>PowerPoint Presentation</vt:lpstr>
      <vt:lpstr>PowerPoint Presentation</vt:lpstr>
      <vt:lpstr>PowerPoint Presentation</vt:lpstr>
      <vt:lpstr>One district’s high poverty elementary schools as compared to all other similarly high poverty schools in the state </vt:lpstr>
      <vt:lpstr>Spending v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Sally Bjornsen Represents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Bjornsen</dc:creator>
  <cp:lastModifiedBy>Rachel Jones</cp:lastModifiedBy>
  <cp:revision>144</cp:revision>
  <cp:lastPrinted>2023-01-18T23:49:17Z</cp:lastPrinted>
  <dcterms:created xsi:type="dcterms:W3CDTF">2013-05-28T21:52:27Z</dcterms:created>
  <dcterms:modified xsi:type="dcterms:W3CDTF">2023-01-19T22:06:33Z</dcterms:modified>
</cp:coreProperties>
</file>