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264" r:id="rId6"/>
    <p:sldId id="258" r:id="rId7"/>
    <p:sldId id="259" r:id="rId8"/>
    <p:sldId id="263" r:id="rId9"/>
    <p:sldId id="262" r:id="rId10"/>
    <p:sldId id="261" r:id="rId11"/>
    <p:sldId id="507" r:id="rId12"/>
    <p:sldId id="508" r:id="rId13"/>
    <p:sldId id="509" r:id="rId14"/>
    <p:sldId id="510" r:id="rId15"/>
    <p:sldId id="511" r:id="rId16"/>
    <p:sldId id="513" r:id="rId17"/>
    <p:sldId id="512" r:id="rId18"/>
    <p:sldId id="514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5CC902-43FF-4FD7-90E0-6DB4083B39C1}">
          <p14:sldIdLst>
            <p14:sldId id="256"/>
            <p14:sldId id="264"/>
            <p14:sldId id="258"/>
            <p14:sldId id="259"/>
            <p14:sldId id="263"/>
            <p14:sldId id="262"/>
            <p14:sldId id="261"/>
            <p14:sldId id="507"/>
            <p14:sldId id="508"/>
            <p14:sldId id="509"/>
          </p14:sldIdLst>
        </p14:section>
        <p14:section name="Untitled Section" id="{773E4A5F-FDA7-4380-BD6D-D66A965834E7}">
          <p14:sldIdLst>
            <p14:sldId id="510"/>
            <p14:sldId id="511"/>
            <p14:sldId id="513"/>
            <p14:sldId id="512"/>
            <p14:sldId id="5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9F"/>
    <a:srgbClr val="FF9B92"/>
    <a:srgbClr val="F75D33"/>
    <a:srgbClr val="5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6327"/>
  </p:normalViewPr>
  <p:slideViewPr>
    <p:cSldViewPr snapToGrid="0" snapToObjects="1">
      <p:cViewPr varScale="1">
        <p:scale>
          <a:sx n="146" d="100"/>
          <a:sy n="146" d="100"/>
        </p:scale>
        <p:origin x="1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Top Reasons</a:t>
            </a:r>
            <a:r>
              <a:rPr lang="en-US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for Retiring, Leaving or Consider Leaving Your Job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'Top Reasons For Leaving'!$B$1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Leaving'!$A$2:$A$7</c:f>
              <c:strCache>
                <c:ptCount val="6"/>
                <c:pt idx="0">
                  <c:v>Low pay or felt undervalued</c:v>
                </c:pt>
                <c:pt idx="1">
                  <c:v>Close to retirement age or eligibility</c:v>
                </c:pt>
                <c:pt idx="2">
                  <c:v>Experiencing health problems</c:v>
                </c:pt>
                <c:pt idx="3">
                  <c:v>Lack of advancement or professional development</c:v>
                </c:pt>
                <c:pt idx="4">
                  <c:v>Concerns about COVID-19</c:v>
                </c:pt>
                <c:pt idx="5">
                  <c:v>Work was no longer as important in my life</c:v>
                </c:pt>
              </c:strCache>
            </c:strRef>
          </c:cat>
          <c:val>
            <c:numRef>
              <c:f>'Top Reasons For Leaving'!$B$2:$B$7</c:f>
              <c:numCache>
                <c:formatCode>0%</c:formatCode>
                <c:ptCount val="6"/>
                <c:pt idx="0">
                  <c:v>0.25</c:v>
                </c:pt>
                <c:pt idx="1">
                  <c:v>0.25</c:v>
                </c:pt>
                <c:pt idx="2">
                  <c:v>0.18</c:v>
                </c:pt>
                <c:pt idx="3">
                  <c:v>0.14000000000000001</c:v>
                </c:pt>
                <c:pt idx="4">
                  <c:v>0.12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F-4D6C-A017-5290103E7337}"/>
            </c:ext>
          </c:extLst>
        </c:ser>
        <c:ser>
          <c:idx val="1"/>
          <c:order val="1"/>
          <c:tx>
            <c:strRef>
              <c:f>'Top Reasons For Leaving'!$C$1</c:f>
              <c:strCache>
                <c:ptCount val="1"/>
                <c:pt idx="0">
                  <c:v>White Non-Hispanic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Leaving'!$A$2:$A$7</c:f>
              <c:strCache>
                <c:ptCount val="6"/>
                <c:pt idx="0">
                  <c:v>Low pay or felt undervalued</c:v>
                </c:pt>
                <c:pt idx="1">
                  <c:v>Close to retirement age or eligibility</c:v>
                </c:pt>
                <c:pt idx="2">
                  <c:v>Experiencing health problems</c:v>
                </c:pt>
                <c:pt idx="3">
                  <c:v>Lack of advancement or professional development</c:v>
                </c:pt>
                <c:pt idx="4">
                  <c:v>Concerns about COVID-19</c:v>
                </c:pt>
                <c:pt idx="5">
                  <c:v>Work was no longer as important in my life</c:v>
                </c:pt>
              </c:strCache>
            </c:strRef>
          </c:cat>
          <c:val>
            <c:numRef>
              <c:f>'Top Reasons For Leaving'!$C$2:$C$7</c:f>
              <c:numCache>
                <c:formatCode>0%</c:formatCode>
                <c:ptCount val="6"/>
                <c:pt idx="0">
                  <c:v>0.3</c:v>
                </c:pt>
                <c:pt idx="1">
                  <c:v>0.31</c:v>
                </c:pt>
                <c:pt idx="2">
                  <c:v>0.16</c:v>
                </c:pt>
                <c:pt idx="3">
                  <c:v>0.17</c:v>
                </c:pt>
                <c:pt idx="4">
                  <c:v>0.11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F-4D6C-A017-5290103E7337}"/>
            </c:ext>
          </c:extLst>
        </c:ser>
        <c:ser>
          <c:idx val="2"/>
          <c:order val="2"/>
          <c:tx>
            <c:strRef>
              <c:f>'Top Reasons For Leaving'!$D$1</c:f>
              <c:strCache>
                <c:ptCount val="1"/>
                <c:pt idx="0">
                  <c:v>Black Non-Hispanic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Leaving'!$A$2:$A$7</c:f>
              <c:strCache>
                <c:ptCount val="6"/>
                <c:pt idx="0">
                  <c:v>Low pay or felt undervalued</c:v>
                </c:pt>
                <c:pt idx="1">
                  <c:v>Close to retirement age or eligibility</c:v>
                </c:pt>
                <c:pt idx="2">
                  <c:v>Experiencing health problems</c:v>
                </c:pt>
                <c:pt idx="3">
                  <c:v>Lack of advancement or professional development</c:v>
                </c:pt>
                <c:pt idx="4">
                  <c:v>Concerns about COVID-19</c:v>
                </c:pt>
                <c:pt idx="5">
                  <c:v>Work was no longer as important in my life</c:v>
                </c:pt>
              </c:strCache>
            </c:strRef>
          </c:cat>
          <c:val>
            <c:numRef>
              <c:f>'Top Reasons For Leaving'!$D$2:$D$7</c:f>
              <c:numCache>
                <c:formatCode>0%</c:formatCode>
                <c:ptCount val="6"/>
                <c:pt idx="0">
                  <c:v>0.21</c:v>
                </c:pt>
                <c:pt idx="1">
                  <c:v>0.21</c:v>
                </c:pt>
                <c:pt idx="2">
                  <c:v>0.19</c:v>
                </c:pt>
                <c:pt idx="3">
                  <c:v>0.15</c:v>
                </c:pt>
                <c:pt idx="4">
                  <c:v>0.16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F-4D6C-A017-5290103E7337}"/>
            </c:ext>
          </c:extLst>
        </c:ser>
        <c:ser>
          <c:idx val="3"/>
          <c:order val="3"/>
          <c:tx>
            <c:strRef>
              <c:f>'Top Reasons For Leaving'!$E$1</c:f>
              <c:strCache>
                <c:ptCount val="1"/>
                <c:pt idx="0">
                  <c:v>Hispanic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Leaving'!$A$2:$A$7</c:f>
              <c:strCache>
                <c:ptCount val="6"/>
                <c:pt idx="0">
                  <c:v>Low pay or felt undervalued</c:v>
                </c:pt>
                <c:pt idx="1">
                  <c:v>Close to retirement age or eligibility</c:v>
                </c:pt>
                <c:pt idx="2">
                  <c:v>Experiencing health problems</c:v>
                </c:pt>
                <c:pt idx="3">
                  <c:v>Lack of advancement or professional development</c:v>
                </c:pt>
                <c:pt idx="4">
                  <c:v>Concerns about COVID-19</c:v>
                </c:pt>
                <c:pt idx="5">
                  <c:v>Work was no longer as important in my life</c:v>
                </c:pt>
              </c:strCache>
            </c:strRef>
          </c:cat>
          <c:val>
            <c:numRef>
              <c:f>'Top Reasons For Leaving'!$E$2:$E$7</c:f>
              <c:numCache>
                <c:formatCode>0%</c:formatCode>
                <c:ptCount val="6"/>
                <c:pt idx="0">
                  <c:v>0.22</c:v>
                </c:pt>
                <c:pt idx="1">
                  <c:v>0.13</c:v>
                </c:pt>
                <c:pt idx="2">
                  <c:v>0.21</c:v>
                </c:pt>
                <c:pt idx="3">
                  <c:v>0.05</c:v>
                </c:pt>
                <c:pt idx="4">
                  <c:v>0.13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6F-4D6C-A017-5290103E733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75427839"/>
        <c:axId val="1881220111"/>
      </c:barChart>
      <c:catAx>
        <c:axId val="1975427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220111"/>
        <c:crosses val="autoZero"/>
        <c:auto val="1"/>
        <c:lblAlgn val="ctr"/>
        <c:lblOffset val="100"/>
        <c:noMultiLvlLbl val="0"/>
      </c:catAx>
      <c:valAx>
        <c:axId val="188122011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9754278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Top Reasons for Leaving or Considered Changing Jobs </a:t>
            </a:r>
          </a:p>
        </c:rich>
      </c:tx>
      <c:layout>
        <c:manualLayout>
          <c:xMode val="edge"/>
          <c:yMode val="edge"/>
          <c:x val="0.25312885180330263"/>
          <c:y val="7.5987841945288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'Top Reasons for Changing Jobs'!$B$1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Changing Jobs'!$A$2:$A$7</c:f>
              <c:strCache>
                <c:ptCount val="6"/>
                <c:pt idx="0">
                  <c:v>Better pay</c:v>
                </c:pt>
                <c:pt idx="1">
                  <c:v>More opporunity for growth or promotion</c:v>
                </c:pt>
                <c:pt idx="2">
                  <c:v>More in line with my passion(s)</c:v>
                </c:pt>
                <c:pt idx="3">
                  <c:v>More flexibility on when I work</c:v>
                </c:pt>
                <c:pt idx="4">
                  <c:v>More flexibility on where I work</c:v>
                </c:pt>
                <c:pt idx="5">
                  <c:v>Better health benefits</c:v>
                </c:pt>
              </c:strCache>
            </c:strRef>
          </c:cat>
          <c:val>
            <c:numRef>
              <c:f>'Top Reasons for Changing Jobs'!$B$2:$B$7</c:f>
              <c:numCache>
                <c:formatCode>0%</c:formatCode>
                <c:ptCount val="6"/>
                <c:pt idx="0">
                  <c:v>0.38</c:v>
                </c:pt>
                <c:pt idx="1">
                  <c:v>0.19</c:v>
                </c:pt>
                <c:pt idx="2">
                  <c:v>0.18</c:v>
                </c:pt>
                <c:pt idx="3">
                  <c:v>0.17</c:v>
                </c:pt>
                <c:pt idx="4">
                  <c:v>0.15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A-4377-9E1F-988A1FFED706}"/>
            </c:ext>
          </c:extLst>
        </c:ser>
        <c:ser>
          <c:idx val="1"/>
          <c:order val="1"/>
          <c:tx>
            <c:strRef>
              <c:f>'Top Reasons for Changing Jobs'!$C$1</c:f>
              <c:strCache>
                <c:ptCount val="1"/>
                <c:pt idx="0">
                  <c:v>White Non-Hispanic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Changing Jobs'!$A$2:$A$7</c:f>
              <c:strCache>
                <c:ptCount val="6"/>
                <c:pt idx="0">
                  <c:v>Better pay</c:v>
                </c:pt>
                <c:pt idx="1">
                  <c:v>More opporunity for growth or promotion</c:v>
                </c:pt>
                <c:pt idx="2">
                  <c:v>More in line with my passion(s)</c:v>
                </c:pt>
                <c:pt idx="3">
                  <c:v>More flexibility on when I work</c:v>
                </c:pt>
                <c:pt idx="4">
                  <c:v>More flexibility on where I work</c:v>
                </c:pt>
                <c:pt idx="5">
                  <c:v>Better health benefits</c:v>
                </c:pt>
              </c:strCache>
            </c:strRef>
          </c:cat>
          <c:val>
            <c:numRef>
              <c:f>'Top Reasons for Changing Jobs'!$C$2:$C$7</c:f>
              <c:numCache>
                <c:formatCode>0%</c:formatCode>
                <c:ptCount val="6"/>
                <c:pt idx="0">
                  <c:v>0.32</c:v>
                </c:pt>
                <c:pt idx="1">
                  <c:v>0.19</c:v>
                </c:pt>
                <c:pt idx="2">
                  <c:v>0.23</c:v>
                </c:pt>
                <c:pt idx="3">
                  <c:v>0.13</c:v>
                </c:pt>
                <c:pt idx="4">
                  <c:v>0.12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7A-4377-9E1F-988A1FFED706}"/>
            </c:ext>
          </c:extLst>
        </c:ser>
        <c:ser>
          <c:idx val="2"/>
          <c:order val="2"/>
          <c:tx>
            <c:strRef>
              <c:f>'Top Reasons for Changing Jobs'!$D$1</c:f>
              <c:strCache>
                <c:ptCount val="1"/>
                <c:pt idx="0">
                  <c:v>Black Non-Hispanic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Changing Jobs'!$A$2:$A$7</c:f>
              <c:strCache>
                <c:ptCount val="6"/>
                <c:pt idx="0">
                  <c:v>Better pay</c:v>
                </c:pt>
                <c:pt idx="1">
                  <c:v>More opporunity for growth or promotion</c:v>
                </c:pt>
                <c:pt idx="2">
                  <c:v>More in line with my passion(s)</c:v>
                </c:pt>
                <c:pt idx="3">
                  <c:v>More flexibility on when I work</c:v>
                </c:pt>
                <c:pt idx="4">
                  <c:v>More flexibility on where I work</c:v>
                </c:pt>
                <c:pt idx="5">
                  <c:v>Better health benefits</c:v>
                </c:pt>
              </c:strCache>
            </c:strRef>
          </c:cat>
          <c:val>
            <c:numRef>
              <c:f>'Top Reasons for Changing Jobs'!$D$2:$D$7</c:f>
              <c:numCache>
                <c:formatCode>0%</c:formatCode>
                <c:ptCount val="6"/>
                <c:pt idx="0">
                  <c:v>0.48</c:v>
                </c:pt>
                <c:pt idx="1">
                  <c:v>0.25</c:v>
                </c:pt>
                <c:pt idx="2">
                  <c:v>0.17</c:v>
                </c:pt>
                <c:pt idx="3">
                  <c:v>0.2</c:v>
                </c:pt>
                <c:pt idx="4">
                  <c:v>0.19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7A-4377-9E1F-988A1FFED706}"/>
            </c:ext>
          </c:extLst>
        </c:ser>
        <c:ser>
          <c:idx val="3"/>
          <c:order val="3"/>
          <c:tx>
            <c:strRef>
              <c:f>'Top Reasons for Changing Jobs'!$E$1</c:f>
              <c:strCache>
                <c:ptCount val="1"/>
                <c:pt idx="0">
                  <c:v>Hispanic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'Top Reasons for Changing Jobs'!$A$2:$A$7</c:f>
              <c:strCache>
                <c:ptCount val="6"/>
                <c:pt idx="0">
                  <c:v>Better pay</c:v>
                </c:pt>
                <c:pt idx="1">
                  <c:v>More opporunity for growth or promotion</c:v>
                </c:pt>
                <c:pt idx="2">
                  <c:v>More in line with my passion(s)</c:v>
                </c:pt>
                <c:pt idx="3">
                  <c:v>More flexibility on when I work</c:v>
                </c:pt>
                <c:pt idx="4">
                  <c:v>More flexibility on where I work</c:v>
                </c:pt>
                <c:pt idx="5">
                  <c:v>Better health benefits</c:v>
                </c:pt>
              </c:strCache>
            </c:strRef>
          </c:cat>
          <c:val>
            <c:numRef>
              <c:f>'Top Reasons for Changing Jobs'!$E$2:$E$7</c:f>
              <c:numCache>
                <c:formatCode>0%</c:formatCode>
                <c:ptCount val="6"/>
                <c:pt idx="0">
                  <c:v>0.52</c:v>
                </c:pt>
                <c:pt idx="1">
                  <c:v>0.14000000000000001</c:v>
                </c:pt>
                <c:pt idx="2">
                  <c:v>0.06</c:v>
                </c:pt>
                <c:pt idx="3">
                  <c:v>0.22</c:v>
                </c:pt>
                <c:pt idx="4">
                  <c:v>0.14000000000000001</c:v>
                </c:pt>
                <c:pt idx="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7A-4377-9E1F-988A1FFED7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789444704"/>
        <c:axId val="796181552"/>
      </c:barChart>
      <c:catAx>
        <c:axId val="78944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181552"/>
        <c:crosses val="autoZero"/>
        <c:auto val="1"/>
        <c:lblAlgn val="ctr"/>
        <c:lblOffset val="100"/>
        <c:noMultiLvlLbl val="0"/>
      </c:catAx>
      <c:valAx>
        <c:axId val="7961815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8944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903350968766937"/>
          <c:y val="0.19480243161094224"/>
          <c:w val="0.44019372526455292"/>
          <c:h val="5.12921523107483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379B5-2E2B-8348-9608-DB7501D1691D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1835C-A2FC-1747-BB69-AEBBD1BD5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7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1835C-A2FC-1747-BB69-AEBBD1BD5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1835C-A2FC-1747-BB69-AEBBD1BD5C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1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1835C-A2FC-1747-BB69-AEBBD1BD5C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1835C-A2FC-1747-BB69-AEBBD1BD5C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7142B4D6-86CE-4045-9FF0-95AB8F9A6466}"/>
              </a:ext>
            </a:extLst>
          </p:cNvPr>
          <p:cNvSpPr/>
          <p:nvPr userDrawn="1"/>
        </p:nvSpPr>
        <p:spPr>
          <a:xfrm>
            <a:off x="0" y="2977298"/>
            <a:ext cx="9144000" cy="144513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241654"/>
            <a:ext cx="7886700" cy="466269"/>
          </a:xfrm>
        </p:spPr>
        <p:txBody>
          <a:bodyPr anchor="t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707923"/>
            <a:ext cx="7886700" cy="45123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74974E0-9B02-0B4B-B289-5C2A78291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84200"/>
            <a:ext cx="9144000" cy="23923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69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umn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9FD4635-5C20-DB4C-B45D-3C9E9F15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01477"/>
            <a:ext cx="3887391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51021"/>
            <a:ext cx="3887391" cy="24636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591E1-9A7D-C24A-9F35-0E6EA646ABD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A6980D-6870-C24F-9E0D-70E41B64E55A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9927885-7DCB-0A48-9744-AB8B6CB266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00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E8BE1E9C-DD21-E04F-9222-DCFB406D027A}"/>
              </a:ext>
            </a:extLst>
          </p:cNvPr>
          <p:cNvSpPr/>
          <p:nvPr userDrawn="1"/>
        </p:nvSpPr>
        <p:spPr>
          <a:xfrm>
            <a:off x="0" y="557048"/>
            <a:ext cx="9144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01477"/>
            <a:ext cx="3887391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51021"/>
            <a:ext cx="3887391" cy="2463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6DC1A-DB34-5040-B145-5854E9DA3AC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CE227CE-AD93-BC4E-BD6F-A451F52EFF0D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33D3F5F-61C7-5C4F-A495-07229D7074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5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2 Column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E8BE1E9C-DD21-E04F-9222-DCFB406D027A}"/>
              </a:ext>
            </a:extLst>
          </p:cNvPr>
          <p:cNvSpPr/>
          <p:nvPr userDrawn="1"/>
        </p:nvSpPr>
        <p:spPr>
          <a:xfrm>
            <a:off x="0" y="557048"/>
            <a:ext cx="9144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CAC709D-0D7E-5F48-A018-9C2876AA0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01477"/>
            <a:ext cx="3887391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51021"/>
            <a:ext cx="3887391" cy="2463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72DF4-EF66-5E4C-A073-DF1D1937BDB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C78940B-12E3-0D47-9305-3D493B1D007B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B3DABE9-F799-B542-8F2B-67DF606A52F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54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7885508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E9FB04-B01E-5B44-B677-C39527D5A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1766231"/>
            <a:ext cx="2582863" cy="2448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81AB8CC-DD33-7743-8EED-43DEAAEF40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9775" y="1766231"/>
            <a:ext cx="2582863" cy="2448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F6FB70D-ECF0-4A40-84C6-3A9838C26D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2487" y="1766231"/>
            <a:ext cx="2582863" cy="2448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6C12-F34D-7F41-AE4C-D21C9BF9EED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FE8B8A2-5898-5547-A72B-AFE740532C29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A7BB7-83A8-1745-85C7-10BE03CC80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1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3 Column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9FD4635-5C20-DB4C-B45D-3C9E9F15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7885508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E9FB04-B01E-5B44-B677-C39527D5A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1766231"/>
            <a:ext cx="2582863" cy="2448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81AB8CC-DD33-7743-8EED-43DEAAEF40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9775" y="1766231"/>
            <a:ext cx="2582863" cy="2448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F6FB70D-ECF0-4A40-84C6-3A9838C26D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2487" y="1766231"/>
            <a:ext cx="2582863" cy="244858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DBD89-5D80-724E-A5FC-FB23A00685F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95188F0-F5F2-C347-8539-2AAA48D3C780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A6570-B82C-6F4B-A8F5-FD3F5EB2B39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7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427D7-4455-3E42-9DEA-549ACDE16D2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7A14835-3F2A-1343-ACEF-501A1CD6C51A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1E9BD-CAC5-B142-BB72-36C53C6698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0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9E382AF-0A97-B249-8C1D-EAC9A4F48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023ED-ABC4-F642-BB7B-2F6AB14BC10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FB862DA-5F8C-6241-BF65-9B143474778D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D3164-6A23-F345-BB53-1E7B06A5AE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59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8E2556-F851-EE46-BE2A-17B946E347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5C1070-2D77-C24B-A383-97D4754EE412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FEB18-1432-2749-9892-2B04A792D1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6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12C2E61B-F171-C34F-BA15-4F84B747F2F9}"/>
              </a:ext>
            </a:extLst>
          </p:cNvPr>
          <p:cNvSpPr/>
          <p:nvPr userDrawn="1"/>
        </p:nvSpPr>
        <p:spPr>
          <a:xfrm>
            <a:off x="4572000" y="0"/>
            <a:ext cx="4572000" cy="442243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838200"/>
            <a:ext cx="3633787" cy="704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841" y="1905001"/>
            <a:ext cx="3633786" cy="22859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633786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FCCD58-E0CA-C942-A46E-E68E36C461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3D02B-A481-984B-8630-EEF3503084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49A02BF-5250-DC42-9707-3FD855CF2B6D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6968A-5F75-4743-B8A3-1184D9ABBC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7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_Gray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E4BA703-C914-F343-878C-E186C2237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273269" y="592294"/>
            <a:ext cx="4298731" cy="3830142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12C2E61B-F171-C34F-BA15-4F84B747F2F9}"/>
              </a:ext>
            </a:extLst>
          </p:cNvPr>
          <p:cNvSpPr/>
          <p:nvPr userDrawn="1"/>
        </p:nvSpPr>
        <p:spPr>
          <a:xfrm>
            <a:off x="4572000" y="0"/>
            <a:ext cx="4572000" cy="442243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838200"/>
            <a:ext cx="3633787" cy="704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841" y="1905001"/>
            <a:ext cx="3633786" cy="228599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633786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FCCD58-E0CA-C942-A46E-E68E36C461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ED5D4-B94D-6948-8A7D-B8D7778E61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D8E1AC-B598-8F4E-BBBF-4E9FB10181F2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DE8D9-CE7B-B54E-AAD3-5A5192B884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5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49585"/>
            <a:ext cx="7886700" cy="24636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C6C8B2-2125-9949-9742-CDA19D832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09018"/>
            <a:ext cx="7886700" cy="423752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45FB1-1056-A44B-89F8-028CD700DB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61D21C-AF14-D74F-B707-08FFE7ECDB52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02DD12-E1EA-FB44-9010-3C227AC744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3A4F44-A460-6D41-B5BE-5F56F8FF0A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12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BEFA5FA6-65BC-2442-BA52-049AEF8DD17B}"/>
              </a:ext>
            </a:extLst>
          </p:cNvPr>
          <p:cNvSpPr/>
          <p:nvPr userDrawn="1"/>
        </p:nvSpPr>
        <p:spPr>
          <a:xfrm>
            <a:off x="0" y="557048"/>
            <a:ext cx="4572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12C2E61B-F171-C34F-BA15-4F84B747F2F9}"/>
              </a:ext>
            </a:extLst>
          </p:cNvPr>
          <p:cNvSpPr/>
          <p:nvPr userDrawn="1"/>
        </p:nvSpPr>
        <p:spPr>
          <a:xfrm>
            <a:off x="4572000" y="0"/>
            <a:ext cx="4572000" cy="442243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838200"/>
            <a:ext cx="3633787" cy="704850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841" y="1905001"/>
            <a:ext cx="3633786" cy="228599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633786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FCCD58-E0CA-C942-A46E-E68E36C461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24ED8-F686-3547-A16F-F02CDB5F6C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03579B-6718-7D48-B9D1-2A13905235CA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87F59-FBDD-214F-818B-A80E27C31C8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06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_Red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BEFA5FA6-65BC-2442-BA52-049AEF8DD17B}"/>
              </a:ext>
            </a:extLst>
          </p:cNvPr>
          <p:cNvSpPr/>
          <p:nvPr userDrawn="1"/>
        </p:nvSpPr>
        <p:spPr>
          <a:xfrm>
            <a:off x="0" y="557048"/>
            <a:ext cx="4572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E7D5439-72F5-4F4E-ADBF-287B8E065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273269" y="592294"/>
            <a:ext cx="4298731" cy="3830142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12C2E61B-F171-C34F-BA15-4F84B747F2F9}"/>
              </a:ext>
            </a:extLst>
          </p:cNvPr>
          <p:cNvSpPr/>
          <p:nvPr userDrawn="1"/>
        </p:nvSpPr>
        <p:spPr>
          <a:xfrm>
            <a:off x="4572000" y="0"/>
            <a:ext cx="4572000" cy="442243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0" y="838200"/>
            <a:ext cx="3633787" cy="704850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841" y="1905001"/>
            <a:ext cx="3633786" cy="2285999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3633786" cy="361950"/>
          </a:xfrm>
        </p:spPr>
        <p:txBody>
          <a:bodyPr anchor="ctr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FCCD58-E0CA-C942-A46E-E68E36C461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C87C7-F140-C445-ACE1-85E590711D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BAD75-E57D-9B41-9368-568D6F2ED4BB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5846-60E5-4D48-8C24-48ECF937CC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1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54545CF9-B764-A44B-A90C-99EBAB7FCF6D}"/>
              </a:ext>
            </a:extLst>
          </p:cNvPr>
          <p:cNvSpPr/>
          <p:nvPr userDrawn="1"/>
        </p:nvSpPr>
        <p:spPr>
          <a:xfrm>
            <a:off x="0" y="557048"/>
            <a:ext cx="9144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77891"/>
            <a:ext cx="7886700" cy="53598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49154"/>
            <a:ext cx="7886700" cy="41909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18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54545CF9-B764-A44B-A90C-99EBAB7FCF6D}"/>
              </a:ext>
            </a:extLst>
          </p:cNvPr>
          <p:cNvSpPr/>
          <p:nvPr userDrawn="1"/>
        </p:nvSpPr>
        <p:spPr>
          <a:xfrm>
            <a:off x="0" y="557048"/>
            <a:ext cx="9144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18B1BD8-CE16-F84C-A2C9-37A60EA5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77891"/>
            <a:ext cx="7886700" cy="53598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49154"/>
            <a:ext cx="7886700" cy="41909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40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7CA36-0B5F-B947-9A79-B586FCF0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1006-DE87-2D4D-8F08-E268E534E880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BA4AC-A927-4B4A-AB87-0744EC17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3A1946-1729-5243-8C4F-BA88ABB0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6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Gra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B0B306A-488A-294F-A54C-35EDCCD5D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E03A47-D909-3244-9804-843B5089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F760-94F7-354A-A0F7-64E6B295BC9E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595C15-81A8-A04B-91D8-5B39DB400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47E0E6-3075-6946-B605-14EC2F91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53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E3AA316-4BF6-924F-B7D3-58A22DB054AB}"/>
              </a:ext>
            </a:extLst>
          </p:cNvPr>
          <p:cNvSpPr/>
          <p:nvPr userDrawn="1"/>
        </p:nvSpPr>
        <p:spPr>
          <a:xfrm>
            <a:off x="0" y="557048"/>
            <a:ext cx="9144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91BEE-DB07-6746-8431-3950B741BC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341DF736-D934-184D-A5AC-6A9C13EA0D56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A3930-37F7-2447-8080-70D0E4281F0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9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Red_1 Column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E3AA316-4BF6-924F-B7D3-58A22DB054AB}"/>
              </a:ext>
            </a:extLst>
          </p:cNvPr>
          <p:cNvSpPr/>
          <p:nvPr userDrawn="1"/>
        </p:nvSpPr>
        <p:spPr>
          <a:xfrm>
            <a:off x="0" y="557048"/>
            <a:ext cx="9144000" cy="3865389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7D3F3AA-A9C6-1542-9E29-D64E0864A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-1162" r="29935"/>
          <a:stretch/>
        </p:blipFill>
        <p:spPr>
          <a:xfrm>
            <a:off x="4845268" y="592294"/>
            <a:ext cx="4298731" cy="3830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9BF2F-8757-F349-8DC8-1A742B7392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863505F-3125-A34D-9C8A-CA988CECED68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62223F-25EB-2B4C-9E32-E094AAA32F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8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23434"/>
            <a:ext cx="7886700" cy="5445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01477"/>
            <a:ext cx="3868340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51021"/>
            <a:ext cx="3868340" cy="2463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01477"/>
            <a:ext cx="3887391" cy="431293"/>
          </a:xfrm>
        </p:spPr>
        <p:txBody>
          <a:bodyPr anchor="ctr">
            <a:normAutofit/>
          </a:bodyPr>
          <a:lstStyle>
            <a:lvl1pPr marL="0" indent="0">
              <a:buNone/>
              <a:defRPr sz="16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51021"/>
            <a:ext cx="3887391" cy="24636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EC66C-DBA5-B24E-8754-12A4A2292B1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AED5C08-3111-D14F-92BB-53D286888571}" type="datetime4">
              <a:rPr lang="en-US" smtClean="0"/>
              <a:t>September 19,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AC8F3A-892B-0B44-B30D-11A2890BD7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AARP PUBLIC POLICY INSTITUTE | AARP.ORG/PPI © 2021 AARP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3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DE76E2BE-9526-0543-8457-64F09DA04C46}"/>
              </a:ext>
            </a:extLst>
          </p:cNvPr>
          <p:cNvSpPr/>
          <p:nvPr userDrawn="1"/>
        </p:nvSpPr>
        <p:spPr>
          <a:xfrm>
            <a:off x="0" y="588893"/>
            <a:ext cx="9144000" cy="3831173"/>
          </a:xfrm>
          <a:prstGeom prst="rect">
            <a:avLst/>
          </a:prstGeom>
          <a:solidFill>
            <a:srgbClr val="E6E6E6">
              <a:alpha val="60000"/>
            </a:srgbClr>
          </a:solidFill>
          <a:ln w="12700">
            <a:miter lim="400000"/>
          </a:ln>
          <a:effectLst/>
        </p:spPr>
        <p:txBody>
          <a:bodyPr lIns="26785" tIns="26785" rIns="26785" bIns="26785" anchor="ctr"/>
          <a:lstStyle/>
          <a:p>
            <a:pPr algn="ctr">
              <a:defRPr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125" dirty="0">
              <a:solidFill>
                <a:schemeClr val="bg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23434"/>
            <a:ext cx="7886700" cy="544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51022"/>
            <a:ext cx="7886700" cy="2463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6838" y="4767263"/>
            <a:ext cx="5285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1801CC8-8A38-4040-B366-5E3A33B7E6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32307-5F6A-C349-9A3E-80EEFDE1C33C}"/>
              </a:ext>
            </a:extLst>
          </p:cNvPr>
          <p:cNvSpPr/>
          <p:nvPr userDrawn="1"/>
        </p:nvSpPr>
        <p:spPr>
          <a:xfrm>
            <a:off x="0" y="0"/>
            <a:ext cx="9144000" cy="58889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8" name="AARP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02C1F9-C106-B540-A97B-C5F7BDB3CAE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58520"/>
            <a:ext cx="1323025" cy="27185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D5210-16E2-D649-8CBF-C4261588A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4767263"/>
            <a:ext cx="53007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AARP PUBLIC POLICY INSTITUTE | AARP.ORG/PPI © 2021 AARP ALL RIGHTS RESERVED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82AFE-CD1A-D64C-8FE9-1A73514AB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29438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59125F6-BF8F-1E4C-9605-0C2C22D1707B}" type="datetime4">
              <a:rPr lang="en-US" smtClean="0"/>
              <a:t>September 19,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5" r:id="rId5"/>
    <p:sldLayoutId id="2147483675" r:id="rId6"/>
    <p:sldLayoutId id="2147483676" r:id="rId7"/>
    <p:sldLayoutId id="2147483674" r:id="rId8"/>
    <p:sldLayoutId id="2147483673" r:id="rId9"/>
    <p:sldLayoutId id="2147483677" r:id="rId10"/>
    <p:sldLayoutId id="2147483678" r:id="rId11"/>
    <p:sldLayoutId id="2147483679" r:id="rId12"/>
    <p:sldLayoutId id="2147483681" r:id="rId13"/>
    <p:sldLayoutId id="2147483680" r:id="rId14"/>
    <p:sldLayoutId id="2147483666" r:id="rId15"/>
    <p:sldLayoutId id="2147483682" r:id="rId16"/>
    <p:sldLayoutId id="2147483667" r:id="rId17"/>
    <p:sldLayoutId id="2147483668" r:id="rId18"/>
    <p:sldLayoutId id="2147483683" r:id="rId19"/>
    <p:sldLayoutId id="2147483684" r:id="rId20"/>
    <p:sldLayoutId id="2147483685" r:id="rId2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6419/int.00042.00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6419/int.00042.0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rsuit.unimelb.edu.au/podcasts/workplace-bullying-in-the-metoo-era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6419/res.00545.00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i.org/10.26419/int.00042.003" TargetMode="Externa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doi.org/10.26419/int.00042.0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A4DB04-EEFD-E046-A5EE-BDABBAF2D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17216"/>
            <a:ext cx="7886700" cy="466269"/>
          </a:xfrm>
        </p:spPr>
        <p:txBody>
          <a:bodyPr/>
          <a:lstStyle/>
          <a:p>
            <a:r>
              <a:rPr lang="en-US" dirty="0"/>
              <a:t>The Intergenerational Workforce – Fueling the Longevity Economy 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ABFC655-F463-E744-B278-B2B0FA588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02322"/>
            <a:ext cx="7886700" cy="45123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Jean C. Accius, PhD | Senior Vice President, Global Thought Leadership</a:t>
            </a:r>
          </a:p>
        </p:txBody>
      </p:sp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4195E031-C99B-2140-8546-F8D358FB6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6725" b="47441"/>
          <a:stretch/>
        </p:blipFill>
        <p:spPr>
          <a:xfrm>
            <a:off x="0" y="584200"/>
            <a:ext cx="9144000" cy="2392363"/>
          </a:xfrm>
        </p:spPr>
      </p:pic>
    </p:spTree>
    <p:extLst>
      <p:ext uri="{BB962C8B-B14F-4D97-AF65-F5344CB8AC3E}">
        <p14:creationId xmlns:p14="http://schemas.microsoft.com/office/powerpoint/2010/main" val="239178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85516-0864-B645-8D4A-138D1AFEA6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82600" y="4561444"/>
            <a:ext cx="5632450" cy="4796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Accius, Jean, and Joo Yeoun Suh.</a:t>
            </a:r>
            <a:r>
              <a:rPr lang="en-US" i="1" dirty="0"/>
              <a:t> The Longevity Economy Outlook: How People Ages 50 and Older Are Fueling Economic Growth, Stimulating Jobs, and Creating Opportunities for All. </a:t>
            </a:r>
            <a:r>
              <a:rPr lang="en-US" dirty="0"/>
              <a:t>Washington, DC: AARP Thought Leadership, December 2019. </a:t>
            </a:r>
            <a:r>
              <a:rPr lang="en-US" dirty="0">
                <a:hlinkClick r:id="rId3"/>
              </a:rPr>
              <a:t>https://doi.org/10.26419/int.00042.001</a:t>
            </a:r>
            <a:endParaRPr lang="en-US" sz="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AA74E-1DA0-6A4A-A207-83FF15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13D4A8-5B37-4AA3-BA21-2A4A73D6DD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213"/>
          <a:stretch/>
        </p:blipFill>
        <p:spPr>
          <a:xfrm>
            <a:off x="377250" y="1462294"/>
            <a:ext cx="8004750" cy="3048368"/>
          </a:xfrm>
          <a:prstGeom prst="rect">
            <a:avLst/>
          </a:prstGeom>
        </p:spPr>
      </p:pic>
      <p:sp>
        <p:nvSpPr>
          <p:cNvPr id="9" name="Google Shape;656;g5e906f3b35_0_0">
            <a:extLst>
              <a:ext uri="{FF2B5EF4-FFF2-40B4-BE49-F238E27FC236}">
                <a16:creationId xmlns:a16="http://schemas.microsoft.com/office/drawing/2014/main" id="{43D23611-9DC7-44B4-AFC5-A9B5CDA53960}"/>
              </a:ext>
            </a:extLst>
          </p:cNvPr>
          <p:cNvSpPr txBox="1">
            <a:spLocks/>
          </p:cNvSpPr>
          <p:nvPr/>
        </p:nvSpPr>
        <p:spPr>
          <a:xfrm>
            <a:off x="228600" y="456793"/>
            <a:ext cx="86868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latin typeface="+mn-lt"/>
              </a:rPr>
              <a:t>The contributions of people 50-plus benefit society 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now and in the future</a:t>
            </a:r>
          </a:p>
        </p:txBody>
      </p:sp>
    </p:spTree>
    <p:extLst>
      <p:ext uri="{BB962C8B-B14F-4D97-AF65-F5344CB8AC3E}">
        <p14:creationId xmlns:p14="http://schemas.microsoft.com/office/powerpoint/2010/main" val="37992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85516-0864-B645-8D4A-138D1AFEA6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82600" y="4561444"/>
            <a:ext cx="5632450" cy="4796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Accius, Jean, and Joo Yeoun Suh.</a:t>
            </a:r>
            <a:r>
              <a:rPr lang="en-US" i="1" dirty="0"/>
              <a:t> The Longevity Economy Outlook: How People Ages 50 and Older Are Fueling Economic Growth, Stimulating Jobs, and Creating Opportunities for All. </a:t>
            </a:r>
            <a:r>
              <a:rPr lang="en-US" dirty="0"/>
              <a:t>Washington, DC: AARP Thought Leadership, December 2019. </a:t>
            </a:r>
            <a:r>
              <a:rPr lang="en-US" dirty="0">
                <a:hlinkClick r:id="rId3"/>
              </a:rPr>
              <a:t>https://doi.org/10.26419/int.00042.001</a:t>
            </a:r>
            <a:endParaRPr lang="en-US" sz="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AA74E-1DA0-6A4A-A207-83FF15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9" name="Google Shape;656;g5e906f3b35_0_0">
            <a:extLst>
              <a:ext uri="{FF2B5EF4-FFF2-40B4-BE49-F238E27FC236}">
                <a16:creationId xmlns:a16="http://schemas.microsoft.com/office/drawing/2014/main" id="{43D23611-9DC7-44B4-AFC5-A9B5CDA53960}"/>
              </a:ext>
            </a:extLst>
          </p:cNvPr>
          <p:cNvSpPr txBox="1">
            <a:spLocks/>
          </p:cNvSpPr>
          <p:nvPr/>
        </p:nvSpPr>
        <p:spPr>
          <a:xfrm>
            <a:off x="482600" y="669837"/>
            <a:ext cx="8432800" cy="6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latin typeface="+mn-lt"/>
              </a:rPr>
              <a:t>The contributions of people 50-plus benefit society 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now and in the future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675E02-BB30-487C-A66B-6248A1A95AC3}"/>
              </a:ext>
            </a:extLst>
          </p:cNvPr>
          <p:cNvGrpSpPr/>
          <p:nvPr/>
        </p:nvGrpSpPr>
        <p:grpSpPr>
          <a:xfrm>
            <a:off x="780701" y="1310415"/>
            <a:ext cx="2834566" cy="3106219"/>
            <a:chOff x="4730647" y="1030313"/>
            <a:chExt cx="2475274" cy="35302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E89E56-8507-4C09-8C47-D95D534AAC42}"/>
                </a:ext>
              </a:extLst>
            </p:cNvPr>
            <p:cNvSpPr txBox="1"/>
            <p:nvPr/>
          </p:nvSpPr>
          <p:spPr>
            <a:xfrm>
              <a:off x="5027976" y="3075255"/>
              <a:ext cx="15772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D52B1E"/>
                  </a:solidFill>
                  <a:effectLst/>
                  <a:uLnTx/>
                  <a:uFillTx/>
                  <a:cs typeface="Arial"/>
                  <a:sym typeface="Arial"/>
                </a:rPr>
                <a:t>61 cents in 2050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FFEEC2-16D1-4D96-8669-2D9207FFAA35}"/>
                </a:ext>
              </a:extLst>
            </p:cNvPr>
            <p:cNvSpPr txBox="1"/>
            <p:nvPr/>
          </p:nvSpPr>
          <p:spPr>
            <a:xfrm>
              <a:off x="4902247" y="1030313"/>
              <a:ext cx="182872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D52B1E"/>
                  </a:solidFill>
                  <a:effectLst/>
                  <a:uLnTx/>
                  <a:uFillTx/>
                  <a:cs typeface="Arial"/>
                  <a:sym typeface="Arial"/>
                </a:rPr>
                <a:t>56 cents in 2018</a:t>
              </a:r>
            </a:p>
          </p:txBody>
        </p:sp>
        <p:pic>
          <p:nvPicPr>
            <p:cNvPr id="12" name="Picture 11" descr="DollarBill1.png">
              <a:extLst>
                <a:ext uri="{FF2B5EF4-FFF2-40B4-BE49-F238E27FC236}">
                  <a16:creationId xmlns:a16="http://schemas.microsoft.com/office/drawing/2014/main" id="{82A5CC0A-E18B-4975-8F1E-FD176D20B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607" y="3441714"/>
              <a:ext cx="2414314" cy="1118810"/>
            </a:xfrm>
            <a:prstGeom prst="rect">
              <a:avLst/>
            </a:prstGeom>
          </p:spPr>
        </p:pic>
        <p:pic>
          <p:nvPicPr>
            <p:cNvPr id="13" name="Picture 12" descr="DollarBill1.png">
              <a:extLst>
                <a:ext uri="{FF2B5EF4-FFF2-40B4-BE49-F238E27FC236}">
                  <a16:creationId xmlns:a16="http://schemas.microsoft.com/office/drawing/2014/main" id="{DB911465-F881-41A3-B8CD-3DB5C9B1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647" y="1422123"/>
              <a:ext cx="2414314" cy="111881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58AF5D2-EA0C-4675-BA30-4E6E83B1E23F}"/>
                </a:ext>
              </a:extLst>
            </p:cNvPr>
            <p:cNvCxnSpPr/>
            <p:nvPr/>
          </p:nvCxnSpPr>
          <p:spPr>
            <a:xfrm flipV="1">
              <a:off x="4791607" y="1349590"/>
              <a:ext cx="1205333" cy="14390"/>
            </a:xfrm>
            <a:prstGeom prst="straightConnector1">
              <a:avLst/>
            </a:prstGeom>
            <a:noFill/>
            <a:ln w="9525" cap="flat" cmpd="sng" algn="ctr">
              <a:solidFill>
                <a:srgbClr val="D52B1E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CB2722D-52FE-4DC8-813D-19B0E24E8FF3}"/>
                </a:ext>
              </a:extLst>
            </p:cNvPr>
            <p:cNvCxnSpPr/>
            <p:nvPr/>
          </p:nvCxnSpPr>
          <p:spPr>
            <a:xfrm>
              <a:off x="4843896" y="3353267"/>
              <a:ext cx="1427365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D52B1E"/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C9C80C-F4DE-4EE2-902C-C3BB89CDED61}"/>
              </a:ext>
            </a:extLst>
          </p:cNvPr>
          <p:cNvGrpSpPr/>
          <p:nvPr/>
        </p:nvGrpSpPr>
        <p:grpSpPr>
          <a:xfrm>
            <a:off x="4876802" y="1735667"/>
            <a:ext cx="4038600" cy="2365694"/>
            <a:chOff x="1261338" y="1237769"/>
            <a:chExt cx="3448954" cy="3083948"/>
          </a:xfrm>
        </p:grpSpPr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A661CA9E-0198-48D9-82DD-05CD34CA0DF3}"/>
                </a:ext>
              </a:extLst>
            </p:cNvPr>
            <p:cNvSpPr txBox="1">
              <a:spLocks/>
            </p:cNvSpPr>
            <p:nvPr/>
          </p:nvSpPr>
          <p:spPr>
            <a:xfrm>
              <a:off x="1261338" y="2898364"/>
              <a:ext cx="3448954" cy="1423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A5A5A5"/>
                </a:buClr>
                <a:buSzPts val="800"/>
                <a:buFont typeface="Noto Sans Symbols"/>
                <a:buNone/>
                <a:defRPr sz="800" b="0" i="0" u="none" strike="noStrike" cap="none">
                  <a:solidFill>
                    <a:srgbClr val="A5A5A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Noto Sans Symbols"/>
                <a:buChar char="▪"/>
                <a:defRPr sz="14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Noto Sans Symbols"/>
                <a:buChar char="▪"/>
                <a:defRPr sz="14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Noto Sans Symbols"/>
                <a:buChar char="▪"/>
                <a:defRPr sz="14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Noto Sans Symbols"/>
                <a:buChar char="▪"/>
                <a:defRPr sz="1400" b="0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>
                <a:lnSpc>
                  <a:spcPct val="110000"/>
                </a:lnSpc>
              </a:pPr>
              <a:r>
                <a:rPr lang="en-US" sz="1800" dirty="0">
                  <a:solidFill>
                    <a:schemeClr val="tx1"/>
                  </a:solidFill>
                </a:rPr>
                <a:t>People 50-plus spent</a:t>
              </a:r>
              <a:br>
                <a:rPr lang="en-US" sz="1800" dirty="0">
                  <a:solidFill>
                    <a:schemeClr val="tx1"/>
                  </a:solidFill>
                </a:rPr>
              </a:br>
              <a:r>
                <a:rPr lang="en-US" sz="1800" b="1" dirty="0">
                  <a:solidFill>
                    <a:srgbClr val="EE3529"/>
                  </a:solidFill>
                </a:rPr>
                <a:t>56 cents of every dollar</a:t>
              </a:r>
              <a:r>
                <a:rPr lang="en-US" sz="1800" dirty="0">
                  <a:solidFill>
                    <a:srgbClr val="EE3529"/>
                  </a:solidFill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</a:rPr>
                <a:t>on goods and services in 2018.By 2050, this will grow to </a:t>
              </a:r>
              <a:r>
                <a:rPr lang="en-US" sz="1800" b="1" dirty="0">
                  <a:solidFill>
                    <a:srgbClr val="EE3529"/>
                  </a:solidFill>
                </a:rPr>
                <a:t>61 cents of every dollar</a:t>
              </a:r>
              <a:r>
                <a:rPr lang="en-US" sz="18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FE77AB9-63CE-48CB-BD24-F196A3C61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11470"/>
            <a:stretch/>
          </p:blipFill>
          <p:spPr>
            <a:xfrm>
              <a:off x="1290259" y="1237769"/>
              <a:ext cx="3091318" cy="1608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5059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AA74E-1DA0-6A4A-A207-83FF15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9" name="Google Shape;656;g5e906f3b35_0_0">
            <a:extLst>
              <a:ext uri="{FF2B5EF4-FFF2-40B4-BE49-F238E27FC236}">
                <a16:creationId xmlns:a16="http://schemas.microsoft.com/office/drawing/2014/main" id="{43D23611-9DC7-44B4-AFC5-A9B5CDA53960}"/>
              </a:ext>
            </a:extLst>
          </p:cNvPr>
          <p:cNvSpPr txBox="1">
            <a:spLocks/>
          </p:cNvSpPr>
          <p:nvPr/>
        </p:nvSpPr>
        <p:spPr>
          <a:xfrm>
            <a:off x="482600" y="669837"/>
            <a:ext cx="8432800" cy="67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latin typeface="+mn-lt"/>
              </a:rPr>
              <a:t>The New Normal</a:t>
            </a:r>
          </a:p>
        </p:txBody>
      </p:sp>
      <p:pic>
        <p:nvPicPr>
          <p:cNvPr id="19" name="Picture 4" descr="Related image">
            <a:extLst>
              <a:ext uri="{FF2B5EF4-FFF2-40B4-BE49-F238E27FC236}">
                <a16:creationId xmlns:a16="http://schemas.microsoft.com/office/drawing/2014/main" id="{11F1588D-780F-48BC-974D-D3EF86DEE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7" r="4082"/>
          <a:stretch/>
        </p:blipFill>
        <p:spPr bwMode="auto">
          <a:xfrm>
            <a:off x="1051985" y="1504653"/>
            <a:ext cx="6855882" cy="2792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10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9F2D9-D8CC-4B8A-AA7F-79677723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EF7E1-4854-4C20-AB93-E662A1C2921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45C1070-2D77-C24B-A383-97D4754EE412}" type="datetime4">
              <a:rPr lang="en-US" smtClean="0"/>
              <a:t>September 19, 2022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C9D53-8168-43F2-BFC3-28E5675F5B24}"/>
              </a:ext>
            </a:extLst>
          </p:cNvPr>
          <p:cNvPicPr/>
          <p:nvPr/>
        </p:nvPicPr>
        <p:blipFill rotWithShape="1">
          <a:blip r:embed="rId2"/>
          <a:srcRect l="17734" t="22032" r="19017" b="22696"/>
          <a:stretch/>
        </p:blipFill>
        <p:spPr bwMode="auto">
          <a:xfrm>
            <a:off x="778933" y="745066"/>
            <a:ext cx="7552267" cy="3572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3581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5CCF4-DEA6-4659-8FD2-CD38E5D1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28C12D-A8AA-4784-866E-C5926A551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64" t="29184" r="32296" b="19575"/>
          <a:stretch/>
        </p:blipFill>
        <p:spPr>
          <a:xfrm>
            <a:off x="5651745" y="1093925"/>
            <a:ext cx="3374107" cy="26146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F0ACC2B-A3F1-4C9D-A8B1-FD3681A6B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77510"/>
              </p:ext>
            </p:extLst>
          </p:nvPr>
        </p:nvGraphicFramePr>
        <p:xfrm>
          <a:off x="495300" y="1162051"/>
          <a:ext cx="5027971" cy="3038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859">
                  <a:extLst>
                    <a:ext uri="{9D8B030D-6E8A-4147-A177-3AD203B41FA5}">
                      <a16:colId xmlns:a16="http://schemas.microsoft.com/office/drawing/2014/main" val="2360412545"/>
                    </a:ext>
                  </a:extLst>
                </a:gridCol>
                <a:gridCol w="2548112">
                  <a:extLst>
                    <a:ext uri="{9D8B030D-6E8A-4147-A177-3AD203B41FA5}">
                      <a16:colId xmlns:a16="http://schemas.microsoft.com/office/drawing/2014/main" val="845209283"/>
                    </a:ext>
                  </a:extLst>
                </a:gridCol>
              </a:tblGrid>
              <a:tr h="775643"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Greater diversity supports</a:t>
                      </a:r>
                      <a:r>
                        <a:rPr lang="en-US" sz="1400" b="1" i="0" u="sng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higher innovation revenue</a:t>
                      </a: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and profit margins.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multigenerational workforce improves </a:t>
                      </a:r>
                      <a:r>
                        <a:rPr lang="en-US" sz="1400" b="1" i="0" u="sng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 productivity</a:t>
                      </a: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76971"/>
                  </a:ext>
                </a:extLst>
              </a:tr>
              <a:tr h="2080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Companies with above-average diversity in age, gender, nationality, career path, industry background, and education on their management teams report innovation revenue that is 19 percentage points higher and profit margins that are 9 percentage points higher than companies with below-average diversity.</a:t>
                      </a:r>
                      <a:r>
                        <a:rPr lang="en-US" sz="12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relative productivity of both older and younger workers is significantly higher in companies that used mixed-age teams than in companies that do not.</a:t>
                      </a:r>
                      <a:r>
                        <a:rPr lang="en-U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b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study of 18,000 German companies found that a 10% increase in age heterogeneity at innovative companies increases annual productivity by approximately 3.5%.</a:t>
                      </a:r>
                      <a:r>
                        <a:rPr lang="en-US" sz="1200" b="0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81032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8D85A5F-1A0A-408E-B35E-BF7DD524A557}"/>
              </a:ext>
            </a:extLst>
          </p:cNvPr>
          <p:cNvSpPr txBox="1"/>
          <p:nvPr/>
        </p:nvSpPr>
        <p:spPr>
          <a:xfrm>
            <a:off x="100385" y="4394776"/>
            <a:ext cx="669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prstClr val="black"/>
                </a:solidFill>
                <a:latin typeface="Avenir Book" panose="02000503020000020003" pitchFamily="2" charset="0"/>
              </a:rPr>
              <a:t>Sources: </a:t>
            </a:r>
          </a:p>
          <a:p>
            <a:pPr marL="257175" indent="-257175" defTabSz="685800">
              <a:buFontTx/>
              <a:buAutoNum type="arabicPeriod"/>
            </a:pPr>
            <a:r>
              <a:rPr lang="en-US" sz="900" dirty="0">
                <a:solidFill>
                  <a:prstClr val="black"/>
                </a:solidFill>
                <a:latin typeface="Avenir Book" panose="02000503020000020003" pitchFamily="2" charset="0"/>
              </a:rPr>
              <a:t>“How Diverse Leadership Teams Boost Innovation.” Boston Consulting Group, 2018</a:t>
            </a:r>
          </a:p>
          <a:p>
            <a:pPr marL="257175" indent="-257175" defTabSz="685800">
              <a:buFontTx/>
              <a:buAutoNum type="arabicPeriod"/>
            </a:pPr>
            <a:r>
              <a:rPr lang="en-US" sz="900" dirty="0">
                <a:solidFill>
                  <a:prstClr val="black"/>
                </a:solidFill>
                <a:latin typeface="Avenir Book" panose="02000503020000020003" pitchFamily="2" charset="0"/>
              </a:rPr>
              <a:t>“Are personnel measures effective in increasing productivity of old workers?” Labour Economics, 2013</a:t>
            </a:r>
          </a:p>
          <a:p>
            <a:pPr marL="257175" indent="-257175" defTabSz="685800">
              <a:buFontTx/>
              <a:buAutoNum type="arabicPeriod"/>
            </a:pPr>
            <a:r>
              <a:rPr lang="en-US" sz="900" dirty="0">
                <a:solidFill>
                  <a:prstClr val="black"/>
                </a:solidFill>
                <a:latin typeface="Avenir Book" panose="02000503020000020003" pitchFamily="2" charset="0"/>
              </a:rPr>
              <a:t>“The Impact of Aging and Age Diversity on Company Performance.” SSRN, 2009</a:t>
            </a:r>
          </a:p>
        </p:txBody>
      </p:sp>
    </p:spTree>
    <p:extLst>
      <p:ext uri="{BB962C8B-B14F-4D97-AF65-F5344CB8AC3E}">
        <p14:creationId xmlns:p14="http://schemas.microsoft.com/office/powerpoint/2010/main" val="141890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118507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656;g5e906f3b35_0_0">
            <a:extLst>
              <a:ext uri="{FF2B5EF4-FFF2-40B4-BE49-F238E27FC236}">
                <a16:creationId xmlns:a16="http://schemas.microsoft.com/office/drawing/2014/main" id="{F14F1485-63DF-46C4-A65E-31454C54406B}"/>
              </a:ext>
            </a:extLst>
          </p:cNvPr>
          <p:cNvSpPr txBox="1">
            <a:spLocks/>
          </p:cNvSpPr>
          <p:nvPr/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Invest in An Age Diverse Workforce?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1CF25-AA27-4963-AF79-90C2C051640D}"/>
              </a:ext>
            </a:extLst>
          </p:cNvPr>
          <p:cNvPicPr/>
          <p:nvPr/>
        </p:nvPicPr>
        <p:blipFill rotWithShape="1">
          <a:blip r:embed="rId2"/>
          <a:srcRect l="48291" t="30200" r="26495" b="23837"/>
          <a:stretch/>
        </p:blipFill>
        <p:spPr bwMode="auto">
          <a:xfrm>
            <a:off x="4038600" y="592668"/>
            <a:ext cx="4333875" cy="37930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5C1F06-4DEC-480C-A873-685E11387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5638" y="4767262"/>
            <a:ext cx="385761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41801CC8-8A38-4040-B366-5E3A33B7E639}" type="slidenum">
              <a:rPr lang="en-US" sz="1200" smtClean="0">
                <a:solidFill>
                  <a:schemeClr val="tx1">
                    <a:alpha val="80000"/>
                  </a:schemeClr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9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B205BC-07E0-4066-9BE8-85B36105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583304"/>
            <a:ext cx="2564242" cy="10590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300" dirty="0"/>
              <a:t>The Future of Work is now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DC2639-AD74-46F5-97F0-925CF8A10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391" b="14392"/>
          <a:stretch/>
        </p:blipFill>
        <p:spPr>
          <a:xfrm>
            <a:off x="20" y="10"/>
            <a:ext cx="9143980" cy="3418812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45979" y="4101155"/>
            <a:ext cx="1028700" cy="13716"/>
          </a:xfrm>
          <a:custGeom>
            <a:avLst/>
            <a:gdLst>
              <a:gd name="connsiteX0" fmla="*/ 0 w 1028700"/>
              <a:gd name="connsiteY0" fmla="*/ 0 h 13716"/>
              <a:gd name="connsiteX1" fmla="*/ 514350 w 1028700"/>
              <a:gd name="connsiteY1" fmla="*/ 0 h 13716"/>
              <a:gd name="connsiteX2" fmla="*/ 1028700 w 1028700"/>
              <a:gd name="connsiteY2" fmla="*/ 0 h 13716"/>
              <a:gd name="connsiteX3" fmla="*/ 1028700 w 1028700"/>
              <a:gd name="connsiteY3" fmla="*/ 13716 h 13716"/>
              <a:gd name="connsiteX4" fmla="*/ 534924 w 1028700"/>
              <a:gd name="connsiteY4" fmla="*/ 13716 h 13716"/>
              <a:gd name="connsiteX5" fmla="*/ 0 w 1028700"/>
              <a:gd name="connsiteY5" fmla="*/ 13716 h 13716"/>
              <a:gd name="connsiteX6" fmla="*/ 0 w 1028700"/>
              <a:gd name="connsiteY6" fmla="*/ 0 h 13716"/>
              <a:gd name="connsiteX0" fmla="*/ 0 w 1028700"/>
              <a:gd name="connsiteY0" fmla="*/ 0 h 13716"/>
              <a:gd name="connsiteX1" fmla="*/ 483489 w 1028700"/>
              <a:gd name="connsiteY1" fmla="*/ 0 h 13716"/>
              <a:gd name="connsiteX2" fmla="*/ 1028700 w 1028700"/>
              <a:gd name="connsiteY2" fmla="*/ 0 h 13716"/>
              <a:gd name="connsiteX3" fmla="*/ 1028700 w 1028700"/>
              <a:gd name="connsiteY3" fmla="*/ 13716 h 13716"/>
              <a:gd name="connsiteX4" fmla="*/ 534924 w 1028700"/>
              <a:gd name="connsiteY4" fmla="*/ 13716 h 13716"/>
              <a:gd name="connsiteX5" fmla="*/ 0 w 1028700"/>
              <a:gd name="connsiteY5" fmla="*/ 13716 h 13716"/>
              <a:gd name="connsiteX6" fmla="*/ 0 w 10287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" h="13716" fill="none" extrusionOk="0">
                <a:moveTo>
                  <a:pt x="0" y="0"/>
                </a:moveTo>
                <a:cubicBezTo>
                  <a:pt x="131016" y="11237"/>
                  <a:pt x="259733" y="-4152"/>
                  <a:pt x="514350" y="0"/>
                </a:cubicBezTo>
                <a:cubicBezTo>
                  <a:pt x="746694" y="11187"/>
                  <a:pt x="866162" y="5624"/>
                  <a:pt x="1028700" y="0"/>
                </a:cubicBezTo>
                <a:cubicBezTo>
                  <a:pt x="1028096" y="3142"/>
                  <a:pt x="1028920" y="8880"/>
                  <a:pt x="1028700" y="13716"/>
                </a:cubicBezTo>
                <a:cubicBezTo>
                  <a:pt x="800291" y="53643"/>
                  <a:pt x="679909" y="25981"/>
                  <a:pt x="534924" y="13716"/>
                </a:cubicBezTo>
                <a:cubicBezTo>
                  <a:pt x="404986" y="-26800"/>
                  <a:pt x="227476" y="51850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028700" h="13716" stroke="0" extrusionOk="0">
                <a:moveTo>
                  <a:pt x="0" y="0"/>
                </a:moveTo>
                <a:cubicBezTo>
                  <a:pt x="123752" y="-28690"/>
                  <a:pt x="397422" y="-19294"/>
                  <a:pt x="483489" y="0"/>
                </a:cubicBezTo>
                <a:cubicBezTo>
                  <a:pt x="618497" y="-25271"/>
                  <a:pt x="779756" y="801"/>
                  <a:pt x="1028700" y="0"/>
                </a:cubicBezTo>
                <a:cubicBezTo>
                  <a:pt x="1029376" y="6444"/>
                  <a:pt x="1028982" y="10524"/>
                  <a:pt x="1028700" y="13716"/>
                </a:cubicBezTo>
                <a:cubicBezTo>
                  <a:pt x="925368" y="36577"/>
                  <a:pt x="635401" y="12541"/>
                  <a:pt x="534924" y="13716"/>
                </a:cubicBezTo>
                <a:cubicBezTo>
                  <a:pt x="436815" y="13288"/>
                  <a:pt x="130136" y="4425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028700" h="13716" fill="none" stroke="0" extrusionOk="0">
                <a:moveTo>
                  <a:pt x="0" y="0"/>
                </a:moveTo>
                <a:cubicBezTo>
                  <a:pt x="153683" y="-15478"/>
                  <a:pt x="269209" y="-21061"/>
                  <a:pt x="514350" y="0"/>
                </a:cubicBezTo>
                <a:cubicBezTo>
                  <a:pt x="745303" y="10352"/>
                  <a:pt x="906996" y="-15180"/>
                  <a:pt x="1028700" y="0"/>
                </a:cubicBezTo>
                <a:cubicBezTo>
                  <a:pt x="1028206" y="3035"/>
                  <a:pt x="1028690" y="7528"/>
                  <a:pt x="1028700" y="13716"/>
                </a:cubicBezTo>
                <a:cubicBezTo>
                  <a:pt x="796344" y="29169"/>
                  <a:pt x="661548" y="18158"/>
                  <a:pt x="534924" y="13716"/>
                </a:cubicBezTo>
                <a:cubicBezTo>
                  <a:pt x="418194" y="-13074"/>
                  <a:pt x="235032" y="4080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028700"/>
                      <a:gd name="connsiteY0" fmla="*/ 0 h 13716"/>
                      <a:gd name="connsiteX1" fmla="*/ 514350 w 1028700"/>
                      <a:gd name="connsiteY1" fmla="*/ 0 h 13716"/>
                      <a:gd name="connsiteX2" fmla="*/ 1028700 w 1028700"/>
                      <a:gd name="connsiteY2" fmla="*/ 0 h 13716"/>
                      <a:gd name="connsiteX3" fmla="*/ 1028700 w 1028700"/>
                      <a:gd name="connsiteY3" fmla="*/ 13716 h 13716"/>
                      <a:gd name="connsiteX4" fmla="*/ 534924 w 1028700"/>
                      <a:gd name="connsiteY4" fmla="*/ 13716 h 13716"/>
                      <a:gd name="connsiteX5" fmla="*/ 0 w 1028700"/>
                      <a:gd name="connsiteY5" fmla="*/ 13716 h 13716"/>
                      <a:gd name="connsiteX6" fmla="*/ 0 w 10287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28700" h="13716" fill="none" extrusionOk="0">
                        <a:moveTo>
                          <a:pt x="0" y="0"/>
                        </a:moveTo>
                        <a:cubicBezTo>
                          <a:pt x="159103" y="5908"/>
                          <a:pt x="283127" y="-17057"/>
                          <a:pt x="514350" y="0"/>
                        </a:cubicBezTo>
                        <a:cubicBezTo>
                          <a:pt x="745573" y="17057"/>
                          <a:pt x="878414" y="-1877"/>
                          <a:pt x="1028700" y="0"/>
                        </a:cubicBezTo>
                        <a:cubicBezTo>
                          <a:pt x="1028227" y="2892"/>
                          <a:pt x="1028329" y="8681"/>
                          <a:pt x="1028700" y="13716"/>
                        </a:cubicBezTo>
                        <a:cubicBezTo>
                          <a:pt x="804463" y="30121"/>
                          <a:pt x="680607" y="36599"/>
                          <a:pt x="534924" y="13716"/>
                        </a:cubicBezTo>
                        <a:cubicBezTo>
                          <a:pt x="389241" y="-9167"/>
                          <a:pt x="254033" y="29733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028700" h="13716" stroke="0" extrusionOk="0">
                        <a:moveTo>
                          <a:pt x="0" y="0"/>
                        </a:moveTo>
                        <a:cubicBezTo>
                          <a:pt x="132498" y="-16041"/>
                          <a:pt x="372442" y="-9836"/>
                          <a:pt x="483489" y="0"/>
                        </a:cubicBezTo>
                        <a:cubicBezTo>
                          <a:pt x="594536" y="9836"/>
                          <a:pt x="776411" y="-18582"/>
                          <a:pt x="1028700" y="0"/>
                        </a:cubicBezTo>
                        <a:cubicBezTo>
                          <a:pt x="1029328" y="6235"/>
                          <a:pt x="1028359" y="10206"/>
                          <a:pt x="1028700" y="13716"/>
                        </a:cubicBezTo>
                        <a:cubicBezTo>
                          <a:pt x="920512" y="35167"/>
                          <a:pt x="645731" y="-2813"/>
                          <a:pt x="534924" y="13716"/>
                        </a:cubicBezTo>
                        <a:cubicBezTo>
                          <a:pt x="424117" y="30245"/>
                          <a:pt x="143083" y="-7763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5168C35-6CB1-48AD-B57B-1369B9FC9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0720" y="3583304"/>
            <a:ext cx="5173220" cy="10494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90000"/>
              </a:lnSpc>
            </a:pPr>
            <a:r>
              <a:rPr lang="en-US" sz="1200" dirty="0"/>
              <a:t>COVID Changed the Workforce  &amp; Workplace</a:t>
            </a:r>
          </a:p>
          <a:p>
            <a:pPr indent="-228600" defTabSz="914400">
              <a:lnSpc>
                <a:spcPct val="90000"/>
              </a:lnSpc>
            </a:pPr>
            <a:r>
              <a:rPr lang="en-US" sz="1200" dirty="0"/>
              <a:t>The </a:t>
            </a:r>
            <a:r>
              <a:rPr lang="en-US" sz="1200" i="1" dirty="0"/>
              <a:t>Drivers</a:t>
            </a:r>
            <a:r>
              <a:rPr lang="en-US" sz="1200" dirty="0"/>
              <a:t> of the “Great” Migration </a:t>
            </a:r>
          </a:p>
          <a:p>
            <a:pPr indent="-228600" defTabSz="914400">
              <a:lnSpc>
                <a:spcPct val="90000"/>
              </a:lnSpc>
            </a:pPr>
            <a:r>
              <a:rPr lang="en-US" sz="1200" dirty="0"/>
              <a:t>The War on Talent is REAL</a:t>
            </a:r>
          </a:p>
          <a:p>
            <a:pPr indent="-228600" defTabSz="914400">
              <a:lnSpc>
                <a:spcPct val="90000"/>
              </a:lnSpc>
            </a:pPr>
            <a:r>
              <a:rPr lang="en-US" sz="1200" dirty="0"/>
              <a:t>Age Diversity: The Last Frontier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9D23C-2885-474E-B879-CF391462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41801CC8-8A38-4040-B366-5E3A33B7E639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745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D319C-E8BF-724C-8217-753C5ECA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9ED36-ACE9-459D-8381-D214A6F0DC61}"/>
              </a:ext>
            </a:extLst>
          </p:cNvPr>
          <p:cNvSpPr txBox="1"/>
          <p:nvPr/>
        </p:nvSpPr>
        <p:spPr>
          <a:xfrm>
            <a:off x="149088" y="864703"/>
            <a:ext cx="38166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 just quit my job</a:t>
            </a:r>
            <a:br>
              <a:rPr lang="en-US" sz="1400" i="1" dirty="0"/>
            </a:br>
            <a:r>
              <a:rPr lang="en-US" sz="1400" i="1" dirty="0"/>
              <a:t>I'm </a:t>
            </a:r>
            <a:r>
              <a:rPr lang="en-US" sz="1400" i="1" dirty="0" err="1"/>
              <a:t>gonna</a:t>
            </a:r>
            <a:r>
              <a:rPr lang="en-US" sz="1400" i="1" dirty="0"/>
              <a:t> find new drive</a:t>
            </a:r>
            <a:br>
              <a:rPr lang="en-US" sz="1400" i="1" dirty="0"/>
            </a:br>
            <a:r>
              <a:rPr lang="en-US" sz="1400" i="1" dirty="0"/>
              <a:t>Damn, they </a:t>
            </a:r>
            <a:r>
              <a:rPr lang="en-US" sz="1400" b="1" i="1" dirty="0"/>
              <a:t>work me so damn hard</a:t>
            </a:r>
            <a:br>
              <a:rPr lang="en-US" sz="1400" i="1" dirty="0"/>
            </a:br>
            <a:r>
              <a:rPr lang="en-US" sz="1400" b="1" i="1" dirty="0"/>
              <a:t>Work by nine, then off past five</a:t>
            </a:r>
            <a:br>
              <a:rPr lang="en-US" sz="1400" i="1" dirty="0"/>
            </a:br>
            <a:r>
              <a:rPr lang="en-US" sz="1400" i="1" dirty="0"/>
              <a:t>And they work my nerves</a:t>
            </a:r>
            <a:br>
              <a:rPr lang="en-US" sz="1400" i="1" dirty="0"/>
            </a:br>
            <a:r>
              <a:rPr lang="en-US" sz="1400" i="1" dirty="0"/>
              <a:t>That's why I cannot sleep at night</a:t>
            </a:r>
          </a:p>
          <a:p>
            <a:pPr algn="ctr"/>
            <a:r>
              <a:rPr lang="en-US" sz="1400" i="1" dirty="0"/>
              <a:t>… </a:t>
            </a:r>
            <a:r>
              <a:rPr lang="en-US" sz="1400" b="1" i="1" dirty="0"/>
              <a:t>I'm </a:t>
            </a:r>
            <a:r>
              <a:rPr lang="en-US" sz="1400" b="1" i="1" dirty="0" err="1"/>
              <a:t>lookin</a:t>
            </a:r>
            <a:r>
              <a:rPr lang="en-US" sz="1400" b="1" i="1" dirty="0"/>
              <a:t>' for motivation</a:t>
            </a:r>
            <a:br>
              <a:rPr lang="en-US" sz="1400" i="1" dirty="0"/>
            </a:br>
            <a:r>
              <a:rPr lang="en-US" sz="1400" i="1" dirty="0"/>
              <a:t>I'm </a:t>
            </a:r>
            <a:r>
              <a:rPr lang="en-US" sz="1400" i="1" dirty="0" err="1"/>
              <a:t>lookin</a:t>
            </a:r>
            <a:r>
              <a:rPr lang="en-US" sz="1400" i="1" dirty="0"/>
              <a:t>' for a new foundation, yeah</a:t>
            </a:r>
            <a:br>
              <a:rPr lang="en-US" sz="1400" i="1" dirty="0"/>
            </a:br>
            <a:r>
              <a:rPr lang="en-US" sz="1400" i="1" dirty="0"/>
              <a:t>And I'm on that new vibration</a:t>
            </a:r>
            <a:br>
              <a:rPr lang="en-US" sz="1400" i="1" dirty="0"/>
            </a:br>
            <a:r>
              <a:rPr lang="en-US" sz="1400" i="1" dirty="0"/>
              <a:t>I'm </a:t>
            </a:r>
            <a:r>
              <a:rPr lang="en-US" sz="1400" b="1" i="1" dirty="0" err="1"/>
              <a:t>buildin</a:t>
            </a:r>
            <a:r>
              <a:rPr lang="en-US" sz="1400" b="1" i="1" dirty="0"/>
              <a:t>' my own foundation</a:t>
            </a:r>
            <a:r>
              <a:rPr lang="en-US" sz="1400" i="1" dirty="0"/>
              <a:t>, yeah</a:t>
            </a:r>
            <a:br>
              <a:rPr lang="en-US" sz="1400" i="1" dirty="0"/>
            </a:br>
            <a:r>
              <a:rPr lang="en-US" sz="1400" i="1" dirty="0"/>
              <a:t>Hold up, oh, baby, baby</a:t>
            </a:r>
          </a:p>
          <a:p>
            <a:pPr algn="ctr"/>
            <a:r>
              <a:rPr lang="en-US" sz="1400" i="1" dirty="0"/>
              <a:t>… </a:t>
            </a:r>
            <a:r>
              <a:rPr lang="en-US" sz="1400" b="1" i="1" dirty="0"/>
              <a:t>You won't break my soul (</a:t>
            </a:r>
            <a:r>
              <a:rPr lang="en-US" sz="1400" b="1" i="1" dirty="0" err="1"/>
              <a:t>na</a:t>
            </a:r>
            <a:r>
              <a:rPr lang="en-US" sz="1400" b="1" i="1" dirty="0"/>
              <a:t>, </a:t>
            </a:r>
            <a:r>
              <a:rPr lang="en-US" sz="1400" b="1" i="1" dirty="0" err="1"/>
              <a:t>na</a:t>
            </a:r>
            <a:r>
              <a:rPr lang="en-US" sz="1400" b="1" i="1" dirty="0"/>
              <a:t>)</a:t>
            </a:r>
            <a:br>
              <a:rPr lang="en-US" sz="1400" i="1" dirty="0"/>
            </a:br>
            <a:r>
              <a:rPr lang="en-US" sz="1400" i="1" dirty="0"/>
              <a:t>You won't break my soul (no-no, </a:t>
            </a:r>
            <a:r>
              <a:rPr lang="en-US" sz="1400" i="1" dirty="0" err="1"/>
              <a:t>na</a:t>
            </a:r>
            <a:r>
              <a:rPr lang="en-US" sz="1400" i="1" dirty="0"/>
              <a:t>, </a:t>
            </a:r>
            <a:r>
              <a:rPr lang="en-US" sz="1400" i="1" dirty="0" err="1"/>
              <a:t>na</a:t>
            </a:r>
            <a:r>
              <a:rPr lang="en-US" sz="1400" i="1" dirty="0"/>
              <a:t>)</a:t>
            </a:r>
            <a:br>
              <a:rPr lang="en-US" sz="1400" i="1" dirty="0"/>
            </a:br>
            <a:r>
              <a:rPr lang="en-US" sz="1400" i="1" dirty="0"/>
              <a:t>You won't break my soul (no-no, </a:t>
            </a:r>
            <a:r>
              <a:rPr lang="en-US" sz="1400" i="1" dirty="0" err="1"/>
              <a:t>na</a:t>
            </a:r>
            <a:r>
              <a:rPr lang="en-US" sz="1400" i="1" dirty="0"/>
              <a:t>, </a:t>
            </a:r>
            <a:r>
              <a:rPr lang="en-US" sz="1400" i="1" dirty="0" err="1"/>
              <a:t>na</a:t>
            </a:r>
            <a:r>
              <a:rPr lang="en-US" sz="1400" i="1" dirty="0"/>
              <a:t>)</a:t>
            </a:r>
            <a:br>
              <a:rPr lang="en-US" sz="1400" i="1" dirty="0"/>
            </a:br>
            <a:r>
              <a:rPr lang="en-US" sz="1400" i="1" dirty="0"/>
              <a:t>You won't break my soul (</a:t>
            </a:r>
            <a:r>
              <a:rPr lang="en-US" sz="1400" i="1" dirty="0" err="1"/>
              <a:t>na</a:t>
            </a:r>
            <a:r>
              <a:rPr lang="en-US" sz="1400" i="1" dirty="0"/>
              <a:t>, </a:t>
            </a:r>
            <a:r>
              <a:rPr lang="en-US" sz="1400" i="1" dirty="0" err="1"/>
              <a:t>na</a:t>
            </a:r>
            <a:r>
              <a:rPr lang="en-US" sz="1400" i="1" dirty="0"/>
              <a:t>)</a:t>
            </a:r>
            <a:br>
              <a:rPr lang="en-US" sz="1400" i="1" dirty="0"/>
            </a:br>
            <a:r>
              <a:rPr lang="en-US" sz="1400" i="1" dirty="0"/>
              <a:t>I'm </a:t>
            </a:r>
            <a:r>
              <a:rPr lang="en-US" sz="1400" i="1" dirty="0" err="1"/>
              <a:t>tellin</a:t>
            </a:r>
            <a:r>
              <a:rPr lang="en-US" sz="1400" i="1" dirty="0"/>
              <a:t>' everybody, </a:t>
            </a:r>
            <a:r>
              <a:rPr lang="en-US" sz="1400" i="1" dirty="0" err="1"/>
              <a:t>na</a:t>
            </a:r>
            <a:r>
              <a:rPr lang="en-US" sz="1400" i="1" dirty="0"/>
              <a:t>, </a:t>
            </a:r>
            <a:r>
              <a:rPr lang="en-US" sz="1400" i="1" dirty="0" err="1"/>
              <a:t>na</a:t>
            </a:r>
            <a:endParaRPr lang="en-US" sz="1400" i="1" dirty="0"/>
          </a:p>
          <a:p>
            <a:pPr algn="ctr"/>
            <a:endParaRPr lang="en-US" i="1" dirty="0"/>
          </a:p>
        </p:txBody>
      </p:sp>
      <p:pic>
        <p:nvPicPr>
          <p:cNvPr id="15" name="Picture Placeholder 14" descr="A picture containing person, clothing, person&#10;&#10;Description automatically generated">
            <a:extLst>
              <a:ext uri="{FF2B5EF4-FFF2-40B4-BE49-F238E27FC236}">
                <a16:creationId xmlns:a16="http://schemas.microsoft.com/office/drawing/2014/main" id="{00D0D532-BCAF-4977-B39B-33EE1C8B4A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418" r="154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86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tanding at a table&#10;&#10;Description automatically generated with low confidence">
            <a:extLst>
              <a:ext uri="{FF2B5EF4-FFF2-40B4-BE49-F238E27FC236}">
                <a16:creationId xmlns:a16="http://schemas.microsoft.com/office/drawing/2014/main" id="{900B4CF0-183C-B547-B9DD-6622780108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329" r="14329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6E2B9-93C1-9044-A5B0-7FDC0765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01CC8-8A38-4040-B366-5E3A33B7E639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53CE48-D71F-45A8-97C6-89C989ED5DF7}"/>
              </a:ext>
            </a:extLst>
          </p:cNvPr>
          <p:cNvPicPr/>
          <p:nvPr/>
        </p:nvPicPr>
        <p:blipFill rotWithShape="1">
          <a:blip r:embed="rId3"/>
          <a:srcRect l="11433" t="44254" r="33439" b="35803"/>
          <a:stretch/>
        </p:blipFill>
        <p:spPr bwMode="auto">
          <a:xfrm>
            <a:off x="1028700" y="1668980"/>
            <a:ext cx="3276600" cy="66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A436C4-70B1-48A4-858F-5346B060B3B3}"/>
              </a:ext>
            </a:extLst>
          </p:cNvPr>
          <p:cNvPicPr/>
          <p:nvPr/>
        </p:nvPicPr>
        <p:blipFill rotWithShape="1">
          <a:blip r:embed="rId4"/>
          <a:srcRect l="10684" t="38747" r="30875" b="43969"/>
          <a:stretch/>
        </p:blipFill>
        <p:spPr bwMode="auto">
          <a:xfrm>
            <a:off x="211345" y="2685637"/>
            <a:ext cx="3473450" cy="666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CA8957-7C3B-496B-BD54-A0D3ED89C6D4}"/>
              </a:ext>
            </a:extLst>
          </p:cNvPr>
          <p:cNvPicPr/>
          <p:nvPr/>
        </p:nvPicPr>
        <p:blipFill rotWithShape="1">
          <a:blip r:embed="rId5"/>
          <a:srcRect l="11218" t="36468" r="32372" b="42830"/>
          <a:stretch/>
        </p:blipFill>
        <p:spPr bwMode="auto">
          <a:xfrm>
            <a:off x="1028700" y="3613394"/>
            <a:ext cx="3352800" cy="692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C662B-92D7-4532-BABB-BB9336DDF71D}"/>
              </a:ext>
            </a:extLst>
          </p:cNvPr>
          <p:cNvPicPr/>
          <p:nvPr/>
        </p:nvPicPr>
        <p:blipFill rotWithShape="1">
          <a:blip r:embed="rId6"/>
          <a:srcRect l="10685" t="42735" r="32370" b="42260"/>
          <a:stretch/>
        </p:blipFill>
        <p:spPr bwMode="auto">
          <a:xfrm>
            <a:off x="138126" y="734657"/>
            <a:ext cx="3384550" cy="666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886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182AD3-AF8F-F745-ADDA-51E529A8AA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28650" y="4587368"/>
            <a:ext cx="6617394" cy="4537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latin typeface="+mj-lt"/>
              </a:rPr>
              <a:t>Choi-Allum, Lona.</a:t>
            </a:r>
            <a:r>
              <a:rPr lang="en-US" sz="1200" i="1" dirty="0">
                <a:latin typeface="+mj-lt"/>
              </a:rPr>
              <a:t> Understanding the Great Resignation and Impact of COVID-19 on Work for the 50+</a:t>
            </a:r>
            <a:r>
              <a:rPr lang="en-US" sz="1200" dirty="0">
                <a:latin typeface="+mj-lt"/>
              </a:rPr>
              <a:t>. Washington, DC: AARP Research, September 2022</a:t>
            </a:r>
            <a:r>
              <a:rPr lang="en-US" sz="1200" dirty="0"/>
              <a:t>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663FD-9BED-A54C-9DBA-EBDDA6E0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3A01E4C-28C0-4663-B1D1-2D9018F450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298202"/>
              </p:ext>
            </p:extLst>
          </p:nvPr>
        </p:nvGraphicFramePr>
        <p:xfrm>
          <a:off x="722299" y="760719"/>
          <a:ext cx="7345936" cy="3557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287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90B25-B4BB-C040-8D5F-E282B778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67BAC6E-72C1-478D-BED9-9BFE567C52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87989"/>
              </p:ext>
            </p:extLst>
          </p:nvPr>
        </p:nvGraphicFramePr>
        <p:xfrm>
          <a:off x="421127" y="482600"/>
          <a:ext cx="8178799" cy="41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9CE7C04A-650A-40C4-BF95-A8B2B79475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28650" y="4587368"/>
            <a:ext cx="6617394" cy="4537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>
                <a:latin typeface="+mj-lt"/>
              </a:rPr>
              <a:t>Choi-Allum, Lona.</a:t>
            </a:r>
            <a:r>
              <a:rPr lang="en-US" sz="1100" i="1" dirty="0">
                <a:latin typeface="+mj-lt"/>
              </a:rPr>
              <a:t> Understanding the Great Resignation and Impact of COVID-19 on Work for the 50+</a:t>
            </a:r>
            <a:r>
              <a:rPr lang="en-US" sz="1100" dirty="0">
                <a:latin typeface="+mj-lt"/>
              </a:rPr>
              <a:t>. Washington, DC: AARP Research, September 2022. </a:t>
            </a:r>
          </a:p>
        </p:txBody>
      </p:sp>
    </p:spTree>
    <p:extLst>
      <p:ext uri="{BB962C8B-B14F-4D97-AF65-F5344CB8AC3E}">
        <p14:creationId xmlns:p14="http://schemas.microsoft.com/office/powerpoint/2010/main" val="14605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B82FD8-3FE6-40BC-AA99-15D216551975}"/>
              </a:ext>
            </a:extLst>
          </p:cNvPr>
          <p:cNvPicPr/>
          <p:nvPr/>
        </p:nvPicPr>
        <p:blipFill rotWithShape="1">
          <a:blip r:embed="rId2"/>
          <a:srcRect t="18423" r="36110" b="25737"/>
          <a:stretch/>
        </p:blipFill>
        <p:spPr bwMode="auto">
          <a:xfrm>
            <a:off x="482601" y="711201"/>
            <a:ext cx="8032750" cy="362712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85516-0864-B645-8D4A-138D1AFEA6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33680" y="4630340"/>
            <a:ext cx="6136384" cy="27384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/>
              <a:t>Choi-Allum, Lona.</a:t>
            </a:r>
            <a:r>
              <a:rPr lang="en-US" sz="1100" i="1" dirty="0"/>
              <a:t> Age Discrimination Among Workers Age 50-Plus. </a:t>
            </a:r>
            <a:r>
              <a:rPr lang="en-US" sz="1100" dirty="0"/>
              <a:t>Washington, DC: AARP Research, July 2022. </a:t>
            </a:r>
            <a:r>
              <a:rPr lang="en-US" sz="1100" dirty="0">
                <a:hlinkClick r:id="rId3"/>
              </a:rPr>
              <a:t>https://doi.org/10.26419/res.00545.001</a:t>
            </a:r>
            <a:endParaRPr 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AA74E-1DA0-6A4A-A207-83FF15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85516-0864-B645-8D4A-138D1AFEA6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33680" y="4630340"/>
            <a:ext cx="6769632" cy="41076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/>
              <a:t>Accius, Jean, and Joo Yeoun Suh. The Economic Impact of Age Discrimination: How Discriminating Against Older Workers Could Cost the U.S. Economy $850 Billion. Washington, DC: AARP Thought Leadership, January 2020. </a:t>
            </a:r>
            <a:r>
              <a:rPr lang="en-US" sz="1100" dirty="0">
                <a:hlinkClick r:id="rId2"/>
              </a:rPr>
              <a:t>https://doi.org/10.26419/int.00042.003</a:t>
            </a:r>
            <a:r>
              <a:rPr lang="en-US" sz="11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AA74E-1DA0-6A4A-A207-83FF15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08193-746B-4F86-B889-D1AF267B46A9}"/>
              </a:ext>
            </a:extLst>
          </p:cNvPr>
          <p:cNvPicPr/>
          <p:nvPr/>
        </p:nvPicPr>
        <p:blipFill rotWithShape="1">
          <a:blip r:embed="rId3"/>
          <a:srcRect l="25321" t="25451" r="25854" b="21178"/>
          <a:stretch/>
        </p:blipFill>
        <p:spPr bwMode="auto">
          <a:xfrm>
            <a:off x="1016215" y="808264"/>
            <a:ext cx="6769632" cy="3526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7664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79F83B-A288-42B7-B82D-ED7C4362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764552"/>
            <a:ext cx="8178799" cy="204469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685516-0864-B645-8D4A-138D1AFEA6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82600" y="4561444"/>
            <a:ext cx="5632450" cy="4796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Accius, Jean, and Joo Yeoun Suh.</a:t>
            </a:r>
            <a:r>
              <a:rPr lang="en-US" i="1" dirty="0"/>
              <a:t> The Longevity Economy Outlook: How People Ages 50 and Older Are Fueling Economic Growth, Stimulating Jobs, and Creating Opportunities for All. </a:t>
            </a:r>
            <a:r>
              <a:rPr lang="en-US" dirty="0"/>
              <a:t>Washington, DC: AARP Thought Leadership, December 2019. </a:t>
            </a:r>
            <a:r>
              <a:rPr lang="en-US" dirty="0">
                <a:hlinkClick r:id="rId4"/>
              </a:rPr>
              <a:t>https://doi.org/10.26419/int.00042.001</a:t>
            </a:r>
            <a:endParaRPr lang="en-US" sz="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AA74E-1DA0-6A4A-A207-83FF15C6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1801CC8-8A38-4040-B366-5E3A33B7E639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165141B-E305-47D7-BE29-0ABB4CE81734}"/>
              </a:ext>
            </a:extLst>
          </p:cNvPr>
          <p:cNvSpPr txBox="1">
            <a:spLocks/>
          </p:cNvSpPr>
          <p:nvPr/>
        </p:nvSpPr>
        <p:spPr>
          <a:xfrm>
            <a:off x="1346152" y="582056"/>
            <a:ext cx="5377377" cy="60359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br>
              <a:rPr lang="en-US" sz="1350" b="1" i="1" dirty="0">
                <a:solidFill>
                  <a:srgbClr val="D52B1E"/>
                </a:solidFill>
                <a:latin typeface="+mj-lt"/>
              </a:rPr>
            </a:br>
            <a:r>
              <a:rPr lang="en-US" sz="1800" b="1" dirty="0">
                <a:solidFill>
                  <a:srgbClr val="D52B1E"/>
                </a:solidFill>
                <a:latin typeface="+mj-lt"/>
              </a:rPr>
              <a:t>We are all aging and, in some cases, living longer and healthier lives. </a:t>
            </a:r>
            <a:br>
              <a:rPr lang="en-US" sz="1350" b="1" dirty="0">
                <a:solidFill>
                  <a:srgbClr val="D52B1E"/>
                </a:solidFill>
                <a:latin typeface="+mj-lt"/>
              </a:rPr>
            </a:br>
            <a:endParaRPr lang="en-US" sz="1350" b="1" dirty="0">
              <a:solidFill>
                <a:srgbClr val="D52B1E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2026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RP Data Visualization Colors 210326">
      <a:dk1>
        <a:srgbClr val="000000"/>
      </a:dk1>
      <a:lt1>
        <a:srgbClr val="FFFFFF"/>
      </a:lt1>
      <a:dk2>
        <a:srgbClr val="EC1300"/>
      </a:dk2>
      <a:lt2>
        <a:srgbClr val="E6E7E5"/>
      </a:lt2>
      <a:accent1>
        <a:srgbClr val="104170"/>
      </a:accent1>
      <a:accent2>
        <a:srgbClr val="9E2020"/>
      </a:accent2>
      <a:accent3>
        <a:srgbClr val="0B5C2F"/>
      </a:accent3>
      <a:accent4>
        <a:srgbClr val="448EA1"/>
      </a:accent4>
      <a:accent5>
        <a:srgbClr val="F46200"/>
      </a:accent5>
      <a:accent6>
        <a:srgbClr val="FFC411"/>
      </a:accent6>
      <a:hlink>
        <a:srgbClr val="EC120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736625590476499E52DDD733A56E73" ma:contentTypeVersion="14" ma:contentTypeDescription="Create a new document." ma:contentTypeScope="" ma:versionID="4d73a5980df26f2c48cf6cfa780ab79b">
  <xsd:schema xmlns:xsd="http://www.w3.org/2001/XMLSchema" xmlns:xs="http://www.w3.org/2001/XMLSchema" xmlns:p="http://schemas.microsoft.com/office/2006/metadata/properties" xmlns:ns3="e1904adb-e7d9-44b7-8c2c-1e6dc4ca1082" xmlns:ns4="df8ab485-4d96-4884-bf0e-ba02b90c0bc1" targetNamespace="http://schemas.microsoft.com/office/2006/metadata/properties" ma:root="true" ma:fieldsID="1330aa36c072f4c44cfa119ad4f49570" ns3:_="" ns4:_="">
    <xsd:import namespace="e1904adb-e7d9-44b7-8c2c-1e6dc4ca1082"/>
    <xsd:import namespace="df8ab485-4d96-4884-bf0e-ba02b90c0b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04adb-e7d9-44b7-8c2c-1e6dc4ca10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ab485-4d96-4884-bf0e-ba02b90c0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831F2E-ADF8-4D36-803A-96E5D8F9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904adb-e7d9-44b7-8c2c-1e6dc4ca1082"/>
    <ds:schemaRef ds:uri="df8ab485-4d96-4884-bf0e-ba02b90c0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656E83-E2A4-4C21-A0E9-99BD4F6F27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EB47D3-0FF9-4E72-B687-F633519BF93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df8ab485-4d96-4884-bf0e-ba02b90c0bc1"/>
    <ds:schemaRef ds:uri="e1904adb-e7d9-44b7-8c2c-1e6dc4ca1082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801</Words>
  <Application>Microsoft Macintosh PowerPoint</Application>
  <PresentationFormat>On-screen Show (16:9)</PresentationFormat>
  <Paragraphs>54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Book</vt:lpstr>
      <vt:lpstr>Calibri</vt:lpstr>
      <vt:lpstr>Helvetica Neue Medium</vt:lpstr>
      <vt:lpstr>Noto Sans Symbols</vt:lpstr>
      <vt:lpstr>Office Theme</vt:lpstr>
      <vt:lpstr>The Intergenerational Workforce – Fueling the Longevity Economy  </vt:lpstr>
      <vt:lpstr>The Future of Work is 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Intergenerational Workforce – Fueling the Longevity Economy  </dc:title>
  <dc:creator>Accius II, Jean</dc:creator>
  <cp:lastModifiedBy>Rachel Jones</cp:lastModifiedBy>
  <cp:revision>3</cp:revision>
  <dcterms:created xsi:type="dcterms:W3CDTF">2022-09-19T04:27:50Z</dcterms:created>
  <dcterms:modified xsi:type="dcterms:W3CDTF">2022-09-19T20:59:33Z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0x01010085736625590476499E52DDD733A56E73</vt:lpwstr>
  </property>
</Properties>
</file>