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Montserrat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F72F8F-8BB6-4F50-9CEA-7C1979F1FEB4}">
  <a:tblStyle styleId="{AAF72F8F-8BB6-4F50-9CEA-7C1979F1FE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0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Ligh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Light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usTE--tJ76QwPwPWm6CxABcRTNcDI69kaIIl3FqTsfE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daf6121d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daf6121d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F3639"/>
              </a:buClr>
              <a:buSzPts val="1100"/>
              <a:buFont typeface="Arial"/>
              <a:buNone/>
            </a:pPr>
            <a:r>
              <a:rPr lang="en">
                <a:solidFill>
                  <a:srgbClr val="2F3639"/>
                </a:solidFill>
              </a:rPr>
              <a:t>For more layouts, icons, and tips, check out our </a:t>
            </a:r>
            <a:r>
              <a:rPr lang="en" u="sng">
                <a:solidFill>
                  <a:srgbClr val="0D61DE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Internal Deck Guide</a:t>
            </a:r>
            <a:endParaRPr>
              <a:solidFill>
                <a:srgbClr val="2F363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3639"/>
                </a:solidFill>
              </a:rPr>
              <a:t>Updated 02.05.21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5693af531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5693af531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556c1a106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556c1a106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693af531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5693af531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5693af531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5693af531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5693af531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5693af531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693af531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5693af531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5693af531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5693af531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56c1a144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556c1a144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5693af531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5693af531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5693af531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5693af531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693af531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5693af531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693af531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5693af531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b31248b3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b31248b3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56c1a14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556c1a14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693af53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5693af53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693af531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5693af531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5693af531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5693af531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5693af531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5693af531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556c1a106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556c1a106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">
  <p:cSld name="TITLE_4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685800" y="861550"/>
            <a:ext cx="77724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a">
  <p:cSld name="TITLE_1_1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012" scaled="0"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1"/>
          <p:cNvSpPr txBox="1"/>
          <p:nvPr>
            <p:ph type="title"/>
          </p:nvPr>
        </p:nvSpPr>
        <p:spPr>
          <a:xfrm>
            <a:off x="685800" y="861550"/>
            <a:ext cx="7772400" cy="18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5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42" name="Google Shape;42;p11"/>
          <p:cNvCxnSpPr/>
          <p:nvPr/>
        </p:nvCxnSpPr>
        <p:spPr>
          <a:xfrm>
            <a:off x="683700" y="2692600"/>
            <a:ext cx="7776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26764" y="3001488"/>
            <a:ext cx="1490472" cy="326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b">
  <p:cSld name="TITLE_1_1_2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5400012" scaled="0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2"/>
          <p:cNvSpPr txBox="1"/>
          <p:nvPr>
            <p:ph type="title"/>
          </p:nvPr>
        </p:nvSpPr>
        <p:spPr>
          <a:xfrm>
            <a:off x="685800" y="861550"/>
            <a:ext cx="7772400" cy="18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5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47" name="Google Shape;47;p12"/>
          <p:cNvCxnSpPr/>
          <p:nvPr/>
        </p:nvCxnSpPr>
        <p:spPr>
          <a:xfrm>
            <a:off x="683700" y="2692600"/>
            <a:ext cx="7776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8" name="Google Shape;4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26764" y="4463863"/>
            <a:ext cx="1490472" cy="32604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2"/>
          <p:cNvSpPr txBox="1"/>
          <p:nvPr>
            <p:ph idx="1" type="subTitle"/>
          </p:nvPr>
        </p:nvSpPr>
        <p:spPr>
          <a:xfrm>
            <a:off x="685800" y="2692450"/>
            <a:ext cx="7772400" cy="1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Medium"/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3a">
  <p:cSld name="TITLE_1_1_1">
    <p:bg>
      <p:bgPr>
        <a:gradFill>
          <a:gsLst>
            <a:gs pos="0">
              <a:srgbClr val="FFFFFF"/>
            </a:gs>
            <a:gs pos="100000">
              <a:schemeClr val="lt2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ZipRecruiter_logo_800px.png" id="52" name="Google Shape;52;p13"/>
          <p:cNvPicPr preferRelativeResize="0"/>
          <p:nvPr/>
        </p:nvPicPr>
        <p:blipFill rotWithShape="1">
          <a:blip r:embed="rId2">
            <a:alphaModFix/>
          </a:blip>
          <a:srcRect b="119" l="0" r="0" t="109"/>
          <a:stretch/>
        </p:blipFill>
        <p:spPr>
          <a:xfrm>
            <a:off x="3824663" y="3000450"/>
            <a:ext cx="1494674" cy="3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685800" y="861550"/>
            <a:ext cx="7772400" cy="18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5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1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54" name="Google Shape;54;p13"/>
          <p:cNvCxnSpPr/>
          <p:nvPr/>
        </p:nvCxnSpPr>
        <p:spPr>
          <a:xfrm>
            <a:off x="683700" y="2692600"/>
            <a:ext cx="7776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3b">
  <p:cSld name="TITLE_1_1_1_1">
    <p:bg>
      <p:bgPr>
        <a:gradFill>
          <a:gsLst>
            <a:gs pos="0">
              <a:srgbClr val="FFFFFF"/>
            </a:gs>
            <a:gs pos="100000">
              <a:schemeClr val="lt2"/>
            </a:gs>
          </a:gsLst>
          <a:lin ang="5400012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ZipRecruiter_logo_800px.png" id="57" name="Google Shape;57;p14"/>
          <p:cNvPicPr preferRelativeResize="0"/>
          <p:nvPr/>
        </p:nvPicPr>
        <p:blipFill rotWithShape="1">
          <a:blip r:embed="rId2">
            <a:alphaModFix/>
          </a:blip>
          <a:srcRect b="119" l="0" r="0" t="109"/>
          <a:stretch/>
        </p:blipFill>
        <p:spPr>
          <a:xfrm>
            <a:off x="3824663" y="4461778"/>
            <a:ext cx="1494674" cy="3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685800" y="861550"/>
            <a:ext cx="7772400" cy="18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5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1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59" name="Google Shape;59;p14"/>
          <p:cNvCxnSpPr/>
          <p:nvPr/>
        </p:nvCxnSpPr>
        <p:spPr>
          <a:xfrm>
            <a:off x="683700" y="2692600"/>
            <a:ext cx="7776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85800" y="2692450"/>
            <a:ext cx="7772400" cy="13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Title Only - Dark">
  <p:cSld name="SECTION_HEADER_2">
    <p:bg>
      <p:bgPr>
        <a:solidFill>
          <a:schemeClr val="accen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416" r="416" t="0"/>
          <a:stretch/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5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5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689550" y="1926450"/>
            <a:ext cx="77685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b="1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68" name="Google Shape;68;p15"/>
          <p:cNvGrpSpPr/>
          <p:nvPr/>
        </p:nvGrpSpPr>
        <p:grpSpPr>
          <a:xfrm rot="-5400000">
            <a:off x="-715813" y="2528709"/>
            <a:ext cx="1455275" cy="86100"/>
            <a:chOff x="233700" y="-30791"/>
            <a:chExt cx="1455275" cy="86100"/>
          </a:xfrm>
        </p:grpSpPr>
        <p:sp>
          <p:nvSpPr>
            <p:cNvPr id="69" name="Google Shape;69;p15"/>
            <p:cNvSpPr/>
            <p:nvPr/>
          </p:nvSpPr>
          <p:spPr>
            <a:xfrm>
              <a:off x="274320" y="0"/>
              <a:ext cx="13716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flipH="1" rot="4051234">
              <a:off x="1612971" y="-20695"/>
              <a:ext cx="65908" cy="6590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 rot="4051234">
              <a:off x="243796" y="-20695"/>
              <a:ext cx="65908" cy="6590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Title + Subtitle - Dark">
  <p:cSld name="TITLE_AND_BODY_2">
    <p:bg>
      <p:bgPr>
        <a:solidFill>
          <a:schemeClr val="accen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416" r="416" t="0"/>
          <a:stretch/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6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8" name="Google Shape;78;p16"/>
          <p:cNvGrpSpPr/>
          <p:nvPr/>
        </p:nvGrpSpPr>
        <p:grpSpPr>
          <a:xfrm rot="-5400000">
            <a:off x="-715813" y="2528709"/>
            <a:ext cx="1455275" cy="86100"/>
            <a:chOff x="233700" y="-30791"/>
            <a:chExt cx="1455275" cy="86100"/>
          </a:xfrm>
        </p:grpSpPr>
        <p:sp>
          <p:nvSpPr>
            <p:cNvPr id="79" name="Google Shape;79;p16"/>
            <p:cNvSpPr/>
            <p:nvPr/>
          </p:nvSpPr>
          <p:spPr>
            <a:xfrm>
              <a:off x="274320" y="0"/>
              <a:ext cx="13716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 flipH="1" rot="4051234">
              <a:off x="1612971" y="-20695"/>
              <a:ext cx="65908" cy="6590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 flipH="1" rot="4051234">
              <a:off x="243796" y="-20695"/>
              <a:ext cx="65908" cy="6590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6"/>
          <p:cNvSpPr txBox="1"/>
          <p:nvPr>
            <p:ph type="title"/>
          </p:nvPr>
        </p:nvSpPr>
        <p:spPr>
          <a:xfrm>
            <a:off x="685800" y="1844125"/>
            <a:ext cx="77724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Montserrat"/>
              <a:buNone/>
              <a:defRPr b="1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685800" y="2700425"/>
            <a:ext cx="77724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Medium"/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Title Only - Light">
  <p:cSld name="SECTION_HEADER_1"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689550" y="1926450"/>
            <a:ext cx="77688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86" name="Google Shape;86;p17"/>
          <p:cNvGrpSpPr/>
          <p:nvPr/>
        </p:nvGrpSpPr>
        <p:grpSpPr>
          <a:xfrm rot="-5400000">
            <a:off x="-715813" y="2528709"/>
            <a:ext cx="1455275" cy="86100"/>
            <a:chOff x="233700" y="-30791"/>
            <a:chExt cx="1455275" cy="86100"/>
          </a:xfrm>
        </p:grpSpPr>
        <p:sp>
          <p:nvSpPr>
            <p:cNvPr id="87" name="Google Shape;87;p17"/>
            <p:cNvSpPr/>
            <p:nvPr/>
          </p:nvSpPr>
          <p:spPr>
            <a:xfrm>
              <a:off x="274320" y="0"/>
              <a:ext cx="13716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 flipH="1" rot="4051234">
              <a:off x="1612971" y="-20695"/>
              <a:ext cx="65908" cy="6590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 flipH="1" rot="4051234">
              <a:off x="243796" y="-20695"/>
              <a:ext cx="65908" cy="6590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Title + Subtitle - Light">
  <p:cSld name="TITLE_AND_BODY_1">
    <p:bg>
      <p:bgPr>
        <a:solidFill>
          <a:schemeClr val="dk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8"/>
          <p:cNvGrpSpPr/>
          <p:nvPr/>
        </p:nvGrpSpPr>
        <p:grpSpPr>
          <a:xfrm rot="-5400000">
            <a:off x="-715813" y="2528709"/>
            <a:ext cx="1455275" cy="86100"/>
            <a:chOff x="233700" y="-30791"/>
            <a:chExt cx="1455275" cy="86100"/>
          </a:xfrm>
        </p:grpSpPr>
        <p:sp>
          <p:nvSpPr>
            <p:cNvPr id="92" name="Google Shape;92;p18"/>
            <p:cNvSpPr/>
            <p:nvPr/>
          </p:nvSpPr>
          <p:spPr>
            <a:xfrm>
              <a:off x="274320" y="0"/>
              <a:ext cx="1371600" cy="45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 flipH="1" rot="4051234">
              <a:off x="1612971" y="-20695"/>
              <a:ext cx="65908" cy="6590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 flipH="1" rot="4051234">
              <a:off x="243796" y="-20695"/>
              <a:ext cx="65908" cy="6590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8"/>
          <p:cNvSpPr txBox="1"/>
          <p:nvPr>
            <p:ph type="title"/>
          </p:nvPr>
        </p:nvSpPr>
        <p:spPr>
          <a:xfrm>
            <a:off x="685800" y="1844125"/>
            <a:ext cx="77724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" type="subTitle"/>
          </p:nvPr>
        </p:nvSpPr>
        <p:spPr>
          <a:xfrm>
            <a:off x="685800" y="2700425"/>
            <a:ext cx="77724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- Gray Right 1">
  <p:cSld name="TITLE_AND_TWO_COLUMNS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9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9"/>
          <p:cNvSpPr txBox="1"/>
          <p:nvPr>
            <p:ph type="title"/>
          </p:nvPr>
        </p:nvSpPr>
        <p:spPr>
          <a:xfrm>
            <a:off x="413800" y="248950"/>
            <a:ext cx="50667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685800" y="861550"/>
            <a:ext cx="47946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Gray Right 1">
  <p:cSld name="TITLE_AND_TWO_COLUMNS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20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20"/>
          <p:cNvSpPr txBox="1"/>
          <p:nvPr>
            <p:ph type="title"/>
          </p:nvPr>
        </p:nvSpPr>
        <p:spPr>
          <a:xfrm>
            <a:off x="685900" y="248950"/>
            <a:ext cx="48045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685800" y="2230500"/>
            <a:ext cx="48045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Center">
  <p:cSld name="TITLE_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85700" y="861550"/>
            <a:ext cx="77724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Gray Right 1">
  <p:cSld name="TITLE_AND_TWO_COLUMNS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1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21"/>
          <p:cNvSpPr txBox="1"/>
          <p:nvPr>
            <p:ph type="title"/>
          </p:nvPr>
        </p:nvSpPr>
        <p:spPr>
          <a:xfrm>
            <a:off x="685800" y="861550"/>
            <a:ext cx="48045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- Gray Right 2">
  <p:cSld name="TITLE_ONLY_2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2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22"/>
          <p:cNvSpPr txBox="1"/>
          <p:nvPr>
            <p:ph type="title"/>
          </p:nvPr>
        </p:nvSpPr>
        <p:spPr>
          <a:xfrm>
            <a:off x="413800" y="248950"/>
            <a:ext cx="6630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685800" y="861550"/>
            <a:ext cx="43404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Gray Right 2">
  <p:cSld name="TITLE_ONLY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3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3"/>
          <p:cNvSpPr txBox="1"/>
          <p:nvPr>
            <p:ph type="title"/>
          </p:nvPr>
        </p:nvSpPr>
        <p:spPr>
          <a:xfrm>
            <a:off x="685891" y="248950"/>
            <a:ext cx="43503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685800" y="2230500"/>
            <a:ext cx="43503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Gray Right 2">
  <p:cSld name="TITLE_ONLY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4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4"/>
          <p:cNvSpPr txBox="1"/>
          <p:nvPr>
            <p:ph type="title"/>
          </p:nvPr>
        </p:nvSpPr>
        <p:spPr>
          <a:xfrm>
            <a:off x="685800" y="861550"/>
            <a:ext cx="43404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- Gray Right 3">
  <p:cSld name="ONE_COLUMN_TEXT_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5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5"/>
          <p:cNvSpPr txBox="1"/>
          <p:nvPr>
            <p:ph type="title"/>
          </p:nvPr>
        </p:nvSpPr>
        <p:spPr>
          <a:xfrm>
            <a:off x="413800" y="248950"/>
            <a:ext cx="5076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685800" y="861550"/>
            <a:ext cx="38862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Gray Right 3">
  <p:cSld name="ONE_COLUMN_TEXT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6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6"/>
          <p:cNvSpPr txBox="1"/>
          <p:nvPr>
            <p:ph type="title"/>
          </p:nvPr>
        </p:nvSpPr>
        <p:spPr>
          <a:xfrm>
            <a:off x="685871" y="248950"/>
            <a:ext cx="34218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50" name="Google Shape;150;p26"/>
          <p:cNvSpPr txBox="1"/>
          <p:nvPr>
            <p:ph idx="1" type="subTitle"/>
          </p:nvPr>
        </p:nvSpPr>
        <p:spPr>
          <a:xfrm>
            <a:off x="685800" y="2230500"/>
            <a:ext cx="34218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Gray Right 3">
  <p:cSld name="ONE_COLUMN_TEXT_1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7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7"/>
          <p:cNvSpPr txBox="1"/>
          <p:nvPr>
            <p:ph type="title"/>
          </p:nvPr>
        </p:nvSpPr>
        <p:spPr>
          <a:xfrm>
            <a:off x="685800" y="861550"/>
            <a:ext cx="34320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- Gray Left 1">
  <p:cSld name="MAIN_POINT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>
            <p:ph type="title"/>
          </p:nvPr>
        </p:nvSpPr>
        <p:spPr>
          <a:xfrm>
            <a:off x="3663650" y="248950"/>
            <a:ext cx="4794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60" name="Google Shape;160;p28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663650" y="861550"/>
            <a:ext cx="47946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Gray Left 1">
  <p:cSld name="MAIN_POINT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9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 txBox="1"/>
          <p:nvPr>
            <p:ph type="title"/>
          </p:nvPr>
        </p:nvSpPr>
        <p:spPr>
          <a:xfrm>
            <a:off x="3663275" y="248950"/>
            <a:ext cx="47949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66" name="Google Shape;166;p29"/>
          <p:cNvSpPr txBox="1"/>
          <p:nvPr>
            <p:ph idx="1" type="subTitle"/>
          </p:nvPr>
        </p:nvSpPr>
        <p:spPr>
          <a:xfrm>
            <a:off x="3663175" y="2230500"/>
            <a:ext cx="47949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Gray Left 1">
  <p:cSld name="MAIN_POINT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0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>
            <p:ph type="title"/>
          </p:nvPr>
        </p:nvSpPr>
        <p:spPr>
          <a:xfrm>
            <a:off x="3663150" y="861550"/>
            <a:ext cx="47949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70" name="Google Shape;170;p30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veyard">
  <p:cSld name="TITLE_3_2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685700" y="861550"/>
            <a:ext cx="77724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FFFFFF"/>
                </a:solidFill>
              </a:rPr>
              <a:t>⚰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GRAVEYARD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- Gray Left 2">
  <p:cSld name="SECTION_TITLE_AND_DESCRIPTION_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>
            <p:ph type="title"/>
          </p:nvPr>
        </p:nvSpPr>
        <p:spPr>
          <a:xfrm>
            <a:off x="4107725" y="248950"/>
            <a:ext cx="4350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107725" y="861550"/>
            <a:ext cx="43506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5" name="Google Shape;175;p31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Gray Left 2">
  <p:cSld name="SECTION_TITLE_AND_DESCRIPTION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/>
          <p:nvPr>
            <p:ph type="title"/>
          </p:nvPr>
        </p:nvSpPr>
        <p:spPr>
          <a:xfrm>
            <a:off x="4117915" y="248950"/>
            <a:ext cx="43404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1" type="subTitle"/>
          </p:nvPr>
        </p:nvSpPr>
        <p:spPr>
          <a:xfrm>
            <a:off x="4117825" y="2230500"/>
            <a:ext cx="43404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0" name="Google Shape;180;p32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Gray Left 2">
  <p:cSld name="SECTION_TITLE_AND_DESCRIPTION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3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/>
          <p:nvPr>
            <p:ph type="title"/>
          </p:nvPr>
        </p:nvSpPr>
        <p:spPr>
          <a:xfrm>
            <a:off x="4117825" y="861550"/>
            <a:ext cx="43404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84" name="Google Shape;184;p33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- Gray Left 3">
  <p:cSld name="CAPTION_ONLY_2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 txBox="1"/>
          <p:nvPr>
            <p:ph type="title"/>
          </p:nvPr>
        </p:nvSpPr>
        <p:spPr>
          <a:xfrm>
            <a:off x="5026175" y="248950"/>
            <a:ext cx="34320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5026175" y="861550"/>
            <a:ext cx="34320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9" name="Google Shape;189;p34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Gray Left 3">
  <p:cSld name="CAPTION_ONLY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5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5"/>
          <p:cNvSpPr txBox="1"/>
          <p:nvPr>
            <p:ph type="title"/>
          </p:nvPr>
        </p:nvSpPr>
        <p:spPr>
          <a:xfrm>
            <a:off x="5036344" y="248950"/>
            <a:ext cx="34221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93" name="Google Shape;193;p35"/>
          <p:cNvSpPr txBox="1"/>
          <p:nvPr>
            <p:ph idx="1" type="subTitle"/>
          </p:nvPr>
        </p:nvSpPr>
        <p:spPr>
          <a:xfrm>
            <a:off x="5036273" y="2230500"/>
            <a:ext cx="34221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4" name="Google Shape;194;p35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Gray Left 3">
  <p:cSld name="CAPTION_ONLY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>
            <p:ph type="title"/>
          </p:nvPr>
        </p:nvSpPr>
        <p:spPr>
          <a:xfrm>
            <a:off x="5036125" y="861550"/>
            <a:ext cx="34221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pic>
        <p:nvPicPr>
          <p:cNvPr id="197" name="Google Shape;197;p36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BIG_NUMBER_3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BIG_NUMBER_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203" name="Google Shape;203;p38"/>
          <p:cNvSpPr txBox="1"/>
          <p:nvPr>
            <p:ph idx="1" type="subTitle"/>
          </p:nvPr>
        </p:nvSpPr>
        <p:spPr>
          <a:xfrm>
            <a:off x="685800" y="861550"/>
            <a:ext cx="7772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Left">
  <p:cSld name="BIG_NUMBER_1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39"/>
          <p:cNvCxnSpPr/>
          <p:nvPr/>
        </p:nvCxnSpPr>
        <p:spPr>
          <a:xfrm rot="10800000">
            <a:off x="4572000" y="714300"/>
            <a:ext cx="0" cy="3714900"/>
          </a:xfrm>
          <a:prstGeom prst="straightConnector1">
            <a:avLst/>
          </a:prstGeom>
          <a:noFill/>
          <a:ln cap="flat" cmpd="sng" w="19050">
            <a:solidFill>
              <a:srgbClr val="D8DB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39"/>
          <p:cNvSpPr txBox="1"/>
          <p:nvPr>
            <p:ph type="title"/>
          </p:nvPr>
        </p:nvSpPr>
        <p:spPr>
          <a:xfrm>
            <a:off x="685800" y="861550"/>
            <a:ext cx="35217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Left">
  <p:cSld name="BIG_NUMBER_1_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40"/>
          <p:cNvCxnSpPr/>
          <p:nvPr/>
        </p:nvCxnSpPr>
        <p:spPr>
          <a:xfrm rot="10800000">
            <a:off x="4572000" y="714300"/>
            <a:ext cx="0" cy="3714900"/>
          </a:xfrm>
          <a:prstGeom prst="straightConnector1">
            <a:avLst/>
          </a:prstGeom>
          <a:noFill/>
          <a:ln cap="flat" cmpd="sng" w="19050">
            <a:solidFill>
              <a:srgbClr val="D8DB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40"/>
          <p:cNvSpPr txBox="1"/>
          <p:nvPr>
            <p:ph type="title"/>
          </p:nvPr>
        </p:nvSpPr>
        <p:spPr>
          <a:xfrm>
            <a:off x="685873" y="248950"/>
            <a:ext cx="35217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210" name="Google Shape;210;p40"/>
          <p:cNvSpPr txBox="1"/>
          <p:nvPr>
            <p:ph idx="1" type="subTitle"/>
          </p:nvPr>
        </p:nvSpPr>
        <p:spPr>
          <a:xfrm>
            <a:off x="685800" y="2230500"/>
            <a:ext cx="35217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Center">
  <p:cSld name="TITLE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85700" y="861550"/>
            <a:ext cx="7772400" cy="16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685725" y="2466850"/>
            <a:ext cx="77724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Right">
  <p:cSld name="BIG_NUMBER_1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41"/>
          <p:cNvCxnSpPr/>
          <p:nvPr/>
        </p:nvCxnSpPr>
        <p:spPr>
          <a:xfrm rot="10800000">
            <a:off x="4572000" y="714300"/>
            <a:ext cx="0" cy="3714900"/>
          </a:xfrm>
          <a:prstGeom prst="straightConnector1">
            <a:avLst/>
          </a:prstGeom>
          <a:noFill/>
          <a:ln cap="flat" cmpd="sng" w="19050">
            <a:solidFill>
              <a:srgbClr val="D8DB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41"/>
          <p:cNvSpPr txBox="1"/>
          <p:nvPr>
            <p:ph type="title"/>
          </p:nvPr>
        </p:nvSpPr>
        <p:spPr>
          <a:xfrm>
            <a:off x="4936500" y="861550"/>
            <a:ext cx="3521700" cy="28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- Right">
  <p:cSld name="BIG_NUMBER_1_1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42"/>
          <p:cNvCxnSpPr/>
          <p:nvPr/>
        </p:nvCxnSpPr>
        <p:spPr>
          <a:xfrm rot="10800000">
            <a:off x="4572000" y="714300"/>
            <a:ext cx="0" cy="3714900"/>
          </a:xfrm>
          <a:prstGeom prst="straightConnector1">
            <a:avLst/>
          </a:prstGeom>
          <a:noFill/>
          <a:ln cap="flat" cmpd="sng" w="19050">
            <a:solidFill>
              <a:srgbClr val="D8DB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42"/>
          <p:cNvSpPr txBox="1"/>
          <p:nvPr>
            <p:ph type="title"/>
          </p:nvPr>
        </p:nvSpPr>
        <p:spPr>
          <a:xfrm>
            <a:off x="4936498" y="248950"/>
            <a:ext cx="35217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217" name="Google Shape;217;p42"/>
          <p:cNvSpPr txBox="1"/>
          <p:nvPr>
            <p:ph idx="1" type="subTitle"/>
          </p:nvPr>
        </p:nvSpPr>
        <p:spPr>
          <a:xfrm>
            <a:off x="4936425" y="2230500"/>
            <a:ext cx="3521700" cy="2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BLANK_1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5"/>
          <p:cNvSpPr txBox="1"/>
          <p:nvPr/>
        </p:nvSpPr>
        <p:spPr>
          <a:xfrm>
            <a:off x="0" y="2178663"/>
            <a:ext cx="9144000" cy="6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575" lIns="78575" spcFirstLastPara="1" rIns="78575" wrap="square" tIns="7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Thank You</a:t>
            </a:r>
            <a:endParaRPr sz="41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224" name="Google Shape;224;p45"/>
          <p:cNvCxnSpPr/>
          <p:nvPr/>
        </p:nvCxnSpPr>
        <p:spPr>
          <a:xfrm>
            <a:off x="3411450" y="2964825"/>
            <a:ext cx="2321100" cy="0"/>
          </a:xfrm>
          <a:prstGeom prst="straightConnector1">
            <a:avLst/>
          </a:prstGeom>
          <a:noFill/>
          <a:ln cap="flat" cmpd="sng" w="9525">
            <a:solidFill>
              <a:srgbClr val="5BC86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Finish">
  <p:cSld name="BLANK_1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1675" y="2271300"/>
            <a:ext cx="2700650" cy="6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Only - Center">
  <p:cSld name="TITLE_3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subTitle"/>
          </p:nvPr>
        </p:nvSpPr>
        <p:spPr>
          <a:xfrm>
            <a:off x="685725" y="861550"/>
            <a:ext cx="77724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- 2 Column">
  <p:cSld name="TITLE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685800" y="861550"/>
            <a:ext cx="36432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4815000" y="861550"/>
            <a:ext cx="36432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Body - 2 Column">
  <p:cSld name="TITLE_2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b="1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815000" y="861550"/>
            <a:ext cx="36432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8"/>
          <p:cNvSpPr txBox="1"/>
          <p:nvPr>
            <p:ph idx="2" type="subTitle"/>
          </p:nvPr>
        </p:nvSpPr>
        <p:spPr>
          <a:xfrm>
            <a:off x="685800" y="861550"/>
            <a:ext cx="3643200" cy="3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a">
  <p:cSld name="TITLE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9"/>
          <p:cNvSpPr txBox="1"/>
          <p:nvPr>
            <p:ph type="title"/>
          </p:nvPr>
        </p:nvSpPr>
        <p:spPr>
          <a:xfrm>
            <a:off x="685800" y="861550"/>
            <a:ext cx="3886200" cy="30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33" name="Google Shape;33;p9"/>
          <p:cNvSpPr txBox="1"/>
          <p:nvPr/>
        </p:nvSpPr>
        <p:spPr>
          <a:xfrm>
            <a:off x="6159325" y="2371650"/>
            <a:ext cx="198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PHOTO HERE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b">
  <p:cSld name="TITLE_1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-6112" y="-2287"/>
            <a:ext cx="9156216" cy="51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0"/>
          <p:cNvSpPr txBox="1"/>
          <p:nvPr>
            <p:ph type="title"/>
          </p:nvPr>
        </p:nvSpPr>
        <p:spPr>
          <a:xfrm>
            <a:off x="685800" y="861550"/>
            <a:ext cx="3886200" cy="18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5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b="1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1383C"/>
              </a:buClr>
              <a:buSzPts val="1400"/>
              <a:buNone/>
              <a:defRPr>
                <a:solidFill>
                  <a:srgbClr val="31383C"/>
                </a:solidFill>
              </a:defRPr>
            </a:lvl9pPr>
          </a:lstStyle>
          <a:p/>
        </p:txBody>
      </p:sp>
      <p:sp>
        <p:nvSpPr>
          <p:cNvPr id="37" name="Google Shape;37;p10"/>
          <p:cNvSpPr txBox="1"/>
          <p:nvPr/>
        </p:nvSpPr>
        <p:spPr>
          <a:xfrm>
            <a:off x="6159325" y="2371650"/>
            <a:ext cx="198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PHOTO HERE</a:t>
            </a:r>
            <a:endParaRPr/>
          </a:p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685800" y="2692750"/>
            <a:ext cx="38862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46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22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47" Type="http://schemas.openxmlformats.org/officeDocument/2006/relationships/theme" Target="../theme/theme2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8781500" y="4814900"/>
            <a:ext cx="290400" cy="2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814263" y="4850878"/>
            <a:ext cx="871588" cy="1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"/>
          <p:cNvCxnSpPr/>
          <p:nvPr/>
        </p:nvCxnSpPr>
        <p:spPr>
          <a:xfrm>
            <a:off x="8781508" y="4860606"/>
            <a:ext cx="0" cy="158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" name="Google Shape;9;p1"/>
          <p:cNvSpPr txBox="1"/>
          <p:nvPr/>
        </p:nvSpPr>
        <p:spPr>
          <a:xfrm>
            <a:off x="70208" y="4714500"/>
            <a:ext cx="4509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ZipRecruiter, Inc. Proprietary and Confidential. Copyright © 2022 ZipRecruiter, Inc. All Rights Reserved. 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61">
          <p15:clr>
            <a:srgbClr val="1787FB"/>
          </p15:clr>
        </p15:guide>
        <p15:guide id="2" orient="horz" pos="157">
          <p15:clr>
            <a:srgbClr val="1787FB"/>
          </p15:clr>
        </p15:guide>
        <p15:guide id="3" pos="5499">
          <p15:clr>
            <a:srgbClr val="1787FB"/>
          </p15:clr>
        </p15:guide>
        <p15:guide id="4" orient="horz" pos="543">
          <p15:clr>
            <a:srgbClr val="1787FB"/>
          </p15:clr>
        </p15:guide>
        <p15:guide id="5" pos="432">
          <p15:clr>
            <a:srgbClr val="1787FB"/>
          </p15:clr>
        </p15:guide>
        <p15:guide id="6" orient="horz" pos="2850">
          <p15:clr>
            <a:srgbClr val="1787FB"/>
          </p15:clr>
        </p15:guide>
        <p15:guide id="7" pos="5328">
          <p15:clr>
            <a:srgbClr val="1787FB"/>
          </p15:clr>
        </p15:guide>
        <p15:guide id="8" pos="2880">
          <p15:clr>
            <a:srgbClr val="EA4335"/>
          </p15:clr>
        </p15:guide>
        <p15:guide id="9" orient="horz" pos="16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/>
          <p:nvPr>
            <p:ph type="title"/>
          </p:nvPr>
        </p:nvSpPr>
        <p:spPr>
          <a:xfrm>
            <a:off x="685800" y="861550"/>
            <a:ext cx="7772400" cy="1830900"/>
          </a:xfrm>
          <a:prstGeom prst="rect">
            <a:avLst/>
          </a:prstGeom>
        </p:spPr>
        <p:txBody>
          <a:bodyPr anchorCtr="0" anchor="b" bIns="13715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Senior-cession</a:t>
            </a:r>
            <a:endParaRPr sz="2400"/>
          </a:p>
        </p:txBody>
      </p:sp>
      <p:sp>
        <p:nvSpPr>
          <p:cNvPr id="233" name="Google Shape;233;p47"/>
          <p:cNvSpPr txBox="1"/>
          <p:nvPr>
            <p:ph idx="1" type="subTitle"/>
          </p:nvPr>
        </p:nvSpPr>
        <p:spPr>
          <a:xfrm>
            <a:off x="685800" y="2692450"/>
            <a:ext cx="7772400" cy="13671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 Pollak, ZipRecruiter Chief Economist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 txBox="1"/>
          <p:nvPr>
            <p:ph type="title"/>
          </p:nvPr>
        </p:nvSpPr>
        <p:spPr>
          <a:xfrm>
            <a:off x="689550" y="1926450"/>
            <a:ext cx="7768500" cy="129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have seniors been left </a:t>
            </a:r>
            <a:r>
              <a:rPr lang="en"/>
              <a:t>behind</a:t>
            </a:r>
            <a:r>
              <a:rPr lang="en"/>
              <a:t>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7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 have returned in different places, however</a:t>
            </a:r>
            <a:r>
              <a:rPr lang="en"/>
              <a:t> </a:t>
            </a:r>
            <a:endParaRPr/>
          </a:p>
        </p:txBody>
      </p:sp>
      <p:pic>
        <p:nvPicPr>
          <p:cNvPr id="301" name="Google Shape;30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24" y="1012612"/>
            <a:ext cx="8140948" cy="3732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…with the youngest industries leading the jobs recovery.</a:t>
            </a:r>
            <a:r>
              <a:rPr lang="en"/>
              <a:t> </a:t>
            </a:r>
            <a:endParaRPr/>
          </a:p>
        </p:txBody>
      </p:sp>
      <p:pic>
        <p:nvPicPr>
          <p:cNvPr id="307" name="Google Shape;3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825" y="909500"/>
            <a:ext cx="8126249" cy="372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9"/>
          <p:cNvSpPr txBox="1"/>
          <p:nvPr>
            <p:ph type="title"/>
          </p:nvPr>
        </p:nvSpPr>
        <p:spPr>
          <a:xfrm>
            <a:off x="689550" y="1926450"/>
            <a:ext cx="7768500" cy="129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/>
              <a:t>Reemployment rates for displaced workers </a:t>
            </a:r>
            <a:r>
              <a:rPr i="1" lang="en" sz="2100">
                <a:solidFill>
                  <a:schemeClr val="accent6"/>
                </a:solidFill>
              </a:rPr>
              <a:t>aged 65+ </a:t>
            </a:r>
            <a:r>
              <a:rPr i="1" lang="en" sz="2100"/>
              <a:t>who had been working for </a:t>
            </a:r>
            <a:r>
              <a:rPr i="1" lang="en" sz="2100"/>
              <a:t>their employers for &gt;3 years </a:t>
            </a:r>
            <a:r>
              <a:rPr i="1" lang="en" sz="2100"/>
              <a:t>have fallen 15 ppt since the pandemic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0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Older workers face steeper barriers to reentry </a:t>
            </a:r>
            <a:r>
              <a:rPr lang="en"/>
              <a:t> </a:t>
            </a:r>
            <a:endParaRPr/>
          </a:p>
        </p:txBody>
      </p:sp>
      <p:sp>
        <p:nvSpPr>
          <p:cNvPr id="318" name="Google Shape;318;p60"/>
          <p:cNvSpPr txBox="1"/>
          <p:nvPr>
            <p:ph idx="1" type="body"/>
          </p:nvPr>
        </p:nvSpPr>
        <p:spPr>
          <a:xfrm>
            <a:off x="685800" y="861550"/>
            <a:ext cx="7772400" cy="36624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Age discriminiation 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digital divide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crisis of confidence 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1"/>
          <p:cNvSpPr txBox="1"/>
          <p:nvPr>
            <p:ph type="title"/>
          </p:nvPr>
        </p:nvSpPr>
        <p:spPr>
          <a:xfrm>
            <a:off x="689550" y="1926450"/>
            <a:ext cx="7768500" cy="129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we be worried?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2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seniors cannot afford the </a:t>
            </a:r>
            <a:r>
              <a:rPr lang="en"/>
              <a:t>luxury of a premature retirement</a:t>
            </a:r>
            <a:endParaRPr/>
          </a:p>
        </p:txBody>
      </p:sp>
      <p:sp>
        <p:nvSpPr>
          <p:cNvPr id="329" name="Google Shape;329;p62"/>
          <p:cNvSpPr txBox="1"/>
          <p:nvPr>
            <p:ph idx="1" type="body"/>
          </p:nvPr>
        </p:nvSpPr>
        <p:spPr>
          <a:xfrm>
            <a:off x="685800" y="1076975"/>
            <a:ext cx="7772400" cy="34470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Women are 80% more likely to live in poverty after age 65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50% of seniors rely on </a:t>
            </a:r>
            <a:r>
              <a:rPr lang="en" sz="1600"/>
              <a:t>social security for the majority of their income, with women receiving less on average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Women live 6 years longer on average, so they are more likely to outlive their spouses and savings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Women age 65+ are the predominant providers of informal care in their communities </a:t>
            </a:r>
            <a:endParaRPr sz="1600"/>
          </a:p>
          <a:p>
            <a:pPr indent="0" lvl="0" marL="457200" rtl="0" algn="l">
              <a:spcBef>
                <a:spcPts val="2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…especially in a time of red-hot inflation. </a:t>
            </a:r>
            <a:endParaRPr/>
          </a:p>
        </p:txBody>
      </p:sp>
      <p:pic>
        <p:nvPicPr>
          <p:cNvPr id="335" name="Google Shape;33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75" y="1080900"/>
            <a:ext cx="7806049" cy="35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4"/>
          <p:cNvSpPr txBox="1"/>
          <p:nvPr>
            <p:ph type="title"/>
          </p:nvPr>
        </p:nvSpPr>
        <p:spPr>
          <a:xfrm>
            <a:off x="689550" y="1926450"/>
            <a:ext cx="7768500" cy="129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do?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5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plan of action to address the unprecedented Senior-cession</a:t>
            </a:r>
            <a:endParaRPr/>
          </a:p>
        </p:txBody>
      </p:sp>
      <p:sp>
        <p:nvSpPr>
          <p:cNvPr id="346" name="Google Shape;346;p65"/>
          <p:cNvSpPr txBox="1"/>
          <p:nvPr>
            <p:ph idx="1" type="body"/>
          </p:nvPr>
        </p:nvSpPr>
        <p:spPr>
          <a:xfrm>
            <a:off x="685800" y="706150"/>
            <a:ext cx="7772400" cy="38178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FEDERAL &amp; STATE PROGRAMS</a:t>
            </a:r>
            <a:endParaRPr b="1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Review priorities and needs—a bigger problem calls for better solutions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COMMUNITY ORGANIZATIONS</a:t>
            </a:r>
            <a:endParaRPr b="1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Establish/expand Job Club programs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COMMUNITY ORGANIZATIONS</a:t>
            </a:r>
            <a:endParaRPr b="1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Replicate/expand successful senior upskilling programs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Outreach, advising, support, job placement, continuing education, assistive technology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PRIVATE SECTOR</a:t>
            </a:r>
            <a:endParaRPr b="1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AARP Employer Pledge program &amp; Age-Friendly Institute certification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Older worker recruitment, retraining, job-sharing, job redesign, job transfer, &amp; phased retirement programs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PUBLIC-PRIVATE PARTNERSHIPS</a:t>
            </a:r>
            <a:endParaRPr b="1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Create best-in-class job boards for older workers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/>
          <p:nvPr>
            <p:ph type="title"/>
          </p:nvPr>
        </p:nvSpPr>
        <p:spPr>
          <a:xfrm>
            <a:off x="689550" y="1926450"/>
            <a:ext cx="7768500" cy="129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economic recovery generation gap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9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Compared to the great recession, the pandemic saw more than 2x</a:t>
            </a:r>
            <a:r>
              <a:rPr lang="en"/>
              <a:t> the job losses, but more than 2x the pace of recovery. </a:t>
            </a:r>
            <a:endParaRPr/>
          </a:p>
        </p:txBody>
      </p:sp>
      <p:pic>
        <p:nvPicPr>
          <p:cNvPr id="244" name="Google Shape;24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25" y="1025675"/>
            <a:ext cx="7971651" cy="36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0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and large,</a:t>
            </a:r>
            <a:r>
              <a:rPr lang="en"/>
              <a:t> jobs have gotten better and more flexible.</a:t>
            </a:r>
            <a:endParaRPr/>
          </a:p>
        </p:txBody>
      </p:sp>
      <p:pic>
        <p:nvPicPr>
          <p:cNvPr id="250" name="Google Shape;2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00" y="770200"/>
            <a:ext cx="8385603" cy="38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1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workers have been able to trade up. </a:t>
            </a:r>
            <a:endParaRPr/>
          </a:p>
        </p:txBody>
      </p:sp>
      <p:pic>
        <p:nvPicPr>
          <p:cNvPr id="256" name="Google Shape;25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50" y="920029"/>
            <a:ext cx="8044401" cy="368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2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older workers are missing out. </a:t>
            </a:r>
            <a:endParaRPr/>
          </a:p>
        </p:txBody>
      </p:sp>
      <p:pic>
        <p:nvPicPr>
          <p:cNvPr id="262" name="Google Shape;26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38" y="861550"/>
            <a:ext cx="8222326" cy="37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3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Overall, a great recovery</a:t>
            </a:r>
            <a:endParaRPr/>
          </a:p>
        </p:txBody>
      </p:sp>
      <p:sp>
        <p:nvSpPr>
          <p:cNvPr id="268" name="Google Shape;268;p53"/>
          <p:cNvSpPr txBox="1"/>
          <p:nvPr>
            <p:ph idx="1" type="body"/>
          </p:nvPr>
        </p:nvSpPr>
        <p:spPr>
          <a:xfrm>
            <a:off x="685800" y="861550"/>
            <a:ext cx="7772400" cy="36624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69" name="Google Shape;269;p53"/>
          <p:cNvGraphicFramePr/>
          <p:nvPr/>
        </p:nvGraphicFramePr>
        <p:xfrm>
          <a:off x="952450" y="116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{AAF72F8F-8BB6-4F50-9CEA-7C1979F1FEB4}</a:tableStyleId>
              </a:tblPr>
              <a:tblGrid>
                <a:gridCol w="2435300"/>
                <a:gridCol w="4803700"/>
              </a:tblGrid>
              <a:tr h="83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 </a:t>
                      </a:r>
                      <a:r>
                        <a:rPr b="1" lang="en" sz="17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 ppt</a:t>
                      </a:r>
                      <a:endParaRPr b="1" sz="17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Employment rate for black men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+ 1.8 ppt</a:t>
                      </a:r>
                      <a:endParaRPr sz="17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Labor force participation rate for workers with disabilities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+ 1.1 ppt</a:t>
                      </a:r>
                      <a:endParaRPr sz="17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Teen labor force participation rate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-46%</a:t>
                      </a:r>
                      <a:endParaRPr b="1" sz="1700">
                        <a:solidFill>
                          <a:schemeClr val="accen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child poverty rate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0" name="Google Shape;270;p53"/>
          <p:cNvSpPr txBox="1"/>
          <p:nvPr/>
        </p:nvSpPr>
        <p:spPr>
          <a:xfrm>
            <a:off x="358975" y="4581725"/>
            <a:ext cx="50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53"/>
          <p:cNvCxnSpPr/>
          <p:nvPr/>
        </p:nvCxnSpPr>
        <p:spPr>
          <a:xfrm>
            <a:off x="3636475" y="1352225"/>
            <a:ext cx="12000" cy="3229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53"/>
          <p:cNvSpPr txBox="1"/>
          <p:nvPr/>
        </p:nvSpPr>
        <p:spPr>
          <a:xfrm>
            <a:off x="3887675" y="1697325"/>
            <a:ext cx="267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Feb. 2020 – Aug. 2022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53"/>
          <p:cNvSpPr txBox="1"/>
          <p:nvPr/>
        </p:nvSpPr>
        <p:spPr>
          <a:xfrm>
            <a:off x="3887675" y="2639175"/>
            <a:ext cx="267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Feb. 2020 – Aug. 2022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53"/>
          <p:cNvSpPr txBox="1"/>
          <p:nvPr/>
        </p:nvSpPr>
        <p:spPr>
          <a:xfrm>
            <a:off x="3887675" y="3376375"/>
            <a:ext cx="267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Feb. 2020 – Aug. 2022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53"/>
          <p:cNvSpPr txBox="1"/>
          <p:nvPr/>
        </p:nvSpPr>
        <p:spPr>
          <a:xfrm>
            <a:off x="3887675" y="4215900"/>
            <a:ext cx="267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2021 </a:t>
            </a: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– 2022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4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…against the backdrop of a Senior-cession</a:t>
            </a:r>
            <a:endParaRPr/>
          </a:p>
        </p:txBody>
      </p:sp>
      <p:sp>
        <p:nvSpPr>
          <p:cNvPr id="281" name="Google Shape;281;p54"/>
          <p:cNvSpPr txBox="1"/>
          <p:nvPr>
            <p:ph idx="1" type="body"/>
          </p:nvPr>
        </p:nvSpPr>
        <p:spPr>
          <a:xfrm>
            <a:off x="685800" y="861550"/>
            <a:ext cx="7772400" cy="3662400"/>
          </a:xfrm>
          <a:prstGeom prst="rect">
            <a:avLst/>
          </a:prstGeom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82" name="Google Shape;282;p54"/>
          <p:cNvGraphicFramePr/>
          <p:nvPr/>
        </p:nvGraphicFramePr>
        <p:xfrm>
          <a:off x="952450" y="115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{AAF72F8F-8BB6-4F50-9CEA-7C1979F1FEB4}</a:tableStyleId>
              </a:tblPr>
              <a:tblGrid>
                <a:gridCol w="2435300"/>
                <a:gridCol w="4803700"/>
              </a:tblGrid>
              <a:tr h="83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b="1" lang="en" sz="17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2.4 ppt</a:t>
                      </a:r>
                      <a:endParaRPr b="1" sz="1700">
                        <a:solidFill>
                          <a:srgbClr val="98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Labor force participation rate for workers aged 65 and older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b="1" lang="en" sz="17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1.8 ppt</a:t>
                      </a:r>
                      <a:endParaRPr sz="1700">
                        <a:solidFill>
                          <a:srgbClr val="98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Employment rate for black women aged 65 and older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9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+1.2 ppt</a:t>
                      </a:r>
                      <a:endParaRPr b="1" sz="1700">
                        <a:solidFill>
                          <a:srgbClr val="98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Poverty rate for Americans aged 65 and older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3" name="Google Shape;283;p54"/>
          <p:cNvSpPr txBox="1"/>
          <p:nvPr/>
        </p:nvSpPr>
        <p:spPr>
          <a:xfrm>
            <a:off x="358975" y="4581725"/>
            <a:ext cx="50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4" name="Google Shape;284;p54"/>
          <p:cNvCxnSpPr/>
          <p:nvPr/>
        </p:nvCxnSpPr>
        <p:spPr>
          <a:xfrm>
            <a:off x="3636475" y="1352225"/>
            <a:ext cx="0" cy="2069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5"/>
          <p:cNvSpPr txBox="1"/>
          <p:nvPr>
            <p:ph type="title"/>
          </p:nvPr>
        </p:nvSpPr>
        <p:spPr>
          <a:xfrm>
            <a:off x="413800" y="248950"/>
            <a:ext cx="8316300" cy="61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time is different; older workers are further behind. </a:t>
            </a:r>
            <a:endParaRPr/>
          </a:p>
        </p:txBody>
      </p:sp>
      <p:pic>
        <p:nvPicPr>
          <p:cNvPr id="290" name="Google Shape;29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75" y="835400"/>
            <a:ext cx="8101248" cy="37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ZipRecruiter Internal 2021">
  <a:themeElements>
    <a:clrScheme name="Simple Light">
      <a:dk1>
        <a:srgbClr val="2F3639"/>
      </a:dk1>
      <a:lt1>
        <a:srgbClr val="6A6F74"/>
      </a:lt1>
      <a:dk2>
        <a:srgbClr val="ECEFF0"/>
      </a:dk2>
      <a:lt2>
        <a:srgbClr val="F6F7F8"/>
      </a:lt2>
      <a:accent1>
        <a:srgbClr val="277F6A"/>
      </a:accent1>
      <a:accent2>
        <a:srgbClr val="5BC86A"/>
      </a:accent2>
      <a:accent3>
        <a:srgbClr val="F0FAF0"/>
      </a:accent3>
      <a:accent4>
        <a:srgbClr val="005E4D"/>
      </a:accent4>
      <a:accent5>
        <a:srgbClr val="B0E322"/>
      </a:accent5>
      <a:accent6>
        <a:srgbClr val="FFFFFF"/>
      </a:accent6>
      <a:hlink>
        <a:srgbClr val="0D61D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