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1B9896-45BD-AD4B-AA9A-FBF990FE891D}" type="datetimeFigureOut">
              <a:rPr lang="en-US" smtClean="0"/>
              <a:t>9/19/22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F5822A-794C-5142-BE87-26D4508B60B9}" type="slidenum">
              <a:rPr lang="en-US" smtClean="0"/>
              <a:t>‹#›</a:t>
            </a:fld>
            <a:endParaRPr lang="en-US"/>
          </a:p>
        </p:txBody>
      </p:sp>
    </p:spTree>
    <p:extLst>
      <p:ext uri="{BB962C8B-B14F-4D97-AF65-F5344CB8AC3E}">
        <p14:creationId xmlns:p14="http://schemas.microsoft.com/office/powerpoint/2010/main" val="27256471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F5822A-794C-5142-BE87-26D4508B60B9}" type="slidenum">
              <a:rPr lang="en-US" smtClean="0"/>
              <a:t>1</a:t>
            </a:fld>
            <a:endParaRPr lang="en-US"/>
          </a:p>
        </p:txBody>
      </p:sp>
    </p:spTree>
    <p:extLst>
      <p:ext uri="{BB962C8B-B14F-4D97-AF65-F5344CB8AC3E}">
        <p14:creationId xmlns:p14="http://schemas.microsoft.com/office/powerpoint/2010/main" val="1811034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F5822A-794C-5142-BE87-26D4508B60B9}" type="slidenum">
              <a:rPr lang="en-US" smtClean="0"/>
              <a:t>5</a:t>
            </a:fld>
            <a:endParaRPr lang="en-US"/>
          </a:p>
        </p:txBody>
      </p:sp>
    </p:spTree>
    <p:extLst>
      <p:ext uri="{BB962C8B-B14F-4D97-AF65-F5344CB8AC3E}">
        <p14:creationId xmlns:p14="http://schemas.microsoft.com/office/powerpoint/2010/main" val="2063301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AB97A-F5D9-D35B-1988-1A79CEEEFA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9DB502-1040-A222-72BC-A9DACB6D60D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EA1D519-4CC0-6CFB-8F85-FA55A375A1BF}"/>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AEDB59B2-451B-A4DC-1389-398F4B66F9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19C3BE-7BEB-D536-9FFC-BC8E97BF30E2}"/>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328158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94837-5568-9151-7A84-4261366831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E593057-D652-A6E2-DF8D-72A41B23AB8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F7EC06-AEF5-4677-2DA5-850DFF880C34}"/>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8BE6F713-9055-4718-C780-8074918646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F1C775-DCD0-FB21-1A32-A87C533C19F1}"/>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1896278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6E79A-C4E3-8FDE-B1C4-2051B52EE4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857752-C413-0137-B670-35F34C3A8B5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0754B6-CA11-7D91-464E-DFE4C0206746}"/>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2C923BA0-F641-0A59-41C1-81597AE562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D5D392-A5F2-CBD4-3362-0870DB495A59}"/>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1935915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EDCE1-85F8-F1B5-49B9-1EBAF5BCA2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DB7FF7-E7FD-E065-D21D-44A08104DF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BF1AEB-1093-2263-75BE-A3E535B542AC}"/>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7E6DDD08-28CF-AF2A-47E4-665A791805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47252B-B1AD-52D6-8CD9-44D5518004DD}"/>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3120741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5F3BBB-442C-2832-5ECB-35292C66ED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07F8671-7961-30DB-175F-5E9D0A3F33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C61270-C2FA-EFEB-FE97-8DD16688490E}"/>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ADF685EA-7BE8-03A0-6C8B-A5E530C696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A09A21-46A6-845E-2D1E-0A8C059289FB}"/>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2899695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BA8D3-DCFB-3053-3C99-05FDBB200D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5722A-9EBD-995B-3B6B-32064310C89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39CED90-6AFD-2939-EB90-B5B50C47C7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296185-9FCF-B8E2-0C6B-5AAE3E9B574E}"/>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6" name="Footer Placeholder 5">
            <a:extLst>
              <a:ext uri="{FF2B5EF4-FFF2-40B4-BE49-F238E27FC236}">
                <a16:creationId xmlns:a16="http://schemas.microsoft.com/office/drawing/2014/main" id="{956CADA5-9009-7B4A-112C-140EB8ADDB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2FE8B4-0F05-4615-2354-1BBEF584B11E}"/>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3710010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947B1-DF65-7F1F-AF84-3A55535EF2A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A935000-6E58-E9E3-4A29-6E81B088AA7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BECD3F-9639-D854-7D75-D1667962A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3536CE-3855-08A8-30FC-1674905E40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7373EC-1BCA-924D-89DB-BFDCD501C75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0A51A3-E25C-FB66-ECFF-12BE55B6564E}"/>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8" name="Footer Placeholder 7">
            <a:extLst>
              <a:ext uri="{FF2B5EF4-FFF2-40B4-BE49-F238E27FC236}">
                <a16:creationId xmlns:a16="http://schemas.microsoft.com/office/drawing/2014/main" id="{AE5AEA13-D346-A2C4-949A-B43277F8401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CF48DE6-BACD-3232-D2A9-946431BCEFF1}"/>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1294801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92ACC-93BF-6731-6D59-D59251C00F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8BCB8A-7D8C-AD3C-64C6-C288B737BC1B}"/>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4" name="Footer Placeholder 3">
            <a:extLst>
              <a:ext uri="{FF2B5EF4-FFF2-40B4-BE49-F238E27FC236}">
                <a16:creationId xmlns:a16="http://schemas.microsoft.com/office/drawing/2014/main" id="{AF31258B-4354-8EE6-BC77-4E4D62BB8E2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D3BBF8-2F26-B6B0-5A05-31496A11E437}"/>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19326595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2F10C3F-EF1F-C518-CBAD-4103ED15E23C}"/>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3" name="Footer Placeholder 2">
            <a:extLst>
              <a:ext uri="{FF2B5EF4-FFF2-40B4-BE49-F238E27FC236}">
                <a16:creationId xmlns:a16="http://schemas.microsoft.com/office/drawing/2014/main" id="{4B84C04D-F554-3737-3167-3BF48157693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3A313F1-6F69-9DB8-690A-C594059E321A}"/>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833579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3E36E-4306-DE85-73A7-C976B2BEFD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F676A4-5E62-803A-7C12-46DE92D201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3854D6-382C-F3AB-05E6-42CE754069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BD9FC8-2C03-1EDC-854F-C108B12C110B}"/>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6" name="Footer Placeholder 5">
            <a:extLst>
              <a:ext uri="{FF2B5EF4-FFF2-40B4-BE49-F238E27FC236}">
                <a16:creationId xmlns:a16="http://schemas.microsoft.com/office/drawing/2014/main" id="{5F4A6D50-6E76-0A64-2677-47002951375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73C466-32F6-5B98-414D-FB5C67EEDA34}"/>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941650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2A808-AA42-36C3-23A2-C8FFC70751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0E7394A-C054-677C-7C1A-3C10E0A33F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18BC461-1B00-5E04-DF3D-0D80C07AEF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66077E-1C40-E9A5-7352-121C20C0E142}"/>
              </a:ext>
            </a:extLst>
          </p:cNvPr>
          <p:cNvSpPr>
            <a:spLocks noGrp="1"/>
          </p:cNvSpPr>
          <p:nvPr>
            <p:ph type="dt" sz="half" idx="10"/>
          </p:nvPr>
        </p:nvSpPr>
        <p:spPr/>
        <p:txBody>
          <a:bodyPr/>
          <a:lstStyle/>
          <a:p>
            <a:fld id="{66086932-D821-264D-BEDA-E7D6A744F97F}" type="datetimeFigureOut">
              <a:rPr lang="en-US" smtClean="0"/>
              <a:t>9/19/22</a:t>
            </a:fld>
            <a:endParaRPr lang="en-US"/>
          </a:p>
        </p:txBody>
      </p:sp>
      <p:sp>
        <p:nvSpPr>
          <p:cNvPr id="6" name="Footer Placeholder 5">
            <a:extLst>
              <a:ext uri="{FF2B5EF4-FFF2-40B4-BE49-F238E27FC236}">
                <a16:creationId xmlns:a16="http://schemas.microsoft.com/office/drawing/2014/main" id="{B664958E-3FBD-50A4-44AD-BBC67B9BB9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428D96-B59B-606B-3FFC-34FE5A3C2899}"/>
              </a:ext>
            </a:extLst>
          </p:cNvPr>
          <p:cNvSpPr>
            <a:spLocks noGrp="1"/>
          </p:cNvSpPr>
          <p:nvPr>
            <p:ph type="sldNum" sz="quarter" idx="12"/>
          </p:nvPr>
        </p:nvSpPr>
        <p:spPr/>
        <p:txBody>
          <a:bodyPr/>
          <a:lstStyle/>
          <a:p>
            <a:fld id="{86205B23-9489-284E-9A94-4F19CC6AF70E}" type="slidenum">
              <a:rPr lang="en-US" smtClean="0"/>
              <a:t>‹#›</a:t>
            </a:fld>
            <a:endParaRPr lang="en-US"/>
          </a:p>
        </p:txBody>
      </p:sp>
    </p:spTree>
    <p:extLst>
      <p:ext uri="{BB962C8B-B14F-4D97-AF65-F5344CB8AC3E}">
        <p14:creationId xmlns:p14="http://schemas.microsoft.com/office/powerpoint/2010/main" val="1141351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7F0287-A08D-ADCC-B90E-726F993488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68F0FE2-56E3-1AE0-065F-0FB87121BA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6F40E-5654-5A66-73C1-352D6BB5C1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086932-D821-264D-BEDA-E7D6A744F97F}" type="datetimeFigureOut">
              <a:rPr lang="en-US" smtClean="0"/>
              <a:t>9/19/22</a:t>
            </a:fld>
            <a:endParaRPr lang="en-US"/>
          </a:p>
        </p:txBody>
      </p:sp>
      <p:sp>
        <p:nvSpPr>
          <p:cNvPr id="5" name="Footer Placeholder 4">
            <a:extLst>
              <a:ext uri="{FF2B5EF4-FFF2-40B4-BE49-F238E27FC236}">
                <a16:creationId xmlns:a16="http://schemas.microsoft.com/office/drawing/2014/main" id="{19827CF7-5106-AEA8-1CCA-6AC466E623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D48AAC-361F-8E56-2A71-85BE877C5E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6205B23-9489-284E-9A94-4F19CC6AF70E}" type="slidenum">
              <a:rPr lang="en-US" smtClean="0"/>
              <a:t>‹#›</a:t>
            </a:fld>
            <a:endParaRPr lang="en-US"/>
          </a:p>
        </p:txBody>
      </p:sp>
    </p:spTree>
    <p:extLst>
      <p:ext uri="{BB962C8B-B14F-4D97-AF65-F5344CB8AC3E}">
        <p14:creationId xmlns:p14="http://schemas.microsoft.com/office/powerpoint/2010/main" val="21803719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eterggosselin@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55359-7F0F-C1DD-9C35-89D59FAE9627}"/>
              </a:ext>
            </a:extLst>
          </p:cNvPr>
          <p:cNvSpPr>
            <a:spLocks noGrp="1"/>
          </p:cNvSpPr>
          <p:nvPr>
            <p:ph type="ctrTitle"/>
          </p:nvPr>
        </p:nvSpPr>
        <p:spPr>
          <a:xfrm>
            <a:off x="1524000" y="796835"/>
            <a:ext cx="9144000" cy="1632860"/>
          </a:xfrm>
        </p:spPr>
        <p:txBody>
          <a:bodyPr>
            <a:normAutofit/>
          </a:bodyPr>
          <a:lstStyle/>
          <a:p>
            <a:r>
              <a:rPr lang="en-US" sz="6600" b="1" dirty="0">
                <a:solidFill>
                  <a:srgbClr val="00B0F0"/>
                </a:solidFill>
                <a:latin typeface="Tahoma" panose="020B0604030504040204" pitchFamily="34" charset="0"/>
                <a:ea typeface="Tahoma" panose="020B0604030504040204" pitchFamily="34" charset="0"/>
                <a:cs typeface="Tahoma" panose="020B0604030504040204" pitchFamily="34" charset="0"/>
              </a:rPr>
              <a:t>Age Discrimination: </a:t>
            </a:r>
            <a:br>
              <a:rPr lang="en-US" sz="4000" b="1" dirty="0">
                <a:solidFill>
                  <a:srgbClr val="00B0F0"/>
                </a:solidFill>
                <a:latin typeface="Tahoma" panose="020B0604030504040204" pitchFamily="34" charset="0"/>
                <a:ea typeface="Tahoma" panose="020B0604030504040204" pitchFamily="34" charset="0"/>
                <a:cs typeface="Tahoma" panose="020B0604030504040204" pitchFamily="34" charset="0"/>
              </a:rPr>
            </a:br>
            <a:r>
              <a:rPr lang="en-US" sz="4000" dirty="0">
                <a:solidFill>
                  <a:srgbClr val="00B0F0"/>
                </a:solidFill>
                <a:latin typeface="Tahoma" panose="020B0604030504040204" pitchFamily="34" charset="0"/>
                <a:ea typeface="Tahoma" panose="020B0604030504040204" pitchFamily="34" charset="0"/>
                <a:cs typeface="Tahoma" panose="020B0604030504040204" pitchFamily="34" charset="0"/>
              </a:rPr>
              <a:t>Covering Aging in America </a:t>
            </a:r>
          </a:p>
        </p:txBody>
      </p:sp>
      <p:sp>
        <p:nvSpPr>
          <p:cNvPr id="3" name="Subtitle 2">
            <a:extLst>
              <a:ext uri="{FF2B5EF4-FFF2-40B4-BE49-F238E27FC236}">
                <a16:creationId xmlns:a16="http://schemas.microsoft.com/office/drawing/2014/main" id="{29D4BA54-4B30-A7A6-AAB8-37945E5ED4CD}"/>
              </a:ext>
            </a:extLst>
          </p:cNvPr>
          <p:cNvSpPr>
            <a:spLocks noGrp="1"/>
          </p:cNvSpPr>
          <p:nvPr>
            <p:ph type="subTitle" idx="1"/>
          </p:nvPr>
        </p:nvSpPr>
        <p:spPr>
          <a:xfrm>
            <a:off x="1524000" y="4670854"/>
            <a:ext cx="9144000" cy="1390311"/>
          </a:xfrm>
        </p:spPr>
        <p:txBody>
          <a:bodyPr>
            <a:normAutofit fontScale="77500" lnSpcReduction="20000"/>
          </a:bodyPr>
          <a:lstStyle/>
          <a:p>
            <a:endParaRPr lang="en-US" dirty="0"/>
          </a:p>
          <a:p>
            <a:r>
              <a:rPr lang="en-US" sz="2800" dirty="0">
                <a:latin typeface="Tahoma" panose="020B0604030504040204" pitchFamily="34" charset="0"/>
                <a:ea typeface="Tahoma" panose="020B0604030504040204" pitchFamily="34" charset="0"/>
                <a:cs typeface="Tahoma" panose="020B0604030504040204" pitchFamily="34" charset="0"/>
              </a:rPr>
              <a:t>Peter Gosselin </a:t>
            </a:r>
          </a:p>
          <a:p>
            <a:r>
              <a:rPr lang="en-US" sz="2800" dirty="0">
                <a:latin typeface="Tahoma" panose="020B0604030504040204" pitchFamily="34" charset="0"/>
                <a:ea typeface="Tahoma" panose="020B0604030504040204" pitchFamily="34" charset="0"/>
                <a:cs typeface="Tahoma" panose="020B0604030504040204" pitchFamily="34" charset="0"/>
                <a:hlinkClick r:id="rId3"/>
              </a:rPr>
              <a:t>peterggosselin@gmail.com</a:t>
            </a:r>
            <a:r>
              <a:rPr lang="en-US" sz="2800" dirty="0">
                <a:latin typeface="Tahoma" panose="020B0604030504040204" pitchFamily="34" charset="0"/>
                <a:ea typeface="Tahoma" panose="020B0604030504040204" pitchFamily="34" charset="0"/>
                <a:cs typeface="Tahoma" panose="020B0604030504040204" pitchFamily="34" charset="0"/>
              </a:rPr>
              <a:t> </a:t>
            </a:r>
          </a:p>
          <a:p>
            <a:r>
              <a:rPr lang="en-US" sz="2800" dirty="0">
                <a:latin typeface="Tahoma" panose="020B0604030504040204" pitchFamily="34" charset="0"/>
                <a:ea typeface="Tahoma" panose="020B0604030504040204" pitchFamily="34" charset="0"/>
                <a:cs typeface="Tahoma" panose="020B0604030504040204" pitchFamily="34" charset="0"/>
              </a:rPr>
              <a:t>202-251-3945</a:t>
            </a:r>
          </a:p>
          <a:p>
            <a:endParaRPr lang="en-US" dirty="0"/>
          </a:p>
        </p:txBody>
      </p:sp>
      <p:sp>
        <p:nvSpPr>
          <p:cNvPr id="4" name="TextBox 3">
            <a:extLst>
              <a:ext uri="{FF2B5EF4-FFF2-40B4-BE49-F238E27FC236}">
                <a16:creationId xmlns:a16="http://schemas.microsoft.com/office/drawing/2014/main" id="{451D7367-5D24-6AC7-9995-5A2F5A86E82C}"/>
              </a:ext>
            </a:extLst>
          </p:cNvPr>
          <p:cNvSpPr txBox="1"/>
          <p:nvPr/>
        </p:nvSpPr>
        <p:spPr>
          <a:xfrm>
            <a:off x="1737359" y="3059667"/>
            <a:ext cx="8464731" cy="1384995"/>
          </a:xfrm>
          <a:prstGeom prst="rect">
            <a:avLst/>
          </a:prstGeom>
          <a:noFill/>
        </p:spPr>
        <p:txBody>
          <a:bodyPr wrap="square" rtlCol="0">
            <a:spAutoFit/>
          </a:bodyPr>
          <a:lstStyle/>
          <a:p>
            <a:pPr algn="ctr"/>
            <a:r>
              <a:rPr lang="en-US" sz="2800" dirty="0">
                <a:latin typeface="Tahoma" panose="020B0604030504040204" pitchFamily="34" charset="0"/>
                <a:ea typeface="Tahoma" panose="020B0604030504040204" pitchFamily="34" charset="0"/>
                <a:cs typeface="Tahoma" panose="020B0604030504040204" pitchFamily="34" charset="0"/>
              </a:rPr>
              <a:t>A Presentation to </a:t>
            </a:r>
            <a:r>
              <a:rPr lang="en-US" sz="2800">
                <a:latin typeface="Tahoma" panose="020B0604030504040204" pitchFamily="34" charset="0"/>
                <a:ea typeface="Tahoma" panose="020B0604030504040204" pitchFamily="34" charset="0"/>
                <a:cs typeface="Tahoma" panose="020B0604030504040204" pitchFamily="34" charset="0"/>
              </a:rPr>
              <a:t>the NPF </a:t>
            </a:r>
            <a:r>
              <a:rPr lang="en-US" sz="2800" dirty="0">
                <a:latin typeface="Tahoma" panose="020B0604030504040204" pitchFamily="34" charset="0"/>
                <a:ea typeface="Tahoma" panose="020B0604030504040204" pitchFamily="34" charset="0"/>
                <a:cs typeface="Tahoma" panose="020B0604030504040204" pitchFamily="34" charset="0"/>
              </a:rPr>
              <a:t>Living Longer Fellows </a:t>
            </a:r>
          </a:p>
          <a:p>
            <a:pPr algn="ctr"/>
            <a:r>
              <a:rPr lang="en-US" sz="2800" dirty="0">
                <a:latin typeface="Tahoma" panose="020B0604030504040204" pitchFamily="34" charset="0"/>
                <a:ea typeface="Tahoma" panose="020B0604030504040204" pitchFamily="34" charset="0"/>
                <a:cs typeface="Tahoma" panose="020B0604030504040204" pitchFamily="34" charset="0"/>
              </a:rPr>
              <a:t>September 19, 2022</a:t>
            </a:r>
          </a:p>
          <a:p>
            <a:pPr algn="ctr"/>
            <a:r>
              <a:rPr lang="en-US" sz="2800" dirty="0">
                <a:latin typeface="Tahoma" panose="020B0604030504040204" pitchFamily="34" charset="0"/>
                <a:ea typeface="Tahoma" panose="020B0604030504040204" pitchFamily="34" charset="0"/>
                <a:cs typeface="Tahoma" panose="020B0604030504040204" pitchFamily="34" charset="0"/>
              </a:rPr>
              <a:t>Washington, D.C. </a:t>
            </a:r>
          </a:p>
        </p:txBody>
      </p:sp>
    </p:spTree>
    <p:extLst>
      <p:ext uri="{BB962C8B-B14F-4D97-AF65-F5344CB8AC3E}">
        <p14:creationId xmlns:p14="http://schemas.microsoft.com/office/powerpoint/2010/main" val="4121683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4BA6D6-A1E1-E9A3-7F08-D4AC805FF679}"/>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Pushed Out: </a:t>
            </a:r>
            <a:r>
              <a:rPr lang="en-US" dirty="0">
                <a:latin typeface="Tahoma" panose="020B0604030504040204" pitchFamily="34" charset="0"/>
                <a:ea typeface="Tahoma" panose="020B0604030504040204" pitchFamily="34" charset="0"/>
                <a:cs typeface="Tahoma" panose="020B0604030504040204" pitchFamily="34" charset="0"/>
              </a:rPr>
              <a:t>The Reporting </a:t>
            </a:r>
          </a:p>
        </p:txBody>
      </p:sp>
      <p:sp>
        <p:nvSpPr>
          <p:cNvPr id="3" name="Content Placeholder 2">
            <a:extLst>
              <a:ext uri="{FF2B5EF4-FFF2-40B4-BE49-F238E27FC236}">
                <a16:creationId xmlns:a16="http://schemas.microsoft.com/office/drawing/2014/main" id="{0F35A853-EA6B-AEAF-715C-384D6D4FF48F}"/>
              </a:ext>
            </a:extLst>
          </p:cNvPr>
          <p:cNvSpPr>
            <a:spLocks noGrp="1"/>
          </p:cNvSpPr>
          <p:nvPr>
            <p:ph idx="1"/>
          </p:nvPr>
        </p:nvSpPr>
        <p:spPr/>
        <p:txBody>
          <a:bodyPr/>
          <a:lstStyle/>
          <a:p>
            <a:endParaRPr lang="en-US" dirty="0"/>
          </a:p>
          <a:p>
            <a:r>
              <a:rPr lang="en-US" sz="2200" b="1" dirty="0">
                <a:latin typeface="Tahoma" panose="020B0604030504040204" pitchFamily="34" charset="0"/>
                <a:ea typeface="Tahoma" panose="020B0604030504040204" pitchFamily="34" charset="0"/>
                <a:cs typeface="Tahoma" panose="020B0604030504040204" pitchFamily="34" charset="0"/>
              </a:rPr>
              <a:t>QUESTION: </a:t>
            </a:r>
            <a:r>
              <a:rPr lang="en-US" sz="2200" dirty="0">
                <a:latin typeface="Tahoma" panose="020B0604030504040204" pitchFamily="34" charset="0"/>
                <a:ea typeface="Tahoma" panose="020B0604030504040204" pitchFamily="34" charset="0"/>
                <a:cs typeface="Tahoma" panose="020B0604030504040204" pitchFamily="34" charset="0"/>
              </a:rPr>
              <a:t>Is IBM, a century-old tech firm in a rapidly changing industry, a one-off or is there something larger going on? </a:t>
            </a:r>
          </a:p>
          <a:p>
            <a:r>
              <a:rPr lang="en-US" sz="2200" b="1" dirty="0">
                <a:latin typeface="Tahoma" panose="020B0604030504040204" pitchFamily="34" charset="0"/>
                <a:ea typeface="Tahoma" panose="020B0604030504040204" pitchFamily="34" charset="0"/>
                <a:cs typeface="Tahoma" panose="020B0604030504040204" pitchFamily="34" charset="0"/>
              </a:rPr>
              <a:t>Another Way to Ask: </a:t>
            </a:r>
            <a:r>
              <a:rPr lang="en-US" sz="2200" dirty="0">
                <a:latin typeface="Tahoma" panose="020B0604030504040204" pitchFamily="34" charset="0"/>
                <a:ea typeface="Tahoma" panose="020B0604030504040204" pitchFamily="34" charset="0"/>
                <a:cs typeface="Tahoma" panose="020B0604030504040204" pitchFamily="34" charset="0"/>
              </a:rPr>
              <a:t>The law defines retirement as voluntary. Are older Americans voluntarily retiring or being pushed out? </a:t>
            </a:r>
          </a:p>
          <a:p>
            <a:r>
              <a:rPr lang="en-US" sz="2200" b="1" dirty="0">
                <a:latin typeface="Tahoma" panose="020B0604030504040204" pitchFamily="34" charset="0"/>
                <a:ea typeface="Tahoma" panose="020B0604030504040204" pitchFamily="34" charset="0"/>
                <a:cs typeface="Tahoma" panose="020B0604030504040204" pitchFamily="34" charset="0"/>
              </a:rPr>
              <a:t>Health and Retirement Study: </a:t>
            </a:r>
            <a:r>
              <a:rPr lang="en-US" sz="2200" dirty="0">
                <a:latin typeface="Tahoma" panose="020B0604030504040204" pitchFamily="34" charset="0"/>
                <a:ea typeface="Tahoma" panose="020B0604030504040204" pitchFamily="34" charset="0"/>
                <a:cs typeface="Tahoma" panose="020B0604030504040204" pitchFamily="34" charset="0"/>
              </a:rPr>
              <a:t>US-funded, nationally representative sample of 20,000 Americans from age 50 to end of life, chief source of quantitative data about aging in America.</a:t>
            </a:r>
          </a:p>
          <a:p>
            <a:r>
              <a:rPr lang="en-US" sz="2200" b="1" dirty="0">
                <a:latin typeface="Tahoma" panose="020B0604030504040204" pitchFamily="34" charset="0"/>
                <a:ea typeface="Tahoma" panose="020B0604030504040204" pitchFamily="34" charset="0"/>
                <a:cs typeface="Tahoma" panose="020B0604030504040204" pitchFamily="34" charset="0"/>
              </a:rPr>
              <a:t>Voluntary? </a:t>
            </a:r>
            <a:r>
              <a:rPr lang="en-US" sz="2200" dirty="0">
                <a:latin typeface="Tahoma" panose="020B0604030504040204" pitchFamily="34" charset="0"/>
                <a:ea typeface="Tahoma" panose="020B0604030504040204" pitchFamily="34" charset="0"/>
                <a:cs typeface="Tahoma" panose="020B0604030504040204" pitchFamily="34" charset="0"/>
              </a:rPr>
              <a:t>Layoffs and firings are easy to categorize as involuntary and employer-driven. But what about those who say they retired or quit on their own? Need to look at surrounding circumstances </a:t>
            </a:r>
            <a:endParaRPr lang="en-US" sz="2200" b="1" dirty="0">
              <a:latin typeface="Tahoma" panose="020B0604030504040204" pitchFamily="34" charset="0"/>
              <a:ea typeface="Tahoma" panose="020B0604030504040204" pitchFamily="34" charset="0"/>
              <a:cs typeface="Tahoma" panose="020B0604030504040204" pitchFamily="34" charset="0"/>
            </a:endParaRPr>
          </a:p>
          <a:p>
            <a:endParaRPr lang="en-US" sz="2200" dirty="0">
              <a:latin typeface="Tahoma" panose="020B0604030504040204" pitchFamily="34" charset="0"/>
              <a:ea typeface="Tahoma" panose="020B0604030504040204" pitchFamily="34" charset="0"/>
              <a:cs typeface="Tahoma" panose="020B0604030504040204" pitchFamily="34" charset="0"/>
            </a:endParaRPr>
          </a:p>
          <a:p>
            <a:endParaRPr lang="en-US" sz="2200" b="1" dirty="0">
              <a:latin typeface="Tahoma" panose="020B0604030504040204" pitchFamily="34" charset="0"/>
              <a:ea typeface="Tahoma" panose="020B0604030504040204" pitchFamily="34" charset="0"/>
              <a:cs typeface="Tahoma" panose="020B0604030504040204" pitchFamily="34" charset="0"/>
            </a:endParaRPr>
          </a:p>
          <a:p>
            <a:endParaRPr lang="en-US" sz="2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17510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767C8-8E98-D30B-EEA8-96D2FCC3D355}"/>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Pushed Out: </a:t>
            </a:r>
            <a:r>
              <a:rPr lang="en-US" dirty="0">
                <a:latin typeface="Tahoma" panose="020B0604030504040204" pitchFamily="34" charset="0"/>
                <a:ea typeface="Tahoma" panose="020B0604030504040204" pitchFamily="34" charset="0"/>
                <a:cs typeface="Tahoma" panose="020B0604030504040204" pitchFamily="34" charset="0"/>
              </a:rPr>
              <a:t>The Reporting (cont’d) </a:t>
            </a:r>
          </a:p>
        </p:txBody>
      </p:sp>
      <p:sp>
        <p:nvSpPr>
          <p:cNvPr id="3" name="Content Placeholder 2">
            <a:extLst>
              <a:ext uri="{FF2B5EF4-FFF2-40B4-BE49-F238E27FC236}">
                <a16:creationId xmlns:a16="http://schemas.microsoft.com/office/drawing/2014/main" id="{47FF744E-79FB-B406-0316-4B798F91341F}"/>
              </a:ext>
            </a:extLst>
          </p:cNvPr>
          <p:cNvSpPr>
            <a:spLocks noGrp="1"/>
          </p:cNvSpPr>
          <p:nvPr>
            <p:ph idx="1"/>
          </p:nvPr>
        </p:nvSpPr>
        <p:spPr/>
        <p:txBody>
          <a:bodyPr/>
          <a:lstStyle/>
          <a:p>
            <a:r>
              <a:rPr lang="en-US" sz="2200" b="1" dirty="0">
                <a:latin typeface="Tahoma" panose="020B0604030504040204" pitchFamily="34" charset="0"/>
                <a:ea typeface="Tahoma" panose="020B0604030504040204" pitchFamily="34" charset="0"/>
                <a:cs typeface="Tahoma" panose="020B0604030504040204" pitchFamily="34" charset="0"/>
              </a:rPr>
              <a:t>Highly Attached: </a:t>
            </a:r>
            <a:r>
              <a:rPr lang="en-US" sz="2200" dirty="0">
                <a:latin typeface="Tahoma" panose="020B0604030504040204" pitchFamily="34" charset="0"/>
                <a:ea typeface="Tahoma" panose="020B0604030504040204" pitchFamily="34" charset="0"/>
                <a:cs typeface="Tahoma" panose="020B0604030504040204" pitchFamily="34" charset="0"/>
              </a:rPr>
              <a:t>Focused on workers aged 50+, employed full-time, with the same employer at least five years and observed at least until at least age 65.</a:t>
            </a:r>
          </a:p>
          <a:p>
            <a:r>
              <a:rPr lang="en-US" sz="2200" b="1" dirty="0">
                <a:latin typeface="Tahoma" panose="020B0604030504040204" pitchFamily="34" charset="0"/>
                <a:ea typeface="Tahoma" panose="020B0604030504040204" pitchFamily="34" charset="0"/>
                <a:cs typeface="Tahoma" panose="020B0604030504040204" pitchFamily="34" charset="0"/>
              </a:rPr>
              <a:t>Job Departures with Bite: </a:t>
            </a:r>
            <a:r>
              <a:rPr lang="en-US" sz="2200" dirty="0">
                <a:latin typeface="Tahoma" panose="020B0604030504040204" pitchFamily="34" charset="0"/>
                <a:ea typeface="Tahoma" panose="020B0604030504040204" pitchFamily="34" charset="0"/>
                <a:cs typeface="Tahoma" panose="020B0604030504040204" pitchFamily="34" charset="0"/>
              </a:rPr>
              <a:t>Looked only at departures – layoffs, firings, self-described quits or retirements – that were followed by at least six months of unemployment or resulted in at least a 50% drop in weekly earnings for at least two years.</a:t>
            </a:r>
          </a:p>
          <a:p>
            <a:r>
              <a:rPr lang="en-US" sz="2200" b="1" dirty="0">
                <a:latin typeface="Tahoma" panose="020B0604030504040204" pitchFamily="34" charset="0"/>
                <a:ea typeface="Tahoma" panose="020B0604030504040204" pitchFamily="34" charset="0"/>
                <a:cs typeface="Tahoma" panose="020B0604030504040204" pitchFamily="34" charset="0"/>
              </a:rPr>
              <a:t>Personal Conditions: </a:t>
            </a:r>
            <a:r>
              <a:rPr lang="en-US" sz="2200" dirty="0">
                <a:latin typeface="Tahoma" panose="020B0604030504040204" pitchFamily="34" charset="0"/>
                <a:ea typeface="Tahoma" panose="020B0604030504040204" pitchFamily="34" charset="0"/>
                <a:cs typeface="Tahoma" panose="020B0604030504040204" pitchFamily="34" charset="0"/>
              </a:rPr>
              <a:t>Health problems, other big life circumstance-changes, continued employment through full observation </a:t>
            </a:r>
          </a:p>
          <a:p>
            <a:r>
              <a:rPr lang="en-US" sz="2200" b="1" dirty="0">
                <a:latin typeface="Tahoma" panose="020B0604030504040204" pitchFamily="34" charset="0"/>
                <a:ea typeface="Tahoma" panose="020B0604030504040204" pitchFamily="34" charset="0"/>
                <a:cs typeface="Tahoma" panose="020B0604030504040204" pitchFamily="34" charset="0"/>
              </a:rPr>
              <a:t>Employment Conditions</a:t>
            </a:r>
            <a:r>
              <a:rPr lang="en-US" sz="2200" dirty="0">
                <a:latin typeface="Tahoma" panose="020B0604030504040204" pitchFamily="34" charset="0"/>
                <a:ea typeface="Tahoma" panose="020B0604030504040204" pitchFamily="34" charset="0"/>
                <a:cs typeface="Tahoma" panose="020B0604030504040204" pitchFamily="34" charset="0"/>
              </a:rPr>
              <a:t>: Besides layoff or firing, signs of deteriorating working conditions, e.g. cuts in pay, benefits, hours; change in work location or content, problems with supervisors</a:t>
            </a:r>
          </a:p>
          <a:p>
            <a:r>
              <a:rPr lang="en-US" sz="2200" b="1" dirty="0">
                <a:latin typeface="Tahoma" panose="020B0604030504040204" pitchFamily="34" charset="0"/>
                <a:ea typeface="Tahoma" panose="020B0604030504040204" pitchFamily="34" charset="0"/>
                <a:cs typeface="Tahoma" panose="020B0604030504040204" pitchFamily="34" charset="0"/>
              </a:rPr>
              <a:t>Unexpected:</a:t>
            </a:r>
            <a:r>
              <a:rPr lang="en-US" sz="2200" dirty="0">
                <a:latin typeface="Tahoma" panose="020B0604030504040204" pitchFamily="34" charset="0"/>
                <a:ea typeface="Tahoma" panose="020B0604030504040204" pitchFamily="34" charset="0"/>
                <a:cs typeface="Tahoma" panose="020B0604030504040204" pitchFamily="34" charset="0"/>
              </a:rPr>
              <a:t>  Abrupt changes from plans with big negative consequences</a:t>
            </a:r>
          </a:p>
          <a:p>
            <a:endParaRPr lang="en-US" sz="2200" b="1" dirty="0">
              <a:latin typeface="Tahoma" panose="020B0604030504040204" pitchFamily="34" charset="0"/>
              <a:ea typeface="Tahoma" panose="020B0604030504040204" pitchFamily="34" charset="0"/>
              <a:cs typeface="Tahoma" panose="020B0604030504040204" pitchFamily="34" charset="0"/>
            </a:endParaRPr>
          </a:p>
          <a:p>
            <a:endParaRPr lang="en-US" sz="2200" dirty="0">
              <a:latin typeface="Tahoma" panose="020B0604030504040204" pitchFamily="34" charset="0"/>
              <a:ea typeface="Tahoma" panose="020B0604030504040204" pitchFamily="34" charset="0"/>
              <a:cs typeface="Tahoma" panose="020B0604030504040204" pitchFamily="34" charset="0"/>
            </a:endParaRPr>
          </a:p>
          <a:p>
            <a:endParaRPr lang="en-US" sz="2200" b="1" dirty="0">
              <a:latin typeface="Tahoma" panose="020B0604030504040204" pitchFamily="34" charset="0"/>
              <a:ea typeface="Tahoma" panose="020B0604030504040204" pitchFamily="34" charset="0"/>
              <a:cs typeface="Tahoma" panose="020B0604030504040204" pitchFamily="34" charset="0"/>
            </a:endParaRPr>
          </a:p>
          <a:p>
            <a:endParaRPr lang="en-US" sz="22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352337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60482-FC17-A0F2-0B03-1CE6ADB18F2C}"/>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Pushed Out: </a:t>
            </a:r>
            <a:r>
              <a:rPr lang="en-US" dirty="0">
                <a:latin typeface="Tahoma" panose="020B0604030504040204" pitchFamily="34" charset="0"/>
                <a:ea typeface="Tahoma" panose="020B0604030504040204" pitchFamily="34" charset="0"/>
                <a:cs typeface="Tahoma" panose="020B0604030504040204" pitchFamily="34" charset="0"/>
              </a:rPr>
              <a:t>The Findings</a:t>
            </a:r>
          </a:p>
        </p:txBody>
      </p:sp>
      <p:sp>
        <p:nvSpPr>
          <p:cNvPr id="3" name="Content Placeholder 2">
            <a:extLst>
              <a:ext uri="{FF2B5EF4-FFF2-40B4-BE49-F238E27FC236}">
                <a16:creationId xmlns:a16="http://schemas.microsoft.com/office/drawing/2014/main" id="{73637CD5-5D5C-774C-3D31-8ACC57848339}"/>
              </a:ext>
            </a:extLst>
          </p:cNvPr>
          <p:cNvSpPr>
            <a:spLocks noGrp="1"/>
          </p:cNvSpPr>
          <p:nvPr>
            <p:ph idx="1"/>
          </p:nvPr>
        </p:nvSpPr>
        <p:spPr>
          <a:xfrm>
            <a:off x="838200" y="1690688"/>
            <a:ext cx="10515600" cy="4351338"/>
          </a:xfrm>
        </p:spPr>
        <p:txBody>
          <a:bodyPr/>
          <a:lstStyle/>
          <a:p>
            <a:r>
              <a:rPr lang="en-US" sz="2200" b="1" dirty="0">
                <a:latin typeface="Tahoma" panose="020B0604030504040204" pitchFamily="34" charset="0"/>
                <a:ea typeface="Tahoma" panose="020B0604030504040204" pitchFamily="34" charset="0"/>
                <a:cs typeface="Tahoma" panose="020B0604030504040204" pitchFamily="34" charset="0"/>
              </a:rPr>
              <a:t>A majority of working Americans </a:t>
            </a:r>
            <a:r>
              <a:rPr lang="en-US" sz="2200" dirty="0">
                <a:latin typeface="Tahoma" panose="020B0604030504040204" pitchFamily="34" charset="0"/>
                <a:ea typeface="Tahoma" panose="020B0604030504040204" pitchFamily="34" charset="0"/>
                <a:cs typeface="Tahoma" panose="020B0604030504040204" pitchFamily="34" charset="0"/>
              </a:rPr>
              <a:t>who enter their 50s employed full-time in stable jobs are laid off at least once or leave jobs under such financially damaging circumstances that it’s likely they were pushed out</a:t>
            </a:r>
          </a:p>
          <a:p>
            <a:r>
              <a:rPr lang="en-US" sz="2200" b="1" dirty="0">
                <a:latin typeface="Tahoma" panose="020B0604030504040204" pitchFamily="34" charset="0"/>
                <a:ea typeface="Tahoma" panose="020B0604030504040204" pitchFamily="34" charset="0"/>
                <a:cs typeface="Tahoma" panose="020B0604030504040204" pitchFamily="34" charset="0"/>
              </a:rPr>
              <a:t>Only one in 10 </a:t>
            </a:r>
            <a:r>
              <a:rPr lang="en-US" sz="2200" dirty="0">
                <a:latin typeface="Tahoma" panose="020B0604030504040204" pitchFamily="34" charset="0"/>
                <a:ea typeface="Tahoma" panose="020B0604030504040204" pitchFamily="34" charset="0"/>
                <a:cs typeface="Tahoma" panose="020B0604030504040204" pitchFamily="34" charset="0"/>
              </a:rPr>
              <a:t>ever again earns as much as they did before their employment setback. </a:t>
            </a:r>
          </a:p>
          <a:p>
            <a:r>
              <a:rPr lang="en-US" sz="2200" b="1" dirty="0">
                <a:latin typeface="Tahoma" panose="020B0604030504040204" pitchFamily="34" charset="0"/>
                <a:ea typeface="Tahoma" panose="020B0604030504040204" pitchFamily="34" charset="0"/>
                <a:cs typeface="Tahoma" panose="020B0604030504040204" pitchFamily="34" charset="0"/>
              </a:rPr>
              <a:t>Less than 20 percent </a:t>
            </a:r>
            <a:r>
              <a:rPr lang="en-US" sz="2200" dirty="0">
                <a:latin typeface="Tahoma" panose="020B0604030504040204" pitchFamily="34" charset="0"/>
                <a:ea typeface="Tahoma" panose="020B0604030504040204" pitchFamily="34" charset="0"/>
                <a:cs typeface="Tahoma" panose="020B0604030504040204" pitchFamily="34" charset="0"/>
              </a:rPr>
              <a:t>of working Americans end their paid work lives under circumstances that fit the dominant picture of retirement as a welcome, voluntary and final departure from employment.</a:t>
            </a:r>
          </a:p>
          <a:p>
            <a:r>
              <a:rPr lang="en-US" sz="2200" b="1" dirty="0">
                <a:latin typeface="Tahoma" panose="020B0604030504040204" pitchFamily="34" charset="0"/>
                <a:ea typeface="Tahoma" panose="020B0604030504040204" pitchFamily="34" charset="0"/>
                <a:cs typeface="Tahoma" panose="020B0604030504040204" pitchFamily="34" charset="0"/>
              </a:rPr>
              <a:t>Education is not a shield </a:t>
            </a:r>
            <a:r>
              <a:rPr lang="en-US" sz="2200" dirty="0">
                <a:latin typeface="Tahoma" panose="020B0604030504040204" pitchFamily="34" charset="0"/>
                <a:ea typeface="Tahoma" panose="020B0604030504040204" pitchFamily="34" charset="0"/>
                <a:cs typeface="Tahoma" panose="020B0604030504040204" pitchFamily="34" charset="0"/>
              </a:rPr>
              <a:t>against being pushed out. 58 percent of those with high school educations experience damaging layoffs or involuntary separations. The share for those with college educations is 55 percent.</a:t>
            </a:r>
          </a:p>
          <a:p>
            <a:r>
              <a:rPr lang="en-US" sz="2200" b="1" dirty="0">
                <a:latin typeface="Tahoma" panose="020B0604030504040204" pitchFamily="34" charset="0"/>
                <a:ea typeface="Tahoma" panose="020B0604030504040204" pitchFamily="34" charset="0"/>
                <a:cs typeface="Tahoma" panose="020B0604030504040204" pitchFamily="34" charset="0"/>
              </a:rPr>
              <a:t>The pattern holds </a:t>
            </a:r>
            <a:r>
              <a:rPr lang="en-US" sz="2200" dirty="0">
                <a:latin typeface="Tahoma" panose="020B0604030504040204" pitchFamily="34" charset="0"/>
                <a:ea typeface="Tahoma" panose="020B0604030504040204" pitchFamily="34" charset="0"/>
                <a:cs typeface="Tahoma" panose="020B0604030504040204" pitchFamily="34" charset="0"/>
              </a:rPr>
              <a:t>across gender, race and ethnicity.</a:t>
            </a:r>
          </a:p>
          <a:p>
            <a:endParaRPr lang="en-US" dirty="0"/>
          </a:p>
        </p:txBody>
      </p:sp>
    </p:spTree>
    <p:extLst>
      <p:ext uri="{BB962C8B-B14F-4D97-AF65-F5344CB8AC3E}">
        <p14:creationId xmlns:p14="http://schemas.microsoft.com/office/powerpoint/2010/main" val="137095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3E584-5005-16CB-AC3B-9A6151947084}"/>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Implications:</a:t>
            </a:r>
            <a:r>
              <a:rPr lang="en-US" dirty="0">
                <a:latin typeface="Tahoma" panose="020B0604030504040204" pitchFamily="34" charset="0"/>
                <a:ea typeface="Tahoma" panose="020B0604030504040204" pitchFamily="34" charset="0"/>
                <a:cs typeface="Tahoma" panose="020B0604030504040204" pitchFamily="34" charset="0"/>
              </a:rPr>
              <a:t> What to Cover? </a:t>
            </a:r>
          </a:p>
        </p:txBody>
      </p:sp>
      <p:sp>
        <p:nvSpPr>
          <p:cNvPr id="3" name="Content Placeholder 2">
            <a:extLst>
              <a:ext uri="{FF2B5EF4-FFF2-40B4-BE49-F238E27FC236}">
                <a16:creationId xmlns:a16="http://schemas.microsoft.com/office/drawing/2014/main" id="{79AAD9A8-B0A9-3435-C37F-9F9947FB1212}"/>
              </a:ext>
            </a:extLst>
          </p:cNvPr>
          <p:cNvSpPr>
            <a:spLocks noGrp="1"/>
          </p:cNvSpPr>
          <p:nvPr>
            <p:ph idx="1"/>
          </p:nvPr>
        </p:nvSpPr>
        <p:spPr/>
        <p:txBody>
          <a:bodyPr>
            <a:normAutofit/>
          </a:bodyPr>
          <a:lstStyle/>
          <a:p>
            <a:pPr marL="0" indent="0">
              <a:buNone/>
            </a:pPr>
            <a:endParaRPr lang="en-US" sz="2200"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QUESTION: </a:t>
            </a:r>
            <a:r>
              <a:rPr lang="en-US" sz="2200" dirty="0">
                <a:latin typeface="Tahoma" panose="020B0604030504040204" pitchFamily="34" charset="0"/>
                <a:ea typeface="Tahoma" panose="020B0604030504040204" pitchFamily="34" charset="0"/>
                <a:cs typeface="Tahoma" panose="020B0604030504040204" pitchFamily="34" charset="0"/>
              </a:rPr>
              <a:t>What about aging should you be covering?</a:t>
            </a:r>
          </a:p>
          <a:p>
            <a:r>
              <a:rPr lang="en-US" sz="2200" b="1" dirty="0">
                <a:latin typeface="Tahoma" panose="020B0604030504040204" pitchFamily="34" charset="0"/>
                <a:ea typeface="Tahoma" panose="020B0604030504040204" pitchFamily="34" charset="0"/>
                <a:cs typeface="Tahoma" panose="020B0604030504040204" pitchFamily="34" charset="0"/>
              </a:rPr>
              <a:t>Two Possibilities:</a:t>
            </a:r>
          </a:p>
          <a:p>
            <a:pPr lvl="1"/>
            <a:r>
              <a:rPr lang="en-US" sz="1800" b="1" dirty="0">
                <a:latin typeface="Tahoma" panose="020B0604030504040204" pitchFamily="34" charset="0"/>
                <a:ea typeface="Tahoma" panose="020B0604030504040204" pitchFamily="34" charset="0"/>
                <a:cs typeface="Tahoma" panose="020B0604030504040204" pitchFamily="34" charset="0"/>
              </a:rPr>
              <a:t>Financial: </a:t>
            </a:r>
            <a:r>
              <a:rPr lang="en-US" sz="1800" dirty="0">
                <a:latin typeface="Tahoma" panose="020B0604030504040204" pitchFamily="34" charset="0"/>
                <a:ea typeface="Tahoma" panose="020B0604030504040204" pitchFamily="34" charset="0"/>
                <a:cs typeface="Tahoma" panose="020B0604030504040204" pitchFamily="34" charset="0"/>
              </a:rPr>
              <a:t>Focus on 401(k)s, IRAs, Social Security. </a:t>
            </a:r>
          </a:p>
          <a:p>
            <a:pPr lvl="1"/>
            <a:r>
              <a:rPr lang="en-US" sz="1800" b="1" dirty="0">
                <a:latin typeface="Tahoma" panose="020B0604030504040204" pitchFamily="34" charset="0"/>
                <a:ea typeface="Tahoma" panose="020B0604030504040204" pitchFamily="34" charset="0"/>
                <a:cs typeface="Tahoma" panose="020B0604030504040204" pitchFamily="34" charset="0"/>
              </a:rPr>
              <a:t>Health &amp; Death: </a:t>
            </a:r>
            <a:r>
              <a:rPr lang="en-US" sz="1800" dirty="0">
                <a:latin typeface="Tahoma" panose="020B0604030504040204" pitchFamily="34" charset="0"/>
                <a:ea typeface="Tahoma" panose="020B0604030504040204" pitchFamily="34" charset="0"/>
                <a:cs typeface="Tahoma" panose="020B0604030504040204" pitchFamily="34" charset="0"/>
              </a:rPr>
              <a:t>Possible focuses: On institutions such as Medicare or nursing homes or on personal stories</a:t>
            </a:r>
          </a:p>
          <a:p>
            <a:r>
              <a:rPr lang="en-US" sz="2200" b="1" dirty="0">
                <a:latin typeface="Tahoma" panose="020B0604030504040204" pitchFamily="34" charset="0"/>
                <a:ea typeface="Tahoma" panose="020B0604030504040204" pitchFamily="34" charset="0"/>
                <a:cs typeface="Tahoma" panose="020B0604030504040204" pitchFamily="34" charset="0"/>
              </a:rPr>
              <a:t>My Take: </a:t>
            </a:r>
            <a:r>
              <a:rPr lang="en-US" sz="2200" dirty="0">
                <a:latin typeface="Tahoma" panose="020B0604030504040204" pitchFamily="34" charset="0"/>
                <a:ea typeface="Tahoma" panose="020B0604030504040204" pitchFamily="34" charset="0"/>
                <a:cs typeface="Tahoma" panose="020B0604030504040204" pitchFamily="34" charset="0"/>
              </a:rPr>
              <a:t>The greatest challenge of growing older is not how to finance it. And we were put here to do more than to get sick and die.</a:t>
            </a:r>
          </a:p>
          <a:p>
            <a:r>
              <a:rPr lang="en-US" sz="2200" b="1" dirty="0">
                <a:latin typeface="Tahoma" panose="020B0604030504040204" pitchFamily="34" charset="0"/>
                <a:ea typeface="Tahoma" panose="020B0604030504040204" pitchFamily="34" charset="0"/>
                <a:cs typeface="Tahoma" panose="020B0604030504040204" pitchFamily="34" charset="0"/>
              </a:rPr>
              <a:t>Marginalization: </a:t>
            </a:r>
            <a:r>
              <a:rPr lang="en-US" sz="2200" dirty="0">
                <a:latin typeface="Tahoma" panose="020B0604030504040204" pitchFamily="34" charset="0"/>
                <a:ea typeface="Tahoma" panose="020B0604030504040204" pitchFamily="34" charset="0"/>
                <a:cs typeface="Tahoma" panose="020B0604030504040204" pitchFamily="34" charset="0"/>
              </a:rPr>
              <a:t>Aim to cover the roles of aging and older people in society. But aging and older people don’t have much of a role, so focus on how they are shunted to the margins to their detriment, society’s and the ability of each of us to see the poignancy of human endeavor.  </a:t>
            </a:r>
          </a:p>
        </p:txBody>
      </p:sp>
    </p:spTree>
    <p:extLst>
      <p:ext uri="{BB962C8B-B14F-4D97-AF65-F5344CB8AC3E}">
        <p14:creationId xmlns:p14="http://schemas.microsoft.com/office/powerpoint/2010/main" val="6043185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2D9CD-961C-A95F-6C2F-0AA4454219E8}"/>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Marginalization: </a:t>
            </a:r>
            <a:r>
              <a:rPr lang="en-US" dirty="0">
                <a:latin typeface="Tahoma" panose="020B0604030504040204" pitchFamily="34" charset="0"/>
                <a:ea typeface="Tahoma" panose="020B0604030504040204" pitchFamily="34" charset="0"/>
                <a:cs typeface="Tahoma" panose="020B0604030504040204" pitchFamily="34" charset="0"/>
              </a:rPr>
              <a:t>Two Quotes </a:t>
            </a:r>
          </a:p>
        </p:txBody>
      </p:sp>
      <p:sp>
        <p:nvSpPr>
          <p:cNvPr id="3" name="Content Placeholder 2">
            <a:extLst>
              <a:ext uri="{FF2B5EF4-FFF2-40B4-BE49-F238E27FC236}">
                <a16:creationId xmlns:a16="http://schemas.microsoft.com/office/drawing/2014/main" id="{6E10BE37-97CC-2B2B-C897-7FA1E8078F7E}"/>
              </a:ext>
            </a:extLst>
          </p:cNvPr>
          <p:cNvSpPr>
            <a:spLocks noGrp="1"/>
          </p:cNvSpPr>
          <p:nvPr>
            <p:ph idx="1"/>
          </p:nvPr>
        </p:nvSpPr>
        <p:spPr>
          <a:xfrm>
            <a:off x="705678" y="1690688"/>
            <a:ext cx="10515600" cy="4802187"/>
          </a:xfrm>
        </p:spPr>
        <p:txBody>
          <a:bodyPr>
            <a:normAutofit/>
          </a:bodyPr>
          <a:lstStyle/>
          <a:p>
            <a:pPr marL="0" indent="0">
              <a:buNone/>
            </a:pPr>
            <a:r>
              <a:rPr lang="en-US" dirty="0"/>
              <a:t> </a:t>
            </a:r>
          </a:p>
          <a:p>
            <a:pPr marL="0" indent="0">
              <a:buNone/>
            </a:pPr>
            <a:r>
              <a:rPr lang="en-US" dirty="0"/>
              <a:t>       “There is…no harsher verdict in most men’s lives than someone else’s judgment that they are no longer worth their keep. It is then, when the answer at the hiring gate is ’You’re too old.’ that a man turns away…finding nothing to look backward to with pride and nothing forward to with hope.”</a:t>
            </a:r>
          </a:p>
          <a:p>
            <a:pPr marL="0" indent="0">
              <a:buNone/>
            </a:pPr>
            <a:r>
              <a:rPr lang="en-US" sz="2200" dirty="0"/>
              <a:t>				</a:t>
            </a:r>
            <a:r>
              <a:rPr lang="en-US" sz="2000" dirty="0">
                <a:latin typeface="Tahoma" panose="020B0604030504040204" pitchFamily="34" charset="0"/>
                <a:ea typeface="Tahoma" panose="020B0604030504040204" pitchFamily="34" charset="0"/>
                <a:cs typeface="Tahoma" panose="020B0604030504040204" pitchFamily="34" charset="0"/>
              </a:rPr>
              <a:t>Willard Wirtz </a:t>
            </a:r>
          </a:p>
          <a:p>
            <a:pPr marL="0" indent="0">
              <a:buNone/>
            </a:pPr>
            <a:r>
              <a:rPr lang="en-US" sz="2200" dirty="0">
                <a:latin typeface="Tahoma" panose="020B0604030504040204" pitchFamily="34" charset="0"/>
                <a:ea typeface="Tahoma" panose="020B0604030504040204" pitchFamily="34" charset="0"/>
                <a:cs typeface="Tahoma" panose="020B0604030504040204" pitchFamily="34" charset="0"/>
              </a:rPr>
              <a:t>                                          </a:t>
            </a:r>
            <a:r>
              <a:rPr lang="en-US" sz="1800" dirty="0">
                <a:latin typeface="Tahoma" panose="020B0604030504040204" pitchFamily="34" charset="0"/>
                <a:ea typeface="Tahoma" panose="020B0604030504040204" pitchFamily="34" charset="0"/>
                <a:cs typeface="Tahoma" panose="020B0604030504040204" pitchFamily="34" charset="0"/>
              </a:rPr>
              <a:t>The Older American Worker: Age Discrimination in Employment</a:t>
            </a:r>
          </a:p>
          <a:p>
            <a:pPr marL="0" indent="0">
              <a:buNone/>
            </a:pPr>
            <a:r>
              <a:rPr lang="en-US" sz="1800" dirty="0">
                <a:latin typeface="Tahoma" panose="020B0604030504040204" pitchFamily="34" charset="0"/>
                <a:ea typeface="Tahoma" panose="020B0604030504040204" pitchFamily="34" charset="0"/>
                <a:cs typeface="Tahoma" panose="020B0604030504040204" pitchFamily="34" charset="0"/>
              </a:rPr>
              <a:t>				 Report of the Secretary of Labor -- 1965</a:t>
            </a:r>
          </a:p>
          <a:p>
            <a:pPr marL="0" indent="0">
              <a:buNone/>
            </a:pPr>
            <a:r>
              <a:rPr lang="en-US" sz="1800" dirty="0"/>
              <a:t> 				</a:t>
            </a:r>
          </a:p>
          <a:p>
            <a:pPr marL="0" indent="0">
              <a:buNone/>
            </a:pPr>
            <a:r>
              <a:rPr lang="en-US" sz="2000" dirty="0"/>
              <a:t>                                                                                  </a:t>
            </a:r>
          </a:p>
          <a:p>
            <a:pPr marL="0" indent="0">
              <a:buNone/>
            </a:pPr>
            <a:endParaRPr lang="en-US" sz="2000" dirty="0"/>
          </a:p>
          <a:p>
            <a:pPr marL="0" indent="0">
              <a:buNone/>
            </a:pPr>
            <a:endParaRPr lang="en-US" dirty="0"/>
          </a:p>
        </p:txBody>
      </p:sp>
    </p:spTree>
    <p:extLst>
      <p:ext uri="{BB962C8B-B14F-4D97-AF65-F5344CB8AC3E}">
        <p14:creationId xmlns:p14="http://schemas.microsoft.com/office/powerpoint/2010/main" val="4267617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18283-F07F-FEC3-8F80-CDFA126F8A7C}"/>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Marginalization: </a:t>
            </a:r>
            <a:r>
              <a:rPr lang="en-US" dirty="0">
                <a:latin typeface="Tahoma" panose="020B0604030504040204" pitchFamily="34" charset="0"/>
                <a:ea typeface="Tahoma" panose="020B0604030504040204" pitchFamily="34" charset="0"/>
                <a:cs typeface="Tahoma" panose="020B0604030504040204" pitchFamily="34" charset="0"/>
              </a:rPr>
              <a:t>Two Quotes </a:t>
            </a:r>
          </a:p>
        </p:txBody>
      </p:sp>
      <p:sp>
        <p:nvSpPr>
          <p:cNvPr id="3" name="Content Placeholder 2">
            <a:extLst>
              <a:ext uri="{FF2B5EF4-FFF2-40B4-BE49-F238E27FC236}">
                <a16:creationId xmlns:a16="http://schemas.microsoft.com/office/drawing/2014/main" id="{D4B63505-9F60-1E2F-8A70-3C6BA2AD7A3C}"/>
              </a:ext>
            </a:extLst>
          </p:cNvPr>
          <p:cNvSpPr>
            <a:spLocks noGrp="1"/>
          </p:cNvSpPr>
          <p:nvPr>
            <p:ph idx="1"/>
          </p:nvPr>
        </p:nvSpPr>
        <p:spPr/>
        <p:txBody>
          <a:bodyPr/>
          <a:lstStyle/>
          <a:p>
            <a:endParaRPr lang="en-US" dirty="0"/>
          </a:p>
          <a:p>
            <a:endParaRPr lang="en-US" dirty="0"/>
          </a:p>
          <a:p>
            <a:pPr marL="457200" lvl="1" indent="0">
              <a:buNone/>
            </a:pPr>
            <a:r>
              <a:rPr lang="en-US" sz="2800" dirty="0">
                <a:latin typeface="Tahoma" panose="020B0604030504040204" pitchFamily="34" charset="0"/>
                <a:ea typeface="Tahoma" panose="020B0604030504040204" pitchFamily="34" charset="0"/>
                <a:cs typeface="Tahoma" panose="020B0604030504040204" pitchFamily="34" charset="0"/>
              </a:rPr>
              <a:t>”We rarely come to anything like a masterly grip till the shadows begin to slant eastward and, for a season, which varies greatly with individuals, our powers increase as the shadows lengthen.” </a:t>
            </a:r>
          </a:p>
          <a:p>
            <a:pPr marL="457200" lvl="1" indent="0">
              <a:buNone/>
            </a:pPr>
            <a:endParaRPr lang="en-US" dirty="0">
              <a:latin typeface="Tahoma" panose="020B0604030504040204" pitchFamily="34" charset="0"/>
              <a:ea typeface="Tahoma" panose="020B0604030504040204" pitchFamily="34" charset="0"/>
              <a:cs typeface="Tahoma" panose="020B0604030504040204" pitchFamily="34" charset="0"/>
            </a:endParaRPr>
          </a:p>
          <a:p>
            <a:pPr marL="457200" lvl="1" indent="0">
              <a:buNone/>
            </a:pPr>
            <a:r>
              <a:rPr lang="en-US" dirty="0"/>
              <a:t>				</a:t>
            </a:r>
            <a:r>
              <a:rPr lang="en-US" sz="2000" dirty="0">
                <a:latin typeface="Tahoma" panose="020B0604030504040204" pitchFamily="34" charset="0"/>
                <a:ea typeface="Tahoma" panose="020B0604030504040204" pitchFamily="34" charset="0"/>
                <a:cs typeface="Tahoma" panose="020B0604030504040204" pitchFamily="34" charset="0"/>
              </a:rPr>
              <a:t>G. Stanley Hall</a:t>
            </a:r>
          </a:p>
          <a:p>
            <a:pPr marL="457200" lvl="1" indent="0">
              <a:buNone/>
            </a:pPr>
            <a:r>
              <a:rPr lang="en-US" sz="2000" dirty="0"/>
              <a:t>				</a:t>
            </a:r>
            <a:r>
              <a:rPr lang="en-US" sz="1800" dirty="0">
                <a:latin typeface="Tahoma" panose="020B0604030504040204" pitchFamily="34" charset="0"/>
                <a:ea typeface="Tahoma" panose="020B0604030504040204" pitchFamily="34" charset="0"/>
                <a:cs typeface="Tahoma" panose="020B0604030504040204" pitchFamily="34" charset="0"/>
              </a:rPr>
              <a:t>Senescence, The Last Half of Life - 1922</a:t>
            </a:r>
            <a:endParaRPr lang="en-US" dirty="0"/>
          </a:p>
        </p:txBody>
      </p:sp>
    </p:spTree>
    <p:extLst>
      <p:ext uri="{BB962C8B-B14F-4D97-AF65-F5344CB8AC3E}">
        <p14:creationId xmlns:p14="http://schemas.microsoft.com/office/powerpoint/2010/main" val="1806711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87E2B-2344-A1F7-19FA-302B79E65BBF}"/>
              </a:ext>
            </a:extLst>
          </p:cNvPr>
          <p:cNvSpPr>
            <a:spLocks noGrp="1"/>
          </p:cNvSpPr>
          <p:nvPr>
            <p:ph type="title"/>
          </p:nvPr>
        </p:nvSpPr>
        <p:spPr>
          <a:xfrm>
            <a:off x="838200" y="500062"/>
            <a:ext cx="10515600" cy="1325563"/>
          </a:xfrm>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Four Aims </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BECEFDDD-0EB0-E11B-7911-841CC15E8B2C}"/>
              </a:ext>
            </a:extLst>
          </p:cNvPr>
          <p:cNvSpPr>
            <a:spLocks noGrp="1"/>
          </p:cNvSpPr>
          <p:nvPr>
            <p:ph idx="1"/>
          </p:nvPr>
        </p:nvSpPr>
        <p:spPr/>
        <p:txBody>
          <a:bodyPr>
            <a:normAutofit/>
          </a:bodyPr>
          <a:lstStyle/>
          <a:p>
            <a:endParaRPr lang="en-US" sz="3400" dirty="0"/>
          </a:p>
          <a:p>
            <a:pPr>
              <a:spcBef>
                <a:spcPts val="400"/>
              </a:spcBef>
            </a:pPr>
            <a:r>
              <a:rPr lang="en-US" sz="3400" dirty="0">
                <a:latin typeface="Tahoma" panose="020B0604030504040204" pitchFamily="34" charset="0"/>
                <a:ea typeface="Tahoma" panose="020B0604030504040204" pitchFamily="34" charset="0"/>
                <a:cs typeface="Tahoma" panose="020B0604030504040204" pitchFamily="34" charset="0"/>
              </a:rPr>
              <a:t>Winding path to my current august age </a:t>
            </a:r>
          </a:p>
          <a:p>
            <a:pPr marL="0" indent="0">
              <a:spcBef>
                <a:spcPts val="400"/>
              </a:spcBef>
              <a:buNone/>
            </a:pPr>
            <a:endParaRPr lang="en-US" sz="3400" dirty="0">
              <a:latin typeface="Tahoma" panose="020B0604030504040204" pitchFamily="34" charset="0"/>
              <a:ea typeface="Tahoma" panose="020B0604030504040204" pitchFamily="34" charset="0"/>
              <a:cs typeface="Tahoma" panose="020B0604030504040204" pitchFamily="34" charset="0"/>
            </a:endParaRPr>
          </a:p>
          <a:p>
            <a:pPr>
              <a:spcBef>
                <a:spcPts val="400"/>
              </a:spcBef>
            </a:pPr>
            <a:r>
              <a:rPr lang="en-US" sz="3400" dirty="0">
                <a:latin typeface="Tahoma" panose="020B0604030504040204" pitchFamily="34" charset="0"/>
                <a:ea typeface="Tahoma" panose="020B0604030504040204" pitchFamily="34" charset="0"/>
                <a:cs typeface="Tahoma" panose="020B0604030504040204" pitchFamily="34" charset="0"/>
              </a:rPr>
              <a:t>Where the law stands on age discrimination </a:t>
            </a:r>
          </a:p>
          <a:p>
            <a:pPr marL="0" indent="0">
              <a:spcBef>
                <a:spcPts val="400"/>
              </a:spcBef>
              <a:buNone/>
            </a:pPr>
            <a:endParaRPr lang="en-US" sz="3400" dirty="0">
              <a:latin typeface="Tahoma" panose="020B0604030504040204" pitchFamily="34" charset="0"/>
              <a:ea typeface="Tahoma" panose="020B0604030504040204" pitchFamily="34" charset="0"/>
              <a:cs typeface="Tahoma" panose="020B0604030504040204" pitchFamily="34" charset="0"/>
            </a:endParaRPr>
          </a:p>
          <a:p>
            <a:pPr>
              <a:spcBef>
                <a:spcPts val="400"/>
              </a:spcBef>
            </a:pPr>
            <a:r>
              <a:rPr lang="en-US" sz="3400" dirty="0">
                <a:latin typeface="Tahoma" panose="020B0604030504040204" pitchFamily="34" charset="0"/>
                <a:ea typeface="Tahoma" panose="020B0604030504040204" pitchFamily="34" charset="0"/>
                <a:cs typeface="Tahoma" panose="020B0604030504040204" pitchFamily="34" charset="0"/>
              </a:rPr>
              <a:t>A coverage project that grew out of my experience </a:t>
            </a:r>
          </a:p>
          <a:p>
            <a:pPr marL="0" indent="0">
              <a:spcBef>
                <a:spcPts val="400"/>
              </a:spcBef>
              <a:buNone/>
            </a:pPr>
            <a:endParaRPr lang="en-US" sz="3400" dirty="0">
              <a:latin typeface="Tahoma" panose="020B0604030504040204" pitchFamily="34" charset="0"/>
              <a:ea typeface="Tahoma" panose="020B0604030504040204" pitchFamily="34" charset="0"/>
              <a:cs typeface="Tahoma" panose="020B0604030504040204" pitchFamily="34" charset="0"/>
            </a:endParaRPr>
          </a:p>
          <a:p>
            <a:pPr>
              <a:spcBef>
                <a:spcPts val="400"/>
              </a:spcBef>
            </a:pPr>
            <a:r>
              <a:rPr lang="en-US" sz="3400" dirty="0">
                <a:latin typeface="Tahoma" panose="020B0604030504040204" pitchFamily="34" charset="0"/>
                <a:ea typeface="Tahoma" panose="020B0604030504040204" pitchFamily="34" charset="0"/>
                <a:cs typeface="Tahoma" panose="020B0604030504040204" pitchFamily="34" charset="0"/>
              </a:rPr>
              <a:t>Implications for age coverage </a:t>
            </a:r>
            <a:endParaRPr lang="en-US" sz="3200" dirty="0">
              <a:latin typeface="Tahoma" panose="020B0604030504040204" pitchFamily="34" charset="0"/>
              <a:ea typeface="Tahoma" panose="020B0604030504040204" pitchFamily="34" charset="0"/>
              <a:cs typeface="Tahoma" panose="020B0604030504040204" pitchFamily="34" charset="0"/>
            </a:endParaRPr>
          </a:p>
          <a:p>
            <a:pPr marL="0" indent="0">
              <a:spcBef>
                <a:spcPts val="400"/>
              </a:spcBef>
              <a:buNone/>
            </a:pPr>
            <a:endParaRPr lang="en-US" sz="3200" dirty="0"/>
          </a:p>
          <a:p>
            <a:endParaRPr lang="en-US" dirty="0"/>
          </a:p>
          <a:p>
            <a:endParaRPr lang="en-US" dirty="0"/>
          </a:p>
        </p:txBody>
      </p:sp>
    </p:spTree>
    <p:extLst>
      <p:ext uri="{BB962C8B-B14F-4D97-AF65-F5344CB8AC3E}">
        <p14:creationId xmlns:p14="http://schemas.microsoft.com/office/powerpoint/2010/main" val="3410450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F6DEB-B835-0934-1908-949D35818FA3}"/>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My Path:</a:t>
            </a:r>
            <a:r>
              <a:rPr lang="en-US" b="1"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rPr>
              <a:t>The Broad Strokes</a:t>
            </a:r>
          </a:p>
        </p:txBody>
      </p:sp>
      <p:sp>
        <p:nvSpPr>
          <p:cNvPr id="3" name="Content Placeholder 2">
            <a:extLst>
              <a:ext uri="{FF2B5EF4-FFF2-40B4-BE49-F238E27FC236}">
                <a16:creationId xmlns:a16="http://schemas.microsoft.com/office/drawing/2014/main" id="{F51E12E6-4306-5A17-DC8E-E5FE6647FD81}"/>
              </a:ext>
            </a:extLst>
          </p:cNvPr>
          <p:cNvSpPr>
            <a:spLocks noGrp="1"/>
          </p:cNvSpPr>
          <p:nvPr>
            <p:ph idx="1"/>
          </p:nvPr>
        </p:nvSpPr>
        <p:spPr/>
        <p:txBody>
          <a:bodyPr>
            <a:normAutofit fontScale="92500" lnSpcReduction="10000"/>
          </a:bodyPr>
          <a:lstStyle/>
          <a:p>
            <a:pPr marL="0" indent="0">
              <a:buNone/>
            </a:pPr>
            <a:endParaRPr lang="en-US"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1975-2009: </a:t>
            </a:r>
            <a:r>
              <a:rPr lang="en-US" sz="2200" dirty="0">
                <a:latin typeface="Tahoma" panose="020B0604030504040204" pitchFamily="34" charset="0"/>
                <a:ea typeface="Tahoma" panose="020B0604030504040204" pitchFamily="34" charset="0"/>
                <a:cs typeface="Tahoma" panose="020B0604030504040204" pitchFamily="34" charset="0"/>
              </a:rPr>
              <a:t>From NY State’s smallest daily to Globe Spotlight Team to LA Times.</a:t>
            </a:r>
          </a:p>
          <a:p>
            <a:r>
              <a:rPr lang="en-US" sz="2200" b="1" dirty="0">
                <a:latin typeface="Tahoma" panose="020B0604030504040204" pitchFamily="34" charset="0"/>
                <a:ea typeface="Tahoma" panose="020B0604030504040204" pitchFamily="34" charset="0"/>
                <a:cs typeface="Tahoma" panose="020B0604030504040204" pitchFamily="34" charset="0"/>
              </a:rPr>
              <a:t>2004:</a:t>
            </a:r>
            <a:r>
              <a:rPr lang="en-US" sz="2200" dirty="0">
                <a:latin typeface="Tahoma" panose="020B0604030504040204" pitchFamily="34" charset="0"/>
                <a:ea typeface="Tahoma" panose="020B0604030504040204" pitchFamily="34" charset="0"/>
                <a:cs typeface="Tahoma" panose="020B0604030504040204" pitchFamily="34" charset="0"/>
              </a:rPr>
              <a:t> LA Times series, later a book, shows economic risk is being shifted from the broad shoulders of business &amp; government to the backs of working families, causing household incomes to swing widely, boosting the danger of steep financial falls</a:t>
            </a:r>
          </a:p>
          <a:p>
            <a:r>
              <a:rPr lang="en-US" sz="2200" b="1" dirty="0">
                <a:latin typeface="Tahoma" panose="020B0604030504040204" pitchFamily="34" charset="0"/>
                <a:ea typeface="Tahoma" panose="020B0604030504040204" pitchFamily="34" charset="0"/>
                <a:cs typeface="Tahoma" panose="020B0604030504040204" pitchFamily="34" charset="0"/>
              </a:rPr>
              <a:t>2006: </a:t>
            </a:r>
            <a:r>
              <a:rPr lang="en-US" sz="2200" dirty="0">
                <a:latin typeface="Tahoma" panose="020B0604030504040204" pitchFamily="34" charset="0"/>
                <a:ea typeface="Tahoma" panose="020B0604030504040204" pitchFamily="34" charset="0"/>
                <a:cs typeface="Tahoma" panose="020B0604030504040204" pitchFamily="34" charset="0"/>
              </a:rPr>
              <a:t>Urban Institute </a:t>
            </a:r>
            <a:endParaRPr lang="en-US" sz="2200" b="1"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2008:</a:t>
            </a:r>
            <a:r>
              <a:rPr lang="en-US" sz="2200" dirty="0">
                <a:latin typeface="Tahoma" panose="020B0604030504040204" pitchFamily="34" charset="0"/>
                <a:ea typeface="Tahoma" panose="020B0604030504040204" pitchFamily="34" charset="0"/>
                <a:cs typeface="Tahoma" panose="020B0604030504040204" pitchFamily="34" charset="0"/>
              </a:rPr>
              <a:t> My wife and mother of our then 11-year-old twins dies of cancer. Our household income drops in half</a:t>
            </a:r>
          </a:p>
          <a:p>
            <a:r>
              <a:rPr lang="en-US" sz="2200" b="1" dirty="0">
                <a:latin typeface="Tahoma" panose="020B0604030504040204" pitchFamily="34" charset="0"/>
                <a:ea typeface="Tahoma" panose="020B0604030504040204" pitchFamily="34" charset="0"/>
                <a:cs typeface="Tahoma" panose="020B0604030504040204" pitchFamily="34" charset="0"/>
              </a:rPr>
              <a:t>2009: </a:t>
            </a:r>
            <a:r>
              <a:rPr lang="en-US" sz="2200" dirty="0">
                <a:latin typeface="Tahoma" panose="020B0604030504040204" pitchFamily="34" charset="0"/>
                <a:ea typeface="Tahoma" panose="020B0604030504040204" pitchFamily="34" charset="0"/>
                <a:cs typeface="Tahoma" panose="020B0604030504040204" pitchFamily="34" charset="0"/>
              </a:rPr>
              <a:t>U.S Treasury &amp; HHS </a:t>
            </a:r>
          </a:p>
          <a:p>
            <a:r>
              <a:rPr lang="en-US" sz="2200" b="1" dirty="0">
                <a:latin typeface="Tahoma" panose="020B0604030504040204" pitchFamily="34" charset="0"/>
                <a:ea typeface="Tahoma" panose="020B0604030504040204" pitchFamily="34" charset="0"/>
                <a:cs typeface="Tahoma" panose="020B0604030504040204" pitchFamily="34" charset="0"/>
              </a:rPr>
              <a:t>Dec. 2014</a:t>
            </a:r>
            <a:r>
              <a:rPr lang="en-US" sz="2200" dirty="0">
                <a:latin typeface="Tahoma" panose="020B0604030504040204" pitchFamily="34" charset="0"/>
                <a:ea typeface="Tahoma" panose="020B0604030504040204" pitchFamily="34" charset="0"/>
                <a:cs typeface="Tahoma" panose="020B0604030504040204" pitchFamily="34" charset="0"/>
              </a:rPr>
              <a:t>: Twins get into college early decision.</a:t>
            </a:r>
          </a:p>
          <a:p>
            <a:r>
              <a:rPr lang="en-US" sz="2200" b="1" dirty="0">
                <a:latin typeface="Tahoma" panose="020B0604030504040204" pitchFamily="34" charset="0"/>
                <a:ea typeface="Tahoma" panose="020B0604030504040204" pitchFamily="34" charset="0"/>
                <a:cs typeface="Tahoma" panose="020B0604030504040204" pitchFamily="34" charset="0"/>
              </a:rPr>
              <a:t>Sept. 2015: L</a:t>
            </a:r>
            <a:r>
              <a:rPr lang="en-US" sz="2200" dirty="0">
                <a:latin typeface="Tahoma" panose="020B0604030504040204" pitchFamily="34" charset="0"/>
                <a:ea typeface="Tahoma" panose="020B0604030504040204" pitchFamily="34" charset="0"/>
                <a:cs typeface="Tahoma" panose="020B0604030504040204" pitchFamily="34" charset="0"/>
              </a:rPr>
              <a:t>aid off the week the kids start college. Perfect the art of getting to the first then-Skype interview. I’m out 15 months.  </a:t>
            </a:r>
          </a:p>
        </p:txBody>
      </p:sp>
    </p:spTree>
    <p:extLst>
      <p:ext uri="{BB962C8B-B14F-4D97-AF65-F5344CB8AC3E}">
        <p14:creationId xmlns:p14="http://schemas.microsoft.com/office/powerpoint/2010/main" val="2324857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6D08E-CE77-D365-9A9D-544E2C02CDFF}"/>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The Law: </a:t>
            </a:r>
            <a:r>
              <a:rPr lang="en-US" dirty="0">
                <a:latin typeface="Tahoma" panose="020B0604030504040204" pitchFamily="34" charset="0"/>
                <a:ea typeface="Tahoma" panose="020B0604030504040204" pitchFamily="34" charset="0"/>
                <a:cs typeface="Tahoma" panose="020B0604030504040204" pitchFamily="34" charset="0"/>
              </a:rPr>
              <a:t>Erosion of Right to Protection </a:t>
            </a:r>
            <a:endParaRPr lang="en-US" b="1" dirty="0">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a:extLst>
              <a:ext uri="{FF2B5EF4-FFF2-40B4-BE49-F238E27FC236}">
                <a16:creationId xmlns:a16="http://schemas.microsoft.com/office/drawing/2014/main" id="{91206583-6A88-567C-FA15-BAC4F84F2B54}"/>
              </a:ext>
            </a:extLst>
          </p:cNvPr>
          <p:cNvSpPr>
            <a:spLocks noGrp="1"/>
          </p:cNvSpPr>
          <p:nvPr>
            <p:ph idx="1"/>
          </p:nvPr>
        </p:nvSpPr>
        <p:spPr/>
        <p:txBody>
          <a:bodyPr>
            <a:normAutofit lnSpcReduction="10000"/>
          </a:bodyPr>
          <a:lstStyle/>
          <a:p>
            <a:r>
              <a:rPr lang="en-US" sz="2400" b="1" dirty="0">
                <a:latin typeface="Tahoma" panose="020B0604030504040204" pitchFamily="34" charset="0"/>
                <a:ea typeface="Tahoma" panose="020B0604030504040204" pitchFamily="34" charset="0"/>
                <a:cs typeface="Tahoma" panose="020B0604030504040204" pitchFamily="34" charset="0"/>
              </a:rPr>
              <a:t>1967: </a:t>
            </a:r>
            <a:r>
              <a:rPr lang="en-US" sz="2400" dirty="0">
                <a:latin typeface="Tahoma" panose="020B0604030504040204" pitchFamily="34" charset="0"/>
                <a:ea typeface="Tahoma" panose="020B0604030504040204" pitchFamily="34" charset="0"/>
                <a:cs typeface="Tahoma" panose="020B0604030504040204" pitchFamily="34" charset="0"/>
              </a:rPr>
              <a:t>Age Discrimination in Employment Act (ADEA): </a:t>
            </a:r>
            <a:r>
              <a:rPr lang="en-US" sz="2200" dirty="0">
                <a:latin typeface="Tahoma" panose="020B0604030504040204" pitchFamily="34" charset="0"/>
                <a:ea typeface="Tahoma" panose="020B0604030504040204" pitchFamily="34" charset="0"/>
                <a:cs typeface="Tahoma" panose="020B0604030504040204" pitchFamily="34" charset="0"/>
              </a:rPr>
              <a:t>Age was going to be included among the protected categories in the Civil Rights Act of 1964, but was pulled to study adding narrow exceptions:</a:t>
            </a:r>
          </a:p>
          <a:p>
            <a:pPr lvl="1"/>
            <a:r>
              <a:rPr lang="en-US" sz="2200" dirty="0">
                <a:latin typeface="Tahoma" panose="020B0604030504040204" pitchFamily="34" charset="0"/>
                <a:ea typeface="Tahoma" panose="020B0604030504040204" pitchFamily="34" charset="0"/>
                <a:cs typeface="Tahoma" panose="020B0604030504040204" pitchFamily="34" charset="0"/>
              </a:rPr>
              <a:t>“Reasonable factors other than age” </a:t>
            </a:r>
          </a:p>
          <a:p>
            <a:pPr lvl="1"/>
            <a:r>
              <a:rPr lang="en-US" sz="2200" dirty="0">
                <a:latin typeface="Tahoma" panose="020B0604030504040204" pitchFamily="34" charset="0"/>
                <a:ea typeface="Tahoma" panose="020B0604030504040204" pitchFamily="34" charset="0"/>
                <a:cs typeface="Tahoma" panose="020B0604030504040204" pitchFamily="34" charset="0"/>
              </a:rPr>
              <a:t>“Bona fide occupational qualification”</a:t>
            </a:r>
          </a:p>
          <a:p>
            <a:pPr marL="457200" lvl="1" indent="0">
              <a:buNone/>
            </a:pPr>
            <a:endParaRPr lang="en-US" sz="2200" b="1"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 1967-Early 1990s: </a:t>
            </a:r>
            <a:r>
              <a:rPr lang="en-US" sz="2200" dirty="0">
                <a:latin typeface="Tahoma" panose="020B0604030504040204" pitchFamily="34" charset="0"/>
                <a:ea typeface="Tahoma" panose="020B0604030504040204" pitchFamily="34" charset="0"/>
                <a:cs typeface="Tahoma" panose="020B0604030504040204" pitchFamily="34" charset="0"/>
              </a:rPr>
              <a:t>Courts treated ADEA &amp; 1964 Act as nearly identical with key provisions of one assumed to apply to the other. Congress expanded age protections, largely banning mandatory retirement and, in 1991, requiring employers to disclose age data in layoffs.</a:t>
            </a:r>
          </a:p>
          <a:p>
            <a:pPr marL="0" indent="0">
              <a:buNone/>
            </a:pPr>
            <a:endParaRPr lang="en-US" sz="2200"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1990s-Present:</a:t>
            </a:r>
            <a:r>
              <a:rPr lang="en-US" sz="2200" dirty="0">
                <a:latin typeface="Tahoma" panose="020B0604030504040204" pitchFamily="34" charset="0"/>
                <a:ea typeface="Tahoma" panose="020B0604030504040204" pitchFamily="34" charset="0"/>
                <a:cs typeface="Tahoma" panose="020B0604030504040204" pitchFamily="34" charset="0"/>
              </a:rPr>
              <a:t> Increasingly conservative courts peel apart the two laws, expand exceptions, shift burden of proof.</a:t>
            </a:r>
          </a:p>
          <a:p>
            <a:pPr marL="457200" lvl="1" indent="0">
              <a:buNone/>
            </a:pPr>
            <a:endParaRPr lang="en-US"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91195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00CE1-BAEC-A2AC-5B48-1606A9E1706A}"/>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The Law: </a:t>
            </a:r>
            <a:r>
              <a:rPr lang="en-US" dirty="0">
                <a:latin typeface="Tahoma" panose="020B0604030504040204" pitchFamily="34" charset="0"/>
                <a:ea typeface="Tahoma" panose="020B0604030504040204" pitchFamily="34" charset="0"/>
                <a:cs typeface="Tahoma" panose="020B0604030504040204" pitchFamily="34" charset="0"/>
              </a:rPr>
              <a:t>(cont’d) </a:t>
            </a:r>
          </a:p>
        </p:txBody>
      </p:sp>
      <p:sp>
        <p:nvSpPr>
          <p:cNvPr id="3" name="Content Placeholder 2">
            <a:extLst>
              <a:ext uri="{FF2B5EF4-FFF2-40B4-BE49-F238E27FC236}">
                <a16:creationId xmlns:a16="http://schemas.microsoft.com/office/drawing/2014/main" id="{4BA7C822-5BBC-3D16-2655-1F08CDC48A47}"/>
              </a:ext>
            </a:extLst>
          </p:cNvPr>
          <p:cNvSpPr>
            <a:spLocks noGrp="1"/>
          </p:cNvSpPr>
          <p:nvPr>
            <p:ph idx="1"/>
          </p:nvPr>
        </p:nvSpPr>
        <p:spPr/>
        <p:txBody>
          <a:bodyPr>
            <a:normAutofit fontScale="92500"/>
          </a:bodyPr>
          <a:lstStyle/>
          <a:p>
            <a:pPr lvl="1"/>
            <a:r>
              <a:rPr lang="en-US" sz="2200" b="1" dirty="0">
                <a:latin typeface="Tahoma" panose="020B0604030504040204" pitchFamily="34" charset="0"/>
                <a:ea typeface="Tahoma" panose="020B0604030504040204" pitchFamily="34" charset="0"/>
                <a:cs typeface="Tahoma" panose="020B0604030504040204" pitchFamily="34" charset="0"/>
              </a:rPr>
              <a:t>1993: </a:t>
            </a:r>
            <a:r>
              <a:rPr lang="en-US" sz="2200" dirty="0">
                <a:latin typeface="Tahoma" panose="020B0604030504040204" pitchFamily="34" charset="0"/>
                <a:ea typeface="Tahoma" panose="020B0604030504040204" pitchFamily="34" charset="0"/>
                <a:cs typeface="Tahoma" panose="020B0604030504040204" pitchFamily="34" charset="0"/>
              </a:rPr>
              <a:t>Supreme Court ruled that an employer did not discriminate in firing a 62-year-old weeks before he became eligible for his pension, reasoning pensions are based on length of service, not specifically age.</a:t>
            </a:r>
          </a:p>
          <a:p>
            <a:pPr marL="457200" lvl="1" indent="0">
              <a:buNone/>
            </a:pPr>
            <a:endParaRPr lang="en-US" sz="2200" dirty="0">
              <a:latin typeface="Tahoma" panose="020B0604030504040204" pitchFamily="34" charset="0"/>
              <a:ea typeface="Tahoma" panose="020B0604030504040204" pitchFamily="34" charset="0"/>
              <a:cs typeface="Tahoma" panose="020B0604030504040204" pitchFamily="34" charset="0"/>
            </a:endParaRPr>
          </a:p>
          <a:p>
            <a:pPr lvl="1"/>
            <a:r>
              <a:rPr lang="en-US" sz="2200" b="1" dirty="0">
                <a:latin typeface="Tahoma" panose="020B0604030504040204" pitchFamily="34" charset="0"/>
                <a:ea typeface="Tahoma" panose="020B0604030504040204" pitchFamily="34" charset="0"/>
                <a:cs typeface="Tahoma" panose="020B0604030504040204" pitchFamily="34" charset="0"/>
              </a:rPr>
              <a:t>2009: </a:t>
            </a:r>
            <a:r>
              <a:rPr lang="en-US" sz="2200" dirty="0">
                <a:latin typeface="Tahoma" panose="020B0604030504040204" pitchFamily="34" charset="0"/>
                <a:ea typeface="Tahoma" panose="020B0604030504040204" pitchFamily="34" charset="0"/>
                <a:cs typeface="Tahoma" panose="020B0604030504040204" pitchFamily="34" charset="0"/>
              </a:rPr>
              <a:t>Justice Thomas for the majority raised the burden of proof for age discrimination beyond those for race and other types of bias and arguably beyond the logical ability to be met. Plaintiff must prove that no factor other than age is involved in a layoff, demotion or other adverse employer action.</a:t>
            </a:r>
          </a:p>
          <a:p>
            <a:pPr marL="457200" lvl="1" indent="0">
              <a:buNone/>
            </a:pPr>
            <a:endParaRPr lang="en-US" sz="2200"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Related Trends</a:t>
            </a:r>
          </a:p>
          <a:p>
            <a:pPr lvl="2"/>
            <a:r>
              <a:rPr lang="en-US" sz="2200" b="1" dirty="0">
                <a:latin typeface="Tahoma" panose="020B0604030504040204" pitchFamily="34" charset="0"/>
                <a:ea typeface="Tahoma" panose="020B0604030504040204" pitchFamily="34" charset="0"/>
                <a:cs typeface="Tahoma" panose="020B0604030504040204" pitchFamily="34" charset="0"/>
              </a:rPr>
              <a:t>Arbitration: </a:t>
            </a:r>
            <a:r>
              <a:rPr lang="en-US" sz="2200" dirty="0">
                <a:latin typeface="Tahoma" panose="020B0604030504040204" pitchFamily="34" charset="0"/>
                <a:ea typeface="Tahoma" panose="020B0604030504040204" pitchFamily="34" charset="0"/>
                <a:cs typeface="Tahoma" panose="020B0604030504040204" pitchFamily="34" charset="0"/>
              </a:rPr>
              <a:t>Supreme Court hugely expanded a 1925 law that allowed some business disputes to be handled by a private third party, rather than courts so it now reaches essentially every legal link between individuals and companies. Studies show employment arbitration uniformly tilts in favor of companies.</a:t>
            </a:r>
          </a:p>
          <a:p>
            <a:pPr marL="914400" lvl="2" indent="0">
              <a:buNone/>
            </a:pPr>
            <a:endParaRPr lang="en-US" sz="2200" b="1" dirty="0">
              <a:latin typeface="Tahoma" panose="020B0604030504040204" pitchFamily="34" charset="0"/>
              <a:ea typeface="Tahoma" panose="020B0604030504040204" pitchFamily="34" charset="0"/>
              <a:cs typeface="Tahoma" panose="020B0604030504040204" pitchFamily="34" charset="0"/>
            </a:endParaRPr>
          </a:p>
          <a:p>
            <a:pPr lvl="1"/>
            <a:endParaRPr lang="en-US" sz="22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74101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12BF1-B281-1D14-F86B-FDC67E4095E6}"/>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The Law: </a:t>
            </a:r>
            <a:r>
              <a:rPr lang="en-US" dirty="0">
                <a:latin typeface="Tahoma" panose="020B0604030504040204" pitchFamily="34" charset="0"/>
                <a:ea typeface="Tahoma" panose="020B0604030504040204" pitchFamily="34" charset="0"/>
                <a:cs typeface="Tahoma" panose="020B0604030504040204" pitchFamily="34" charset="0"/>
              </a:rPr>
              <a:t>(cont’d) </a:t>
            </a:r>
          </a:p>
        </p:txBody>
      </p:sp>
      <p:sp>
        <p:nvSpPr>
          <p:cNvPr id="3" name="Content Placeholder 2">
            <a:extLst>
              <a:ext uri="{FF2B5EF4-FFF2-40B4-BE49-F238E27FC236}">
                <a16:creationId xmlns:a16="http://schemas.microsoft.com/office/drawing/2014/main" id="{1DEDA872-9C55-6BB3-7FB4-795EC3781849}"/>
              </a:ext>
            </a:extLst>
          </p:cNvPr>
          <p:cNvSpPr>
            <a:spLocks noGrp="1"/>
          </p:cNvSpPr>
          <p:nvPr>
            <p:ph idx="1"/>
          </p:nvPr>
        </p:nvSpPr>
        <p:spPr/>
        <p:txBody>
          <a:bodyPr/>
          <a:lstStyle/>
          <a:p>
            <a:pPr lvl="1"/>
            <a:r>
              <a:rPr lang="en-US" b="1" dirty="0"/>
              <a:t>Class-action Waivers: </a:t>
            </a:r>
            <a:r>
              <a:rPr lang="en-US" dirty="0">
                <a:latin typeface="Tahoma" panose="020B0604030504040204" pitchFamily="34" charset="0"/>
                <a:ea typeface="Tahoma" panose="020B0604030504040204" pitchFamily="34" charset="0"/>
                <a:cs typeface="Tahoma" panose="020B0604030504040204" pitchFamily="34" charset="0"/>
              </a:rPr>
              <a:t>As a condition of hire, companies require new employees to sign away right to join with others to bring legal claims including for age discrimination. </a:t>
            </a:r>
          </a:p>
          <a:p>
            <a:pPr lvl="2"/>
            <a:r>
              <a:rPr lang="en-US" sz="2400" dirty="0">
                <a:latin typeface="Tahoma" panose="020B0604030504040204" pitchFamily="34" charset="0"/>
                <a:ea typeface="Tahoma" panose="020B0604030504040204" pitchFamily="34" charset="0"/>
                <a:cs typeface="Tahoma" panose="020B0604030504040204" pitchFamily="34" charset="0"/>
              </a:rPr>
              <a:t>? Majority of American employees now covered by such waivers </a:t>
            </a:r>
            <a:endParaRPr lang="en-US" sz="2400" dirty="0"/>
          </a:p>
          <a:p>
            <a:pPr lvl="2"/>
            <a:r>
              <a:rPr lang="en-US" sz="2400" dirty="0">
                <a:latin typeface="Tahoma" panose="020B0604030504040204" pitchFamily="34" charset="0"/>
                <a:ea typeface="Tahoma" panose="020B0604030504040204" pitchFamily="34" charset="0"/>
                <a:cs typeface="Tahoma" panose="020B0604030504040204" pitchFamily="34" charset="0"/>
              </a:rPr>
              <a:t>In a Supreme Court hearing on waivers, Justice Breyer observes  extinguishing workers’ right to band together as a legal class, which has been at the heart of US labor relations policy since FDR, would cut out “the entire heart of the New Deal.”  </a:t>
            </a:r>
          </a:p>
        </p:txBody>
      </p:sp>
    </p:spTree>
    <p:extLst>
      <p:ext uri="{BB962C8B-B14F-4D97-AF65-F5344CB8AC3E}">
        <p14:creationId xmlns:p14="http://schemas.microsoft.com/office/powerpoint/2010/main" val="1263002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F84B3-473E-196A-0AE3-FD5DAC5ED82C}"/>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Coverage: </a:t>
            </a:r>
            <a:r>
              <a:rPr lang="en-US" dirty="0">
                <a:latin typeface="Tahoma" panose="020B0604030504040204" pitchFamily="34" charset="0"/>
                <a:ea typeface="Tahoma" panose="020B0604030504040204" pitchFamily="34" charset="0"/>
                <a:cs typeface="Tahoma" panose="020B0604030504040204" pitchFamily="34" charset="0"/>
              </a:rPr>
              <a:t>Origins of the Project  </a:t>
            </a:r>
          </a:p>
        </p:txBody>
      </p:sp>
      <p:sp>
        <p:nvSpPr>
          <p:cNvPr id="3" name="Content Placeholder 2">
            <a:extLst>
              <a:ext uri="{FF2B5EF4-FFF2-40B4-BE49-F238E27FC236}">
                <a16:creationId xmlns:a16="http://schemas.microsoft.com/office/drawing/2014/main" id="{E7060F13-0258-4AFD-E741-56B90F270953}"/>
              </a:ext>
            </a:extLst>
          </p:cNvPr>
          <p:cNvSpPr>
            <a:spLocks noGrp="1"/>
          </p:cNvSpPr>
          <p:nvPr>
            <p:ph idx="1"/>
          </p:nvPr>
        </p:nvSpPr>
        <p:spPr/>
        <p:txBody>
          <a:bodyPr>
            <a:normAutofit fontScale="92500" lnSpcReduction="10000"/>
          </a:bodyPr>
          <a:lstStyle/>
          <a:p>
            <a:endParaRPr lang="en-US" sz="2200" b="1"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Fundraising</a:t>
            </a:r>
            <a:r>
              <a:rPr lang="en-US" sz="2400" dirty="0">
                <a:latin typeface="Tahoma" panose="020B0604030504040204" pitchFamily="34" charset="0"/>
                <a:ea typeface="Tahoma" panose="020B0604030504040204" pitchFamily="34" charset="0"/>
                <a:cs typeface="Tahoma" panose="020B0604030504040204" pitchFamily="34" charset="0"/>
              </a:rPr>
              <a:t>, then ProPublica</a:t>
            </a: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Early Going: </a:t>
            </a:r>
            <a:r>
              <a:rPr lang="en-US" sz="2400" dirty="0" err="1">
                <a:latin typeface="Tahoma" panose="020B0604030504040204" pitchFamily="34" charset="0"/>
                <a:ea typeface="Tahoma" panose="020B0604030504040204" pitchFamily="34" charset="0"/>
                <a:cs typeface="Tahoma" panose="020B0604030504040204" pitchFamily="34" charset="0"/>
              </a:rPr>
              <a:t>Situationers</a:t>
            </a:r>
            <a:r>
              <a:rPr lang="en-US" sz="2400" dirty="0">
                <a:latin typeface="Tahoma" panose="020B0604030504040204" pitchFamily="34" charset="0"/>
                <a:ea typeface="Tahoma" panose="020B0604030504040204" pitchFamily="34" charset="0"/>
                <a:cs typeface="Tahoma" panose="020B0604030504040204" pitchFamily="34" charset="0"/>
              </a:rPr>
              <a:t> &amp; waiting for a tip or leaked document</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My Story: </a:t>
            </a:r>
            <a:r>
              <a:rPr lang="en-US" sz="2400" dirty="0">
                <a:latin typeface="Tahoma" panose="020B0604030504040204" pitchFamily="34" charset="0"/>
                <a:ea typeface="Tahoma" panose="020B0604030504040204" pitchFamily="34" charset="0"/>
                <a:cs typeface="Tahoma" panose="020B0604030504040204" pitchFamily="34" charset="0"/>
              </a:rPr>
              <a:t>Under the </a:t>
            </a:r>
            <a:r>
              <a:rPr lang="en-US" sz="2400" dirty="0" err="1">
                <a:latin typeface="Tahoma" panose="020B0604030504040204" pitchFamily="34" charset="0"/>
                <a:ea typeface="Tahoma" panose="020B0604030504040204" pitchFamily="34" charset="0"/>
                <a:cs typeface="Tahoma" panose="020B0604030504040204" pitchFamily="34" charset="0"/>
              </a:rPr>
              <a:t>hed</a:t>
            </a:r>
            <a:r>
              <a:rPr lang="en-US" sz="2400" dirty="0">
                <a:latin typeface="Tahoma" panose="020B0604030504040204" pitchFamily="34" charset="0"/>
                <a:ea typeface="Tahoma" panose="020B0604030504040204" pitchFamily="34" charset="0"/>
                <a:cs typeface="Tahoma" panose="020B0604030504040204" pitchFamily="34" charset="0"/>
              </a:rPr>
              <a:t>: “Over 50 and looking for a job? We’d like to hear from you”</a:t>
            </a: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err="1">
                <a:latin typeface="Tahoma" panose="020B0604030504040204" pitchFamily="34" charset="0"/>
                <a:ea typeface="Tahoma" panose="020B0604030504040204" pitchFamily="34" charset="0"/>
                <a:cs typeface="Tahoma" panose="020B0604030504040204" pitchFamily="34" charset="0"/>
              </a:rPr>
              <a:t>IBMers</a:t>
            </a:r>
            <a:r>
              <a:rPr lang="en-US" sz="2400" b="1" dirty="0">
                <a:latin typeface="Tahoma" panose="020B0604030504040204" pitchFamily="34" charset="0"/>
                <a:ea typeface="Tahoma" panose="020B0604030504040204" pitchFamily="34" charset="0"/>
                <a:cs typeface="Tahoma" panose="020B0604030504040204" pitchFamily="34" charset="0"/>
              </a:rPr>
              <a:t> Find Us: </a:t>
            </a:r>
            <a:r>
              <a:rPr lang="en-US" sz="2400" dirty="0">
                <a:latin typeface="Tahoma" panose="020B0604030504040204" pitchFamily="34" charset="0"/>
                <a:ea typeface="Tahoma" panose="020B0604030504040204" pitchFamily="34" charset="0"/>
                <a:cs typeface="Tahoma" panose="020B0604030504040204" pitchFamily="34" charset="0"/>
              </a:rPr>
              <a:t>1,000, then 1,400, eventually over 2,000 tell us their stories</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“Resource Action”: </a:t>
            </a:r>
            <a:r>
              <a:rPr lang="en-US" sz="2400" dirty="0">
                <a:latin typeface="Tahoma" panose="020B0604030504040204" pitchFamily="34" charset="0"/>
                <a:ea typeface="Tahoma" panose="020B0604030504040204" pitchFamily="34" charset="0"/>
                <a:cs typeface="Tahoma" panose="020B0604030504040204" pitchFamily="34" charset="0"/>
              </a:rPr>
              <a:t>Company euphemism for systematic layoffs &amp; firings</a:t>
            </a: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sz="2400" dirty="0">
              <a:latin typeface="Tahoma" panose="020B0604030504040204" pitchFamily="34" charset="0"/>
              <a:ea typeface="Tahoma" panose="020B0604030504040204" pitchFamily="34" charset="0"/>
              <a:cs typeface="Tahoma" panose="020B0604030504040204" pitchFamily="34" charset="0"/>
            </a:endParaRPr>
          </a:p>
          <a:p>
            <a:endParaRPr lang="en-US" dirty="0">
              <a:latin typeface="Tahoma" panose="020B0604030504040204" pitchFamily="34" charset="0"/>
              <a:ea typeface="Tahoma" panose="020B0604030504040204" pitchFamily="34" charset="0"/>
              <a:cs typeface="Tahoma" panose="020B0604030504040204" pitchFamily="34" charset="0"/>
            </a:endParaRPr>
          </a:p>
          <a:p>
            <a:endParaRPr lang="en-US" dirty="0">
              <a:latin typeface="Tahoma" panose="020B0604030504040204" pitchFamily="34" charset="0"/>
              <a:ea typeface="Tahoma" panose="020B0604030504040204" pitchFamily="34" charset="0"/>
              <a:cs typeface="Tahoma" panose="020B0604030504040204" pitchFamily="34" charset="0"/>
            </a:endParaRPr>
          </a:p>
          <a:p>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4038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E9F5D-96DE-946E-9942-F670EFD30275}"/>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IBM: </a:t>
            </a:r>
            <a:r>
              <a:rPr lang="en-US" dirty="0">
                <a:latin typeface="Tahoma" panose="020B0604030504040204" pitchFamily="34" charset="0"/>
                <a:ea typeface="Tahoma" panose="020B0604030504040204" pitchFamily="34" charset="0"/>
                <a:cs typeface="Tahoma" panose="020B0604030504040204" pitchFamily="34" charset="0"/>
              </a:rPr>
              <a:t>The Reporting </a:t>
            </a:r>
          </a:p>
        </p:txBody>
      </p:sp>
      <p:sp>
        <p:nvSpPr>
          <p:cNvPr id="3" name="Content Placeholder 2">
            <a:extLst>
              <a:ext uri="{FF2B5EF4-FFF2-40B4-BE49-F238E27FC236}">
                <a16:creationId xmlns:a16="http://schemas.microsoft.com/office/drawing/2014/main" id="{D3BCF012-E871-FC89-A5BC-BA0BF05576DB}"/>
              </a:ext>
            </a:extLst>
          </p:cNvPr>
          <p:cNvSpPr>
            <a:spLocks noGrp="1"/>
          </p:cNvSpPr>
          <p:nvPr>
            <p:ph idx="1"/>
          </p:nvPr>
        </p:nvSpPr>
        <p:spPr/>
        <p:txBody>
          <a:bodyPr>
            <a:normAutofit fontScale="92500" lnSpcReduction="20000"/>
          </a:bodyPr>
          <a:lstStyle/>
          <a:p>
            <a:pPr marL="0" indent="0">
              <a:buNone/>
            </a:pPr>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QUESTION:</a:t>
            </a:r>
            <a:r>
              <a:rPr lang="en-US" sz="2400" dirty="0">
                <a:latin typeface="Tahoma" panose="020B0604030504040204" pitchFamily="34" charset="0"/>
                <a:ea typeface="Tahoma" panose="020B0604030504040204" pitchFamily="34" charset="0"/>
                <a:cs typeface="Tahoma" panose="020B0604030504040204" pitchFamily="34" charset="0"/>
              </a:rPr>
              <a:t> How to make sense of this many stories?</a:t>
            </a: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Baseline Theme: </a:t>
            </a:r>
            <a:r>
              <a:rPr lang="en-US" sz="2400" dirty="0" err="1">
                <a:latin typeface="Tahoma" panose="020B0604030504040204" pitchFamily="34" charset="0"/>
                <a:ea typeface="Tahoma" panose="020B0604030504040204" pitchFamily="34" charset="0"/>
                <a:cs typeface="Tahoma" panose="020B0604030504040204" pitchFamily="34" charset="0"/>
              </a:rPr>
              <a:t>IBMers</a:t>
            </a:r>
            <a:r>
              <a:rPr lang="en-US" sz="2400" dirty="0">
                <a:latin typeface="Tahoma" panose="020B0604030504040204" pitchFamily="34" charset="0"/>
                <a:ea typeface="Tahoma" panose="020B0604030504040204" pitchFamily="34" charset="0"/>
                <a:cs typeface="Tahoma" panose="020B0604030504040204" pitchFamily="34" charset="0"/>
              </a:rPr>
              <a:t> couldn’t get information about the layoff process, pattern, numbers </a:t>
            </a:r>
          </a:p>
          <a:p>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Patterns: </a:t>
            </a:r>
            <a:r>
              <a:rPr lang="en-US" sz="2400" dirty="0">
                <a:latin typeface="Tahoma" panose="020B0604030504040204" pitchFamily="34" charset="0"/>
                <a:ea typeface="Tahoma" panose="020B0604030504040204" pitchFamily="34" charset="0"/>
                <a:cs typeface="Tahoma" panose="020B0604030504040204" pitchFamily="34" charset="0"/>
              </a:rPr>
              <a:t>e.g. workers told they could apply for other IBM jobs, but never landing them   </a:t>
            </a: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Units: </a:t>
            </a:r>
            <a:r>
              <a:rPr lang="en-US" sz="2400" dirty="0">
                <a:latin typeface="Tahoma" panose="020B0604030504040204" pitchFamily="34" charset="0"/>
                <a:ea typeface="Tahoma" panose="020B0604030504040204" pitchFamily="34" charset="0"/>
                <a:cs typeface="Tahoma" panose="020B0604030504040204" pitchFamily="34" charset="0"/>
              </a:rPr>
              <a:t>Seeing patterns across different parts of the company</a:t>
            </a:r>
          </a:p>
          <a:p>
            <a:pPr marL="0" indent="0">
              <a:buNone/>
            </a:pPr>
            <a:endParaRPr lang="en-US" sz="2400" dirty="0">
              <a:latin typeface="Tahoma" panose="020B0604030504040204" pitchFamily="34" charset="0"/>
              <a:ea typeface="Tahoma" panose="020B0604030504040204" pitchFamily="34" charset="0"/>
              <a:cs typeface="Tahoma" panose="020B0604030504040204" pitchFamily="34" charset="0"/>
            </a:endParaRPr>
          </a:p>
          <a:p>
            <a:r>
              <a:rPr lang="en-US" sz="2400" b="1" dirty="0">
                <a:latin typeface="Tahoma" panose="020B0604030504040204" pitchFamily="34" charset="0"/>
                <a:ea typeface="Tahoma" panose="020B0604030504040204" pitchFamily="34" charset="0"/>
                <a:cs typeface="Tahoma" panose="020B0604030504040204" pitchFamily="34" charset="0"/>
              </a:rPr>
              <a:t>Documents: </a:t>
            </a:r>
          </a:p>
        </p:txBody>
      </p:sp>
    </p:spTree>
    <p:extLst>
      <p:ext uri="{BB962C8B-B14F-4D97-AF65-F5344CB8AC3E}">
        <p14:creationId xmlns:p14="http://schemas.microsoft.com/office/powerpoint/2010/main" val="1956352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B2733-0A90-651C-6A2E-AFBECCF5B771}"/>
              </a:ext>
            </a:extLst>
          </p:cNvPr>
          <p:cNvSpPr>
            <a:spLocks noGrp="1"/>
          </p:cNvSpPr>
          <p:nvPr>
            <p:ph type="title"/>
          </p:nvPr>
        </p:nvSpPr>
        <p:spPr/>
        <p:txBody>
          <a:bodyPr/>
          <a:lstStyle/>
          <a:p>
            <a:r>
              <a:rPr lang="en-US" b="1" dirty="0">
                <a:solidFill>
                  <a:srgbClr val="00B0F0"/>
                </a:solidFill>
                <a:latin typeface="Tahoma" panose="020B0604030504040204" pitchFamily="34" charset="0"/>
                <a:ea typeface="Tahoma" panose="020B0604030504040204" pitchFamily="34" charset="0"/>
                <a:cs typeface="Tahoma" panose="020B0604030504040204" pitchFamily="34" charset="0"/>
              </a:rPr>
              <a:t>IBM: </a:t>
            </a:r>
            <a:r>
              <a:rPr lang="en-US" dirty="0">
                <a:latin typeface="Tahoma" panose="020B0604030504040204" pitchFamily="34" charset="0"/>
                <a:ea typeface="Tahoma" panose="020B0604030504040204" pitchFamily="34" charset="0"/>
                <a:cs typeface="Tahoma" panose="020B0604030504040204" pitchFamily="34" charset="0"/>
              </a:rPr>
              <a:t>The Findings</a:t>
            </a:r>
          </a:p>
        </p:txBody>
      </p:sp>
      <p:sp>
        <p:nvSpPr>
          <p:cNvPr id="3" name="Content Placeholder 2">
            <a:extLst>
              <a:ext uri="{FF2B5EF4-FFF2-40B4-BE49-F238E27FC236}">
                <a16:creationId xmlns:a16="http://schemas.microsoft.com/office/drawing/2014/main" id="{451F3C77-7D5F-3043-33B0-1249E5831D17}"/>
              </a:ext>
            </a:extLst>
          </p:cNvPr>
          <p:cNvSpPr>
            <a:spLocks noGrp="1"/>
          </p:cNvSpPr>
          <p:nvPr>
            <p:ph idx="1"/>
          </p:nvPr>
        </p:nvSpPr>
        <p:spPr/>
        <p:txBody>
          <a:bodyPr>
            <a:normAutofit lnSpcReduction="10000"/>
          </a:bodyPr>
          <a:lstStyle/>
          <a:p>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200" b="1" dirty="0">
                <a:latin typeface="Tahoma" panose="020B0604030504040204" pitchFamily="34" charset="0"/>
                <a:ea typeface="Tahoma" panose="020B0604030504040204" pitchFamily="34" charset="0"/>
                <a:cs typeface="Tahoma" panose="020B0604030504040204" pitchFamily="34" charset="0"/>
              </a:rPr>
              <a:t>Denied laid-off workers information </a:t>
            </a:r>
            <a:r>
              <a:rPr lang="en-US" sz="2200" dirty="0">
                <a:latin typeface="Tahoma" panose="020B0604030504040204" pitchFamily="34" charset="0"/>
                <a:ea typeface="Tahoma" panose="020B0604030504040204" pitchFamily="34" charset="0"/>
                <a:cs typeface="Tahoma" panose="020B0604030504040204" pitchFamily="34" charset="0"/>
              </a:rPr>
              <a:t>the ADEA requires companies to provide so workers can decide whether they’ve been victims of bias and take legal action</a:t>
            </a:r>
          </a:p>
          <a:p>
            <a:r>
              <a:rPr lang="en-US" sz="2200" b="1" dirty="0">
                <a:latin typeface="Tahoma" panose="020B0604030504040204" pitchFamily="34" charset="0"/>
                <a:ea typeface="Tahoma" panose="020B0604030504040204" pitchFamily="34" charset="0"/>
                <a:cs typeface="Tahoma" panose="020B0604030504040204" pitchFamily="34" charset="0"/>
              </a:rPr>
              <a:t>Tilted layoff assessments </a:t>
            </a:r>
            <a:r>
              <a:rPr lang="en-US" sz="2200" dirty="0">
                <a:latin typeface="Tahoma" panose="020B0604030504040204" pitchFamily="34" charset="0"/>
                <a:ea typeface="Tahoma" panose="020B0604030504040204" pitchFamily="34" charset="0"/>
                <a:cs typeface="Tahoma" panose="020B0604030504040204" pitchFamily="34" charset="0"/>
              </a:rPr>
              <a:t>against </a:t>
            </a:r>
            <a:r>
              <a:rPr lang="en-US" sz="2200" dirty="0" err="1">
                <a:latin typeface="Tahoma" panose="020B0604030504040204" pitchFamily="34" charset="0"/>
                <a:ea typeface="Tahoma" panose="020B0604030504040204" pitchFamily="34" charset="0"/>
                <a:cs typeface="Tahoma" panose="020B0604030504040204" pitchFamily="34" charset="0"/>
              </a:rPr>
              <a:t>olderworkers</a:t>
            </a:r>
            <a:r>
              <a:rPr lang="en-US" sz="2200" dirty="0">
                <a:latin typeface="Tahoma" panose="020B0604030504040204" pitchFamily="34" charset="0"/>
                <a:ea typeface="Tahoma" panose="020B0604030504040204" pitchFamily="34" charset="0"/>
                <a:cs typeface="Tahoma" panose="020B0604030504040204" pitchFamily="34" charset="0"/>
              </a:rPr>
              <a:t> </a:t>
            </a:r>
            <a:r>
              <a:rPr lang="en-US" sz="2200" i="1" dirty="0">
                <a:latin typeface="Tahoma" panose="020B0604030504040204" pitchFamily="34" charset="0"/>
                <a:ea typeface="Tahoma" panose="020B0604030504040204" pitchFamily="34" charset="0"/>
                <a:cs typeface="Tahoma" panose="020B0604030504040204" pitchFamily="34" charset="0"/>
              </a:rPr>
              <a:t>even when the company also rated them as high performers </a:t>
            </a:r>
            <a:r>
              <a:rPr lang="en-US" sz="2200" dirty="0">
                <a:latin typeface="Tahoma" panose="020B0604030504040204" pitchFamily="34" charset="0"/>
                <a:ea typeface="Tahoma" panose="020B0604030504040204" pitchFamily="34" charset="0"/>
                <a:cs typeface="Tahoma" panose="020B0604030504040204" pitchFamily="34" charset="0"/>
              </a:rPr>
              <a:t>. E.g. point system that rewarded those in jobs for fewer years.</a:t>
            </a:r>
          </a:p>
          <a:p>
            <a:r>
              <a:rPr lang="en-US" sz="2200" b="1" dirty="0">
                <a:latin typeface="Tahoma" panose="020B0604030504040204" pitchFamily="34" charset="0"/>
                <a:ea typeface="Tahoma" panose="020B0604030504040204" pitchFamily="34" charset="0"/>
                <a:cs typeface="Tahoma" panose="020B0604030504040204" pitchFamily="34" charset="0"/>
              </a:rPr>
              <a:t>Labeled job cuts retirements </a:t>
            </a:r>
            <a:r>
              <a:rPr lang="en-US" sz="2200" dirty="0">
                <a:latin typeface="Tahoma" panose="020B0604030504040204" pitchFamily="34" charset="0"/>
                <a:ea typeface="Tahoma" panose="020B0604030504040204" pitchFamily="34" charset="0"/>
                <a:cs typeface="Tahoma" panose="020B0604030504040204" pitchFamily="34" charset="0"/>
              </a:rPr>
              <a:t>in a move that reduced layoff counts, where high numbers can trigger disclosure requirements</a:t>
            </a:r>
          </a:p>
          <a:p>
            <a:r>
              <a:rPr lang="en-US" sz="2200" b="1" dirty="0">
                <a:latin typeface="Tahoma" panose="020B0604030504040204" pitchFamily="34" charset="0"/>
                <a:ea typeface="Tahoma" panose="020B0604030504040204" pitchFamily="34" charset="0"/>
                <a:cs typeface="Tahoma" panose="020B0604030504040204" pitchFamily="34" charset="0"/>
              </a:rPr>
              <a:t>Boosted resignations </a:t>
            </a:r>
            <a:r>
              <a:rPr lang="en-US" sz="2200" dirty="0">
                <a:latin typeface="Tahoma" panose="020B0604030504040204" pitchFamily="34" charset="0"/>
                <a:ea typeface="Tahoma" panose="020B0604030504040204" pitchFamily="34" charset="0"/>
                <a:cs typeface="Tahoma" panose="020B0604030504040204" pitchFamily="34" charset="0"/>
              </a:rPr>
              <a:t>by requiring long-distance moves </a:t>
            </a:r>
          </a:p>
          <a:p>
            <a:r>
              <a:rPr lang="en-US" sz="2200" dirty="0">
                <a:latin typeface="Tahoma" panose="020B0604030504040204" pitchFamily="34" charset="0"/>
                <a:ea typeface="Tahoma" panose="020B0604030504040204" pitchFamily="34" charset="0"/>
                <a:cs typeface="Tahoma" panose="020B0604030504040204" pitchFamily="34" charset="0"/>
              </a:rPr>
              <a:t>Told laid off workers their skilled were out of date, then rehired them as contractors at lower pay and fewer benefits</a:t>
            </a:r>
          </a:p>
          <a:p>
            <a:r>
              <a:rPr lang="en-US" sz="2200" b="1" dirty="0">
                <a:latin typeface="Tahoma" panose="020B0604030504040204" pitchFamily="34" charset="0"/>
                <a:ea typeface="Tahoma" panose="020B0604030504040204" pitchFamily="34" charset="0"/>
                <a:cs typeface="Tahoma" panose="020B0604030504040204" pitchFamily="34" charset="0"/>
              </a:rPr>
              <a:t>Layoff estimate</a:t>
            </a:r>
            <a:r>
              <a:rPr lang="en-US" sz="2200" dirty="0">
                <a:latin typeface="Tahoma" panose="020B0604030504040204" pitchFamily="34" charset="0"/>
                <a:ea typeface="Tahoma" panose="020B0604030504040204" pitchFamily="34" charset="0"/>
                <a:cs typeface="Tahoma" panose="020B0604030504040204" pitchFamily="34" charset="0"/>
              </a:rPr>
              <a:t> – 20,000 US workers 40 and over in five years – was too low</a:t>
            </a:r>
          </a:p>
        </p:txBody>
      </p:sp>
    </p:spTree>
    <p:extLst>
      <p:ext uri="{BB962C8B-B14F-4D97-AF65-F5344CB8AC3E}">
        <p14:creationId xmlns:p14="http://schemas.microsoft.com/office/powerpoint/2010/main" val="1502608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7075</TotalTime>
  <Words>1535</Words>
  <Application>Microsoft Macintosh PowerPoint</Application>
  <PresentationFormat>Widescreen</PresentationFormat>
  <Paragraphs>129</Paragraphs>
  <Slides>15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Tahoma</vt:lpstr>
      <vt:lpstr>Office Theme</vt:lpstr>
      <vt:lpstr>Age Discrimination:  Covering Aging in America </vt:lpstr>
      <vt:lpstr>Four Aims </vt:lpstr>
      <vt:lpstr>My Path: The Broad Strokes</vt:lpstr>
      <vt:lpstr>The Law: Erosion of Right to Protection </vt:lpstr>
      <vt:lpstr>The Law: (cont’d) </vt:lpstr>
      <vt:lpstr>The Law: (cont’d) </vt:lpstr>
      <vt:lpstr>Coverage: Origins of the Project  </vt:lpstr>
      <vt:lpstr>IBM: The Reporting </vt:lpstr>
      <vt:lpstr>IBM: The Findings</vt:lpstr>
      <vt:lpstr>Pushed Out: The Reporting </vt:lpstr>
      <vt:lpstr>Pushed Out: The Reporting (cont’d) </vt:lpstr>
      <vt:lpstr>Pushed Out: The Findings</vt:lpstr>
      <vt:lpstr>Implications: What to Cover? </vt:lpstr>
      <vt:lpstr>Marginalization: Two Quotes </vt:lpstr>
      <vt:lpstr>Marginalization: Two Quotes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Longer  New Age for Aging </dc:title>
  <dc:creator>Peter Gosselin</dc:creator>
  <cp:lastModifiedBy>Sydney Clark</cp:lastModifiedBy>
  <cp:revision>16</cp:revision>
  <cp:lastPrinted>2022-09-19T16:27:16Z</cp:lastPrinted>
  <dcterms:created xsi:type="dcterms:W3CDTF">2022-09-14T18:33:28Z</dcterms:created>
  <dcterms:modified xsi:type="dcterms:W3CDTF">2022-09-19T20:45:05Z</dcterms:modified>
</cp:coreProperties>
</file>