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7846" cy="468944"/>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3025" y="0"/>
            <a:ext cx="3077846" cy="468944"/>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890" y="4458965"/>
            <a:ext cx="5680696" cy="4225294"/>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917931"/>
            <a:ext cx="3077846" cy="468944"/>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3025" y="8917931"/>
            <a:ext cx="3077846" cy="468944"/>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s.gov/emp/tables/civilian-labor-force-participation-rate.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ensus.gov/programs-surveys/ac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ata.census.gov/cedsci/table?q=s0102&amp;tid=ACSST5Y2020.S010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ata.census.gov/cedsci/table?q=s0102&amp;tid=ACSST5Y2020.S0103"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ta.census.gov/cedsci/table?q=B23026"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ensusreporter.org/tables/B2302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hd.ces.census.go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onthemap.ces.census.gov"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hd.ces.census.gov"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onthemap.ces.census.gov"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sa.ipums.org/us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ationalacademies.org/our-work/understanding-the-aging-workforce-and-employment-at-older-age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ationalacademies.org/event/07-21-2022/understanding-the-aging-workforce-and-employment-at-older-ages-report-discussion-webinar"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ationalacademies.org/our-work/understanding-the-aging-workforce-and-employment-at-older-ag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ationalacademies.org/event/07-21-2022/understanding-the-aging-workforce-and-employment-at-older-ages-report-discussion-webina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ationalacademies.org/our-work/understanding-the-aging-workforce-and-employment-at-older-ag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ationalacademies.org/event/07-21-2022/understanding-the-aging-workforce-and-employment-at-older-ages-report-discussion-webinar"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rs.isr.umich.edu/about"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hrs.isr.umich.edu/publications" TargetMode="External"/><Relationship Id="rId4" Type="http://schemas.openxmlformats.org/officeDocument/2006/relationships/hyperlink" Target="https://hrs.isr.umich.edu/about/data-book"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hrs.isr.umich.edu/abou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hrs.isr.umich.edu/publications" TargetMode="External"/><Relationship Id="rId4" Type="http://schemas.openxmlformats.org/officeDocument/2006/relationships/hyperlink" Target="https://hrs.isr.umich.edu/about/data-book"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ls.gov/news.release/wkyeng.t03.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s.gov/news.release/empsit.t06.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10890" y="4458965"/>
            <a:ext cx="5680696" cy="4225294"/>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endParaRPr/>
          </a:p>
        </p:txBody>
      </p:sp>
      <p:sp>
        <p:nvSpPr>
          <p:cNvPr id="87" name="Google Shape;87;p1:notes"/>
          <p:cNvSpPr txBox="1">
            <a:spLocks noGrp="1"/>
          </p:cNvSpPr>
          <p:nvPr>
            <p:ph type="sldNum" idx="12"/>
          </p:nvPr>
        </p:nvSpPr>
        <p:spPr>
          <a:xfrm>
            <a:off x="4023025" y="8917931"/>
            <a:ext cx="3077846" cy="46894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524413e80e_0_9: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g1524413e80e_0_9: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Clr>
                <a:schemeClr val="dk1"/>
              </a:buClr>
              <a:buSzPts val="1100"/>
              <a:buFont typeface="Arial"/>
              <a:buNone/>
            </a:pPr>
            <a:r>
              <a:rPr lang="en-US"/>
              <a:t>Employment, 2000-20 and projections to 2030: </a:t>
            </a:r>
            <a:r>
              <a:rPr lang="en-US" u="sng">
                <a:solidFill>
                  <a:schemeClr val="hlink"/>
                </a:solidFill>
                <a:hlinkClick r:id="rId3"/>
              </a:rPr>
              <a:t>https://www.bls.gov/emp/tables/civilian-labor-force-participation-rate.htm</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81" name="Google Shape;181;g1524413e80e_0_9: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5e94dc8d8_0_0: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g145e94dc8d8_0_0: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Start here: </a:t>
            </a:r>
            <a:r>
              <a:rPr lang="en-US" u="sng">
                <a:solidFill>
                  <a:schemeClr val="hlink"/>
                </a:solidFill>
                <a:hlinkClick r:id="rId3"/>
              </a:rPr>
              <a:t>https://www.census.gov/programs-surveys/acs</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94" name="Google Shape;194;g145e94dc8d8_0_0: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e6b354e08_0_33: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gfe6b354e08_0_33: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r>
              <a:rPr lang="en-US"/>
              <a:t>Population 60 and over: </a:t>
            </a:r>
            <a:r>
              <a:rPr lang="en-US" u="sng">
                <a:solidFill>
                  <a:schemeClr val="hlink"/>
                </a:solidFill>
                <a:hlinkClick r:id="rId3"/>
              </a:rPr>
              <a:t>https://data.census.gov/cedsci/table?q=s0102&amp;tid=ACSST5Y2020.S0102</a:t>
            </a:r>
            <a:endParaRPr/>
          </a:p>
          <a:p>
            <a:pPr marL="0" lvl="0" indent="0" algn="l" rtl="0">
              <a:spcBef>
                <a:spcPts val="360"/>
              </a:spcBef>
              <a:spcAft>
                <a:spcPts val="0"/>
              </a:spcAft>
              <a:buNone/>
            </a:pPr>
            <a:r>
              <a:rPr lang="en-US"/>
              <a:t>Population 65 and over: </a:t>
            </a:r>
            <a:r>
              <a:rPr lang="en-US" u="sng">
                <a:solidFill>
                  <a:schemeClr val="hlink"/>
                </a:solidFill>
                <a:hlinkClick r:id="rId4"/>
              </a:rPr>
              <a:t>https://data.census.gov/cedsci/table?q=s0102&amp;tid=ACSST5Y2020.S0103</a:t>
            </a:r>
            <a:endParaRPr/>
          </a:p>
          <a:p>
            <a:pPr marL="0" lvl="0" indent="0" algn="l" rtl="0">
              <a:spcBef>
                <a:spcPts val="360"/>
              </a:spcBef>
              <a:spcAft>
                <a:spcPts val="0"/>
              </a:spcAft>
              <a:buNone/>
            </a:pPr>
            <a:endParaRPr/>
          </a:p>
          <a:p>
            <a:pPr marL="0" lvl="0" indent="0" algn="l" rtl="0">
              <a:spcBef>
                <a:spcPts val="360"/>
              </a:spcBef>
              <a:spcAft>
                <a:spcPts val="0"/>
              </a:spcAft>
              <a:buNone/>
            </a:pPr>
            <a:r>
              <a:rPr lang="en-US"/>
              <a:t>For any area larger than 65,000 people, single-year updates are available:</a:t>
            </a:r>
            <a:endParaRPr/>
          </a:p>
          <a:p>
            <a:pPr marL="0" lvl="0" indent="0" algn="l" rtl="0">
              <a:spcBef>
                <a:spcPts val="360"/>
              </a:spcBef>
              <a:spcAft>
                <a:spcPts val="0"/>
              </a:spcAft>
              <a:buNone/>
            </a:pPr>
            <a:r>
              <a:rPr lang="en-US"/>
              <a:t>Population 60 and over: </a:t>
            </a:r>
            <a:r>
              <a:rPr lang="en-US" u="sng">
                <a:solidFill>
                  <a:schemeClr val="hlink"/>
                </a:solidFill>
                <a:hlinkClick r:id="rId3"/>
              </a:rPr>
              <a:t>https://data.census.gov/cedsci/table?q=s0102&amp;tid=ACSST1Y2021.S0102</a:t>
            </a:r>
            <a:endParaRPr/>
          </a:p>
          <a:p>
            <a:pPr marL="0" lvl="0" indent="0" algn="l" rtl="0">
              <a:spcBef>
                <a:spcPts val="360"/>
              </a:spcBef>
              <a:spcAft>
                <a:spcPts val="0"/>
              </a:spcAft>
              <a:buNone/>
            </a:pPr>
            <a:r>
              <a:rPr lang="en-US"/>
              <a:t>Population 65 and over: </a:t>
            </a:r>
            <a:r>
              <a:rPr lang="en-US" u="sng">
                <a:solidFill>
                  <a:schemeClr val="hlink"/>
                </a:solidFill>
                <a:hlinkClick r:id="rId4"/>
              </a:rPr>
              <a:t>https://data.census.gov/cedsci/table?q=s0102&amp;tid=ACSST1Y2021.S0103</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03" name="Google Shape;203;gfe6b354e08_0_33: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8e0d22f6e_0_23: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g138e0d22f6e_0_23: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B23026: SEX BY WORK STATUS IN THE PAST 12 MONTHS BY USUAL HOURS WORKED PER WEEK IN THE PAST 12 MONTHS</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BY WEEKS WORKED IN THE PAST 12 MONTHS FOR THE POPULATION 65 YEARS AND OLDER</a:t>
            </a:r>
            <a:endParaRPr sz="1100">
              <a:latin typeface="Arial"/>
              <a:ea typeface="Arial"/>
              <a:cs typeface="Arial"/>
              <a:sym typeface="Arial"/>
            </a:endParaRPr>
          </a:p>
          <a:p>
            <a:pPr marL="0" lvl="0" indent="0" algn="l" rtl="0">
              <a:spcBef>
                <a:spcPts val="360"/>
              </a:spcBef>
              <a:spcAft>
                <a:spcPts val="0"/>
              </a:spcAft>
              <a:buNone/>
            </a:pPr>
            <a:r>
              <a:rPr lang="en-US" sz="1100" u="sng">
                <a:solidFill>
                  <a:schemeClr val="hlink"/>
                </a:solidFill>
                <a:latin typeface="Arial"/>
                <a:ea typeface="Arial"/>
                <a:cs typeface="Arial"/>
                <a:sym typeface="Arial"/>
                <a:hlinkClick r:id="rId3"/>
              </a:rPr>
              <a:t>https://data.census.gov/cedsci/table?q=B23026</a:t>
            </a:r>
            <a:endParaRPr sz="1100">
              <a:latin typeface="Arial"/>
              <a:ea typeface="Arial"/>
              <a:cs typeface="Arial"/>
              <a:sym typeface="Arial"/>
            </a:endParaRPr>
          </a:p>
          <a:p>
            <a:pPr marL="0" lvl="0" indent="0" algn="l" rtl="0">
              <a:spcBef>
                <a:spcPts val="360"/>
              </a:spcBef>
              <a:spcAft>
                <a:spcPts val="0"/>
              </a:spcAft>
              <a:buNone/>
            </a:pPr>
            <a:endParaRPr sz="1100">
              <a:latin typeface="Arial"/>
              <a:ea typeface="Arial"/>
              <a:cs typeface="Arial"/>
              <a:sym typeface="Arial"/>
            </a:endParaRPr>
          </a:p>
          <a:p>
            <a:pPr marL="0" lvl="0" indent="0" algn="l" rtl="0">
              <a:spcBef>
                <a:spcPts val="360"/>
              </a:spcBef>
              <a:spcAft>
                <a:spcPts val="0"/>
              </a:spcAft>
              <a:buNone/>
            </a:pPr>
            <a:r>
              <a:rPr lang="en-US" sz="1100">
                <a:latin typeface="Arial"/>
                <a:ea typeface="Arial"/>
                <a:cs typeface="Arial"/>
                <a:sym typeface="Arial"/>
              </a:rPr>
              <a:t>Same table on CensusReporter.org: </a:t>
            </a:r>
            <a:r>
              <a:rPr lang="en-US" sz="1100" u="sng">
                <a:solidFill>
                  <a:schemeClr val="hlink"/>
                </a:solidFill>
                <a:latin typeface="Arial"/>
                <a:ea typeface="Arial"/>
                <a:cs typeface="Arial"/>
                <a:sym typeface="Arial"/>
                <a:hlinkClick r:id="rId4"/>
              </a:rPr>
              <a:t>https://censusreporter.org/tables/B23026/</a:t>
            </a:r>
            <a:endParaRPr sz="1100">
              <a:latin typeface="Arial"/>
              <a:ea typeface="Arial"/>
              <a:cs typeface="Arial"/>
              <a:sym typeface="Arial"/>
            </a:endParaRPr>
          </a:p>
          <a:p>
            <a:pPr marL="0" lvl="0" indent="0" algn="l" rtl="0">
              <a:spcBef>
                <a:spcPts val="360"/>
              </a:spcBef>
              <a:spcAft>
                <a:spcPts val="0"/>
              </a:spcAft>
              <a:buNone/>
            </a:pP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sz="1100"/>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12" name="Google Shape;212;g138e0d22f6e_0_23: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24413e80e_0_39: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g1524413e80e_0_39: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sz="1100">
                <a:latin typeface="Arial"/>
                <a:ea typeface="Arial"/>
                <a:cs typeface="Arial"/>
                <a:sym typeface="Arial"/>
              </a:rPr>
              <a:t>B11006: HOUSEHOLDS BY PRESENCE OF PEOPLE 60 YEARS AND OVER BY HOUSEHOLD TYPE</a:t>
            </a:r>
            <a:endParaRPr sz="1100">
              <a:latin typeface="Arial"/>
              <a:ea typeface="Arial"/>
              <a:cs typeface="Arial"/>
              <a:sym typeface="Arial"/>
            </a:endParaRPr>
          </a:p>
          <a:p>
            <a:pPr marL="0" lvl="0" indent="0" algn="l" rtl="0">
              <a:spcBef>
                <a:spcPts val="360"/>
              </a:spcBef>
              <a:spcAft>
                <a:spcPts val="0"/>
              </a:spcAft>
              <a:buNone/>
            </a:pPr>
            <a:r>
              <a:rPr lang="en-US" sz="1100">
                <a:latin typeface="Arial"/>
                <a:ea typeface="Arial"/>
                <a:cs typeface="Arial"/>
                <a:sym typeface="Arial"/>
              </a:rPr>
              <a:t>https://data.census.gov/cedsci/table?q=b11006</a:t>
            </a:r>
            <a:endParaRPr sz="1100">
              <a:latin typeface="Arial"/>
              <a:ea typeface="Arial"/>
              <a:cs typeface="Arial"/>
              <a:sym typeface="Arial"/>
            </a:endParaRPr>
          </a:p>
          <a:p>
            <a:pPr marL="0" lvl="0" indent="0" algn="l" rtl="0">
              <a:spcBef>
                <a:spcPts val="360"/>
              </a:spcBef>
              <a:spcAft>
                <a:spcPts val="0"/>
              </a:spcAft>
              <a:buNone/>
            </a:pPr>
            <a:r>
              <a:rPr lang="en-US" sz="1100">
                <a:latin typeface="Arial"/>
                <a:ea typeface="Arial"/>
                <a:cs typeface="Arial"/>
                <a:sym typeface="Arial"/>
              </a:rPr>
              <a:t>B11007: HOUSEHOLDS BY PRESENCE OF PEOPLE 60 YEARS AND OVER BY HOUSEHOLD TYPE</a:t>
            </a:r>
            <a:endParaRPr sz="1100">
              <a:latin typeface="Arial"/>
              <a:ea typeface="Arial"/>
              <a:cs typeface="Arial"/>
              <a:sym typeface="Arial"/>
            </a:endParaRPr>
          </a:p>
          <a:p>
            <a:pPr marL="0" lvl="0" indent="0" algn="l" rtl="0">
              <a:spcBef>
                <a:spcPts val="360"/>
              </a:spcBef>
              <a:spcAft>
                <a:spcPts val="0"/>
              </a:spcAft>
              <a:buNone/>
            </a:pPr>
            <a:r>
              <a:rPr lang="en-US" sz="1100">
                <a:latin typeface="Arial"/>
                <a:ea typeface="Arial"/>
                <a:cs typeface="Arial"/>
                <a:sym typeface="Arial"/>
              </a:rPr>
              <a:t>https://data.census.gov/cedsci/table?q=b11007</a:t>
            </a:r>
            <a:endParaRPr sz="1100">
              <a:latin typeface="Arial"/>
              <a:ea typeface="Arial"/>
              <a:cs typeface="Arial"/>
              <a:sym typeface="Arial"/>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22" name="Google Shape;222;g1524413e80e_0_39: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5475868e58_0_26: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g15475868e58_0_26: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sz="1100">
                <a:latin typeface="Arial"/>
                <a:ea typeface="Arial"/>
                <a:cs typeface="Arial"/>
                <a:sym typeface="Arial"/>
              </a:rPr>
              <a:t>Longitudinal Employer-Household Dynamics: </a:t>
            </a:r>
            <a:r>
              <a:rPr lang="en-US" sz="1100" u="sng">
                <a:solidFill>
                  <a:schemeClr val="hlink"/>
                </a:solidFill>
                <a:latin typeface="Arial"/>
                <a:ea typeface="Arial"/>
                <a:cs typeface="Arial"/>
                <a:sym typeface="Arial"/>
                <a:hlinkClick r:id="rId3"/>
              </a:rPr>
              <a:t>https://lehd.ces.census.gov</a:t>
            </a:r>
            <a:endParaRPr sz="1100">
              <a:latin typeface="Arial"/>
              <a:ea typeface="Arial"/>
              <a:cs typeface="Arial"/>
              <a:sym typeface="Arial"/>
            </a:endParaRPr>
          </a:p>
          <a:p>
            <a:pPr marL="0" lvl="0" indent="0" algn="l" rtl="0">
              <a:spcBef>
                <a:spcPts val="360"/>
              </a:spcBef>
              <a:spcAft>
                <a:spcPts val="0"/>
              </a:spcAft>
              <a:buNone/>
            </a:pPr>
            <a:r>
              <a:rPr lang="en-US"/>
              <a:t>On the Map: </a:t>
            </a:r>
            <a:r>
              <a:rPr lang="en-US" u="sng">
                <a:solidFill>
                  <a:schemeClr val="hlink"/>
                </a:solidFill>
                <a:hlinkClick r:id="rId4"/>
              </a:rPr>
              <a:t>https://onthemap.ces.census.gov</a:t>
            </a:r>
            <a:endParaRPr/>
          </a:p>
          <a:p>
            <a:pPr marL="0" lvl="0" indent="0" algn="l" rtl="0">
              <a:spcBef>
                <a:spcPts val="360"/>
              </a:spcBef>
              <a:spcAft>
                <a:spcPts val="0"/>
              </a:spcAft>
              <a:buNone/>
            </a:pPr>
            <a:endParaRPr/>
          </a:p>
        </p:txBody>
      </p:sp>
      <p:sp>
        <p:nvSpPr>
          <p:cNvPr id="231" name="Google Shape;231;g15475868e58_0_26: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475868e58_0_37: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9" name="Google Shape;239;g15475868e58_0_37: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sz="1100">
                <a:latin typeface="Arial"/>
                <a:ea typeface="Arial"/>
                <a:cs typeface="Arial"/>
                <a:sym typeface="Arial"/>
              </a:rPr>
              <a:t>Longitudinal Employer-Household Dynamics: </a:t>
            </a:r>
            <a:r>
              <a:rPr lang="en-US" sz="1100" u="sng">
                <a:solidFill>
                  <a:schemeClr val="hlink"/>
                </a:solidFill>
                <a:latin typeface="Arial"/>
                <a:ea typeface="Arial"/>
                <a:cs typeface="Arial"/>
                <a:sym typeface="Arial"/>
                <a:hlinkClick r:id="rId3"/>
              </a:rPr>
              <a:t>https://lehd.ces.census.gov</a:t>
            </a:r>
            <a:endParaRPr sz="1100">
              <a:latin typeface="Arial"/>
              <a:ea typeface="Arial"/>
              <a:cs typeface="Arial"/>
              <a:sym typeface="Arial"/>
            </a:endParaRPr>
          </a:p>
          <a:p>
            <a:pPr marL="0" lvl="0" indent="0" algn="l" rtl="0">
              <a:spcBef>
                <a:spcPts val="360"/>
              </a:spcBef>
              <a:spcAft>
                <a:spcPts val="0"/>
              </a:spcAft>
              <a:buNone/>
            </a:pPr>
            <a:r>
              <a:rPr lang="en-US"/>
              <a:t>On the Map: </a:t>
            </a:r>
            <a:r>
              <a:rPr lang="en-US" u="sng">
                <a:solidFill>
                  <a:schemeClr val="hlink"/>
                </a:solidFill>
                <a:hlinkClick r:id="rId4"/>
              </a:rPr>
              <a:t>https://onthemap.ces.census.gov</a:t>
            </a:r>
            <a:endParaRPr/>
          </a:p>
          <a:p>
            <a:pPr marL="0" lvl="0" indent="0" algn="l" rtl="0">
              <a:spcBef>
                <a:spcPts val="360"/>
              </a:spcBef>
              <a:spcAft>
                <a:spcPts val="0"/>
              </a:spcAft>
              <a:buNone/>
            </a:pPr>
            <a:endParaRPr/>
          </a:p>
        </p:txBody>
      </p:sp>
      <p:sp>
        <p:nvSpPr>
          <p:cNvPr id="240" name="Google Shape;240;g15475868e58_0_37: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45e94dc8d8_0_10: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9" name="Google Shape;249;g145e94dc8d8_0_10: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IPUMS/University of Minnesota: </a:t>
            </a:r>
            <a:r>
              <a:rPr lang="en-US" u="sng">
                <a:solidFill>
                  <a:schemeClr val="hlink"/>
                </a:solidFill>
                <a:hlinkClick r:id="rId3"/>
              </a:rPr>
              <a:t>https://usa.ipums.org/usa</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50" name="Google Shape;250;g145e94dc8d8_0_10: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4474073ad6_0_0: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8" name="Google Shape;258;g14474073ad6_0_0: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National Academies report: </a:t>
            </a:r>
            <a:r>
              <a:rPr lang="en-US" u="sng">
                <a:solidFill>
                  <a:schemeClr val="hlink"/>
                </a:solidFill>
                <a:hlinkClick r:id="rId3"/>
              </a:rPr>
              <a:t>https://www.nationalacademies.org/our-work/understanding-the-aging-workforce-and-employment-at-older-ages</a:t>
            </a:r>
            <a:endParaRPr/>
          </a:p>
          <a:p>
            <a:pPr marL="0" lvl="0" indent="0" algn="l" rtl="0">
              <a:spcBef>
                <a:spcPts val="360"/>
              </a:spcBef>
              <a:spcAft>
                <a:spcPts val="0"/>
              </a:spcAft>
              <a:buNone/>
            </a:pPr>
            <a:endParaRPr/>
          </a:p>
          <a:p>
            <a:pPr marL="0" lvl="0" indent="0" algn="l" rtl="0">
              <a:spcBef>
                <a:spcPts val="360"/>
              </a:spcBef>
              <a:spcAft>
                <a:spcPts val="0"/>
              </a:spcAft>
              <a:buNone/>
            </a:pPr>
            <a:r>
              <a:rPr lang="en-US"/>
              <a:t>Webinar: </a:t>
            </a:r>
            <a:r>
              <a:rPr lang="en-US" u="sng">
                <a:solidFill>
                  <a:schemeClr val="hlink"/>
                </a:solidFill>
                <a:hlinkClick r:id="rId4"/>
              </a:rPr>
              <a:t>https://www.nationalacademies.org/event/07-21-2022/understanding-the-aging-workforce-and-employment-at-older-ages-report-discussion-webinar</a:t>
            </a:r>
            <a:endParaRPr sz="1100">
              <a:latin typeface="Arial"/>
              <a:ea typeface="Arial"/>
              <a:cs typeface="Arial"/>
              <a:sym typeface="Arial"/>
            </a:endParaRPr>
          </a:p>
        </p:txBody>
      </p:sp>
      <p:sp>
        <p:nvSpPr>
          <p:cNvPr id="259" name="Google Shape;259;g14474073ad6_0_0: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8e0d22f6e_0_13: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g138e0d22f6e_0_13: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National Academies report: </a:t>
            </a:r>
            <a:r>
              <a:rPr lang="en-US" u="sng">
                <a:solidFill>
                  <a:schemeClr val="hlink"/>
                </a:solidFill>
                <a:hlinkClick r:id="rId3"/>
              </a:rPr>
              <a:t>https://www.nationalacademies.org/our-work/understanding-the-aging-workforce-and-employment-at-older-ages</a:t>
            </a:r>
            <a:endParaRPr/>
          </a:p>
          <a:p>
            <a:pPr marL="0" lvl="0" indent="0" algn="l" rtl="0">
              <a:spcBef>
                <a:spcPts val="360"/>
              </a:spcBef>
              <a:spcAft>
                <a:spcPts val="0"/>
              </a:spcAft>
              <a:buNone/>
            </a:pPr>
            <a:endParaRPr/>
          </a:p>
          <a:p>
            <a:pPr marL="0" lvl="0" indent="0" algn="l" rtl="0">
              <a:spcBef>
                <a:spcPts val="360"/>
              </a:spcBef>
              <a:spcAft>
                <a:spcPts val="0"/>
              </a:spcAft>
              <a:buNone/>
            </a:pPr>
            <a:r>
              <a:rPr lang="en-US"/>
              <a:t>Webinar: </a:t>
            </a:r>
            <a:r>
              <a:rPr lang="en-US" u="sng">
                <a:solidFill>
                  <a:schemeClr val="hlink"/>
                </a:solidFill>
                <a:hlinkClick r:id="rId4"/>
              </a:rPr>
              <a:t>https://www.nationalacademies.org/event/07-21-2022/understanding-the-aging-workforce-and-employment-at-older-ages-report-discussion-webinar</a:t>
            </a:r>
            <a:endParaRPr sz="1100">
              <a:latin typeface="Arial"/>
              <a:ea typeface="Arial"/>
              <a:cs typeface="Arial"/>
              <a:sym typeface="Arial"/>
            </a:endParaRPr>
          </a:p>
        </p:txBody>
      </p:sp>
      <p:sp>
        <p:nvSpPr>
          <p:cNvPr id="267" name="Google Shape;267;g138e0d22f6e_0_13: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fe3e855ce_0_36: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gbfe3e855ce_0_36: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99" name="Google Shape;99;gbfe3e855ce_0_36: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524413e80e_0_0: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4" name="Google Shape;274;g1524413e80e_0_0: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National Academies report: </a:t>
            </a:r>
            <a:r>
              <a:rPr lang="en-US" u="sng">
                <a:solidFill>
                  <a:schemeClr val="hlink"/>
                </a:solidFill>
                <a:hlinkClick r:id="rId3"/>
              </a:rPr>
              <a:t>https://www.nationalacademies.org/our-work/understanding-the-aging-workforce-and-employment-at-older-ages</a:t>
            </a:r>
            <a:endParaRPr/>
          </a:p>
          <a:p>
            <a:pPr marL="0" lvl="0" indent="0" algn="l" rtl="0">
              <a:spcBef>
                <a:spcPts val="360"/>
              </a:spcBef>
              <a:spcAft>
                <a:spcPts val="0"/>
              </a:spcAft>
              <a:buNone/>
            </a:pPr>
            <a:endParaRPr/>
          </a:p>
          <a:p>
            <a:pPr marL="0" lvl="0" indent="0" algn="l" rtl="0">
              <a:spcBef>
                <a:spcPts val="360"/>
              </a:spcBef>
              <a:spcAft>
                <a:spcPts val="0"/>
              </a:spcAft>
              <a:buNone/>
            </a:pPr>
            <a:r>
              <a:rPr lang="en-US"/>
              <a:t>Webinar: </a:t>
            </a:r>
            <a:r>
              <a:rPr lang="en-US" u="sng">
                <a:solidFill>
                  <a:schemeClr val="hlink"/>
                </a:solidFill>
                <a:hlinkClick r:id="rId4"/>
              </a:rPr>
              <a:t>https://www.nationalacademies.org/event/07-21-2022/understanding-the-aging-workforce-and-employment-at-older-ages-report-discussion-webinar</a:t>
            </a:r>
            <a:endParaRPr sz="1100">
              <a:latin typeface="Arial"/>
              <a:ea typeface="Arial"/>
              <a:cs typeface="Arial"/>
              <a:sym typeface="Arial"/>
            </a:endParaRPr>
          </a:p>
        </p:txBody>
      </p:sp>
      <p:sp>
        <p:nvSpPr>
          <p:cNvPr id="275" name="Google Shape;275;g1524413e80e_0_0: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e6b354e08_0_1: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gfe6b354e08_0_1: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Clr>
                <a:schemeClr val="dk1"/>
              </a:buClr>
              <a:buSzPts val="1100"/>
              <a:buFont typeface="Arial"/>
              <a:buNone/>
            </a:pPr>
            <a:r>
              <a:rPr lang="en-US" sz="1100">
                <a:latin typeface="Arial"/>
                <a:ea typeface="Arial"/>
                <a:cs typeface="Arial"/>
                <a:sym typeface="Arial"/>
              </a:rPr>
              <a:t>Health and Retirement Study: </a:t>
            </a:r>
            <a:r>
              <a:rPr lang="en-US" sz="1100" u="sng">
                <a:solidFill>
                  <a:schemeClr val="hlink"/>
                </a:solidFill>
                <a:latin typeface="Arial"/>
                <a:ea typeface="Arial"/>
                <a:cs typeface="Arial"/>
                <a:sym typeface="Arial"/>
                <a:hlinkClick r:id="rId3"/>
              </a:rPr>
              <a:t>https://hrs.isr.umich.edu/about</a:t>
            </a:r>
            <a:endParaRPr sz="11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1100">
                <a:latin typeface="Arial"/>
                <a:ea typeface="Arial"/>
                <a:cs typeface="Arial"/>
                <a:sym typeface="Arial"/>
              </a:rPr>
              <a:t>Data book: </a:t>
            </a:r>
            <a:r>
              <a:rPr lang="en-US" sz="1100" u="sng">
                <a:solidFill>
                  <a:schemeClr val="hlink"/>
                </a:solidFill>
                <a:latin typeface="Arial"/>
                <a:ea typeface="Arial"/>
                <a:cs typeface="Arial"/>
                <a:sym typeface="Arial"/>
                <a:hlinkClick r:id="rId4"/>
              </a:rPr>
              <a:t>https://hrs.isr.umich.edu/about/data-book</a:t>
            </a:r>
            <a:endParaRPr sz="11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1100">
                <a:latin typeface="Arial"/>
                <a:ea typeface="Arial"/>
                <a:cs typeface="Arial"/>
                <a:sym typeface="Arial"/>
              </a:rPr>
              <a:t>Bibliography: </a:t>
            </a:r>
            <a:r>
              <a:rPr lang="en-US" sz="1100" u="sng">
                <a:solidFill>
                  <a:schemeClr val="hlink"/>
                </a:solidFill>
                <a:latin typeface="Arial"/>
                <a:ea typeface="Arial"/>
                <a:cs typeface="Arial"/>
                <a:sym typeface="Arial"/>
                <a:hlinkClick r:id="rId5"/>
              </a:rPr>
              <a:t>https://hrs.isr.umich.edu/publications</a:t>
            </a:r>
            <a:endParaRPr sz="1100">
              <a:latin typeface="Arial"/>
              <a:ea typeface="Arial"/>
              <a:cs typeface="Arial"/>
              <a:sym typeface="Arial"/>
            </a:endParaRPr>
          </a:p>
          <a:p>
            <a:pPr marL="0" lvl="0" indent="0" algn="l" rtl="0">
              <a:spcBef>
                <a:spcPts val="360"/>
              </a:spcBef>
              <a:spcAft>
                <a:spcPts val="0"/>
              </a:spcAft>
              <a:buNone/>
            </a:pPr>
            <a:endParaRPr sz="1100">
              <a:latin typeface="Arial"/>
              <a:ea typeface="Arial"/>
              <a:cs typeface="Arial"/>
              <a:sym typeface="Arial"/>
            </a:endParaRPr>
          </a:p>
        </p:txBody>
      </p:sp>
      <p:sp>
        <p:nvSpPr>
          <p:cNvPr id="284" name="Google Shape;284;gfe6b354e08_0_1: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e6b354e08_0_11: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gfe6b354e08_0_11: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sz="1100">
                <a:latin typeface="Arial"/>
                <a:ea typeface="Arial"/>
                <a:cs typeface="Arial"/>
                <a:sym typeface="Arial"/>
              </a:rPr>
              <a:t>Health and Retirement Study: </a:t>
            </a:r>
            <a:r>
              <a:rPr lang="en-US" sz="1100" u="sng">
                <a:solidFill>
                  <a:schemeClr val="hlink"/>
                </a:solidFill>
                <a:latin typeface="Arial"/>
                <a:ea typeface="Arial"/>
                <a:cs typeface="Arial"/>
                <a:sym typeface="Arial"/>
                <a:hlinkClick r:id="rId3"/>
              </a:rPr>
              <a:t>https://hrs.isr.umich.edu/about</a:t>
            </a:r>
            <a:endParaRPr sz="1100">
              <a:latin typeface="Arial"/>
              <a:ea typeface="Arial"/>
              <a:cs typeface="Arial"/>
              <a:sym typeface="Arial"/>
            </a:endParaRPr>
          </a:p>
          <a:p>
            <a:pPr marL="0" lvl="0" indent="0" algn="l" rtl="0">
              <a:spcBef>
                <a:spcPts val="360"/>
              </a:spcBef>
              <a:spcAft>
                <a:spcPts val="0"/>
              </a:spcAft>
              <a:buNone/>
            </a:pPr>
            <a:r>
              <a:rPr lang="en-US" sz="1100">
                <a:latin typeface="Arial"/>
                <a:ea typeface="Arial"/>
                <a:cs typeface="Arial"/>
                <a:sym typeface="Arial"/>
              </a:rPr>
              <a:t>Data book: </a:t>
            </a:r>
            <a:r>
              <a:rPr lang="en-US" sz="1100" u="sng">
                <a:solidFill>
                  <a:schemeClr val="hlink"/>
                </a:solidFill>
                <a:latin typeface="Arial"/>
                <a:ea typeface="Arial"/>
                <a:cs typeface="Arial"/>
                <a:sym typeface="Arial"/>
                <a:hlinkClick r:id="rId4"/>
              </a:rPr>
              <a:t>https://hrs.isr.umich.edu/about/data-book</a:t>
            </a:r>
            <a:endParaRPr sz="1100">
              <a:latin typeface="Arial"/>
              <a:ea typeface="Arial"/>
              <a:cs typeface="Arial"/>
              <a:sym typeface="Arial"/>
            </a:endParaRPr>
          </a:p>
          <a:p>
            <a:pPr marL="0" lvl="0" indent="0" algn="l" rtl="0">
              <a:spcBef>
                <a:spcPts val="360"/>
              </a:spcBef>
              <a:spcAft>
                <a:spcPts val="0"/>
              </a:spcAft>
              <a:buNone/>
            </a:pPr>
            <a:r>
              <a:rPr lang="en-US" sz="1100">
                <a:latin typeface="Arial"/>
                <a:ea typeface="Arial"/>
                <a:cs typeface="Arial"/>
                <a:sym typeface="Arial"/>
              </a:rPr>
              <a:t>Bibliography: </a:t>
            </a:r>
            <a:r>
              <a:rPr lang="en-US" sz="1100" u="sng">
                <a:solidFill>
                  <a:schemeClr val="hlink"/>
                </a:solidFill>
                <a:latin typeface="Arial"/>
                <a:ea typeface="Arial"/>
                <a:cs typeface="Arial"/>
                <a:sym typeface="Arial"/>
                <a:hlinkClick r:id="rId5"/>
              </a:rPr>
              <a:t>https://hrs.isr.umich.edu/publications</a:t>
            </a:r>
            <a:endParaRPr sz="1100">
              <a:latin typeface="Arial"/>
              <a:ea typeface="Arial"/>
              <a:cs typeface="Arial"/>
              <a:sym typeface="Arial"/>
            </a:endParaRPr>
          </a:p>
          <a:p>
            <a:pPr marL="0" lvl="0" indent="0" algn="l" rtl="0">
              <a:spcBef>
                <a:spcPts val="360"/>
              </a:spcBef>
              <a:spcAft>
                <a:spcPts val="0"/>
              </a:spcAft>
              <a:buNone/>
            </a:pPr>
            <a:endParaRPr sz="1100">
              <a:latin typeface="Arial"/>
              <a:ea typeface="Arial"/>
              <a:cs typeface="Arial"/>
              <a:sym typeface="Arial"/>
            </a:endParaRPr>
          </a:p>
          <a:p>
            <a:pPr marL="0" lvl="0" indent="0" algn="l" rtl="0">
              <a:spcBef>
                <a:spcPts val="360"/>
              </a:spcBef>
              <a:spcAft>
                <a:spcPts val="0"/>
              </a:spcAft>
              <a:buNone/>
            </a:pPr>
            <a:endParaRPr sz="1100">
              <a:latin typeface="Arial"/>
              <a:ea typeface="Arial"/>
              <a:cs typeface="Arial"/>
              <a:sym typeface="Arial"/>
            </a:endParaRPr>
          </a:p>
        </p:txBody>
      </p:sp>
      <p:sp>
        <p:nvSpPr>
          <p:cNvPr id="293" name="Google Shape;293;gfe6b354e08_0_11: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Google Shape;301;p18:notes"/>
          <p:cNvSpPr txBox="1">
            <a:spLocks noGrp="1"/>
          </p:cNvSpPr>
          <p:nvPr>
            <p:ph type="body" idx="1"/>
          </p:nvPr>
        </p:nvSpPr>
        <p:spPr>
          <a:xfrm>
            <a:off x="710890" y="4458965"/>
            <a:ext cx="5680696" cy="4225294"/>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endParaRPr/>
          </a:p>
        </p:txBody>
      </p:sp>
      <p:sp>
        <p:nvSpPr>
          <p:cNvPr id="302" name="Google Shape;302;p18:notes"/>
          <p:cNvSpPr txBox="1"/>
          <p:nvPr/>
        </p:nvSpPr>
        <p:spPr>
          <a:xfrm>
            <a:off x="4023025" y="8917931"/>
            <a:ext cx="3077846" cy="468944"/>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2b6aba180_1_8: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 name="Google Shape;109;g152b6aba180_1_8: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Employment-population ratio = Employed/working-age population</a:t>
            </a:r>
            <a:endParaRPr/>
          </a:p>
          <a:p>
            <a:pPr marL="0" lvl="0" indent="0" algn="l" rtl="0">
              <a:spcBef>
                <a:spcPts val="360"/>
              </a:spcBef>
              <a:spcAft>
                <a:spcPts val="0"/>
              </a:spcAft>
              <a:buNone/>
            </a:pPr>
            <a:r>
              <a:rPr lang="en-US"/>
              <a:t>Labor force participation rate = Employed/civilian labor force</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10" name="Google Shape;110;g152b6aba180_1_8: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8e0d22f6e_0_0: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g138e0d22f6e_0_0: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Organization for Economic Co-operation and Development, Active Population: Aged 55-64: All Persons for the United States [LFAC55TTUSM647S], retrieved from FRED, Federal Reserve Bank of St. Louis; https://fred.stlouisfed.org/series/LFAC55TTUSM647S, August 29, 2022. </a:t>
            </a:r>
            <a:endParaRPr/>
          </a:p>
          <a:p>
            <a:pPr marL="0" lvl="0" indent="0" algn="l" rtl="0">
              <a:spcBef>
                <a:spcPts val="360"/>
              </a:spcBef>
              <a:spcAft>
                <a:spcPts val="0"/>
              </a:spcAft>
              <a:buNone/>
            </a:pPr>
            <a:endParaRPr/>
          </a:p>
        </p:txBody>
      </p:sp>
      <p:sp>
        <p:nvSpPr>
          <p:cNvPr id="125" name="Google Shape;125;g138e0d22f6e_0_0: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4410fba511_0_1: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g14410fba511_0_1: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Dividing the number of potential older workers (population ages 55 to 64) by (most of) the working-age population (ages 16 to 64) shows that older workers have boosted their profile significantly as the baby boom has aged into this group and been followed by the smaller age groups of Gen X and now Gen Z.</a:t>
            </a:r>
            <a:endParaRPr/>
          </a:p>
          <a:p>
            <a:pPr marL="0" lvl="0" indent="0" algn="l" rtl="0">
              <a:spcBef>
                <a:spcPts val="360"/>
              </a:spcBef>
              <a:spcAft>
                <a:spcPts val="0"/>
              </a:spcAft>
              <a:buNone/>
            </a:pPr>
            <a:endParaRPr/>
          </a:p>
          <a:p>
            <a:pPr marL="0" lvl="0" indent="0" algn="l" rtl="0">
              <a:spcBef>
                <a:spcPts val="360"/>
              </a:spcBef>
              <a:spcAft>
                <a:spcPts val="0"/>
              </a:spcAft>
              <a:buNone/>
            </a:pPr>
            <a:r>
              <a:rPr lang="en-US"/>
              <a:t>Working-age population: Source: Organization for Economic Co-operation and Development, Working Age Population: Aged 15-64: All Persons for the United States [LFWA64TTUSM647S], retrieved from FRED, Federal Reserve Bank of St. Louis; https://fred.stlouisfed.org/series/LFWA64TTUSM647S, August 29, 2022. </a:t>
            </a:r>
            <a:endParaRPr/>
          </a:p>
        </p:txBody>
      </p:sp>
      <p:sp>
        <p:nvSpPr>
          <p:cNvPr id="134" name="Google Shape;134;g14410fba511_0_1: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8ecd8efea_0_18: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g148ecd8efea_0_18: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U.S. Bureau of Labor Statistics, Civilian Labor Force - 55 to 64 years [TOTLL5564], retrieved from FRED, Federal Reserve Bank of St. Louis; https://fred.stlouisfed.org/series/TOTLL5564, August 29, 2022. </a:t>
            </a:r>
            <a:endParaRPr/>
          </a:p>
          <a:p>
            <a:pPr marL="0" lvl="0" indent="0" algn="l" rtl="0">
              <a:spcBef>
                <a:spcPts val="360"/>
              </a:spcBef>
              <a:spcAft>
                <a:spcPts val="0"/>
              </a:spcAft>
              <a:buNone/>
            </a:pPr>
            <a:endParaRPr/>
          </a:p>
          <a:p>
            <a:pPr marL="0" lvl="0" indent="0" algn="l" rtl="0">
              <a:spcBef>
                <a:spcPts val="360"/>
              </a:spcBef>
              <a:spcAft>
                <a:spcPts val="0"/>
              </a:spcAft>
              <a:buNone/>
            </a:pPr>
            <a:r>
              <a:rPr lang="en-US"/>
              <a:t>U.S. Bureau of Labor Statistics, Civilian Labor Force - 65 years and over [TOTLL65O], retrieved from FRED, Federal Reserve Bank of St. Louis; https://fred.stlouisfed.org/series/TOTLL65O, August 29, 2022. </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43" name="Google Shape;143;g148ecd8efea_0_18: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410fba511_0_9: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g14410fba511_0_9: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r>
              <a:rPr lang="en-US" u="sng">
                <a:solidFill>
                  <a:schemeClr val="hlink"/>
                </a:solidFill>
                <a:hlinkClick r:id="rId3"/>
              </a:rPr>
              <a:t>https://www.bls.gov/news.release/wkyeng.t03.htm</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52" name="Google Shape;152;g14410fba511_0_9: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8ecd8efea_0_4: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g148ecd8efea_0_4: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r>
              <a:rPr lang="en-US" u="sng">
                <a:solidFill>
                  <a:schemeClr val="hlink"/>
                </a:solidFill>
                <a:hlinkClick r:id="rId3"/>
              </a:rPr>
              <a:t>https://www.bls.gov/news.release/empsit.t06.htm</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61" name="Google Shape;161;g148ecd8efea_0_4: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410fba511_0_23:notes"/>
          <p:cNvSpPr>
            <a:spLocks noGrp="1" noRot="1" noChangeAspect="1"/>
          </p:cNvSpPr>
          <p:nvPr>
            <p:ph type="sldImg" idx="2"/>
          </p:nvPr>
        </p:nvSpPr>
        <p:spPr>
          <a:xfrm>
            <a:off x="1203325" y="704850"/>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g14410fba511_0_23:notes"/>
          <p:cNvSpPr txBox="1">
            <a:spLocks noGrp="1"/>
          </p:cNvSpPr>
          <p:nvPr>
            <p:ph type="body" idx="1"/>
          </p:nvPr>
        </p:nvSpPr>
        <p:spPr>
          <a:xfrm>
            <a:off x="710890" y="4458965"/>
            <a:ext cx="5680800" cy="4225200"/>
          </a:xfrm>
          <a:prstGeom prst="rect">
            <a:avLst/>
          </a:prstGeom>
          <a:noFill/>
          <a:ln>
            <a:noFill/>
          </a:ln>
        </p:spPr>
        <p:txBody>
          <a:bodyPr spcFirstLastPara="1" wrap="square" lIns="94225" tIns="47100" rIns="94225" bIns="47100" anchor="t" anchorCtr="0">
            <a:noAutofit/>
          </a:bodyPr>
          <a:lstStyle/>
          <a:p>
            <a:pPr marL="0" lvl="0" indent="0" algn="l" rtl="0">
              <a:spcBef>
                <a:spcPts val="360"/>
              </a:spcBef>
              <a:spcAft>
                <a:spcPts val="0"/>
              </a:spcAft>
              <a:buNone/>
            </a:pPr>
            <a:r>
              <a:rPr lang="en-US"/>
              <a:t>https://www.bls.gov/webapps/legacy/cpswktab3.htm</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72" name="Google Shape;172;g14410fba511_0_23:notes"/>
          <p:cNvSpPr txBox="1"/>
          <p:nvPr/>
        </p:nvSpPr>
        <p:spPr>
          <a:xfrm>
            <a:off x="4023025" y="8917931"/>
            <a:ext cx="3077700" cy="468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4" name="Google Shape;34;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1" name="Google Shape;41;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0" name="Google Shape;50;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lickr.com/photos/99781513@N04/16404199447/in/photolist-qZzNYX-nrYq3n-2iNDStB-q8229p-2mnFP76-ePBAmL-79ZZG9-2mo7Cb2-e7sNra-7AWjby-2kDDVTW-2eWesKX-2kDEtAz-NjSTkJ-24pRE18-9W9REG-cGUq6L-S6LMbG-YXTZ4p-2iFsz9L-2hXawAB-drCVg5-2iWXHkK-U5QdBH-cCKwUW-TuSHbG-TuSGRJ-SNo68j-2hXawFB-cHtJL1-SNo5LY-2hX9wMz-cHvURE-2kvKBXZ-2hX6YQV-cHtTs7-2iWNGKZ-2hXawBU-2hX9y6B-2iWNJ4L-cCsnC3-M3aSJQ-TaRH63-2iWMJ84-2iX37mL-dg4Kmc-2eeUnL6-2iWHP77-4iCUGq-bYvrFJ"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carlbcampbell/7507432536/in/photolist-crpy91-96Niso-Zc6tkA-2e1rR8n-rXBTBJ-2n55vdH-rHjmg7-2cAakxK-KD7etH-fbVPb7-8cun6f-7S25no-acMcSA-9nRtVp-5UsRxH-pwtBi7-aQ8m2F-a96LF-YPka6Y-e6nXeV-7MrK6c-nz8JE-qwyj6c-Qs4rJy-6z14GZ-7yZhj4-63JJe-28XSyfX-xQ1W9Y-5Z3s3G-8dpHwv-4E7XBj-4Eebnw-P211Qq-4nEsBe-5wjcNm-m3XHYH-4jCtst-Gh11yG-2goq7PE-4myKSw-24nTAfi-6Q91Yi-dMC3ri-faMQD-4HNGH3-f8yDqh-8HhrR9-5vuR1W-ecKeY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overberg2@gmail.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76200" y="44450"/>
            <a:ext cx="3298500" cy="288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6000"/>
              <a:buFont typeface="Arial"/>
              <a:buNone/>
            </a:pPr>
            <a:r>
              <a:rPr lang="en-US" sz="6000" b="1">
                <a:solidFill>
                  <a:schemeClr val="dk1"/>
                </a:solidFill>
              </a:rPr>
              <a:t>Finding data on  older workers </a:t>
            </a:r>
            <a:endParaRPr sz="6000" b="1" i="0" u="none" strike="noStrike" cap="none">
              <a:solidFill>
                <a:schemeClr val="dk1"/>
              </a:solidFill>
              <a:latin typeface="Arial"/>
              <a:ea typeface="Arial"/>
              <a:cs typeface="Arial"/>
              <a:sym typeface="Arial"/>
            </a:endParaRPr>
          </a:p>
        </p:txBody>
      </p:sp>
      <p:sp>
        <p:nvSpPr>
          <p:cNvPr id="90" name="Google Shape;90;p13"/>
          <p:cNvSpPr txBox="1"/>
          <p:nvPr/>
        </p:nvSpPr>
        <p:spPr>
          <a:xfrm>
            <a:off x="95700" y="6249800"/>
            <a:ext cx="2907300" cy="46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rPr>
              <a:t>Sept. 21</a:t>
            </a:r>
            <a:r>
              <a:rPr lang="en-US" sz="2400" b="1" i="0" u="none" strike="noStrike" cap="none">
                <a:solidFill>
                  <a:schemeClr val="dk1"/>
                </a:solidFill>
                <a:latin typeface="Arial"/>
                <a:ea typeface="Arial"/>
                <a:cs typeface="Arial"/>
                <a:sym typeface="Arial"/>
              </a:rPr>
              <a:t>, 2022</a:t>
            </a:r>
            <a:endParaRPr sz="2400" b="1" i="0" u="none" strike="noStrike" cap="none">
              <a:solidFill>
                <a:schemeClr val="dk1"/>
              </a:solidFill>
              <a:latin typeface="Arial"/>
              <a:ea typeface="Arial"/>
              <a:cs typeface="Arial"/>
              <a:sym typeface="Arial"/>
            </a:endParaRPr>
          </a:p>
        </p:txBody>
      </p:sp>
      <p:sp>
        <p:nvSpPr>
          <p:cNvPr id="91" name="Google Shape;91;p13"/>
          <p:cNvSpPr txBox="1">
            <a:spLocks noGrp="1"/>
          </p:cNvSpPr>
          <p:nvPr>
            <p:ph type="subTitle" idx="1"/>
          </p:nvPr>
        </p:nvSpPr>
        <p:spPr>
          <a:xfrm>
            <a:off x="95700" y="5448800"/>
            <a:ext cx="3093900" cy="80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sz="2400" b="1"/>
              <a:t>Paul Overberg</a:t>
            </a:r>
            <a:endParaRPr sz="2400"/>
          </a:p>
          <a:p>
            <a:pPr marL="0" lvl="0" indent="0" algn="l" rtl="0">
              <a:lnSpc>
                <a:spcPct val="90000"/>
              </a:lnSpc>
              <a:spcBef>
                <a:spcPts val="560"/>
              </a:spcBef>
              <a:spcAft>
                <a:spcPts val="0"/>
              </a:spcAft>
              <a:buClr>
                <a:schemeClr val="dk1"/>
              </a:buClr>
              <a:buSzPts val="2800"/>
              <a:buFont typeface="Arial"/>
              <a:buNone/>
            </a:pPr>
            <a:r>
              <a:rPr lang="en-US" sz="2400" b="1"/>
              <a:t>Wall Street Journal</a:t>
            </a:r>
            <a:endParaRPr sz="2400" b="1"/>
          </a:p>
        </p:txBody>
      </p:sp>
      <p:grpSp>
        <p:nvGrpSpPr>
          <p:cNvPr id="92" name="Google Shape;92;p13"/>
          <p:cNvGrpSpPr/>
          <p:nvPr/>
        </p:nvGrpSpPr>
        <p:grpSpPr>
          <a:xfrm>
            <a:off x="3576725" y="148350"/>
            <a:ext cx="5430425" cy="3943375"/>
            <a:chOff x="3576725" y="148350"/>
            <a:chExt cx="5430425" cy="3943375"/>
          </a:xfrm>
        </p:grpSpPr>
        <p:pic>
          <p:nvPicPr>
            <p:cNvPr id="93" name="Google Shape;93;p13"/>
            <p:cNvPicPr preferRelativeResize="0"/>
            <p:nvPr/>
          </p:nvPicPr>
          <p:blipFill>
            <a:blip r:embed="rId3">
              <a:alphaModFix/>
            </a:blip>
            <a:stretch>
              <a:fillRect/>
            </a:stretch>
          </p:blipFill>
          <p:spPr>
            <a:xfrm>
              <a:off x="3576725" y="148350"/>
              <a:ext cx="5430425" cy="3620275"/>
            </a:xfrm>
            <a:prstGeom prst="rect">
              <a:avLst/>
            </a:prstGeom>
            <a:noFill/>
            <a:ln>
              <a:noFill/>
            </a:ln>
          </p:spPr>
        </p:pic>
        <p:sp>
          <p:nvSpPr>
            <p:cNvPr id="94" name="Google Shape;94;p13"/>
            <p:cNvSpPr txBox="1"/>
            <p:nvPr/>
          </p:nvSpPr>
          <p:spPr>
            <a:xfrm>
              <a:off x="7156450" y="3768625"/>
              <a:ext cx="18507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900" u="sng">
                  <a:solidFill>
                    <a:schemeClr val="hlink"/>
                  </a:solidFill>
                  <a:hlinkClick r:id="rId4"/>
                </a:rPr>
                <a:t>Photo by Flickr user Scott Lewis</a:t>
              </a:r>
              <a:endParaRPr sz="900"/>
            </a:p>
          </p:txBody>
        </p:sp>
      </p:grpSp>
      <p:sp>
        <p:nvSpPr>
          <p:cNvPr id="95" name="Google Shape;95;p13"/>
          <p:cNvSpPr txBox="1"/>
          <p:nvPr/>
        </p:nvSpPr>
        <p:spPr>
          <a:xfrm>
            <a:off x="3729188" y="5448800"/>
            <a:ext cx="5430300" cy="923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2400" b="1">
                <a:solidFill>
                  <a:schemeClr val="dk1"/>
                </a:solidFill>
              </a:rPr>
              <a:t>Living Longer: A New Age of Aging</a:t>
            </a:r>
            <a:endParaRPr sz="2400" b="1">
              <a:solidFill>
                <a:schemeClr val="dk1"/>
              </a:solidFill>
            </a:endParaRPr>
          </a:p>
          <a:p>
            <a:pPr marL="0" lvl="0" indent="0" algn="l" rtl="0">
              <a:lnSpc>
                <a:spcPct val="100000"/>
              </a:lnSpc>
              <a:spcBef>
                <a:spcPts val="0"/>
              </a:spcBef>
              <a:spcAft>
                <a:spcPts val="0"/>
              </a:spcAft>
              <a:buNone/>
            </a:pPr>
            <a:r>
              <a:rPr lang="en-US" sz="2400" b="1">
                <a:solidFill>
                  <a:schemeClr val="dk1"/>
                </a:solidFill>
              </a:rPr>
              <a:t>National Press Foundation</a:t>
            </a:r>
            <a:endParaRPr sz="2400" b="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cxnSp>
        <p:nvCxnSpPr>
          <p:cNvPr id="183" name="Google Shape;183;p22"/>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84" name="Google Shape;184;p22"/>
          <p:cNvSpPr/>
          <p:nvPr/>
        </p:nvSpPr>
        <p:spPr>
          <a:xfrm>
            <a:off x="218667" y="5788625"/>
            <a:ext cx="2975100" cy="6285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See the trend?</a:t>
            </a:r>
            <a:endParaRPr sz="3200">
              <a:solidFill>
                <a:schemeClr val="dk1"/>
              </a:solidFill>
            </a:endParaRPr>
          </a:p>
        </p:txBody>
      </p:sp>
      <p:sp>
        <p:nvSpPr>
          <p:cNvPr id="185" name="Google Shape;185;p22"/>
          <p:cNvSpPr/>
          <p:nvPr/>
        </p:nvSpPr>
        <p:spPr>
          <a:xfrm>
            <a:off x="0" y="453850"/>
            <a:ext cx="7660200" cy="62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a:solidFill>
                  <a:schemeClr val="dk1"/>
                </a:solidFill>
              </a:rPr>
              <a:t> BLS employment projections</a:t>
            </a:r>
            <a:endParaRPr sz="4000" b="1" i="0" u="none" strike="noStrike" cap="none">
              <a:solidFill>
                <a:schemeClr val="dk2"/>
              </a:solidFill>
              <a:latin typeface="Arial"/>
              <a:ea typeface="Arial"/>
              <a:cs typeface="Arial"/>
              <a:sym typeface="Arial"/>
            </a:endParaRPr>
          </a:p>
        </p:txBody>
      </p:sp>
      <p:grpSp>
        <p:nvGrpSpPr>
          <p:cNvPr id="186" name="Google Shape;186;p22"/>
          <p:cNvGrpSpPr/>
          <p:nvPr/>
        </p:nvGrpSpPr>
        <p:grpSpPr>
          <a:xfrm>
            <a:off x="125688" y="1213300"/>
            <a:ext cx="8924925" cy="2842125"/>
            <a:chOff x="169138" y="3465225"/>
            <a:chExt cx="8924925" cy="2842125"/>
          </a:xfrm>
        </p:grpSpPr>
        <p:pic>
          <p:nvPicPr>
            <p:cNvPr id="187" name="Google Shape;187;p22"/>
            <p:cNvPicPr preferRelativeResize="0"/>
            <p:nvPr/>
          </p:nvPicPr>
          <p:blipFill>
            <a:blip r:embed="rId3">
              <a:alphaModFix/>
            </a:blip>
            <a:stretch>
              <a:fillRect/>
            </a:stretch>
          </p:blipFill>
          <p:spPr>
            <a:xfrm>
              <a:off x="228600" y="3465225"/>
              <a:ext cx="8839200" cy="1356229"/>
            </a:xfrm>
            <a:prstGeom prst="rect">
              <a:avLst/>
            </a:prstGeom>
            <a:noFill/>
            <a:ln>
              <a:noFill/>
            </a:ln>
          </p:spPr>
        </p:pic>
        <p:pic>
          <p:nvPicPr>
            <p:cNvPr id="188" name="Google Shape;188;p22"/>
            <p:cNvPicPr preferRelativeResize="0"/>
            <p:nvPr/>
          </p:nvPicPr>
          <p:blipFill>
            <a:blip r:embed="rId4">
              <a:alphaModFix/>
            </a:blip>
            <a:stretch>
              <a:fillRect/>
            </a:stretch>
          </p:blipFill>
          <p:spPr>
            <a:xfrm>
              <a:off x="169138" y="4821450"/>
              <a:ext cx="8924925" cy="1485900"/>
            </a:xfrm>
            <a:prstGeom prst="rect">
              <a:avLst/>
            </a:prstGeom>
            <a:noFill/>
            <a:ln>
              <a:noFill/>
            </a:ln>
          </p:spPr>
        </p:pic>
      </p:grpSp>
      <p:pic>
        <p:nvPicPr>
          <p:cNvPr id="189" name="Google Shape;189;p22"/>
          <p:cNvPicPr preferRelativeResize="0"/>
          <p:nvPr/>
        </p:nvPicPr>
        <p:blipFill>
          <a:blip r:embed="rId5">
            <a:alphaModFix/>
          </a:blip>
          <a:stretch>
            <a:fillRect/>
          </a:stretch>
        </p:blipFill>
        <p:spPr>
          <a:xfrm>
            <a:off x="887566" y="1213291"/>
            <a:ext cx="5885075" cy="4490275"/>
          </a:xfrm>
          <a:prstGeom prst="rect">
            <a:avLst/>
          </a:prstGeom>
          <a:noFill/>
          <a:ln>
            <a:noFill/>
          </a:ln>
        </p:spPr>
      </p:pic>
      <p:pic>
        <p:nvPicPr>
          <p:cNvPr id="190" name="Google Shape;190;p22"/>
          <p:cNvPicPr preferRelativeResize="0"/>
          <p:nvPr/>
        </p:nvPicPr>
        <p:blipFill>
          <a:blip r:embed="rId6">
            <a:alphaModFix/>
          </a:blip>
          <a:stretch>
            <a:fillRect/>
          </a:stretch>
        </p:blipFill>
        <p:spPr>
          <a:xfrm>
            <a:off x="859763" y="1246466"/>
            <a:ext cx="5940686" cy="4542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86"/>
                                        </p:tgtEl>
                                      </p:cBhvr>
                                    </p:animEffect>
                                    <p:set>
                                      <p:cBhvr>
                                        <p:cTn id="7" dur="1" fill="hold">
                                          <p:stCondLst>
                                            <p:cond delay="1000"/>
                                          </p:stCondLst>
                                        </p:cTn>
                                        <p:tgtEl>
                                          <p:spTgt spid="1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 calcmode="lin" valueType="num">
                                      <p:cBhvr additive="base">
                                        <p:cTn id="12" dur="1000"/>
                                        <p:tgtEl>
                                          <p:spTgt spid="18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90"/>
                                        </p:tgtEl>
                                        <p:attrNameLst>
                                          <p:attrName>style.visibility</p:attrName>
                                        </p:attrNameLst>
                                      </p:cBhvr>
                                      <p:to>
                                        <p:strVal val="visible"/>
                                      </p:to>
                                    </p:set>
                                    <p:anim calcmode="lin" valueType="num">
                                      <p:cBhvr additive="base">
                                        <p:cTn id="17" dur="1000"/>
                                        <p:tgtEl>
                                          <p:spTgt spid="19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p:nvPr/>
        </p:nvSpPr>
        <p:spPr>
          <a:xfrm>
            <a:off x="152400" y="609600"/>
            <a:ext cx="75357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American Community Survey</a:t>
            </a:r>
            <a:endParaRPr sz="4000" b="1" i="0" u="none" strike="noStrike" cap="none">
              <a:solidFill>
                <a:schemeClr val="dk2"/>
              </a:solidFill>
              <a:latin typeface="Arial"/>
              <a:ea typeface="Arial"/>
              <a:cs typeface="Arial"/>
              <a:sym typeface="Arial"/>
            </a:endParaRPr>
          </a:p>
        </p:txBody>
      </p:sp>
      <p:cxnSp>
        <p:nvCxnSpPr>
          <p:cNvPr id="197" name="Google Shape;197;p23"/>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98" name="Google Shape;198;p23"/>
          <p:cNvSpPr/>
          <p:nvPr/>
        </p:nvSpPr>
        <p:spPr>
          <a:xfrm>
            <a:off x="169150" y="1426725"/>
            <a:ext cx="4302000" cy="46038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2 million households/year </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Demographic, economic, housing and social data</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Available for states, cities, counties, neighborhoods, etc.</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Updated annually</a:t>
            </a:r>
            <a:endParaRPr sz="3200">
              <a:solidFill>
                <a:schemeClr val="dk1"/>
              </a:solidFill>
            </a:endParaRPr>
          </a:p>
        </p:txBody>
      </p:sp>
      <p:pic>
        <p:nvPicPr>
          <p:cNvPr id="199" name="Google Shape;199;p23"/>
          <p:cNvPicPr preferRelativeResize="0"/>
          <p:nvPr/>
        </p:nvPicPr>
        <p:blipFill>
          <a:blip r:embed="rId3">
            <a:alphaModFix/>
          </a:blip>
          <a:stretch>
            <a:fillRect/>
          </a:stretch>
        </p:blipFill>
        <p:spPr>
          <a:xfrm>
            <a:off x="4694000" y="1342775"/>
            <a:ext cx="4060000" cy="5515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p:nvPr/>
        </p:nvSpPr>
        <p:spPr>
          <a:xfrm>
            <a:off x="152400" y="533400"/>
            <a:ext cx="84081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ACS: Overview of older people</a:t>
            </a:r>
            <a:endParaRPr sz="4000" b="1" i="0" u="none" strike="noStrike" cap="none">
              <a:solidFill>
                <a:schemeClr val="dk2"/>
              </a:solidFill>
              <a:latin typeface="Arial"/>
              <a:ea typeface="Arial"/>
              <a:cs typeface="Arial"/>
              <a:sym typeface="Arial"/>
            </a:endParaRPr>
          </a:p>
        </p:txBody>
      </p:sp>
      <p:cxnSp>
        <p:nvCxnSpPr>
          <p:cNvPr id="206" name="Google Shape;206;p24"/>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207" name="Google Shape;207;p24"/>
          <p:cNvSpPr/>
          <p:nvPr/>
        </p:nvSpPr>
        <p:spPr>
          <a:xfrm>
            <a:off x="78700" y="1245200"/>
            <a:ext cx="3632100" cy="46140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Two data reports collect dozens of statistics </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People 60+ (73M) </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People 65+ (54M)</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Includes earnings, employment status, disability status</a:t>
            </a:r>
            <a:endParaRPr sz="3200">
              <a:solidFill>
                <a:schemeClr val="dk1"/>
              </a:solidFill>
            </a:endParaRPr>
          </a:p>
        </p:txBody>
      </p:sp>
      <p:pic>
        <p:nvPicPr>
          <p:cNvPr id="208" name="Google Shape;208;p24"/>
          <p:cNvPicPr preferRelativeResize="0"/>
          <p:nvPr/>
        </p:nvPicPr>
        <p:blipFill>
          <a:blip r:embed="rId3">
            <a:alphaModFix/>
          </a:blip>
          <a:stretch>
            <a:fillRect/>
          </a:stretch>
        </p:blipFill>
        <p:spPr>
          <a:xfrm>
            <a:off x="3786950" y="1314300"/>
            <a:ext cx="5280850" cy="4084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p:nvPr/>
        </p:nvSpPr>
        <p:spPr>
          <a:xfrm>
            <a:off x="152400" y="533400"/>
            <a:ext cx="84081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Details on older workers</a:t>
            </a:r>
            <a:endParaRPr sz="4000" b="1" i="0" u="none" strike="noStrike" cap="none">
              <a:solidFill>
                <a:schemeClr val="dk2"/>
              </a:solidFill>
              <a:latin typeface="Arial"/>
              <a:ea typeface="Arial"/>
              <a:cs typeface="Arial"/>
              <a:sym typeface="Arial"/>
            </a:endParaRPr>
          </a:p>
        </p:txBody>
      </p:sp>
      <p:cxnSp>
        <p:nvCxnSpPr>
          <p:cNvPr id="215" name="Google Shape;215;p25"/>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216" name="Google Shape;216;p25"/>
          <p:cNvSpPr/>
          <p:nvPr/>
        </p:nvSpPr>
        <p:spPr>
          <a:xfrm>
            <a:off x="78700" y="1245200"/>
            <a:ext cx="3233400" cy="23544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Char char="•"/>
            </a:pPr>
            <a:r>
              <a:rPr lang="en-US" sz="3200">
                <a:solidFill>
                  <a:schemeClr val="dk1"/>
                </a:solidFill>
              </a:rPr>
              <a:t> Employment breakdown by weeks &amp; hours worked </a:t>
            </a:r>
            <a:endParaRPr sz="3200">
              <a:solidFill>
                <a:schemeClr val="dk1"/>
              </a:solidFill>
            </a:endParaRPr>
          </a:p>
          <a:p>
            <a:pPr marL="457200" marR="0" lvl="0" indent="0" algn="l" rtl="0">
              <a:spcBef>
                <a:spcPts val="0"/>
              </a:spcBef>
              <a:spcAft>
                <a:spcPts val="0"/>
              </a:spcAft>
              <a:buNone/>
            </a:pPr>
            <a:endParaRPr sz="3200">
              <a:solidFill>
                <a:schemeClr val="dk1"/>
              </a:solidFill>
            </a:endParaRPr>
          </a:p>
        </p:txBody>
      </p:sp>
      <p:pic>
        <p:nvPicPr>
          <p:cNvPr id="217" name="Google Shape;217;p25"/>
          <p:cNvPicPr preferRelativeResize="0"/>
          <p:nvPr/>
        </p:nvPicPr>
        <p:blipFill>
          <a:blip r:embed="rId3">
            <a:alphaModFix/>
          </a:blip>
          <a:stretch>
            <a:fillRect/>
          </a:stretch>
        </p:blipFill>
        <p:spPr>
          <a:xfrm>
            <a:off x="3582000" y="1296200"/>
            <a:ext cx="5328000" cy="5123550"/>
          </a:xfrm>
          <a:prstGeom prst="rect">
            <a:avLst/>
          </a:prstGeom>
          <a:noFill/>
          <a:ln>
            <a:noFill/>
          </a:ln>
        </p:spPr>
      </p:pic>
      <p:pic>
        <p:nvPicPr>
          <p:cNvPr id="218" name="Google Shape;218;p25"/>
          <p:cNvPicPr preferRelativeResize="0"/>
          <p:nvPr/>
        </p:nvPicPr>
        <p:blipFill>
          <a:blip r:embed="rId4">
            <a:alphaModFix/>
          </a:blip>
          <a:stretch>
            <a:fillRect/>
          </a:stretch>
        </p:blipFill>
        <p:spPr>
          <a:xfrm>
            <a:off x="3312100" y="1296200"/>
            <a:ext cx="5698475" cy="5123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1500"/>
                                        <p:tgtEl>
                                          <p:spTgt spid="21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 calcmode="lin" valueType="num">
                                      <p:cBhvr additive="base">
                                        <p:cTn id="12" dur="1500"/>
                                        <p:tgtEl>
                                          <p:spTgt spid="2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p:nvPr/>
        </p:nvSpPr>
        <p:spPr>
          <a:xfrm>
            <a:off x="152400" y="533400"/>
            <a:ext cx="84081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Details on their households</a:t>
            </a:r>
            <a:endParaRPr sz="4000" b="1" i="0" u="none" strike="noStrike" cap="none">
              <a:solidFill>
                <a:schemeClr val="dk2"/>
              </a:solidFill>
              <a:latin typeface="Arial"/>
              <a:ea typeface="Arial"/>
              <a:cs typeface="Arial"/>
              <a:sym typeface="Arial"/>
            </a:endParaRPr>
          </a:p>
        </p:txBody>
      </p:sp>
      <p:cxnSp>
        <p:nvCxnSpPr>
          <p:cNvPr id="225" name="Google Shape;225;p26"/>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226" name="Google Shape;226;p26"/>
          <p:cNvSpPr/>
          <p:nvPr/>
        </p:nvSpPr>
        <p:spPr>
          <a:xfrm>
            <a:off x="78700" y="1245200"/>
            <a:ext cx="3233400" cy="23544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Char char="•"/>
            </a:pPr>
            <a:r>
              <a:rPr lang="en-US" sz="3200">
                <a:solidFill>
                  <a:schemeClr val="dk1"/>
                </a:solidFill>
              </a:rPr>
              <a:t> Composition of households with someone who is 60+ or 65+ </a:t>
            </a:r>
            <a:endParaRPr sz="3200">
              <a:solidFill>
                <a:schemeClr val="dk1"/>
              </a:solidFill>
            </a:endParaRPr>
          </a:p>
          <a:p>
            <a:pPr marL="457200" marR="0" lvl="0" indent="0" algn="l" rtl="0">
              <a:spcBef>
                <a:spcPts val="0"/>
              </a:spcBef>
              <a:spcAft>
                <a:spcPts val="0"/>
              </a:spcAft>
              <a:buNone/>
            </a:pPr>
            <a:endParaRPr sz="3200">
              <a:solidFill>
                <a:schemeClr val="dk1"/>
              </a:solidFill>
            </a:endParaRPr>
          </a:p>
        </p:txBody>
      </p:sp>
      <p:pic>
        <p:nvPicPr>
          <p:cNvPr id="227" name="Google Shape;227;p26"/>
          <p:cNvPicPr preferRelativeResize="0"/>
          <p:nvPr/>
        </p:nvPicPr>
        <p:blipFill>
          <a:blip r:embed="rId3">
            <a:alphaModFix/>
          </a:blip>
          <a:stretch>
            <a:fillRect/>
          </a:stretch>
        </p:blipFill>
        <p:spPr>
          <a:xfrm>
            <a:off x="3182725" y="1314300"/>
            <a:ext cx="5816025" cy="501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p:nvPr/>
        </p:nvSpPr>
        <p:spPr>
          <a:xfrm>
            <a:off x="152400" y="533400"/>
            <a:ext cx="84081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LEHD: On the Map</a:t>
            </a:r>
            <a:endParaRPr sz="4000" b="1" i="0" u="none" strike="noStrike" cap="none">
              <a:solidFill>
                <a:schemeClr val="dk2"/>
              </a:solidFill>
              <a:latin typeface="Arial"/>
              <a:ea typeface="Arial"/>
              <a:cs typeface="Arial"/>
              <a:sym typeface="Arial"/>
            </a:endParaRPr>
          </a:p>
        </p:txBody>
      </p:sp>
      <p:cxnSp>
        <p:nvCxnSpPr>
          <p:cNvPr id="234" name="Google Shape;234;p27"/>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235" name="Google Shape;235;p27"/>
          <p:cNvSpPr/>
          <p:nvPr/>
        </p:nvSpPr>
        <p:spPr>
          <a:xfrm>
            <a:off x="224100" y="5448000"/>
            <a:ext cx="8264700" cy="9939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Char char="•"/>
            </a:pPr>
            <a:r>
              <a:rPr lang="en-US" sz="3200">
                <a:solidFill>
                  <a:schemeClr val="dk1"/>
                </a:solidFill>
              </a:rPr>
              <a:t> Based on enhanced UI data</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Workers 55+: Earnings, industry, etc.</a:t>
            </a:r>
            <a:endParaRPr sz="3200">
              <a:solidFill>
                <a:schemeClr val="dk1"/>
              </a:solidFill>
            </a:endParaRPr>
          </a:p>
        </p:txBody>
      </p:sp>
      <p:pic>
        <p:nvPicPr>
          <p:cNvPr id="236" name="Google Shape;236;p27"/>
          <p:cNvPicPr preferRelativeResize="0"/>
          <p:nvPr/>
        </p:nvPicPr>
        <p:blipFill>
          <a:blip r:embed="rId3">
            <a:alphaModFix/>
          </a:blip>
          <a:stretch>
            <a:fillRect/>
          </a:stretch>
        </p:blipFill>
        <p:spPr>
          <a:xfrm>
            <a:off x="439649" y="1161900"/>
            <a:ext cx="8264699" cy="40735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p:nvPr/>
        </p:nvSpPr>
        <p:spPr>
          <a:xfrm>
            <a:off x="152400" y="533400"/>
            <a:ext cx="84081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LEHD: On the Map</a:t>
            </a:r>
            <a:endParaRPr sz="4000" b="1" i="0" u="none" strike="noStrike" cap="none">
              <a:solidFill>
                <a:schemeClr val="dk2"/>
              </a:solidFill>
              <a:latin typeface="Arial"/>
              <a:ea typeface="Arial"/>
              <a:cs typeface="Arial"/>
              <a:sym typeface="Arial"/>
            </a:endParaRPr>
          </a:p>
        </p:txBody>
      </p:sp>
      <p:cxnSp>
        <p:nvCxnSpPr>
          <p:cNvPr id="243" name="Google Shape;243;p28"/>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244" name="Google Shape;244;p28"/>
          <p:cNvSpPr/>
          <p:nvPr/>
        </p:nvSpPr>
        <p:spPr>
          <a:xfrm>
            <a:off x="224100" y="5448000"/>
            <a:ext cx="8264700" cy="12834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Char char="•"/>
            </a:pPr>
            <a:r>
              <a:rPr lang="en-US" sz="3200">
                <a:solidFill>
                  <a:schemeClr val="dk1"/>
                </a:solidFill>
              </a:rPr>
              <a:t> Analyze metro, city, ZIP, custom area</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Also: Commuting patterns</a:t>
            </a:r>
            <a:endParaRPr sz="3200">
              <a:solidFill>
                <a:schemeClr val="dk1"/>
              </a:solidFill>
            </a:endParaRPr>
          </a:p>
        </p:txBody>
      </p:sp>
      <p:pic>
        <p:nvPicPr>
          <p:cNvPr id="245" name="Google Shape;245;p28"/>
          <p:cNvPicPr preferRelativeResize="0"/>
          <p:nvPr/>
        </p:nvPicPr>
        <p:blipFill>
          <a:blip r:embed="rId3">
            <a:alphaModFix/>
          </a:blip>
          <a:stretch>
            <a:fillRect/>
          </a:stretch>
        </p:blipFill>
        <p:spPr>
          <a:xfrm>
            <a:off x="152400" y="1314300"/>
            <a:ext cx="8839202" cy="3816606"/>
          </a:xfrm>
          <a:prstGeom prst="rect">
            <a:avLst/>
          </a:prstGeom>
          <a:noFill/>
          <a:ln>
            <a:noFill/>
          </a:ln>
        </p:spPr>
      </p:pic>
      <p:pic>
        <p:nvPicPr>
          <p:cNvPr id="246" name="Google Shape;246;p28"/>
          <p:cNvPicPr preferRelativeResize="0"/>
          <p:nvPr/>
        </p:nvPicPr>
        <p:blipFill>
          <a:blip r:embed="rId4">
            <a:alphaModFix/>
          </a:blip>
          <a:stretch>
            <a:fillRect/>
          </a:stretch>
        </p:blipFill>
        <p:spPr>
          <a:xfrm>
            <a:off x="154300" y="1310013"/>
            <a:ext cx="8839200" cy="39898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1000"/>
                                        <p:tgtEl>
                                          <p:spTgt spid="2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p:nvPr/>
        </p:nvSpPr>
        <p:spPr>
          <a:xfrm>
            <a:off x="152400" y="685800"/>
            <a:ext cx="75357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Digging deeper: microdata</a:t>
            </a:r>
            <a:endParaRPr sz="4000" b="1" i="0" u="none" strike="noStrike" cap="none">
              <a:solidFill>
                <a:schemeClr val="dk2"/>
              </a:solidFill>
              <a:latin typeface="Arial"/>
              <a:ea typeface="Arial"/>
              <a:cs typeface="Arial"/>
              <a:sym typeface="Arial"/>
            </a:endParaRPr>
          </a:p>
        </p:txBody>
      </p:sp>
      <p:cxnSp>
        <p:nvCxnSpPr>
          <p:cNvPr id="253" name="Google Shape;253;p29"/>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254" name="Google Shape;254;p29"/>
          <p:cNvSpPr/>
          <p:nvPr/>
        </p:nvSpPr>
        <p:spPr>
          <a:xfrm>
            <a:off x="169150" y="1473800"/>
            <a:ext cx="3125100" cy="41730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DIY tables</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Immigrant vs. native-born?</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Government vs. private sector?</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HS diploma vs college degree?</a:t>
            </a:r>
            <a:endParaRPr sz="3200">
              <a:solidFill>
                <a:schemeClr val="dk1"/>
              </a:solidFill>
            </a:endParaRPr>
          </a:p>
        </p:txBody>
      </p:sp>
      <p:pic>
        <p:nvPicPr>
          <p:cNvPr id="255" name="Google Shape;255;p29"/>
          <p:cNvPicPr preferRelativeResize="0"/>
          <p:nvPr/>
        </p:nvPicPr>
        <p:blipFill>
          <a:blip r:embed="rId3">
            <a:alphaModFix/>
          </a:blip>
          <a:stretch>
            <a:fillRect/>
          </a:stretch>
        </p:blipFill>
        <p:spPr>
          <a:xfrm>
            <a:off x="3428550" y="1473800"/>
            <a:ext cx="5582750" cy="4731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0"/>
          <p:cNvSpPr/>
          <p:nvPr/>
        </p:nvSpPr>
        <p:spPr>
          <a:xfrm>
            <a:off x="152400" y="533400"/>
            <a:ext cx="85845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New National Academies report</a:t>
            </a:r>
            <a:endParaRPr sz="4000" b="1" i="0" u="none" strike="noStrike" cap="none">
              <a:solidFill>
                <a:schemeClr val="dk2"/>
              </a:solidFill>
              <a:latin typeface="Arial"/>
              <a:ea typeface="Arial"/>
              <a:cs typeface="Arial"/>
              <a:sym typeface="Arial"/>
            </a:endParaRPr>
          </a:p>
        </p:txBody>
      </p:sp>
      <p:cxnSp>
        <p:nvCxnSpPr>
          <p:cNvPr id="262" name="Google Shape;262;p30"/>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pic>
        <p:nvPicPr>
          <p:cNvPr id="263" name="Google Shape;263;p30"/>
          <p:cNvPicPr preferRelativeResize="0"/>
          <p:nvPr/>
        </p:nvPicPr>
        <p:blipFill>
          <a:blip r:embed="rId3">
            <a:alphaModFix/>
          </a:blip>
          <a:stretch>
            <a:fillRect/>
          </a:stretch>
        </p:blipFill>
        <p:spPr>
          <a:xfrm>
            <a:off x="2635400" y="1161900"/>
            <a:ext cx="3724600" cy="55869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p:nvPr/>
        </p:nvSpPr>
        <p:spPr>
          <a:xfrm>
            <a:off x="152400" y="533400"/>
            <a:ext cx="85845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National Academy of Sciences</a:t>
            </a:r>
            <a:endParaRPr sz="4000" b="1" i="0" u="none" strike="noStrike" cap="none">
              <a:solidFill>
                <a:schemeClr val="dk2"/>
              </a:solidFill>
              <a:latin typeface="Arial"/>
              <a:ea typeface="Arial"/>
              <a:cs typeface="Arial"/>
              <a:sym typeface="Arial"/>
            </a:endParaRPr>
          </a:p>
        </p:txBody>
      </p:sp>
      <p:cxnSp>
        <p:nvCxnSpPr>
          <p:cNvPr id="270" name="Google Shape;270;p31"/>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pic>
        <p:nvPicPr>
          <p:cNvPr id="271" name="Google Shape;271;p31"/>
          <p:cNvPicPr preferRelativeResize="0"/>
          <p:nvPr/>
        </p:nvPicPr>
        <p:blipFill>
          <a:blip r:embed="rId3">
            <a:alphaModFix/>
          </a:blip>
          <a:stretch>
            <a:fillRect/>
          </a:stretch>
        </p:blipFill>
        <p:spPr>
          <a:xfrm>
            <a:off x="628573" y="1238100"/>
            <a:ext cx="8121480" cy="5586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p:nvPr/>
        </p:nvSpPr>
        <p:spPr>
          <a:xfrm>
            <a:off x="169150" y="504350"/>
            <a:ext cx="42384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Quick overview</a:t>
            </a:r>
            <a:r>
              <a:rPr lang="en-US" sz="3600" b="1">
                <a:solidFill>
                  <a:schemeClr val="dk2"/>
                </a:solidFill>
              </a:rPr>
              <a:t> </a:t>
            </a:r>
            <a:endParaRPr sz="3600" b="1" i="0" u="none" strike="noStrike" cap="none">
              <a:solidFill>
                <a:schemeClr val="dk2"/>
              </a:solidFill>
              <a:latin typeface="Arial"/>
              <a:ea typeface="Arial"/>
              <a:cs typeface="Arial"/>
              <a:sym typeface="Arial"/>
            </a:endParaRPr>
          </a:p>
        </p:txBody>
      </p:sp>
      <p:cxnSp>
        <p:nvCxnSpPr>
          <p:cNvPr id="102" name="Google Shape;102;p14"/>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03" name="Google Shape;103;p14"/>
          <p:cNvSpPr/>
          <p:nvPr/>
        </p:nvSpPr>
        <p:spPr>
          <a:xfrm>
            <a:off x="92950" y="1314300"/>
            <a:ext cx="4506600" cy="30342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Context, broad trends</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Monthly basics (BLS)</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Detailed demographics (Census Bureau)</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Deeper reading and research</a:t>
            </a:r>
            <a:endParaRPr sz="3200">
              <a:solidFill>
                <a:schemeClr val="dk1"/>
              </a:solidFill>
            </a:endParaRPr>
          </a:p>
        </p:txBody>
      </p:sp>
      <p:grpSp>
        <p:nvGrpSpPr>
          <p:cNvPr id="104" name="Google Shape;104;p14"/>
          <p:cNvGrpSpPr/>
          <p:nvPr/>
        </p:nvGrpSpPr>
        <p:grpSpPr>
          <a:xfrm>
            <a:off x="4571899" y="1314345"/>
            <a:ext cx="4385330" cy="4672106"/>
            <a:chOff x="4599550" y="1314300"/>
            <a:chExt cx="4357875" cy="4656275"/>
          </a:xfrm>
        </p:grpSpPr>
        <p:pic>
          <p:nvPicPr>
            <p:cNvPr id="105" name="Google Shape;105;p14"/>
            <p:cNvPicPr preferRelativeResize="0"/>
            <p:nvPr/>
          </p:nvPicPr>
          <p:blipFill>
            <a:blip r:embed="rId3">
              <a:alphaModFix/>
            </a:blip>
            <a:stretch>
              <a:fillRect/>
            </a:stretch>
          </p:blipFill>
          <p:spPr>
            <a:xfrm>
              <a:off x="4599550" y="1314300"/>
              <a:ext cx="4332950" cy="4332950"/>
            </a:xfrm>
            <a:prstGeom prst="rect">
              <a:avLst/>
            </a:prstGeom>
            <a:noFill/>
            <a:ln>
              <a:noFill/>
            </a:ln>
          </p:spPr>
        </p:pic>
        <p:sp>
          <p:nvSpPr>
            <p:cNvPr id="106" name="Google Shape;106;p14"/>
            <p:cNvSpPr txBox="1"/>
            <p:nvPr/>
          </p:nvSpPr>
          <p:spPr>
            <a:xfrm>
              <a:off x="7137925" y="5663675"/>
              <a:ext cx="1819500" cy="306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800" u="sng">
                  <a:solidFill>
                    <a:schemeClr val="hlink"/>
                  </a:solidFill>
                  <a:hlinkClick r:id="rId4"/>
                </a:rPr>
                <a:t>Photo by Flickr user Carl Campbell</a:t>
              </a:r>
              <a:endParaRPr sz="8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p:nvPr/>
        </p:nvSpPr>
        <p:spPr>
          <a:xfrm>
            <a:off x="152400" y="533400"/>
            <a:ext cx="76320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National Academy of Sciences</a:t>
            </a:r>
            <a:endParaRPr sz="4000" b="1" i="0" u="none" strike="noStrike" cap="none">
              <a:solidFill>
                <a:schemeClr val="dk2"/>
              </a:solidFill>
              <a:latin typeface="Arial"/>
              <a:ea typeface="Arial"/>
              <a:cs typeface="Arial"/>
              <a:sym typeface="Arial"/>
            </a:endParaRPr>
          </a:p>
        </p:txBody>
      </p:sp>
      <p:cxnSp>
        <p:nvCxnSpPr>
          <p:cNvPr id="278" name="Google Shape;278;p32"/>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pic>
        <p:nvPicPr>
          <p:cNvPr id="279" name="Google Shape;279;p32"/>
          <p:cNvPicPr preferRelativeResize="0"/>
          <p:nvPr/>
        </p:nvPicPr>
        <p:blipFill rotWithShape="1">
          <a:blip r:embed="rId3">
            <a:alphaModFix/>
          </a:blip>
          <a:srcRect l="-1770" r="1769"/>
          <a:stretch/>
        </p:blipFill>
        <p:spPr>
          <a:xfrm>
            <a:off x="3570950" y="1328825"/>
            <a:ext cx="5375125" cy="5421426"/>
          </a:xfrm>
          <a:prstGeom prst="rect">
            <a:avLst/>
          </a:prstGeom>
          <a:noFill/>
          <a:ln>
            <a:noFill/>
          </a:ln>
        </p:spPr>
      </p:pic>
      <p:sp>
        <p:nvSpPr>
          <p:cNvPr id="280" name="Google Shape;280;p32"/>
          <p:cNvSpPr/>
          <p:nvPr/>
        </p:nvSpPr>
        <p:spPr>
          <a:xfrm>
            <a:off x="169150" y="1372400"/>
            <a:ext cx="3342000" cy="46203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Many recursive pathways during “retirement”</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Agenda for research</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More study needed: caregiving, less-advantaged</a:t>
            </a:r>
            <a:endParaRPr sz="32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p:nvPr/>
        </p:nvSpPr>
        <p:spPr>
          <a:xfrm>
            <a:off x="152400" y="685800"/>
            <a:ext cx="75357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Health and Retirement Study</a:t>
            </a:r>
            <a:endParaRPr sz="4000" b="1" i="0" u="none" strike="noStrike" cap="none">
              <a:solidFill>
                <a:schemeClr val="dk2"/>
              </a:solidFill>
              <a:latin typeface="Arial"/>
              <a:ea typeface="Arial"/>
              <a:cs typeface="Arial"/>
              <a:sym typeface="Arial"/>
            </a:endParaRPr>
          </a:p>
        </p:txBody>
      </p:sp>
      <p:cxnSp>
        <p:nvCxnSpPr>
          <p:cNvPr id="287" name="Google Shape;287;p33"/>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288" name="Google Shape;288;p33"/>
          <p:cNvSpPr/>
          <p:nvPr/>
        </p:nvSpPr>
        <p:spPr>
          <a:xfrm>
            <a:off x="169150" y="1480275"/>
            <a:ext cx="3334800" cy="32979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Begun early 1990s</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Americans 50+</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Enroll/follow</a:t>
            </a:r>
            <a:endParaRPr sz="3200">
              <a:solidFill>
                <a:schemeClr val="dk1"/>
              </a:solidFill>
            </a:endParaRPr>
          </a:p>
          <a:p>
            <a:pPr marL="0" marR="0" lvl="0" indent="-203200" algn="l" rtl="0">
              <a:spcBef>
                <a:spcPts val="0"/>
              </a:spcBef>
              <a:spcAft>
                <a:spcPts val="0"/>
              </a:spcAft>
              <a:buClr>
                <a:schemeClr val="dk1"/>
              </a:buClr>
              <a:buSzPts val="3200"/>
              <a:buChar char="•"/>
            </a:pPr>
            <a:r>
              <a:rPr lang="en-US" sz="3200">
                <a:solidFill>
                  <a:schemeClr val="dk1"/>
                </a:solidFill>
              </a:rPr>
              <a:t> In-depth biennial interviews</a:t>
            </a:r>
            <a:endParaRPr sz="3200">
              <a:solidFill>
                <a:schemeClr val="dk1"/>
              </a:solidFill>
            </a:endParaRPr>
          </a:p>
        </p:txBody>
      </p:sp>
      <p:pic>
        <p:nvPicPr>
          <p:cNvPr id="289" name="Google Shape;289;p33"/>
          <p:cNvPicPr preferRelativeResize="0"/>
          <p:nvPr/>
        </p:nvPicPr>
        <p:blipFill>
          <a:blip r:embed="rId3">
            <a:alphaModFix/>
          </a:blip>
          <a:stretch>
            <a:fillRect/>
          </a:stretch>
        </p:blipFill>
        <p:spPr>
          <a:xfrm>
            <a:off x="3503950" y="1466700"/>
            <a:ext cx="5487651" cy="42791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cxnSp>
        <p:nvCxnSpPr>
          <p:cNvPr id="295" name="Google Shape;295;p34"/>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296" name="Google Shape;296;p34"/>
          <p:cNvSpPr/>
          <p:nvPr/>
        </p:nvSpPr>
        <p:spPr>
          <a:xfrm>
            <a:off x="16750" y="1404075"/>
            <a:ext cx="4017300" cy="5274600"/>
          </a:xfrm>
          <a:prstGeom prst="rect">
            <a:avLst/>
          </a:prstGeom>
          <a:noFill/>
          <a:ln>
            <a:noFill/>
          </a:ln>
        </p:spPr>
        <p:txBody>
          <a:bodyPr spcFirstLastPara="1" wrap="square" lIns="91425" tIns="45700" rIns="91425" bIns="45700" anchor="t" anchorCtr="0">
            <a:noAutofit/>
          </a:bodyPr>
          <a:lstStyle/>
          <a:p>
            <a:pPr marL="0" marR="0" lvl="0" indent="-190500" algn="l" rtl="0">
              <a:spcBef>
                <a:spcPts val="0"/>
              </a:spcBef>
              <a:spcAft>
                <a:spcPts val="0"/>
              </a:spcAft>
              <a:buClr>
                <a:schemeClr val="dk1"/>
              </a:buClr>
              <a:buSzPts val="3000"/>
              <a:buFont typeface="Arial"/>
              <a:buChar char="•"/>
            </a:pPr>
            <a:r>
              <a:rPr lang="en-US" sz="3000">
                <a:solidFill>
                  <a:schemeClr val="dk1"/>
                </a:solidFill>
              </a:rPr>
              <a:t> Original participants enrolled 1992-96</a:t>
            </a:r>
            <a:endParaRPr sz="3000">
              <a:solidFill>
                <a:schemeClr val="dk1"/>
              </a:solidFill>
            </a:endParaRPr>
          </a:p>
          <a:p>
            <a:pPr marL="0" marR="0" lvl="0" indent="-190500" algn="l" rtl="0">
              <a:spcBef>
                <a:spcPts val="0"/>
              </a:spcBef>
              <a:spcAft>
                <a:spcPts val="0"/>
              </a:spcAft>
              <a:buClr>
                <a:schemeClr val="dk1"/>
              </a:buClr>
              <a:buSzPts val="3000"/>
              <a:buFont typeface="Arial"/>
              <a:buChar char="•"/>
            </a:pPr>
            <a:r>
              <a:rPr lang="en-US" sz="3000">
                <a:solidFill>
                  <a:schemeClr val="dk1"/>
                </a:solidFill>
              </a:rPr>
              <a:t> 1998: Added cohorts 1924-30, 1942-47</a:t>
            </a:r>
            <a:endParaRPr sz="3000">
              <a:solidFill>
                <a:schemeClr val="dk1"/>
              </a:solidFill>
            </a:endParaRPr>
          </a:p>
          <a:p>
            <a:pPr marL="0" marR="0" lvl="0" indent="-190500" algn="l" rtl="0">
              <a:spcBef>
                <a:spcPts val="0"/>
              </a:spcBef>
              <a:spcAft>
                <a:spcPts val="0"/>
              </a:spcAft>
              <a:buClr>
                <a:schemeClr val="dk1"/>
              </a:buClr>
              <a:buSzPts val="3000"/>
              <a:buFont typeface="Arial"/>
              <a:buChar char="•"/>
            </a:pPr>
            <a:r>
              <a:rPr lang="en-US" sz="3000">
                <a:solidFill>
                  <a:schemeClr val="dk1"/>
                </a:solidFill>
              </a:rPr>
              <a:t> Boomers added 2004, 2010 and 2016 </a:t>
            </a:r>
            <a:endParaRPr sz="3000">
              <a:solidFill>
                <a:schemeClr val="dk1"/>
              </a:solidFill>
            </a:endParaRPr>
          </a:p>
          <a:p>
            <a:pPr marL="0" marR="0" lvl="0" indent="-190500" algn="l" rtl="0">
              <a:spcBef>
                <a:spcPts val="0"/>
              </a:spcBef>
              <a:spcAft>
                <a:spcPts val="0"/>
              </a:spcAft>
              <a:buClr>
                <a:schemeClr val="dk1"/>
              </a:buClr>
              <a:buSzPts val="3000"/>
              <a:buFont typeface="Arial"/>
              <a:buChar char="•"/>
            </a:pPr>
            <a:r>
              <a:rPr lang="en-US" sz="3000">
                <a:solidFill>
                  <a:schemeClr val="dk1"/>
                </a:solidFill>
              </a:rPr>
              <a:t> Early Gen X added 2022</a:t>
            </a:r>
            <a:endParaRPr sz="3000">
              <a:solidFill>
                <a:schemeClr val="dk1"/>
              </a:solidFill>
            </a:endParaRPr>
          </a:p>
          <a:p>
            <a:pPr marL="0" marR="0" lvl="0" indent="-190500" algn="l" rtl="0">
              <a:spcBef>
                <a:spcPts val="0"/>
              </a:spcBef>
              <a:spcAft>
                <a:spcPts val="0"/>
              </a:spcAft>
              <a:buClr>
                <a:schemeClr val="dk1"/>
              </a:buClr>
              <a:buSzPts val="3000"/>
              <a:buFont typeface="Arial"/>
              <a:buChar char="•"/>
            </a:pPr>
            <a:r>
              <a:rPr lang="en-US" sz="3000">
                <a:solidFill>
                  <a:schemeClr val="dk1"/>
                </a:solidFill>
              </a:rPr>
              <a:t> Complex design, data</a:t>
            </a:r>
            <a:endParaRPr sz="3000">
              <a:solidFill>
                <a:schemeClr val="dk1"/>
              </a:solidFill>
            </a:endParaRPr>
          </a:p>
          <a:p>
            <a:pPr marL="0" marR="0" lvl="0" indent="-190500" algn="l" rtl="0">
              <a:spcBef>
                <a:spcPts val="0"/>
              </a:spcBef>
              <a:spcAft>
                <a:spcPts val="0"/>
              </a:spcAft>
              <a:buClr>
                <a:schemeClr val="dk1"/>
              </a:buClr>
              <a:buSzPts val="3000"/>
              <a:buChar char="•"/>
            </a:pPr>
            <a:r>
              <a:rPr lang="en-US" sz="3000">
                <a:solidFill>
                  <a:schemeClr val="dk1"/>
                </a:solidFill>
              </a:rPr>
              <a:t> Start with databook, list of publications</a:t>
            </a:r>
            <a:endParaRPr sz="3000">
              <a:solidFill>
                <a:schemeClr val="dk1"/>
              </a:solidFill>
            </a:endParaRPr>
          </a:p>
          <a:p>
            <a:pPr marL="0" lvl="0" indent="0" algn="l" rtl="0">
              <a:spcBef>
                <a:spcPts val="0"/>
              </a:spcBef>
              <a:spcAft>
                <a:spcPts val="0"/>
              </a:spcAft>
              <a:buNone/>
            </a:pPr>
            <a:endParaRPr sz="3000">
              <a:solidFill>
                <a:schemeClr val="dk1"/>
              </a:solidFill>
            </a:endParaRPr>
          </a:p>
        </p:txBody>
      </p:sp>
      <p:pic>
        <p:nvPicPr>
          <p:cNvPr id="297" name="Google Shape;297;p34"/>
          <p:cNvPicPr preferRelativeResize="0"/>
          <p:nvPr/>
        </p:nvPicPr>
        <p:blipFill rotWithShape="1">
          <a:blip r:embed="rId3">
            <a:alphaModFix/>
          </a:blip>
          <a:srcRect l="-1530" r="1530"/>
          <a:stretch/>
        </p:blipFill>
        <p:spPr>
          <a:xfrm>
            <a:off x="3834095" y="1426325"/>
            <a:ext cx="5120856" cy="3649150"/>
          </a:xfrm>
          <a:prstGeom prst="rect">
            <a:avLst/>
          </a:prstGeom>
          <a:noFill/>
          <a:ln>
            <a:noFill/>
          </a:ln>
        </p:spPr>
      </p:pic>
      <p:sp>
        <p:nvSpPr>
          <p:cNvPr id="298" name="Google Shape;298;p34"/>
          <p:cNvSpPr/>
          <p:nvPr/>
        </p:nvSpPr>
        <p:spPr>
          <a:xfrm>
            <a:off x="152400" y="685800"/>
            <a:ext cx="75357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Health and Retirement Study</a:t>
            </a:r>
            <a:endParaRPr sz="4000" b="1" i="0" u="none" strike="noStrike" cap="none">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p:nvPr/>
        </p:nvSpPr>
        <p:spPr>
          <a:xfrm>
            <a:off x="78100" y="404200"/>
            <a:ext cx="3014100" cy="805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latin typeface="Arial"/>
                <a:ea typeface="Arial"/>
                <a:cs typeface="Arial"/>
                <a:sym typeface="Arial"/>
              </a:rPr>
              <a:t>Questions?</a:t>
            </a:r>
            <a:endParaRPr sz="4000" b="1">
              <a:solidFill>
                <a:schemeClr val="dk2"/>
              </a:solidFill>
            </a:endParaRPr>
          </a:p>
        </p:txBody>
      </p:sp>
      <p:cxnSp>
        <p:nvCxnSpPr>
          <p:cNvPr id="305" name="Google Shape;305;p35"/>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306" name="Google Shape;306;p35"/>
          <p:cNvSpPr/>
          <p:nvPr/>
        </p:nvSpPr>
        <p:spPr>
          <a:xfrm>
            <a:off x="169150" y="1291300"/>
            <a:ext cx="4304400" cy="1305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2800" b="1" u="sng">
                <a:solidFill>
                  <a:schemeClr val="hlink"/>
                </a:solidFill>
                <a:hlinkClick r:id="rId3"/>
              </a:rPr>
              <a:t>poverberg2@gmail.com</a:t>
            </a:r>
            <a:endParaRPr sz="2800" b="1">
              <a:solidFill>
                <a:schemeClr val="dk2"/>
              </a:solidFill>
            </a:endParaRPr>
          </a:p>
          <a:p>
            <a:pPr marL="0" marR="0" lvl="0" indent="0" algn="l" rtl="0">
              <a:spcBef>
                <a:spcPts val="0"/>
              </a:spcBef>
              <a:spcAft>
                <a:spcPts val="0"/>
              </a:spcAft>
              <a:buClr>
                <a:schemeClr val="dk2"/>
              </a:buClr>
              <a:buSzPts val="4000"/>
              <a:buFont typeface="Arial"/>
              <a:buNone/>
            </a:pPr>
            <a:r>
              <a:rPr lang="en-US" sz="2800" b="1">
                <a:solidFill>
                  <a:schemeClr val="dk2"/>
                </a:solidFill>
              </a:rPr>
              <a:t>@poverberg</a:t>
            </a:r>
            <a:endParaRPr sz="2800" b="1">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1000"/>
                                        <p:tgtEl>
                                          <p:spTgt spid="3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p:nvPr/>
        </p:nvSpPr>
        <p:spPr>
          <a:xfrm>
            <a:off x="106800" y="399650"/>
            <a:ext cx="7405800" cy="685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1"/>
                </a:solidFill>
              </a:rPr>
              <a:t>Working-age population (16+)</a:t>
            </a:r>
            <a:endParaRPr sz="4000" b="1" i="0" u="none" strike="noStrike" cap="none">
              <a:solidFill>
                <a:schemeClr val="dk2"/>
              </a:solidFill>
              <a:latin typeface="Arial"/>
              <a:ea typeface="Arial"/>
              <a:cs typeface="Arial"/>
              <a:sym typeface="Arial"/>
            </a:endParaRPr>
          </a:p>
        </p:txBody>
      </p:sp>
      <p:cxnSp>
        <p:nvCxnSpPr>
          <p:cNvPr id="113" name="Google Shape;113;p15"/>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14" name="Google Shape;114;p15"/>
          <p:cNvSpPr/>
          <p:nvPr/>
        </p:nvSpPr>
        <p:spPr>
          <a:xfrm>
            <a:off x="782800" y="1085150"/>
            <a:ext cx="5766900" cy="5760600"/>
          </a:xfrm>
          <a:prstGeom prst="ellips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p:nvPr/>
        </p:nvSpPr>
        <p:spPr>
          <a:xfrm>
            <a:off x="2393700" y="1588975"/>
            <a:ext cx="21999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1"/>
                </a:solidFill>
              </a:rPr>
              <a:t>Not in labor force</a:t>
            </a:r>
            <a:endParaRPr/>
          </a:p>
        </p:txBody>
      </p:sp>
      <p:grpSp>
        <p:nvGrpSpPr>
          <p:cNvPr id="116" name="Google Shape;116;p15"/>
          <p:cNvGrpSpPr/>
          <p:nvPr/>
        </p:nvGrpSpPr>
        <p:grpSpPr>
          <a:xfrm>
            <a:off x="1373850" y="2478300"/>
            <a:ext cx="4392000" cy="4379700"/>
            <a:chOff x="1297650" y="2478300"/>
            <a:chExt cx="4392000" cy="4379700"/>
          </a:xfrm>
        </p:grpSpPr>
        <p:sp>
          <p:nvSpPr>
            <p:cNvPr id="117" name="Google Shape;117;p15"/>
            <p:cNvSpPr/>
            <p:nvPr/>
          </p:nvSpPr>
          <p:spPr>
            <a:xfrm>
              <a:off x="1297650" y="2478300"/>
              <a:ext cx="4392000" cy="43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txBox="1"/>
            <p:nvPr/>
          </p:nvSpPr>
          <p:spPr>
            <a:xfrm>
              <a:off x="2316900" y="2885863"/>
              <a:ext cx="23535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1"/>
                  </a:solidFill>
                </a:rPr>
                <a:t>Civilian labor force</a:t>
              </a:r>
              <a:endParaRPr/>
            </a:p>
          </p:txBody>
        </p:sp>
      </p:grpSp>
      <p:grpSp>
        <p:nvGrpSpPr>
          <p:cNvPr id="119" name="Google Shape;119;p15"/>
          <p:cNvGrpSpPr/>
          <p:nvPr/>
        </p:nvGrpSpPr>
        <p:grpSpPr>
          <a:xfrm>
            <a:off x="2010550" y="3535550"/>
            <a:ext cx="3311400" cy="3310200"/>
            <a:chOff x="6293125" y="1773900"/>
            <a:chExt cx="3311400" cy="3310200"/>
          </a:xfrm>
        </p:grpSpPr>
        <p:sp>
          <p:nvSpPr>
            <p:cNvPr id="120" name="Google Shape;120;p15"/>
            <p:cNvSpPr/>
            <p:nvPr/>
          </p:nvSpPr>
          <p:spPr>
            <a:xfrm>
              <a:off x="6293125" y="1773900"/>
              <a:ext cx="3311400" cy="3310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txBox="1"/>
            <p:nvPr/>
          </p:nvSpPr>
          <p:spPr>
            <a:xfrm>
              <a:off x="6831375" y="4068425"/>
              <a:ext cx="2488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1"/>
                  </a:solidFill>
                </a:rPr>
                <a:t>Employed(workers)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1000"/>
                                        <p:tgtEl>
                                          <p:spTgt spid="1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p:nvPr/>
        </p:nvSpPr>
        <p:spPr>
          <a:xfrm>
            <a:off x="152400" y="533400"/>
            <a:ext cx="75357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Working-age population </a:t>
            </a:r>
            <a:endParaRPr sz="4000" b="1" i="0" u="none" strike="noStrike" cap="none">
              <a:solidFill>
                <a:schemeClr val="dk2"/>
              </a:solidFill>
              <a:latin typeface="Arial"/>
              <a:ea typeface="Arial"/>
              <a:cs typeface="Arial"/>
              <a:sym typeface="Arial"/>
            </a:endParaRPr>
          </a:p>
        </p:txBody>
      </p:sp>
      <p:cxnSp>
        <p:nvCxnSpPr>
          <p:cNvPr id="128" name="Google Shape;128;p16"/>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pic>
        <p:nvPicPr>
          <p:cNvPr id="129" name="Google Shape;129;p16"/>
          <p:cNvPicPr preferRelativeResize="0"/>
          <p:nvPr/>
        </p:nvPicPr>
        <p:blipFill>
          <a:blip r:embed="rId3">
            <a:alphaModFix/>
          </a:blip>
          <a:stretch>
            <a:fillRect/>
          </a:stretch>
        </p:blipFill>
        <p:spPr>
          <a:xfrm>
            <a:off x="169150" y="1466700"/>
            <a:ext cx="8822450" cy="3923175"/>
          </a:xfrm>
          <a:prstGeom prst="rect">
            <a:avLst/>
          </a:prstGeom>
          <a:noFill/>
          <a:ln>
            <a:noFill/>
          </a:ln>
        </p:spPr>
      </p:pic>
      <p:sp>
        <p:nvSpPr>
          <p:cNvPr id="130" name="Google Shape;130;p16"/>
          <p:cNvSpPr/>
          <p:nvPr/>
        </p:nvSpPr>
        <p:spPr>
          <a:xfrm>
            <a:off x="169150" y="5626800"/>
            <a:ext cx="8657100" cy="12312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Surge of potential older workers has ended</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Demographics underlies economics</a:t>
            </a:r>
            <a:endParaRPr sz="3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cxnSp>
        <p:nvCxnSpPr>
          <p:cNvPr id="136" name="Google Shape;136;p17"/>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37" name="Google Shape;137;p17"/>
          <p:cNvSpPr/>
          <p:nvPr/>
        </p:nvSpPr>
        <p:spPr>
          <a:xfrm>
            <a:off x="169150" y="5808875"/>
            <a:ext cx="8974800" cy="10491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 Boomers boosted</a:t>
            </a:r>
            <a:r>
              <a:rPr lang="en-US" sz="3200">
                <a:solidFill>
                  <a:schemeClr val="dk1"/>
                </a:solidFill>
              </a:rPr>
              <a:t> </a:t>
            </a:r>
            <a:r>
              <a:rPr lang="en-US" sz="3200" b="0" i="0" u="none" strike="noStrike" cap="none">
                <a:solidFill>
                  <a:schemeClr val="dk1"/>
                </a:solidFill>
                <a:latin typeface="Arial"/>
                <a:ea typeface="Arial"/>
                <a:cs typeface="Arial"/>
                <a:sym typeface="Arial"/>
              </a:rPr>
              <a:t>older workers</a:t>
            </a:r>
            <a:r>
              <a:rPr lang="en-US" sz="3200">
                <a:solidFill>
                  <a:schemeClr val="dk1"/>
                </a:solidFill>
              </a:rPr>
              <a:t>’ share</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But what comes next?</a:t>
            </a:r>
            <a:endParaRPr sz="3200">
              <a:solidFill>
                <a:schemeClr val="dk1"/>
              </a:solidFill>
            </a:endParaRPr>
          </a:p>
        </p:txBody>
      </p:sp>
      <p:pic>
        <p:nvPicPr>
          <p:cNvPr id="138" name="Google Shape;138;p17"/>
          <p:cNvPicPr preferRelativeResize="0"/>
          <p:nvPr/>
        </p:nvPicPr>
        <p:blipFill>
          <a:blip r:embed="rId3">
            <a:alphaModFix/>
          </a:blip>
          <a:stretch>
            <a:fillRect/>
          </a:stretch>
        </p:blipFill>
        <p:spPr>
          <a:xfrm>
            <a:off x="491026" y="1172150"/>
            <a:ext cx="6831324" cy="4607175"/>
          </a:xfrm>
          <a:prstGeom prst="rect">
            <a:avLst/>
          </a:prstGeom>
          <a:noFill/>
          <a:ln>
            <a:noFill/>
          </a:ln>
        </p:spPr>
      </p:pic>
      <p:sp>
        <p:nvSpPr>
          <p:cNvPr id="139" name="Google Shape;139;p17"/>
          <p:cNvSpPr/>
          <p:nvPr/>
        </p:nvSpPr>
        <p:spPr>
          <a:xfrm>
            <a:off x="152400" y="457200"/>
            <a:ext cx="75357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Working-age population </a:t>
            </a:r>
            <a:endParaRPr sz="4000" b="1" i="0" u="none" strike="noStrike" cap="non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cxnSp>
        <p:nvCxnSpPr>
          <p:cNvPr id="145" name="Google Shape;145;p18"/>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18"/>
          <p:cNvSpPr/>
          <p:nvPr/>
        </p:nvSpPr>
        <p:spPr>
          <a:xfrm>
            <a:off x="152400" y="533400"/>
            <a:ext cx="7535700" cy="62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rPr>
              <a:t>Workers, 55 to 64 and 65+</a:t>
            </a:r>
            <a:endParaRPr sz="4000" b="1" i="0" u="none" strike="noStrike" cap="none">
              <a:solidFill>
                <a:schemeClr val="dk2"/>
              </a:solidFill>
              <a:latin typeface="Arial"/>
              <a:ea typeface="Arial"/>
              <a:cs typeface="Arial"/>
              <a:sym typeface="Arial"/>
            </a:endParaRPr>
          </a:p>
        </p:txBody>
      </p:sp>
      <p:pic>
        <p:nvPicPr>
          <p:cNvPr id="147" name="Google Shape;147;p18"/>
          <p:cNvPicPr preferRelativeResize="0"/>
          <p:nvPr/>
        </p:nvPicPr>
        <p:blipFill>
          <a:blip r:embed="rId3">
            <a:alphaModFix/>
          </a:blip>
          <a:stretch>
            <a:fillRect/>
          </a:stretch>
        </p:blipFill>
        <p:spPr>
          <a:xfrm>
            <a:off x="1204738" y="4168175"/>
            <a:ext cx="6585914" cy="2537374"/>
          </a:xfrm>
          <a:prstGeom prst="rect">
            <a:avLst/>
          </a:prstGeom>
          <a:noFill/>
          <a:ln>
            <a:noFill/>
          </a:ln>
        </p:spPr>
      </p:pic>
      <p:pic>
        <p:nvPicPr>
          <p:cNvPr id="148" name="Google Shape;148;p18"/>
          <p:cNvPicPr preferRelativeResize="0"/>
          <p:nvPr/>
        </p:nvPicPr>
        <p:blipFill>
          <a:blip r:embed="rId4">
            <a:alphaModFix/>
          </a:blip>
          <a:stretch>
            <a:fillRect/>
          </a:stretch>
        </p:blipFill>
        <p:spPr>
          <a:xfrm>
            <a:off x="1279050" y="1478400"/>
            <a:ext cx="6585899" cy="2537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p:nvPr/>
        </p:nvSpPr>
        <p:spPr>
          <a:xfrm>
            <a:off x="152400" y="533400"/>
            <a:ext cx="7660200" cy="62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a:solidFill>
                  <a:schemeClr val="dk1"/>
                </a:solidFill>
              </a:rPr>
              <a:t> Monthly basics from BLS</a:t>
            </a:r>
            <a:endParaRPr sz="4000" b="1" i="0" u="none" strike="noStrike" cap="none">
              <a:solidFill>
                <a:schemeClr val="dk2"/>
              </a:solidFill>
              <a:latin typeface="Arial"/>
              <a:ea typeface="Arial"/>
              <a:cs typeface="Arial"/>
              <a:sym typeface="Arial"/>
            </a:endParaRPr>
          </a:p>
        </p:txBody>
      </p:sp>
      <p:cxnSp>
        <p:nvCxnSpPr>
          <p:cNvPr id="155" name="Google Shape;155;p19"/>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56" name="Google Shape;156;p19"/>
          <p:cNvSpPr/>
          <p:nvPr/>
        </p:nvSpPr>
        <p:spPr>
          <a:xfrm>
            <a:off x="153000" y="5189250"/>
            <a:ext cx="8838000" cy="15681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Workers 55 to 64 &amp; 65+ and median earnings</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Also broken down by sex</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 Age 55+: </a:t>
            </a:r>
            <a:r>
              <a:rPr lang="en-US" sz="3200">
                <a:solidFill>
                  <a:schemeClr val="dk1"/>
                </a:solidFill>
              </a:rPr>
              <a:t>R</a:t>
            </a:r>
            <a:r>
              <a:rPr lang="en-US" sz="3200" b="0" i="0" u="none" strike="noStrike" cap="none">
                <a:solidFill>
                  <a:schemeClr val="dk1"/>
                </a:solidFill>
                <a:latin typeface="Arial"/>
                <a:ea typeface="Arial"/>
                <a:cs typeface="Arial"/>
                <a:sym typeface="Arial"/>
              </a:rPr>
              <a:t>ace</a:t>
            </a:r>
            <a:r>
              <a:rPr lang="en-US" sz="3200">
                <a:solidFill>
                  <a:schemeClr val="dk1"/>
                </a:solidFill>
              </a:rPr>
              <a:t>/Hispanic breakdown</a:t>
            </a:r>
            <a:endParaRPr sz="3200">
              <a:solidFill>
                <a:schemeClr val="dk1"/>
              </a:solidFill>
            </a:endParaRPr>
          </a:p>
        </p:txBody>
      </p:sp>
      <p:pic>
        <p:nvPicPr>
          <p:cNvPr id="157" name="Google Shape;157;p19"/>
          <p:cNvPicPr preferRelativeResize="0"/>
          <p:nvPr/>
        </p:nvPicPr>
        <p:blipFill>
          <a:blip r:embed="rId3">
            <a:alphaModFix/>
          </a:blip>
          <a:stretch>
            <a:fillRect/>
          </a:stretch>
        </p:blipFill>
        <p:spPr>
          <a:xfrm>
            <a:off x="1243625" y="1301224"/>
            <a:ext cx="6076950" cy="375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cxnSp>
        <p:nvCxnSpPr>
          <p:cNvPr id="163" name="Google Shape;163;p20"/>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64" name="Google Shape;164;p20"/>
          <p:cNvSpPr/>
          <p:nvPr/>
        </p:nvSpPr>
        <p:spPr>
          <a:xfrm>
            <a:off x="74700" y="5189250"/>
            <a:ext cx="8919900" cy="11907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Table A-6, monthly “Employment Situation” </a:t>
            </a:r>
            <a:endParaRPr sz="3200">
              <a:solidFill>
                <a:schemeClr val="dk1"/>
              </a:solidFill>
            </a:endParaRPr>
          </a:p>
          <a:p>
            <a:pPr marL="0" marR="0" lvl="0" indent="-203200" algn="l" rtl="0">
              <a:spcBef>
                <a:spcPts val="0"/>
              </a:spcBef>
              <a:spcAft>
                <a:spcPts val="0"/>
              </a:spcAft>
              <a:buClr>
                <a:schemeClr val="dk1"/>
              </a:buClr>
              <a:buSzPts val="3200"/>
              <a:buFont typeface="Arial"/>
              <a:buChar char="•"/>
            </a:pPr>
            <a:r>
              <a:rPr lang="en-US" sz="3200">
                <a:solidFill>
                  <a:schemeClr val="dk1"/>
                </a:solidFill>
              </a:rPr>
              <a:t> Broken down by sex, disability status</a:t>
            </a:r>
            <a:endParaRPr sz="3200">
              <a:solidFill>
                <a:schemeClr val="dk1"/>
              </a:solidFill>
            </a:endParaRPr>
          </a:p>
        </p:txBody>
      </p:sp>
      <p:grpSp>
        <p:nvGrpSpPr>
          <p:cNvPr id="165" name="Google Shape;165;p20"/>
          <p:cNvGrpSpPr/>
          <p:nvPr/>
        </p:nvGrpSpPr>
        <p:grpSpPr>
          <a:xfrm>
            <a:off x="228600" y="1466700"/>
            <a:ext cx="8839199" cy="3429547"/>
            <a:chOff x="152400" y="1466700"/>
            <a:chExt cx="8839199" cy="3429547"/>
          </a:xfrm>
        </p:grpSpPr>
        <p:pic>
          <p:nvPicPr>
            <p:cNvPr id="166" name="Google Shape;166;p20"/>
            <p:cNvPicPr preferRelativeResize="0"/>
            <p:nvPr/>
          </p:nvPicPr>
          <p:blipFill>
            <a:blip r:embed="rId3">
              <a:alphaModFix/>
            </a:blip>
            <a:stretch>
              <a:fillRect/>
            </a:stretch>
          </p:blipFill>
          <p:spPr>
            <a:xfrm>
              <a:off x="152400" y="3477109"/>
              <a:ext cx="8839199" cy="1419137"/>
            </a:xfrm>
            <a:prstGeom prst="rect">
              <a:avLst/>
            </a:prstGeom>
            <a:noFill/>
            <a:ln>
              <a:noFill/>
            </a:ln>
          </p:spPr>
        </p:pic>
        <p:pic>
          <p:nvPicPr>
            <p:cNvPr id="167" name="Google Shape;167;p20"/>
            <p:cNvPicPr preferRelativeResize="0"/>
            <p:nvPr/>
          </p:nvPicPr>
          <p:blipFill>
            <a:blip r:embed="rId4">
              <a:alphaModFix/>
            </a:blip>
            <a:stretch>
              <a:fillRect/>
            </a:stretch>
          </p:blipFill>
          <p:spPr>
            <a:xfrm>
              <a:off x="152400" y="1466700"/>
              <a:ext cx="8657575" cy="1934209"/>
            </a:xfrm>
            <a:prstGeom prst="rect">
              <a:avLst/>
            </a:prstGeom>
            <a:noFill/>
            <a:ln>
              <a:noFill/>
            </a:ln>
          </p:spPr>
        </p:pic>
      </p:grpSp>
      <p:sp>
        <p:nvSpPr>
          <p:cNvPr id="168" name="Google Shape;168;p20"/>
          <p:cNvSpPr/>
          <p:nvPr/>
        </p:nvSpPr>
        <p:spPr>
          <a:xfrm>
            <a:off x="152400" y="533400"/>
            <a:ext cx="7660200" cy="62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a:solidFill>
                  <a:schemeClr val="dk1"/>
                </a:solidFill>
              </a:rPr>
              <a:t> Monthly basics from BLS</a:t>
            </a:r>
            <a:endParaRPr sz="4000" b="1" i="0" u="none" strike="noStrike" cap="non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cxnSp>
        <p:nvCxnSpPr>
          <p:cNvPr id="174" name="Google Shape;174;p21"/>
          <p:cNvCxnSpPr/>
          <p:nvPr/>
        </p:nvCxnSpPr>
        <p:spPr>
          <a:xfrm rot="10800000" flipH="1">
            <a:off x="169150" y="276700"/>
            <a:ext cx="8657100" cy="46200"/>
          </a:xfrm>
          <a:prstGeom prst="straightConnector1">
            <a:avLst/>
          </a:prstGeom>
          <a:noFill/>
          <a:ln w="9525" cap="flat" cmpd="sng">
            <a:solidFill>
              <a:schemeClr val="dk2"/>
            </a:solidFill>
            <a:prstDash val="solid"/>
            <a:round/>
            <a:headEnd type="none" w="med" len="med"/>
            <a:tailEnd type="none" w="med" len="med"/>
          </a:ln>
        </p:spPr>
      </p:cxnSp>
      <p:sp>
        <p:nvSpPr>
          <p:cNvPr id="175" name="Google Shape;175;p21"/>
          <p:cNvSpPr/>
          <p:nvPr/>
        </p:nvSpPr>
        <p:spPr>
          <a:xfrm>
            <a:off x="169150" y="6120300"/>
            <a:ext cx="8838000" cy="62850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chemeClr val="dk1"/>
              </a:buClr>
              <a:buSzPts val="3200"/>
              <a:buFont typeface="Arial"/>
              <a:buChar char="•"/>
            </a:pPr>
            <a:r>
              <a:rPr lang="en-US" sz="3200">
                <a:solidFill>
                  <a:schemeClr val="dk1"/>
                </a:solidFill>
              </a:rPr>
              <a:t> Customize and download 10 years of data </a:t>
            </a:r>
            <a:endParaRPr sz="3200">
              <a:solidFill>
                <a:schemeClr val="dk1"/>
              </a:solidFill>
            </a:endParaRPr>
          </a:p>
        </p:txBody>
      </p:sp>
      <p:sp>
        <p:nvSpPr>
          <p:cNvPr id="176" name="Google Shape;176;p21"/>
          <p:cNvSpPr/>
          <p:nvPr/>
        </p:nvSpPr>
        <p:spPr>
          <a:xfrm>
            <a:off x="0" y="453850"/>
            <a:ext cx="7660200" cy="62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a:solidFill>
                  <a:schemeClr val="dk1"/>
                </a:solidFill>
              </a:rPr>
              <a:t> Monthly basics from BLS</a:t>
            </a:r>
            <a:endParaRPr sz="4000" b="1" i="0" u="none" strike="noStrike" cap="none">
              <a:solidFill>
                <a:schemeClr val="dk2"/>
              </a:solidFill>
              <a:latin typeface="Arial"/>
              <a:ea typeface="Arial"/>
              <a:cs typeface="Arial"/>
              <a:sym typeface="Arial"/>
            </a:endParaRPr>
          </a:p>
        </p:txBody>
      </p:sp>
      <p:pic>
        <p:nvPicPr>
          <p:cNvPr id="177" name="Google Shape;177;p21"/>
          <p:cNvPicPr preferRelativeResize="0"/>
          <p:nvPr/>
        </p:nvPicPr>
        <p:blipFill rotWithShape="1">
          <a:blip r:embed="rId3">
            <a:alphaModFix/>
          </a:blip>
          <a:srcRect l="-4171" t="-5986" r="-4171" b="-2262"/>
          <a:stretch/>
        </p:blipFill>
        <p:spPr>
          <a:xfrm>
            <a:off x="681900" y="1002450"/>
            <a:ext cx="7660200" cy="5038827"/>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TotalTime>
  <Words>1349</Words>
  <Application>Microsoft Macintosh PowerPoint</Application>
  <PresentationFormat>On-screen Show (4:3)</PresentationFormat>
  <Paragraphs>177</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Rachel Jones</cp:lastModifiedBy>
  <cp:revision>1</cp:revision>
  <dcterms:modified xsi:type="dcterms:W3CDTF">2022-09-16T15:45:45Z</dcterms:modified>
</cp:coreProperties>
</file>