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614" r:id="rId2"/>
    <p:sldId id="613" r:id="rId3"/>
    <p:sldId id="377" r:id="rId4"/>
    <p:sldId id="260" r:id="rId5"/>
    <p:sldId id="410" r:id="rId6"/>
    <p:sldId id="61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5"/>
    <p:restoredTop sz="95775"/>
  </p:normalViewPr>
  <p:slideViewPr>
    <p:cSldViewPr snapToGrid="0">
      <p:cViewPr varScale="1">
        <p:scale>
          <a:sx n="128" d="100"/>
          <a:sy n="128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81813-32CF-0244-BF43-021BD527965B}" type="doc">
      <dgm:prSet loTypeId="urn:microsoft.com/office/officeart/2005/8/layout/vList5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3F15E37-1C5C-B64B-8294-15C9A8907220}">
      <dgm:prSet phldrT="[Text]"/>
      <dgm:spPr/>
      <dgm:t>
        <a:bodyPr/>
        <a:lstStyle/>
        <a:p>
          <a:r>
            <a:rPr lang="en-GB" dirty="0"/>
            <a:t>Clinical Phenotyping</a:t>
          </a:r>
        </a:p>
      </dgm:t>
    </dgm:pt>
    <dgm:pt modelId="{E171710B-AD9B-AE40-8C8A-EF8CDD870C01}" type="parTrans" cxnId="{E6C7F175-32B1-3F4E-86EE-EC0BEE830CA2}">
      <dgm:prSet/>
      <dgm:spPr/>
      <dgm:t>
        <a:bodyPr/>
        <a:lstStyle/>
        <a:p>
          <a:endParaRPr lang="en-GB"/>
        </a:p>
      </dgm:t>
    </dgm:pt>
    <dgm:pt modelId="{3EDAE894-E6F3-554A-890D-323CCD73D78E}" type="sibTrans" cxnId="{E6C7F175-32B1-3F4E-86EE-EC0BEE830CA2}">
      <dgm:prSet/>
      <dgm:spPr/>
      <dgm:t>
        <a:bodyPr/>
        <a:lstStyle/>
        <a:p>
          <a:endParaRPr lang="en-GB"/>
        </a:p>
      </dgm:t>
    </dgm:pt>
    <dgm:pt modelId="{AC8060C4-B8E2-A24D-A553-E1374A51122B}">
      <dgm:prSet phldrT="[Text]" custT="1"/>
      <dgm:spPr/>
      <dgm:t>
        <a:bodyPr/>
        <a:lstStyle/>
        <a:p>
          <a:r>
            <a:rPr lang="en-GB" sz="1400" dirty="0"/>
            <a:t>Recruiting 500 patient-parent trios</a:t>
          </a:r>
        </a:p>
      </dgm:t>
    </dgm:pt>
    <dgm:pt modelId="{CA950A92-0076-5540-871A-A4BEAE99F983}" type="parTrans" cxnId="{5C8B46E4-9C80-2C4D-81DE-012E337E912F}">
      <dgm:prSet/>
      <dgm:spPr/>
      <dgm:t>
        <a:bodyPr/>
        <a:lstStyle/>
        <a:p>
          <a:endParaRPr lang="en-GB"/>
        </a:p>
      </dgm:t>
    </dgm:pt>
    <dgm:pt modelId="{158C1AB2-E995-2447-AE70-994EE1723936}" type="sibTrans" cxnId="{5C8B46E4-9C80-2C4D-81DE-012E337E912F}">
      <dgm:prSet/>
      <dgm:spPr/>
      <dgm:t>
        <a:bodyPr/>
        <a:lstStyle/>
        <a:p>
          <a:endParaRPr lang="en-GB"/>
        </a:p>
      </dgm:t>
    </dgm:pt>
    <dgm:pt modelId="{67480AA6-1B70-E446-9098-ECA7F4899AE8}">
      <dgm:prSet phldrT="[Text]"/>
      <dgm:spPr/>
      <dgm:t>
        <a:bodyPr/>
        <a:lstStyle/>
        <a:p>
          <a:r>
            <a:rPr lang="en-GB" dirty="0"/>
            <a:t>Whole Exome Sequencing</a:t>
          </a:r>
        </a:p>
      </dgm:t>
    </dgm:pt>
    <dgm:pt modelId="{97FE4942-F69C-A643-8EAD-C10D42C94721}" type="parTrans" cxnId="{D9D93033-F827-BF4D-BCE0-29568D56EC98}">
      <dgm:prSet/>
      <dgm:spPr/>
      <dgm:t>
        <a:bodyPr/>
        <a:lstStyle/>
        <a:p>
          <a:endParaRPr lang="en-GB"/>
        </a:p>
      </dgm:t>
    </dgm:pt>
    <dgm:pt modelId="{ACF28380-004C-8440-8992-F2D9E83ECDB8}" type="sibTrans" cxnId="{D9D93033-F827-BF4D-BCE0-29568D56EC98}">
      <dgm:prSet/>
      <dgm:spPr/>
      <dgm:t>
        <a:bodyPr/>
        <a:lstStyle/>
        <a:p>
          <a:endParaRPr lang="en-GB"/>
        </a:p>
      </dgm:t>
    </dgm:pt>
    <dgm:pt modelId="{A62A8B09-B0AD-494C-B738-AA1A9233A54E}">
      <dgm:prSet phldrT="[Text]" custT="1"/>
      <dgm:spPr/>
      <dgm:t>
        <a:bodyPr/>
        <a:lstStyle/>
        <a:p>
          <a:r>
            <a:rPr lang="en-GB" sz="1400" dirty="0"/>
            <a:t>480 high-depth WES generated</a:t>
          </a:r>
        </a:p>
      </dgm:t>
    </dgm:pt>
    <dgm:pt modelId="{990397A1-7F76-554D-BB81-655E0C527300}" type="parTrans" cxnId="{32402BB5-2446-C844-A857-F118A284581C}">
      <dgm:prSet/>
      <dgm:spPr/>
      <dgm:t>
        <a:bodyPr/>
        <a:lstStyle/>
        <a:p>
          <a:endParaRPr lang="en-GB"/>
        </a:p>
      </dgm:t>
    </dgm:pt>
    <dgm:pt modelId="{6FA218FD-D097-A040-9565-8C4885FA1797}" type="sibTrans" cxnId="{32402BB5-2446-C844-A857-F118A284581C}">
      <dgm:prSet/>
      <dgm:spPr/>
      <dgm:t>
        <a:bodyPr/>
        <a:lstStyle/>
        <a:p>
          <a:endParaRPr lang="en-GB"/>
        </a:p>
      </dgm:t>
    </dgm:pt>
    <dgm:pt modelId="{DF3477B5-EE95-EE45-A8CF-85447472CC1B}">
      <dgm:prSet phldrT="[Text]"/>
      <dgm:spPr/>
      <dgm:t>
        <a:bodyPr/>
        <a:lstStyle/>
        <a:p>
          <a:r>
            <a:rPr lang="en-GB" dirty="0"/>
            <a:t>Bioinformatics</a:t>
          </a:r>
        </a:p>
      </dgm:t>
    </dgm:pt>
    <dgm:pt modelId="{0714934A-58AB-D04B-A2E8-1F611B799176}" type="parTrans" cxnId="{0394C501-6309-7A4D-BE81-118C02D67667}">
      <dgm:prSet/>
      <dgm:spPr/>
      <dgm:t>
        <a:bodyPr/>
        <a:lstStyle/>
        <a:p>
          <a:endParaRPr lang="en-GB"/>
        </a:p>
      </dgm:t>
    </dgm:pt>
    <dgm:pt modelId="{69D4D433-831B-9146-97E7-ABCE08D57BC6}" type="sibTrans" cxnId="{0394C501-6309-7A4D-BE81-118C02D67667}">
      <dgm:prSet/>
      <dgm:spPr/>
      <dgm:t>
        <a:bodyPr/>
        <a:lstStyle/>
        <a:p>
          <a:endParaRPr lang="en-GB"/>
        </a:p>
      </dgm:t>
    </dgm:pt>
    <dgm:pt modelId="{DD974498-1F91-F44D-85F5-ABB1D72C861B}">
      <dgm:prSet phldrT="[Text]"/>
      <dgm:spPr/>
      <dgm:t>
        <a:bodyPr/>
        <a:lstStyle/>
        <a:p>
          <a:r>
            <a:rPr lang="en-GB" dirty="0"/>
            <a:t>Designing a local bioinformatics pipeline for WES analysis</a:t>
          </a:r>
        </a:p>
      </dgm:t>
    </dgm:pt>
    <dgm:pt modelId="{127CD99C-7A4A-F349-A2B2-6DDF14146E32}" type="parTrans" cxnId="{674A9A36-8DE2-9C46-A608-5AE79F9847D6}">
      <dgm:prSet/>
      <dgm:spPr/>
      <dgm:t>
        <a:bodyPr/>
        <a:lstStyle/>
        <a:p>
          <a:endParaRPr lang="en-GB"/>
        </a:p>
      </dgm:t>
    </dgm:pt>
    <dgm:pt modelId="{A64490BE-83A3-FC45-B00C-5B90EAD6A002}" type="sibTrans" cxnId="{674A9A36-8DE2-9C46-A608-5AE79F9847D6}">
      <dgm:prSet/>
      <dgm:spPr/>
      <dgm:t>
        <a:bodyPr/>
        <a:lstStyle/>
        <a:p>
          <a:endParaRPr lang="en-GB"/>
        </a:p>
      </dgm:t>
    </dgm:pt>
    <dgm:pt modelId="{785FBB51-F193-154F-8BE2-D90C6A545D98}">
      <dgm:prSet/>
      <dgm:spPr/>
      <dgm:t>
        <a:bodyPr/>
        <a:lstStyle/>
        <a:p>
          <a:r>
            <a:rPr lang="en-GB" dirty="0"/>
            <a:t>Training</a:t>
          </a:r>
        </a:p>
      </dgm:t>
    </dgm:pt>
    <dgm:pt modelId="{C63B5E04-AB3A-4646-ADFF-7CDDE4684746}" type="parTrans" cxnId="{02BB7E57-CCB4-9044-AE8C-D3AB5B0322BE}">
      <dgm:prSet/>
      <dgm:spPr/>
      <dgm:t>
        <a:bodyPr/>
        <a:lstStyle/>
        <a:p>
          <a:endParaRPr lang="en-GB"/>
        </a:p>
      </dgm:t>
    </dgm:pt>
    <dgm:pt modelId="{D7AF9399-9811-4448-88FE-8D1B30876A7D}" type="sibTrans" cxnId="{02BB7E57-CCB4-9044-AE8C-D3AB5B0322BE}">
      <dgm:prSet/>
      <dgm:spPr/>
      <dgm:t>
        <a:bodyPr/>
        <a:lstStyle/>
        <a:p>
          <a:endParaRPr lang="en-GB"/>
        </a:p>
      </dgm:t>
    </dgm:pt>
    <dgm:pt modelId="{D21274E6-5327-0944-AA8B-772F1E8E1E1A}">
      <dgm:prSet/>
      <dgm:spPr/>
      <dgm:t>
        <a:bodyPr/>
        <a:lstStyle/>
        <a:p>
          <a:r>
            <a:rPr lang="en-GB" dirty="0"/>
            <a:t>Training postgraduate students in genomics &amp; bioinformatics</a:t>
          </a:r>
        </a:p>
      </dgm:t>
    </dgm:pt>
    <dgm:pt modelId="{5A012CF8-9EB6-5B48-AE53-6655B7EB859B}" type="parTrans" cxnId="{10C68C7D-D79F-1C47-8031-160016141555}">
      <dgm:prSet/>
      <dgm:spPr/>
      <dgm:t>
        <a:bodyPr/>
        <a:lstStyle/>
        <a:p>
          <a:endParaRPr lang="en-GB"/>
        </a:p>
      </dgm:t>
    </dgm:pt>
    <dgm:pt modelId="{B7D02665-258F-0B4B-A037-A92A8F278EC2}" type="sibTrans" cxnId="{10C68C7D-D79F-1C47-8031-160016141555}">
      <dgm:prSet/>
      <dgm:spPr/>
      <dgm:t>
        <a:bodyPr/>
        <a:lstStyle/>
        <a:p>
          <a:endParaRPr lang="en-GB"/>
        </a:p>
      </dgm:t>
    </dgm:pt>
    <dgm:pt modelId="{0CB8A332-C5E8-9B45-A89F-9AA3243C9477}">
      <dgm:prSet/>
      <dgm:spPr/>
      <dgm:t>
        <a:bodyPr/>
        <a:lstStyle/>
        <a:p>
          <a:r>
            <a:rPr lang="en-GB" dirty="0"/>
            <a:t>Community Engagement</a:t>
          </a:r>
        </a:p>
      </dgm:t>
    </dgm:pt>
    <dgm:pt modelId="{ADB5B4E4-8891-2A49-ADCF-7971F10BFA26}" type="parTrans" cxnId="{B1D0986D-4517-E24C-B3D6-8A48091A9207}">
      <dgm:prSet/>
      <dgm:spPr/>
      <dgm:t>
        <a:bodyPr/>
        <a:lstStyle/>
        <a:p>
          <a:endParaRPr lang="en-GB"/>
        </a:p>
      </dgm:t>
    </dgm:pt>
    <dgm:pt modelId="{AA908193-B361-5540-B6B8-8693D7591A3C}" type="sibTrans" cxnId="{B1D0986D-4517-E24C-B3D6-8A48091A9207}">
      <dgm:prSet/>
      <dgm:spPr/>
      <dgm:t>
        <a:bodyPr/>
        <a:lstStyle/>
        <a:p>
          <a:endParaRPr lang="en-GB"/>
        </a:p>
      </dgm:t>
    </dgm:pt>
    <dgm:pt modelId="{75A292D8-6EAD-604A-8BE7-30C930D0B1E4}">
      <dgm:prSet custT="1"/>
      <dgm:spPr/>
      <dgm:t>
        <a:bodyPr/>
        <a:lstStyle/>
        <a:p>
          <a:r>
            <a:rPr lang="en-GB" sz="1400" dirty="0"/>
            <a:t>Consider mental health of parents of children with DD</a:t>
          </a:r>
        </a:p>
      </dgm:t>
    </dgm:pt>
    <dgm:pt modelId="{6B2F7398-6305-AC43-9809-F9D8BC8D1373}" type="parTrans" cxnId="{85045ED9-6A9C-3B4A-9BDE-3EFD7AF2CEAF}">
      <dgm:prSet/>
      <dgm:spPr/>
      <dgm:t>
        <a:bodyPr/>
        <a:lstStyle/>
        <a:p>
          <a:endParaRPr lang="en-GB"/>
        </a:p>
      </dgm:t>
    </dgm:pt>
    <dgm:pt modelId="{BEAFA8D7-8F61-A84E-A465-65C67991A852}" type="sibTrans" cxnId="{85045ED9-6A9C-3B4A-9BDE-3EFD7AF2CEAF}">
      <dgm:prSet/>
      <dgm:spPr/>
      <dgm:t>
        <a:bodyPr/>
        <a:lstStyle/>
        <a:p>
          <a:endParaRPr lang="en-GB"/>
        </a:p>
      </dgm:t>
    </dgm:pt>
    <dgm:pt modelId="{D750BE07-D78D-4942-BA20-742A952D07D2}">
      <dgm:prSet phldrT="[Text]" custT="1"/>
      <dgm:spPr/>
      <dgm:t>
        <a:bodyPr/>
        <a:lstStyle/>
        <a:p>
          <a:r>
            <a:rPr lang="en-GB" sz="1400" dirty="0"/>
            <a:t>Establish African dysmorphology expertise</a:t>
          </a:r>
        </a:p>
      </dgm:t>
    </dgm:pt>
    <dgm:pt modelId="{E800684F-7B24-884A-B9C3-4043510AA95D}" type="parTrans" cxnId="{F9B4ABC0-B2AE-3F4A-9FB0-2C19BB0C272F}">
      <dgm:prSet/>
      <dgm:spPr/>
      <dgm:t>
        <a:bodyPr/>
        <a:lstStyle/>
        <a:p>
          <a:endParaRPr lang="en-GB"/>
        </a:p>
      </dgm:t>
    </dgm:pt>
    <dgm:pt modelId="{895DBF33-2620-EB4D-9A8B-10138D0DBB4D}" type="sibTrans" cxnId="{F9B4ABC0-B2AE-3F4A-9FB0-2C19BB0C272F}">
      <dgm:prSet/>
      <dgm:spPr/>
      <dgm:t>
        <a:bodyPr/>
        <a:lstStyle/>
        <a:p>
          <a:endParaRPr lang="en-GB"/>
        </a:p>
      </dgm:t>
    </dgm:pt>
    <dgm:pt modelId="{17089C42-0B7A-4A40-A544-7AE3BC25FE15}">
      <dgm:prSet custT="1"/>
      <dgm:spPr/>
      <dgm:t>
        <a:bodyPr/>
        <a:lstStyle/>
        <a:p>
          <a:r>
            <a:rPr lang="en-GB" sz="1400" dirty="0"/>
            <a:t>Assessing preferences for feedback of individual genetic findings </a:t>
          </a:r>
        </a:p>
      </dgm:t>
    </dgm:pt>
    <dgm:pt modelId="{9DF41DF2-FA0D-3B48-A440-74EFC624749D}" type="parTrans" cxnId="{4F9F8168-44B2-9F4A-84BC-FA290396B8A4}">
      <dgm:prSet/>
      <dgm:spPr/>
      <dgm:t>
        <a:bodyPr/>
        <a:lstStyle/>
        <a:p>
          <a:endParaRPr lang="en-GB"/>
        </a:p>
      </dgm:t>
    </dgm:pt>
    <dgm:pt modelId="{0278F01C-4888-484D-B296-ED169794D92E}" type="sibTrans" cxnId="{4F9F8168-44B2-9F4A-84BC-FA290396B8A4}">
      <dgm:prSet/>
      <dgm:spPr/>
      <dgm:t>
        <a:bodyPr/>
        <a:lstStyle/>
        <a:p>
          <a:endParaRPr lang="en-GB"/>
        </a:p>
      </dgm:t>
    </dgm:pt>
    <dgm:pt modelId="{F694C82F-B98F-3A44-BFD8-51C9F8A260AE}">
      <dgm:prSet phldrT="[Text]"/>
      <dgm:spPr/>
      <dgm:t>
        <a:bodyPr/>
        <a:lstStyle/>
        <a:p>
          <a:endParaRPr lang="en-GB" sz="1300" dirty="0"/>
        </a:p>
      </dgm:t>
    </dgm:pt>
    <dgm:pt modelId="{C6F4177B-B578-6F41-BDAB-C7AD77A6966B}" type="parTrans" cxnId="{ADC07C1A-5E93-D240-BA16-42665EE24348}">
      <dgm:prSet/>
      <dgm:spPr/>
      <dgm:t>
        <a:bodyPr/>
        <a:lstStyle/>
        <a:p>
          <a:endParaRPr lang="en-GB"/>
        </a:p>
      </dgm:t>
    </dgm:pt>
    <dgm:pt modelId="{422E1D09-99E4-864C-8D0F-122F5883BC07}" type="sibTrans" cxnId="{ADC07C1A-5E93-D240-BA16-42665EE24348}">
      <dgm:prSet/>
      <dgm:spPr/>
      <dgm:t>
        <a:bodyPr/>
        <a:lstStyle/>
        <a:p>
          <a:endParaRPr lang="en-GB"/>
        </a:p>
      </dgm:t>
    </dgm:pt>
    <dgm:pt modelId="{5455C65B-45E3-DE4A-8195-0CA99B6A0279}">
      <dgm:prSet phldrT="[Text]"/>
      <dgm:spPr/>
      <dgm:t>
        <a:bodyPr/>
        <a:lstStyle/>
        <a:p>
          <a:r>
            <a:rPr lang="en-GB" dirty="0"/>
            <a:t>Assess SNV, CNV, mosaicism &amp; </a:t>
          </a:r>
          <a:r>
            <a:rPr lang="en-GB" i="1" dirty="0"/>
            <a:t>de novo </a:t>
          </a:r>
          <a:r>
            <a:rPr lang="en-GB" dirty="0"/>
            <a:t>mutation in an African context</a:t>
          </a:r>
        </a:p>
      </dgm:t>
    </dgm:pt>
    <dgm:pt modelId="{FB0EA188-F488-9E46-A49F-BD67FEDE88ED}" type="parTrans" cxnId="{60F6DA55-855B-F141-BCB6-EF4D94DF16D7}">
      <dgm:prSet/>
      <dgm:spPr/>
      <dgm:t>
        <a:bodyPr/>
        <a:lstStyle/>
        <a:p>
          <a:endParaRPr lang="en-GB"/>
        </a:p>
      </dgm:t>
    </dgm:pt>
    <dgm:pt modelId="{05E257CD-FC8A-3244-93E3-7A91E4B9DBA6}" type="sibTrans" cxnId="{60F6DA55-855B-F141-BCB6-EF4D94DF16D7}">
      <dgm:prSet/>
      <dgm:spPr/>
      <dgm:t>
        <a:bodyPr/>
        <a:lstStyle/>
        <a:p>
          <a:endParaRPr lang="en-GB"/>
        </a:p>
      </dgm:t>
    </dgm:pt>
    <dgm:pt modelId="{7BCAC246-06C0-2041-A1D8-E877DDA512E4}">
      <dgm:prSet/>
      <dgm:spPr/>
      <dgm:t>
        <a:bodyPr/>
        <a:lstStyle/>
        <a:p>
          <a:r>
            <a:rPr lang="en-GB" dirty="0"/>
            <a:t>Leadership training &amp; mentorship</a:t>
          </a:r>
        </a:p>
      </dgm:t>
    </dgm:pt>
    <dgm:pt modelId="{F0F61B75-191E-9249-A431-6A80BE4F4AF9}" type="parTrans" cxnId="{E4196D6E-99C5-6F4D-868A-0BEC3E011F7A}">
      <dgm:prSet/>
      <dgm:spPr/>
      <dgm:t>
        <a:bodyPr/>
        <a:lstStyle/>
        <a:p>
          <a:endParaRPr lang="en-GB"/>
        </a:p>
      </dgm:t>
    </dgm:pt>
    <dgm:pt modelId="{D5143599-4AF7-7E4D-A5B0-C21EC3807398}" type="sibTrans" cxnId="{E4196D6E-99C5-6F4D-868A-0BEC3E011F7A}">
      <dgm:prSet/>
      <dgm:spPr/>
      <dgm:t>
        <a:bodyPr/>
        <a:lstStyle/>
        <a:p>
          <a:endParaRPr lang="en-GB"/>
        </a:p>
      </dgm:t>
    </dgm:pt>
    <dgm:pt modelId="{A8827B4A-C1DC-1844-B79F-B93036167E6D}">
      <dgm:prSet phldrT="[Text]" custT="1"/>
      <dgm:spPr/>
      <dgm:t>
        <a:bodyPr/>
        <a:lstStyle/>
        <a:p>
          <a:r>
            <a:rPr lang="en-GB" sz="1400" dirty="0"/>
            <a:t>Standardizing phenotyping methods</a:t>
          </a:r>
        </a:p>
      </dgm:t>
    </dgm:pt>
    <dgm:pt modelId="{4C07FC2D-411E-E54B-A491-7CF625F6D703}" type="parTrans" cxnId="{45FC8830-9625-2846-90B8-692EDE31A1FF}">
      <dgm:prSet/>
      <dgm:spPr/>
      <dgm:t>
        <a:bodyPr/>
        <a:lstStyle/>
        <a:p>
          <a:endParaRPr lang="en-GB"/>
        </a:p>
      </dgm:t>
    </dgm:pt>
    <dgm:pt modelId="{6C26D82C-5EA8-6140-8921-FCB72881E7CC}" type="sibTrans" cxnId="{45FC8830-9625-2846-90B8-692EDE31A1FF}">
      <dgm:prSet/>
      <dgm:spPr/>
      <dgm:t>
        <a:bodyPr/>
        <a:lstStyle/>
        <a:p>
          <a:endParaRPr lang="en-GB"/>
        </a:p>
      </dgm:t>
    </dgm:pt>
    <dgm:pt modelId="{F4A363AE-28DF-9543-BB97-B15FD4E4A9C0}">
      <dgm:prSet phldrT="[Text]" custT="1"/>
      <dgm:spPr/>
      <dgm:t>
        <a:bodyPr/>
        <a:lstStyle/>
        <a:p>
          <a:r>
            <a:rPr lang="en-GB" sz="1400" dirty="0"/>
            <a:t>WES of 1500 participants</a:t>
          </a:r>
        </a:p>
      </dgm:t>
    </dgm:pt>
    <dgm:pt modelId="{A24EDF06-7974-F340-9EDC-6E5D3D1E4CC4}" type="parTrans" cxnId="{AB68AF88-F9BC-0F42-BC18-58BB64981CC5}">
      <dgm:prSet/>
      <dgm:spPr/>
      <dgm:t>
        <a:bodyPr/>
        <a:lstStyle/>
        <a:p>
          <a:endParaRPr lang="en-GB"/>
        </a:p>
      </dgm:t>
    </dgm:pt>
    <dgm:pt modelId="{C7D989D1-6C65-4944-A3F7-FC188670C97B}" type="sibTrans" cxnId="{AB68AF88-F9BC-0F42-BC18-58BB64981CC5}">
      <dgm:prSet/>
      <dgm:spPr/>
      <dgm:t>
        <a:bodyPr/>
        <a:lstStyle/>
        <a:p>
          <a:endParaRPr lang="en-GB"/>
        </a:p>
      </dgm:t>
    </dgm:pt>
    <dgm:pt modelId="{015196F6-53CC-ED43-AE79-0E8B173A4E38}">
      <dgm:prSet phldrT="[Text]" custT="1"/>
      <dgm:spPr/>
      <dgm:t>
        <a:bodyPr/>
        <a:lstStyle/>
        <a:p>
          <a:r>
            <a:rPr lang="en-GB" sz="1400" dirty="0"/>
            <a:t>Infrastructure needed for local WES</a:t>
          </a:r>
        </a:p>
      </dgm:t>
    </dgm:pt>
    <dgm:pt modelId="{5F4B94C9-E3EC-5842-9038-94D817BD9E34}" type="parTrans" cxnId="{319DDBBD-BEE3-F942-A1B0-46FCE0F09E55}">
      <dgm:prSet/>
      <dgm:spPr/>
      <dgm:t>
        <a:bodyPr/>
        <a:lstStyle/>
        <a:p>
          <a:endParaRPr lang="en-GB"/>
        </a:p>
      </dgm:t>
    </dgm:pt>
    <dgm:pt modelId="{98C3FA98-EDB8-ED48-A647-6B7D2AAB8094}" type="sibTrans" cxnId="{319DDBBD-BEE3-F942-A1B0-46FCE0F09E55}">
      <dgm:prSet/>
      <dgm:spPr/>
      <dgm:t>
        <a:bodyPr/>
        <a:lstStyle/>
        <a:p>
          <a:endParaRPr lang="en-GB"/>
        </a:p>
      </dgm:t>
    </dgm:pt>
    <dgm:pt modelId="{193D35E8-4CD8-0848-8DE0-048B33B42656}" type="pres">
      <dgm:prSet presAssocID="{F3581813-32CF-0244-BF43-021BD527965B}" presName="Name0" presStyleCnt="0">
        <dgm:presLayoutVars>
          <dgm:dir/>
          <dgm:animLvl val="lvl"/>
          <dgm:resizeHandles val="exact"/>
        </dgm:presLayoutVars>
      </dgm:prSet>
      <dgm:spPr/>
    </dgm:pt>
    <dgm:pt modelId="{7ED664C1-773D-A948-8CE4-1B7ABB29BB9B}" type="pres">
      <dgm:prSet presAssocID="{23F15E37-1C5C-B64B-8294-15C9A8907220}" presName="linNode" presStyleCnt="0"/>
      <dgm:spPr/>
    </dgm:pt>
    <dgm:pt modelId="{CC763BFA-DFC4-1B4D-B10A-82A890914130}" type="pres">
      <dgm:prSet presAssocID="{23F15E37-1C5C-B64B-8294-15C9A8907220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1DB50BCF-5836-F141-9B46-5B5FB297CD4F}" type="pres">
      <dgm:prSet presAssocID="{23F15E37-1C5C-B64B-8294-15C9A8907220}" presName="descendantText" presStyleLbl="alignAccFollowNode1" presStyleIdx="0" presStyleCnt="5">
        <dgm:presLayoutVars>
          <dgm:bulletEnabled val="1"/>
        </dgm:presLayoutVars>
      </dgm:prSet>
      <dgm:spPr/>
    </dgm:pt>
    <dgm:pt modelId="{1037EE9A-0C9A-4049-B7C8-F2F7A1781EDD}" type="pres">
      <dgm:prSet presAssocID="{3EDAE894-E6F3-554A-890D-323CCD73D78E}" presName="sp" presStyleCnt="0"/>
      <dgm:spPr/>
    </dgm:pt>
    <dgm:pt modelId="{B85B1383-23C8-6E4A-A6F9-7A43DD0041B0}" type="pres">
      <dgm:prSet presAssocID="{0CB8A332-C5E8-9B45-A89F-9AA3243C9477}" presName="linNode" presStyleCnt="0"/>
      <dgm:spPr/>
    </dgm:pt>
    <dgm:pt modelId="{4DE12784-B6DF-064E-B46C-AA6888B65A39}" type="pres">
      <dgm:prSet presAssocID="{0CB8A332-C5E8-9B45-A89F-9AA3243C9477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939F7E29-A618-9A42-BFAC-D8C8A4A6D6F5}" type="pres">
      <dgm:prSet presAssocID="{0CB8A332-C5E8-9B45-A89F-9AA3243C9477}" presName="descendantText" presStyleLbl="alignAccFollowNode1" presStyleIdx="1" presStyleCnt="5">
        <dgm:presLayoutVars>
          <dgm:bulletEnabled val="1"/>
        </dgm:presLayoutVars>
      </dgm:prSet>
      <dgm:spPr/>
    </dgm:pt>
    <dgm:pt modelId="{BDCC9804-5ED9-F64B-8970-BA0835F2536C}" type="pres">
      <dgm:prSet presAssocID="{AA908193-B361-5540-B6B8-8693D7591A3C}" presName="sp" presStyleCnt="0"/>
      <dgm:spPr/>
    </dgm:pt>
    <dgm:pt modelId="{10189843-40AD-E347-90BA-8B2EFB20E90E}" type="pres">
      <dgm:prSet presAssocID="{67480AA6-1B70-E446-9098-ECA7F4899AE8}" presName="linNode" presStyleCnt="0"/>
      <dgm:spPr/>
    </dgm:pt>
    <dgm:pt modelId="{DFA8E319-28CE-C14F-925C-5B805A86FDA8}" type="pres">
      <dgm:prSet presAssocID="{67480AA6-1B70-E446-9098-ECA7F4899AE8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31D9B303-8675-9243-A883-477D51E9CD51}" type="pres">
      <dgm:prSet presAssocID="{67480AA6-1B70-E446-9098-ECA7F4899AE8}" presName="descendantText" presStyleLbl="alignAccFollowNode1" presStyleIdx="2" presStyleCnt="5">
        <dgm:presLayoutVars>
          <dgm:bulletEnabled val="1"/>
        </dgm:presLayoutVars>
      </dgm:prSet>
      <dgm:spPr/>
    </dgm:pt>
    <dgm:pt modelId="{5E672116-64F2-9045-8C42-FF9F9CD9B0F0}" type="pres">
      <dgm:prSet presAssocID="{ACF28380-004C-8440-8992-F2D9E83ECDB8}" presName="sp" presStyleCnt="0"/>
      <dgm:spPr/>
    </dgm:pt>
    <dgm:pt modelId="{DA13A81A-67F3-3848-88B1-605E416A6294}" type="pres">
      <dgm:prSet presAssocID="{DF3477B5-EE95-EE45-A8CF-85447472CC1B}" presName="linNode" presStyleCnt="0"/>
      <dgm:spPr/>
    </dgm:pt>
    <dgm:pt modelId="{5EF6285D-BD79-0343-8F20-B86DA58F61B7}" type="pres">
      <dgm:prSet presAssocID="{DF3477B5-EE95-EE45-A8CF-85447472CC1B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F7F77BD-A990-844D-9C82-7A28228694B7}" type="pres">
      <dgm:prSet presAssocID="{DF3477B5-EE95-EE45-A8CF-85447472CC1B}" presName="descendantText" presStyleLbl="alignAccFollowNode1" presStyleIdx="3" presStyleCnt="5">
        <dgm:presLayoutVars>
          <dgm:bulletEnabled val="1"/>
        </dgm:presLayoutVars>
      </dgm:prSet>
      <dgm:spPr/>
    </dgm:pt>
    <dgm:pt modelId="{C83E9B97-F900-4944-800F-A5FBD4E987F6}" type="pres">
      <dgm:prSet presAssocID="{69D4D433-831B-9146-97E7-ABCE08D57BC6}" presName="sp" presStyleCnt="0"/>
      <dgm:spPr/>
    </dgm:pt>
    <dgm:pt modelId="{74FBC279-08F1-324B-A2BF-D728B961DF13}" type="pres">
      <dgm:prSet presAssocID="{785FBB51-F193-154F-8BE2-D90C6A545D98}" presName="linNode" presStyleCnt="0"/>
      <dgm:spPr/>
    </dgm:pt>
    <dgm:pt modelId="{1D6FAAD7-443F-1C42-9600-6656ACD57F48}" type="pres">
      <dgm:prSet presAssocID="{785FBB51-F193-154F-8BE2-D90C6A545D98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0A70290E-F634-3E4F-9DA2-219C3AA86E06}" type="pres">
      <dgm:prSet presAssocID="{785FBB51-F193-154F-8BE2-D90C6A545D98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0394C501-6309-7A4D-BE81-118C02D67667}" srcId="{F3581813-32CF-0244-BF43-021BD527965B}" destId="{DF3477B5-EE95-EE45-A8CF-85447472CC1B}" srcOrd="3" destOrd="0" parTransId="{0714934A-58AB-D04B-A2E8-1F611B799176}" sibTransId="{69D4D433-831B-9146-97E7-ABCE08D57BC6}"/>
    <dgm:cxn modelId="{B19B8907-CCF7-4744-863A-6381D0AE57ED}" type="presOf" srcId="{D750BE07-D78D-4942-BA20-742A952D07D2}" destId="{1DB50BCF-5836-F141-9B46-5B5FB297CD4F}" srcOrd="0" destOrd="2" presId="urn:microsoft.com/office/officeart/2005/8/layout/vList5"/>
    <dgm:cxn modelId="{ADC07C1A-5E93-D240-BA16-42665EE24348}" srcId="{67480AA6-1B70-E446-9098-ECA7F4899AE8}" destId="{F694C82F-B98F-3A44-BFD8-51C9F8A260AE}" srcOrd="3" destOrd="0" parTransId="{C6F4177B-B578-6F41-BDAB-C7AD77A6966B}" sibTransId="{422E1D09-99E4-864C-8D0F-122F5883BC07}"/>
    <dgm:cxn modelId="{45FC8830-9625-2846-90B8-692EDE31A1FF}" srcId="{23F15E37-1C5C-B64B-8294-15C9A8907220}" destId="{A8827B4A-C1DC-1844-B79F-B93036167E6D}" srcOrd="1" destOrd="0" parTransId="{4C07FC2D-411E-E54B-A491-7CF625F6D703}" sibTransId="{6C26D82C-5EA8-6140-8921-FCB72881E7CC}"/>
    <dgm:cxn modelId="{D9D93033-F827-BF4D-BCE0-29568D56EC98}" srcId="{F3581813-32CF-0244-BF43-021BD527965B}" destId="{67480AA6-1B70-E446-9098-ECA7F4899AE8}" srcOrd="2" destOrd="0" parTransId="{97FE4942-F69C-A643-8EAD-C10D42C94721}" sibTransId="{ACF28380-004C-8440-8992-F2D9E83ECDB8}"/>
    <dgm:cxn modelId="{674A9A36-8DE2-9C46-A608-5AE79F9847D6}" srcId="{DF3477B5-EE95-EE45-A8CF-85447472CC1B}" destId="{DD974498-1F91-F44D-85F5-ABB1D72C861B}" srcOrd="0" destOrd="0" parTransId="{127CD99C-7A4A-F349-A2B2-6DDF14146E32}" sibTransId="{A64490BE-83A3-FC45-B00C-5B90EAD6A002}"/>
    <dgm:cxn modelId="{AEB08C3D-6B38-1347-8A53-90CAD88C7149}" type="presOf" srcId="{75A292D8-6EAD-604A-8BE7-30C930D0B1E4}" destId="{939F7E29-A618-9A42-BFAC-D8C8A4A6D6F5}" srcOrd="0" destOrd="0" presId="urn:microsoft.com/office/officeart/2005/8/layout/vList5"/>
    <dgm:cxn modelId="{6B40894F-4930-DB48-BE72-8B43A538F91E}" type="presOf" srcId="{23F15E37-1C5C-B64B-8294-15C9A8907220}" destId="{CC763BFA-DFC4-1B4D-B10A-82A890914130}" srcOrd="0" destOrd="0" presId="urn:microsoft.com/office/officeart/2005/8/layout/vList5"/>
    <dgm:cxn modelId="{90760650-EEB1-B24B-8353-CAA41931C62D}" type="presOf" srcId="{5455C65B-45E3-DE4A-8195-0CA99B6A0279}" destId="{CF7F77BD-A990-844D-9C82-7A28228694B7}" srcOrd="0" destOrd="1" presId="urn:microsoft.com/office/officeart/2005/8/layout/vList5"/>
    <dgm:cxn modelId="{60F6DA55-855B-F141-BCB6-EF4D94DF16D7}" srcId="{DF3477B5-EE95-EE45-A8CF-85447472CC1B}" destId="{5455C65B-45E3-DE4A-8195-0CA99B6A0279}" srcOrd="1" destOrd="0" parTransId="{FB0EA188-F488-9E46-A49F-BD67FEDE88ED}" sibTransId="{05E257CD-FC8A-3244-93E3-7A91E4B9DBA6}"/>
    <dgm:cxn modelId="{02BB7E57-CCB4-9044-AE8C-D3AB5B0322BE}" srcId="{F3581813-32CF-0244-BF43-021BD527965B}" destId="{785FBB51-F193-154F-8BE2-D90C6A545D98}" srcOrd="4" destOrd="0" parTransId="{C63B5E04-AB3A-4646-ADFF-7CDDE4684746}" sibTransId="{D7AF9399-9811-4448-88FE-8D1B30876A7D}"/>
    <dgm:cxn modelId="{4F9F8168-44B2-9F4A-84BC-FA290396B8A4}" srcId="{0CB8A332-C5E8-9B45-A89F-9AA3243C9477}" destId="{17089C42-0B7A-4A40-A544-7AE3BC25FE15}" srcOrd="1" destOrd="0" parTransId="{9DF41DF2-FA0D-3B48-A440-74EFC624749D}" sibTransId="{0278F01C-4888-484D-B296-ED169794D92E}"/>
    <dgm:cxn modelId="{B1D0986D-4517-E24C-B3D6-8A48091A9207}" srcId="{F3581813-32CF-0244-BF43-021BD527965B}" destId="{0CB8A332-C5E8-9B45-A89F-9AA3243C9477}" srcOrd="1" destOrd="0" parTransId="{ADB5B4E4-8891-2A49-ADCF-7971F10BFA26}" sibTransId="{AA908193-B361-5540-B6B8-8693D7591A3C}"/>
    <dgm:cxn modelId="{E4196D6E-99C5-6F4D-868A-0BEC3E011F7A}" srcId="{785FBB51-F193-154F-8BE2-D90C6A545D98}" destId="{7BCAC246-06C0-2041-A1D8-E877DDA512E4}" srcOrd="1" destOrd="0" parTransId="{F0F61B75-191E-9249-A431-6A80BE4F4AF9}" sibTransId="{D5143599-4AF7-7E4D-A5B0-C21EC3807398}"/>
    <dgm:cxn modelId="{65A7E473-98DF-194F-8651-CB1ECB4F049A}" type="presOf" srcId="{A8827B4A-C1DC-1844-B79F-B93036167E6D}" destId="{1DB50BCF-5836-F141-9B46-5B5FB297CD4F}" srcOrd="0" destOrd="1" presId="urn:microsoft.com/office/officeart/2005/8/layout/vList5"/>
    <dgm:cxn modelId="{342B6575-E30B-5249-96F1-67FB6627603C}" type="presOf" srcId="{A62A8B09-B0AD-494C-B738-AA1A9233A54E}" destId="{31D9B303-8675-9243-A883-477D51E9CD51}" srcOrd="0" destOrd="1" presId="urn:microsoft.com/office/officeart/2005/8/layout/vList5"/>
    <dgm:cxn modelId="{E6C7F175-32B1-3F4E-86EE-EC0BEE830CA2}" srcId="{F3581813-32CF-0244-BF43-021BD527965B}" destId="{23F15E37-1C5C-B64B-8294-15C9A8907220}" srcOrd="0" destOrd="0" parTransId="{E171710B-AD9B-AE40-8C8A-EF8CDD870C01}" sibTransId="{3EDAE894-E6F3-554A-890D-323CCD73D78E}"/>
    <dgm:cxn modelId="{10C68C7D-D79F-1C47-8031-160016141555}" srcId="{785FBB51-F193-154F-8BE2-D90C6A545D98}" destId="{D21274E6-5327-0944-AA8B-772F1E8E1E1A}" srcOrd="0" destOrd="0" parTransId="{5A012CF8-9EB6-5B48-AE53-6655B7EB859B}" sibTransId="{B7D02665-258F-0B4B-A037-A92A8F278EC2}"/>
    <dgm:cxn modelId="{8CF07985-45A6-C048-9B34-483B27F4968D}" type="presOf" srcId="{0CB8A332-C5E8-9B45-A89F-9AA3243C9477}" destId="{4DE12784-B6DF-064E-B46C-AA6888B65A39}" srcOrd="0" destOrd="0" presId="urn:microsoft.com/office/officeart/2005/8/layout/vList5"/>
    <dgm:cxn modelId="{70BC0F87-0526-D445-AEFB-F574B03FA05B}" type="presOf" srcId="{015196F6-53CC-ED43-AE79-0E8B173A4E38}" destId="{31D9B303-8675-9243-A883-477D51E9CD51}" srcOrd="0" destOrd="2" presId="urn:microsoft.com/office/officeart/2005/8/layout/vList5"/>
    <dgm:cxn modelId="{AB68AF88-F9BC-0F42-BC18-58BB64981CC5}" srcId="{67480AA6-1B70-E446-9098-ECA7F4899AE8}" destId="{F4A363AE-28DF-9543-BB97-B15FD4E4A9C0}" srcOrd="0" destOrd="0" parTransId="{A24EDF06-7974-F340-9EDC-6E5D3D1E4CC4}" sibTransId="{C7D989D1-6C65-4944-A3F7-FC188670C97B}"/>
    <dgm:cxn modelId="{B2737F8D-20DD-5A48-AD86-2EE383D6DF0E}" type="presOf" srcId="{F694C82F-B98F-3A44-BFD8-51C9F8A260AE}" destId="{31D9B303-8675-9243-A883-477D51E9CD51}" srcOrd="0" destOrd="3" presId="urn:microsoft.com/office/officeart/2005/8/layout/vList5"/>
    <dgm:cxn modelId="{6900778F-BD80-F441-8521-7E1C73A261EF}" type="presOf" srcId="{785FBB51-F193-154F-8BE2-D90C6A545D98}" destId="{1D6FAAD7-443F-1C42-9600-6656ACD57F48}" srcOrd="0" destOrd="0" presId="urn:microsoft.com/office/officeart/2005/8/layout/vList5"/>
    <dgm:cxn modelId="{9ACA58B1-C02F-DA4D-8E50-3C10AA291CCD}" type="presOf" srcId="{17089C42-0B7A-4A40-A544-7AE3BC25FE15}" destId="{939F7E29-A618-9A42-BFAC-D8C8A4A6D6F5}" srcOrd="0" destOrd="1" presId="urn:microsoft.com/office/officeart/2005/8/layout/vList5"/>
    <dgm:cxn modelId="{32402BB5-2446-C844-A857-F118A284581C}" srcId="{67480AA6-1B70-E446-9098-ECA7F4899AE8}" destId="{A62A8B09-B0AD-494C-B738-AA1A9233A54E}" srcOrd="1" destOrd="0" parTransId="{990397A1-7F76-554D-BB81-655E0C527300}" sibTransId="{6FA218FD-D097-A040-9565-8C4885FA1797}"/>
    <dgm:cxn modelId="{319DDBBD-BEE3-F942-A1B0-46FCE0F09E55}" srcId="{67480AA6-1B70-E446-9098-ECA7F4899AE8}" destId="{015196F6-53CC-ED43-AE79-0E8B173A4E38}" srcOrd="2" destOrd="0" parTransId="{5F4B94C9-E3EC-5842-9038-94D817BD9E34}" sibTransId="{98C3FA98-EDB8-ED48-A647-6B7D2AAB8094}"/>
    <dgm:cxn modelId="{F9B4ABC0-B2AE-3F4A-9FB0-2C19BB0C272F}" srcId="{23F15E37-1C5C-B64B-8294-15C9A8907220}" destId="{D750BE07-D78D-4942-BA20-742A952D07D2}" srcOrd="2" destOrd="0" parTransId="{E800684F-7B24-884A-B9C3-4043510AA95D}" sibTransId="{895DBF33-2620-EB4D-9A8B-10138D0DBB4D}"/>
    <dgm:cxn modelId="{6A9C11C8-3DE0-D142-BCA3-74E0F03634F9}" type="presOf" srcId="{F4A363AE-28DF-9543-BB97-B15FD4E4A9C0}" destId="{31D9B303-8675-9243-A883-477D51E9CD51}" srcOrd="0" destOrd="0" presId="urn:microsoft.com/office/officeart/2005/8/layout/vList5"/>
    <dgm:cxn modelId="{813075CE-9BE8-8045-9DDF-74C17920828B}" type="presOf" srcId="{D21274E6-5327-0944-AA8B-772F1E8E1E1A}" destId="{0A70290E-F634-3E4F-9DA2-219C3AA86E06}" srcOrd="0" destOrd="0" presId="urn:microsoft.com/office/officeart/2005/8/layout/vList5"/>
    <dgm:cxn modelId="{306F15D3-EBAA-FD4C-890F-9A84A2A7D519}" type="presOf" srcId="{DD974498-1F91-F44D-85F5-ABB1D72C861B}" destId="{CF7F77BD-A990-844D-9C82-7A28228694B7}" srcOrd="0" destOrd="0" presId="urn:microsoft.com/office/officeart/2005/8/layout/vList5"/>
    <dgm:cxn modelId="{9BC3AED7-58C6-A34C-960D-85AD6DDFC135}" type="presOf" srcId="{F3581813-32CF-0244-BF43-021BD527965B}" destId="{193D35E8-4CD8-0848-8DE0-048B33B42656}" srcOrd="0" destOrd="0" presId="urn:microsoft.com/office/officeart/2005/8/layout/vList5"/>
    <dgm:cxn modelId="{85045ED9-6A9C-3B4A-9BDE-3EFD7AF2CEAF}" srcId="{0CB8A332-C5E8-9B45-A89F-9AA3243C9477}" destId="{75A292D8-6EAD-604A-8BE7-30C930D0B1E4}" srcOrd="0" destOrd="0" parTransId="{6B2F7398-6305-AC43-9809-F9D8BC8D1373}" sibTransId="{BEAFA8D7-8F61-A84E-A465-65C67991A852}"/>
    <dgm:cxn modelId="{5C8B46E4-9C80-2C4D-81DE-012E337E912F}" srcId="{23F15E37-1C5C-B64B-8294-15C9A8907220}" destId="{AC8060C4-B8E2-A24D-A553-E1374A51122B}" srcOrd="0" destOrd="0" parTransId="{CA950A92-0076-5540-871A-A4BEAE99F983}" sibTransId="{158C1AB2-E995-2447-AE70-994EE1723936}"/>
    <dgm:cxn modelId="{CE31CDE8-1676-B247-BA04-8BCDCA9D8698}" type="presOf" srcId="{7BCAC246-06C0-2041-A1D8-E877DDA512E4}" destId="{0A70290E-F634-3E4F-9DA2-219C3AA86E06}" srcOrd="0" destOrd="1" presId="urn:microsoft.com/office/officeart/2005/8/layout/vList5"/>
    <dgm:cxn modelId="{41A93EEE-79C9-B448-A3CB-7DDBD5A60E6E}" type="presOf" srcId="{AC8060C4-B8E2-A24D-A553-E1374A51122B}" destId="{1DB50BCF-5836-F141-9B46-5B5FB297CD4F}" srcOrd="0" destOrd="0" presId="urn:microsoft.com/office/officeart/2005/8/layout/vList5"/>
    <dgm:cxn modelId="{1B6444EE-BD94-8441-9D20-0136732AEC8D}" type="presOf" srcId="{DF3477B5-EE95-EE45-A8CF-85447472CC1B}" destId="{5EF6285D-BD79-0343-8F20-B86DA58F61B7}" srcOrd="0" destOrd="0" presId="urn:microsoft.com/office/officeart/2005/8/layout/vList5"/>
    <dgm:cxn modelId="{266812F7-A04A-0742-A043-5DECA70C7DC0}" type="presOf" srcId="{67480AA6-1B70-E446-9098-ECA7F4899AE8}" destId="{DFA8E319-28CE-C14F-925C-5B805A86FDA8}" srcOrd="0" destOrd="0" presId="urn:microsoft.com/office/officeart/2005/8/layout/vList5"/>
    <dgm:cxn modelId="{7EFE5104-55A2-9F47-BE44-CC7995D1ECB9}" type="presParOf" srcId="{193D35E8-4CD8-0848-8DE0-048B33B42656}" destId="{7ED664C1-773D-A948-8CE4-1B7ABB29BB9B}" srcOrd="0" destOrd="0" presId="urn:microsoft.com/office/officeart/2005/8/layout/vList5"/>
    <dgm:cxn modelId="{02C3CE82-4326-3E45-8D3A-924D5F1B1ED9}" type="presParOf" srcId="{7ED664C1-773D-A948-8CE4-1B7ABB29BB9B}" destId="{CC763BFA-DFC4-1B4D-B10A-82A890914130}" srcOrd="0" destOrd="0" presId="urn:microsoft.com/office/officeart/2005/8/layout/vList5"/>
    <dgm:cxn modelId="{B0AF6CDC-B1EC-E341-9D11-297639997AAB}" type="presParOf" srcId="{7ED664C1-773D-A948-8CE4-1B7ABB29BB9B}" destId="{1DB50BCF-5836-F141-9B46-5B5FB297CD4F}" srcOrd="1" destOrd="0" presId="urn:microsoft.com/office/officeart/2005/8/layout/vList5"/>
    <dgm:cxn modelId="{74F3A7F8-103E-6C44-A7A8-FE7698460AB2}" type="presParOf" srcId="{193D35E8-4CD8-0848-8DE0-048B33B42656}" destId="{1037EE9A-0C9A-4049-B7C8-F2F7A1781EDD}" srcOrd="1" destOrd="0" presId="urn:microsoft.com/office/officeart/2005/8/layout/vList5"/>
    <dgm:cxn modelId="{9CA9BC54-A55B-A64E-84C0-1E779277648E}" type="presParOf" srcId="{193D35E8-4CD8-0848-8DE0-048B33B42656}" destId="{B85B1383-23C8-6E4A-A6F9-7A43DD0041B0}" srcOrd="2" destOrd="0" presId="urn:microsoft.com/office/officeart/2005/8/layout/vList5"/>
    <dgm:cxn modelId="{F27A6646-DE64-B24C-868D-47CC7934D3A5}" type="presParOf" srcId="{B85B1383-23C8-6E4A-A6F9-7A43DD0041B0}" destId="{4DE12784-B6DF-064E-B46C-AA6888B65A39}" srcOrd="0" destOrd="0" presId="urn:microsoft.com/office/officeart/2005/8/layout/vList5"/>
    <dgm:cxn modelId="{5A1C78C5-7DE7-CF42-9181-2720A08633D1}" type="presParOf" srcId="{B85B1383-23C8-6E4A-A6F9-7A43DD0041B0}" destId="{939F7E29-A618-9A42-BFAC-D8C8A4A6D6F5}" srcOrd="1" destOrd="0" presId="urn:microsoft.com/office/officeart/2005/8/layout/vList5"/>
    <dgm:cxn modelId="{968BB8C8-C0DD-0A4F-8CCA-2C1BFAEA3EE0}" type="presParOf" srcId="{193D35E8-4CD8-0848-8DE0-048B33B42656}" destId="{BDCC9804-5ED9-F64B-8970-BA0835F2536C}" srcOrd="3" destOrd="0" presId="urn:microsoft.com/office/officeart/2005/8/layout/vList5"/>
    <dgm:cxn modelId="{67CF393B-0741-3343-989D-3AED3D03121A}" type="presParOf" srcId="{193D35E8-4CD8-0848-8DE0-048B33B42656}" destId="{10189843-40AD-E347-90BA-8B2EFB20E90E}" srcOrd="4" destOrd="0" presId="urn:microsoft.com/office/officeart/2005/8/layout/vList5"/>
    <dgm:cxn modelId="{8BC50785-D396-ED48-A6E7-A91FF1AA8D5E}" type="presParOf" srcId="{10189843-40AD-E347-90BA-8B2EFB20E90E}" destId="{DFA8E319-28CE-C14F-925C-5B805A86FDA8}" srcOrd="0" destOrd="0" presId="urn:microsoft.com/office/officeart/2005/8/layout/vList5"/>
    <dgm:cxn modelId="{CCA841FC-7CA5-2B4E-9AFD-5B4249E1AE5B}" type="presParOf" srcId="{10189843-40AD-E347-90BA-8B2EFB20E90E}" destId="{31D9B303-8675-9243-A883-477D51E9CD51}" srcOrd="1" destOrd="0" presId="urn:microsoft.com/office/officeart/2005/8/layout/vList5"/>
    <dgm:cxn modelId="{158A5A25-64E6-0A46-9221-F3DC0F8DCBAD}" type="presParOf" srcId="{193D35E8-4CD8-0848-8DE0-048B33B42656}" destId="{5E672116-64F2-9045-8C42-FF9F9CD9B0F0}" srcOrd="5" destOrd="0" presId="urn:microsoft.com/office/officeart/2005/8/layout/vList5"/>
    <dgm:cxn modelId="{8ADDB3CC-0CAD-E54D-854A-EEFDE6F6BFCD}" type="presParOf" srcId="{193D35E8-4CD8-0848-8DE0-048B33B42656}" destId="{DA13A81A-67F3-3848-88B1-605E416A6294}" srcOrd="6" destOrd="0" presId="urn:microsoft.com/office/officeart/2005/8/layout/vList5"/>
    <dgm:cxn modelId="{DB8C05CD-F54B-204D-8D5B-BC59B6129129}" type="presParOf" srcId="{DA13A81A-67F3-3848-88B1-605E416A6294}" destId="{5EF6285D-BD79-0343-8F20-B86DA58F61B7}" srcOrd="0" destOrd="0" presId="urn:microsoft.com/office/officeart/2005/8/layout/vList5"/>
    <dgm:cxn modelId="{96145305-54FD-2846-9743-66B46B1D27AA}" type="presParOf" srcId="{DA13A81A-67F3-3848-88B1-605E416A6294}" destId="{CF7F77BD-A990-844D-9C82-7A28228694B7}" srcOrd="1" destOrd="0" presId="urn:microsoft.com/office/officeart/2005/8/layout/vList5"/>
    <dgm:cxn modelId="{77F8C032-C5C6-DF41-BD25-CAA5D4AFB716}" type="presParOf" srcId="{193D35E8-4CD8-0848-8DE0-048B33B42656}" destId="{C83E9B97-F900-4944-800F-A5FBD4E987F6}" srcOrd="7" destOrd="0" presId="urn:microsoft.com/office/officeart/2005/8/layout/vList5"/>
    <dgm:cxn modelId="{71BE75A6-354F-DB45-90D5-08A958042160}" type="presParOf" srcId="{193D35E8-4CD8-0848-8DE0-048B33B42656}" destId="{74FBC279-08F1-324B-A2BF-D728B961DF13}" srcOrd="8" destOrd="0" presId="urn:microsoft.com/office/officeart/2005/8/layout/vList5"/>
    <dgm:cxn modelId="{58830BE6-C019-1649-95FE-E7B59618A270}" type="presParOf" srcId="{74FBC279-08F1-324B-A2BF-D728B961DF13}" destId="{1D6FAAD7-443F-1C42-9600-6656ACD57F48}" srcOrd="0" destOrd="0" presId="urn:microsoft.com/office/officeart/2005/8/layout/vList5"/>
    <dgm:cxn modelId="{ACDB8AA1-BB51-D149-B5B8-6AB5556335B1}" type="presParOf" srcId="{74FBC279-08F1-324B-A2BF-D728B961DF13}" destId="{0A70290E-F634-3E4F-9DA2-219C3AA86E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50BCF-5836-F141-9B46-5B5FB297CD4F}">
      <dsp:nvSpPr>
        <dsp:cNvPr id="0" name=""/>
        <dsp:cNvSpPr/>
      </dsp:nvSpPr>
      <dsp:spPr>
        <a:xfrm rot="5400000">
          <a:off x="2826181" y="-922276"/>
          <a:ext cx="1038532" cy="314865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Recruiting 500 patient-parent trios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Standardizing phenotyping methods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Establish African dysmorphology expertise</a:t>
          </a:r>
        </a:p>
      </dsp:txBody>
      <dsp:txXfrm rot="-5400000">
        <a:off x="1771119" y="183483"/>
        <a:ext cx="3097960" cy="937138"/>
      </dsp:txXfrm>
    </dsp:sp>
    <dsp:sp modelId="{CC763BFA-DFC4-1B4D-B10A-82A890914130}">
      <dsp:nvSpPr>
        <dsp:cNvPr id="0" name=""/>
        <dsp:cNvSpPr/>
      </dsp:nvSpPr>
      <dsp:spPr>
        <a:xfrm>
          <a:off x="0" y="2969"/>
          <a:ext cx="1771119" cy="12981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Clinical Phenotyping</a:t>
          </a:r>
        </a:p>
      </dsp:txBody>
      <dsp:txXfrm>
        <a:off x="63371" y="66340"/>
        <a:ext cx="1644377" cy="1171423"/>
      </dsp:txXfrm>
    </dsp:sp>
    <dsp:sp modelId="{939F7E29-A618-9A42-BFAC-D8C8A4A6D6F5}">
      <dsp:nvSpPr>
        <dsp:cNvPr id="0" name=""/>
        <dsp:cNvSpPr/>
      </dsp:nvSpPr>
      <dsp:spPr>
        <a:xfrm rot="5400000">
          <a:off x="2826181" y="440797"/>
          <a:ext cx="1038532" cy="3148657"/>
        </a:xfrm>
        <a:prstGeom prst="round2Same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Consider mental health of parents of children with DD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Assessing preferences for feedback of individual genetic findings </a:t>
          </a:r>
        </a:p>
      </dsp:txBody>
      <dsp:txXfrm rot="-5400000">
        <a:off x="1771119" y="1546557"/>
        <a:ext cx="3097960" cy="937138"/>
      </dsp:txXfrm>
    </dsp:sp>
    <dsp:sp modelId="{4DE12784-B6DF-064E-B46C-AA6888B65A39}">
      <dsp:nvSpPr>
        <dsp:cNvPr id="0" name=""/>
        <dsp:cNvSpPr/>
      </dsp:nvSpPr>
      <dsp:spPr>
        <a:xfrm>
          <a:off x="0" y="1366043"/>
          <a:ext cx="1771119" cy="129816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Community Engagement</a:t>
          </a:r>
        </a:p>
      </dsp:txBody>
      <dsp:txXfrm>
        <a:off x="63371" y="1429414"/>
        <a:ext cx="1644377" cy="1171423"/>
      </dsp:txXfrm>
    </dsp:sp>
    <dsp:sp modelId="{31D9B303-8675-9243-A883-477D51E9CD51}">
      <dsp:nvSpPr>
        <dsp:cNvPr id="0" name=""/>
        <dsp:cNvSpPr/>
      </dsp:nvSpPr>
      <dsp:spPr>
        <a:xfrm rot="5400000">
          <a:off x="2826181" y="1803871"/>
          <a:ext cx="1038532" cy="3148657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WES of 1500 participants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480 high-depth WES generated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Infrastructure needed for local WES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300" kern="1200" dirty="0"/>
        </a:p>
      </dsp:txBody>
      <dsp:txXfrm rot="-5400000">
        <a:off x="1771119" y="2909631"/>
        <a:ext cx="3097960" cy="937138"/>
      </dsp:txXfrm>
    </dsp:sp>
    <dsp:sp modelId="{DFA8E319-28CE-C14F-925C-5B805A86FDA8}">
      <dsp:nvSpPr>
        <dsp:cNvPr id="0" name=""/>
        <dsp:cNvSpPr/>
      </dsp:nvSpPr>
      <dsp:spPr>
        <a:xfrm>
          <a:off x="0" y="2729117"/>
          <a:ext cx="1771119" cy="129816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Whole Exome Sequencing</a:t>
          </a:r>
        </a:p>
      </dsp:txBody>
      <dsp:txXfrm>
        <a:off x="63371" y="2792488"/>
        <a:ext cx="1644377" cy="1171423"/>
      </dsp:txXfrm>
    </dsp:sp>
    <dsp:sp modelId="{CF7F77BD-A990-844D-9C82-7A28228694B7}">
      <dsp:nvSpPr>
        <dsp:cNvPr id="0" name=""/>
        <dsp:cNvSpPr/>
      </dsp:nvSpPr>
      <dsp:spPr>
        <a:xfrm rot="5400000">
          <a:off x="2826181" y="3166946"/>
          <a:ext cx="1038532" cy="3148657"/>
        </a:xfrm>
        <a:prstGeom prst="round2Same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Designing a local bioinformatics pipeline for WES analysis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Assess SNV, CNV, mosaicism &amp; </a:t>
          </a:r>
          <a:r>
            <a:rPr lang="en-GB" sz="1500" i="1" kern="1200" dirty="0"/>
            <a:t>de novo </a:t>
          </a:r>
          <a:r>
            <a:rPr lang="en-GB" sz="1500" kern="1200" dirty="0"/>
            <a:t>mutation in an African context</a:t>
          </a:r>
        </a:p>
      </dsp:txBody>
      <dsp:txXfrm rot="-5400000">
        <a:off x="1771119" y="4272706"/>
        <a:ext cx="3097960" cy="937138"/>
      </dsp:txXfrm>
    </dsp:sp>
    <dsp:sp modelId="{5EF6285D-BD79-0343-8F20-B86DA58F61B7}">
      <dsp:nvSpPr>
        <dsp:cNvPr id="0" name=""/>
        <dsp:cNvSpPr/>
      </dsp:nvSpPr>
      <dsp:spPr>
        <a:xfrm>
          <a:off x="0" y="4092191"/>
          <a:ext cx="1771119" cy="129816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Bioinformatics</a:t>
          </a:r>
        </a:p>
      </dsp:txBody>
      <dsp:txXfrm>
        <a:off x="63371" y="4155562"/>
        <a:ext cx="1644377" cy="1171423"/>
      </dsp:txXfrm>
    </dsp:sp>
    <dsp:sp modelId="{0A70290E-F634-3E4F-9DA2-219C3AA86E06}">
      <dsp:nvSpPr>
        <dsp:cNvPr id="0" name=""/>
        <dsp:cNvSpPr/>
      </dsp:nvSpPr>
      <dsp:spPr>
        <a:xfrm rot="5400000">
          <a:off x="2826181" y="4530020"/>
          <a:ext cx="1038532" cy="3148657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Training postgraduate students in genomics &amp; bioinformatics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Leadership training &amp; mentorship</a:t>
          </a:r>
        </a:p>
      </dsp:txBody>
      <dsp:txXfrm rot="-5400000">
        <a:off x="1771119" y="5635780"/>
        <a:ext cx="3097960" cy="937138"/>
      </dsp:txXfrm>
    </dsp:sp>
    <dsp:sp modelId="{1D6FAAD7-443F-1C42-9600-6656ACD57F48}">
      <dsp:nvSpPr>
        <dsp:cNvPr id="0" name=""/>
        <dsp:cNvSpPr/>
      </dsp:nvSpPr>
      <dsp:spPr>
        <a:xfrm>
          <a:off x="0" y="5455265"/>
          <a:ext cx="1771119" cy="129816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Training</a:t>
          </a:r>
        </a:p>
      </dsp:txBody>
      <dsp:txXfrm>
        <a:off x="63371" y="5518636"/>
        <a:ext cx="1644377" cy="1171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F343C-01C2-5544-B4CF-8F6DF6482018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C625C-AE77-A345-9B82-E4B50EB4E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Considerable burden LMIC,</a:t>
            </a:r>
            <a:r>
              <a:rPr lang="en-ZA" baseline="0" dirty="0"/>
              <a:t> and </a:t>
            </a:r>
            <a:r>
              <a:rPr lang="en-ZA" dirty="0"/>
              <a:t>Genetic aetiology of DD in Africa is poorly understood.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Paucity</a:t>
            </a:r>
            <a:r>
              <a:rPr lang="en-ZA" baseline="0" dirty="0"/>
              <a:t> of service and testing</a:t>
            </a:r>
            <a:endParaRPr lang="en-Z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5CA27-A89B-4DCF-A682-580329A73690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99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340FE-0C82-4170-AA53-FCF67154C2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6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40FE-0C82-4170-AA53-FCF67154C2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2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C1C5-02FA-BECB-11FE-36D3A72CA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2E807-C1B7-5811-099D-357542EEC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FCCFE-1F65-4E52-87D5-E6222904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7433C-A9DB-28E3-EE6B-0DB08F0F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FEB38-220D-FCD8-4605-00291F2C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1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FF0C8-FFB2-4CA8-7DC0-C881781C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70F60-B94C-3F71-8EC2-2944336F1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2AE12-9ADA-38F9-A50D-7565F31F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5622A-C5B4-DBDE-7B8F-373C5E48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06867-2CCB-0A21-8F89-98C536B5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AB6EA-687C-0F95-C03F-506386183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3E66D-DE69-66BD-4938-73CA061A9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30616-1709-A31A-0234-98E2A31F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4FB3E-D3DA-386E-6DB4-3E88381E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561F5-9B12-8B1A-8EE1-80E0215B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6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B8FD-219F-B69C-DA84-BE17D06C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3C26F-F48B-8C78-0212-B2FC4FECE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36331-ADB7-E4D6-3383-BB250ADA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FF3B8-0B0A-5D7E-119E-4597A7FCB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BBD8E-0F19-3984-4317-7BF8E057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4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648A6-196E-7DA5-C128-CF49A8F5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6C9F1-F31C-5262-2131-FD28AB2A4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11425-73FD-9DEE-D198-02A74DD69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28A0C-3569-9977-8A1D-403C6D20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F90E-29BD-0C97-A1D1-96090A71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3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48AA-3AAB-7BFC-CC3B-8B41561C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1B193-8398-157A-9C7A-844AA6FD8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4E039-570F-135B-66C2-A0EB67701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BB1BA-2DA4-2306-351B-C33C4A3A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8AE6F-BD90-7ED0-DA51-4C2306F7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7F207-21F8-65B6-E6DF-D3866BEF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AA156-1D78-16F5-B461-4B0912AE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C5DB-6076-3B76-DED2-60D098F7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1A9BF-CE21-5E0A-FE65-D065962BE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24B07-AFAC-5FC3-035E-183490061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BD70A-4F17-AF73-1AC0-3FA20DB21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FD0BFF-3292-E80F-AFCA-0EA92625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FEB9AD-FD9C-E15E-2192-FD7449AA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8E07B0-8BE6-F641-E2BE-6B4ACE03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F209-D416-5BEB-678D-8B64AF82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DA1D9-8E4D-8313-B2E4-78F1A242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CAF9-F54E-1D2B-E6C3-A802CFC6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F94E2-F16F-23E9-C0FB-9CDFEE178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20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09B66-0C13-19C4-A849-F1A99B7E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A5B7B-4990-81F4-DC05-F21597518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3009A-58EE-C1A2-10A8-E471F3A7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0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043B-D8F0-9446-00FB-CE1FD723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20202-31C4-E1C4-74F5-04AAEF909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9C6C6-81A7-F774-535A-D417A9906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7F62B-525E-EB03-299F-2578BBED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CACF1-2867-066A-3774-DCFD72410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D0D9E-C014-58E8-7263-02327D50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913D-26A1-5B8D-238E-65229D4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6B7C83-E15C-738D-49EA-D71D8FC1B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912DF-A505-3A2D-EF11-3C000B68F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FB477-5EF6-AB7C-A659-811DE9686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F9F08-5620-70CA-06D0-A0DF6541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8E522-8877-5448-FF05-2B171C22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9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BA93DE-6B81-1462-5E27-42A08EA5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43DB8-AF86-D77B-F896-5132F0B56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8DE56-85C4-F86D-4762-B84129257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813C-EEDE-DA4A-A74F-5CA9535FE969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D67-0994-5534-1AFB-28EB35C8E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7FEB0-5269-E130-24AD-08D683C3D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EC83-9186-9E45-8910-215BFB2A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18" Type="http://schemas.openxmlformats.org/officeDocument/2006/relationships/image" Target="../media/image8.png"/><Relationship Id="rId26" Type="http://schemas.openxmlformats.org/officeDocument/2006/relationships/image" Target="../media/image31.tiff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24" Type="http://schemas.openxmlformats.org/officeDocument/2006/relationships/image" Target="../media/image29.tiff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8.tiff"/><Relationship Id="rId10" Type="http://schemas.openxmlformats.org/officeDocument/2006/relationships/image" Target="../media/image16.jpeg"/><Relationship Id="rId19" Type="http://schemas.openxmlformats.org/officeDocument/2006/relationships/image" Target="../media/image24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jpg"/><Relationship Id="rId22" Type="http://schemas.openxmlformats.org/officeDocument/2006/relationships/image" Target="../media/image27.tiff"/><Relationship Id="rId2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0E9032-FD50-BF24-3694-593F1E3AA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6910" y="3049578"/>
            <a:ext cx="3510355" cy="2081794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 </a:t>
            </a:r>
            <a:r>
              <a:rPr lang="en-US" dirty="0" err="1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Zané</a:t>
            </a:r>
            <a:r>
              <a:rPr lang="en-US" dirty="0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Lombard</a:t>
            </a:r>
          </a:p>
          <a:p>
            <a:pPr algn="l"/>
            <a:r>
              <a:rPr lang="en-US" sz="1800" dirty="0">
                <a:solidFill>
                  <a:srgbClr val="FEFFFF"/>
                </a:solidFill>
                <a:latin typeface="+mj-lt"/>
              </a:rPr>
              <a:t>Division of Human Genetics</a:t>
            </a:r>
          </a:p>
          <a:p>
            <a:pPr algn="l"/>
            <a:endParaRPr lang="en-US" sz="1800" dirty="0">
              <a:solidFill>
                <a:srgbClr val="FEFFFF"/>
              </a:solidFill>
              <a:latin typeface="+mj-lt"/>
            </a:endParaRPr>
          </a:p>
          <a:p>
            <a:pPr algn="l"/>
            <a:r>
              <a:rPr lang="en-US" sz="1800" dirty="0">
                <a:solidFill>
                  <a:srgbClr val="FEFFFF"/>
                </a:solidFill>
                <a:latin typeface="+mj-lt"/>
              </a:rPr>
              <a:t>University of the Witwatersrand &amp; National Health Laboratory Service, South Africa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D7F8658-4888-A993-0C53-4B5FA8911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69" b="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2">
            <a:extLst>
              <a:ext uri="{FF2B5EF4-FFF2-40B4-BE49-F238E27FC236}">
                <a16:creationId xmlns:a16="http://schemas.microsoft.com/office/drawing/2014/main" id="{3904BE49-D42F-4F46-B6D8-2F317121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D57C06C8-18BE-4336-B9E0-3E15ACC93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1C39E9B-4917-47D7-B9CB-56480F887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5F7200AE-DDFE-46D2-ABCA-99906B970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CAC40760-2393-4FAE-9A58-F4CDC0671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1080422B-1649-4C8E-9459-421424360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136A7BD-0DB3-401B-A6AB-38BD30D1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D037346-242B-41AF-8CF5-C35284CA2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238EBF94-0BBF-4BAE-AE27-729E3AC13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940EFD7-EB1A-47AF-9DC9-7D4FCC601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6BAA7A10-98A8-4931-9BE2-B573EB376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20223F5-34A9-4388-AF7B-38C76242F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CC9C746-C646-4363-B3D3-349B5C18C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3EAA5BC5-AB13-4C8E-9D9D-05DE777C5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500FC397-0569-4EC4-926A-DDD62AC49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84FF041-FE7D-47CD-830F-7FABF41C7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24154F3-CDFE-4FFF-92E4-ECEACF4A6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CCE7404D-AA5A-4B82-A875-07F35D7C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526B6FED-4F20-4070-95B4-FF6F439E1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3A75958D-1716-4B5A-A745-AFA4962FA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531A2051-17DE-4E9D-9EA6-026B97B1A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E0642A0-80D3-4F37-8249-A07E6F382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12194680" cy="41277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reptile&#10;&#10;Description automatically generated">
            <a:extLst>
              <a:ext uri="{FF2B5EF4-FFF2-40B4-BE49-F238E27FC236}">
                <a16:creationId xmlns:a16="http://schemas.microsoft.com/office/drawing/2014/main" id="{563EE1BF-E65F-2B7E-E73D-3537CAD5D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9" y="754080"/>
            <a:ext cx="11552981" cy="2859362"/>
          </a:xfrm>
          <a:prstGeom prst="rect">
            <a:avLst/>
          </a:prstGeom>
          <a:ln w="12700"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A760135-24A9-40C9-B45F-2EB5B642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39" name="Isosceles Triangle 39">
              <a:extLst>
                <a:ext uri="{FF2B5EF4-FFF2-40B4-BE49-F238E27FC236}">
                  <a16:creationId xmlns:a16="http://schemas.microsoft.com/office/drawing/2014/main" id="{20E3CEE0-0CB3-421F-99FC-4585E6243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46BB80-2556-4779-9642-5706CAA33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CDE508-39CE-0360-51AC-42CD7210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430" y="4540477"/>
            <a:ext cx="8833655" cy="7277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Diagnosing Rare Disease</a:t>
            </a:r>
          </a:p>
        </p:txBody>
      </p:sp>
    </p:spTree>
    <p:extLst>
      <p:ext uri="{BB962C8B-B14F-4D97-AF65-F5344CB8AC3E}">
        <p14:creationId xmlns:p14="http://schemas.microsoft.com/office/powerpoint/2010/main" val="167085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853FE-D611-2A44-B3DF-51D96E18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EF8B-F223-470A-8238-77EC5D554466}" type="slidenum">
              <a:rPr lang="en-ZA" smtClean="0"/>
              <a:t>3</a:t>
            </a:fld>
            <a:endParaRPr lang="en-Z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07E75-6A67-6E50-0EA8-230C2E297F29}"/>
              </a:ext>
            </a:extLst>
          </p:cNvPr>
          <p:cNvGrpSpPr/>
          <p:nvPr/>
        </p:nvGrpSpPr>
        <p:grpSpPr>
          <a:xfrm>
            <a:off x="184999" y="232641"/>
            <a:ext cx="12007001" cy="6625359"/>
            <a:chOff x="1183341" y="738667"/>
            <a:chExt cx="10029265" cy="61193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341" y="738667"/>
              <a:ext cx="9856694" cy="6024599"/>
            </a:xfrm>
            <a:prstGeom prst="rect">
              <a:avLst/>
            </a:prstGeom>
          </p:spPr>
        </p:pic>
        <p:pic>
          <p:nvPicPr>
            <p:cNvPr id="4" name="officeArt object">
              <a:extLst>
                <a:ext uri="{FF2B5EF4-FFF2-40B4-BE49-F238E27FC236}">
                  <a16:creationId xmlns:a16="http://schemas.microsoft.com/office/drawing/2014/main" id="{F37B698F-7733-0F4A-81F1-6BD69F1108B9}"/>
                </a:ext>
              </a:extLst>
            </p:cNvPr>
            <p:cNvPicPr/>
            <p:nvPr/>
          </p:nvPicPr>
          <p:blipFill>
            <a:blip r:embed="rId4"/>
            <a:srcRect b="4098"/>
            <a:stretch>
              <a:fillRect/>
            </a:stretch>
          </p:blipFill>
          <p:spPr>
            <a:xfrm>
              <a:off x="6111688" y="4153387"/>
              <a:ext cx="5100918" cy="2704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4D2D08-264D-324D-84A0-A7B4108D0909}"/>
              </a:ext>
            </a:extLst>
          </p:cNvPr>
          <p:cNvSpPr txBox="1"/>
          <p:nvPr/>
        </p:nvSpPr>
        <p:spPr>
          <a:xfrm>
            <a:off x="6913418" y="5847002"/>
            <a:ext cx="3547492" cy="369332"/>
          </a:xfrm>
          <a:prstGeom prst="rect">
            <a:avLst/>
          </a:prstGeom>
          <a:solidFill>
            <a:srgbClr val="73FEF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92% remain undiagnosed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2F5B7-B0D9-2F46-909F-FDA9B33DED7A}"/>
              </a:ext>
            </a:extLst>
          </p:cNvPr>
          <p:cNvSpPr txBox="1"/>
          <p:nvPr/>
        </p:nvSpPr>
        <p:spPr>
          <a:xfrm>
            <a:off x="6913418" y="5847002"/>
            <a:ext cx="3547492" cy="36933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6332E-B1FB-14C5-BE25-F04AF2280ED8}"/>
              </a:ext>
            </a:extLst>
          </p:cNvPr>
          <p:cNvSpPr txBox="1"/>
          <p:nvPr/>
        </p:nvSpPr>
        <p:spPr>
          <a:xfrm>
            <a:off x="184999" y="520275"/>
            <a:ext cx="118220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Need for Rare Disease Services in Africa</a:t>
            </a:r>
          </a:p>
        </p:txBody>
      </p:sp>
    </p:spTree>
    <p:extLst>
      <p:ext uri="{BB962C8B-B14F-4D97-AF65-F5344CB8AC3E}">
        <p14:creationId xmlns:p14="http://schemas.microsoft.com/office/powerpoint/2010/main" val="24660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A5B0A52-0299-0A4E-B75C-38FCA377C8F4}"/>
              </a:ext>
            </a:extLst>
          </p:cNvPr>
          <p:cNvGrpSpPr/>
          <p:nvPr/>
        </p:nvGrpSpPr>
        <p:grpSpPr>
          <a:xfrm>
            <a:off x="2350566" y="1487829"/>
            <a:ext cx="6217929" cy="5219700"/>
            <a:chOff x="2552700" y="0"/>
            <a:chExt cx="6975875" cy="6858000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79097FC6-AAFC-6B45-A494-D6082482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424" y="0"/>
              <a:ext cx="6865151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91951A-CB85-EB49-8150-4C600BA2C447}"/>
                </a:ext>
              </a:extLst>
            </p:cNvPr>
            <p:cNvSpPr/>
            <p:nvPr/>
          </p:nvSpPr>
          <p:spPr>
            <a:xfrm>
              <a:off x="2552700" y="4660900"/>
              <a:ext cx="41910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873E916-D29E-184D-944C-7874B0E58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5" t="37094" b="1276"/>
          <a:stretch/>
        </p:blipFill>
        <p:spPr>
          <a:xfrm>
            <a:off x="3866764" y="0"/>
            <a:ext cx="3310838" cy="1981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A78777-708C-FD4E-B3AE-C116DEE5F6A5}"/>
              </a:ext>
            </a:extLst>
          </p:cNvPr>
          <p:cNvSpPr txBox="1"/>
          <p:nvPr/>
        </p:nvSpPr>
        <p:spPr>
          <a:xfrm>
            <a:off x="105138" y="92646"/>
            <a:ext cx="40692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DDD-AFRICA</a:t>
            </a:r>
            <a:endParaRPr lang="en-US" sz="32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+mj-lt"/>
                <a:cs typeface="Aharoni" panose="02010803020104030203" pitchFamily="2" charset="-79"/>
              </a:rPr>
              <a:t>Deciphering Developmental Disorders in Africa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C630C8-783E-1E43-9B52-CB4A93322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" y="4113422"/>
            <a:ext cx="4414848" cy="2660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7CFE80-4536-6D46-A1B9-67A46DC3C236}"/>
              </a:ext>
            </a:extLst>
          </p:cNvPr>
          <p:cNvSpPr txBox="1"/>
          <p:nvPr/>
        </p:nvSpPr>
        <p:spPr>
          <a:xfrm>
            <a:off x="99797" y="2902928"/>
            <a:ext cx="4451871" cy="984885"/>
          </a:xfrm>
          <a:prstGeom prst="rect">
            <a:avLst/>
          </a:prstGeom>
          <a:solidFill>
            <a:srgbClr val="93CC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Study Rationale: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Map genetic causes of rare disease in Africans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Catalyse improved diagnostic services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34986E5-0961-0F4B-A749-B746806F243C}"/>
              </a:ext>
            </a:extLst>
          </p:cNvPr>
          <p:cNvGraphicFramePr/>
          <p:nvPr/>
        </p:nvGraphicFramePr>
        <p:xfrm>
          <a:off x="7201518" y="17483"/>
          <a:ext cx="4919777" cy="6756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A2D5C-C230-4A40-A51E-903B5846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EF8B-F223-470A-8238-77EC5D554466}" type="slidenum">
              <a:rPr lang="en-ZA" smtClean="0"/>
              <a:t>4</a:t>
            </a:fld>
            <a:endParaRPr lang="en-Z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45EF7-DDED-3443-9A39-99EDD486518B}"/>
              </a:ext>
            </a:extLst>
          </p:cNvPr>
          <p:cNvSpPr txBox="1"/>
          <p:nvPr/>
        </p:nvSpPr>
        <p:spPr>
          <a:xfrm>
            <a:off x="70705" y="1372172"/>
            <a:ext cx="4451871" cy="1446550"/>
          </a:xfrm>
          <a:prstGeom prst="rect">
            <a:avLst/>
          </a:prstGeom>
          <a:solidFill>
            <a:srgbClr val="009193">
              <a:alpha val="6065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200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Is exome sequencing a practical first-line investigation for developmental disorders in a resource constraint environment (LMIC)?</a:t>
            </a:r>
            <a:endParaRPr lang="en-ZA" sz="2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8F688-2A88-5F7E-6EB8-92F977CE4B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86" y="17483"/>
            <a:ext cx="803506" cy="7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9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C3A23-90AF-FD49-9ABA-D4E116953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Benefit of Rare Disease Research in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8EF48-268E-E54B-8B41-062A5E9B4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Benefit of genomic medicine in a resource constrained environment.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Benefit to patient care in the long-term.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Discovery opportunities.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/>
              <a:t>Job creation and local skill development. </a:t>
            </a:r>
            <a:endParaRPr lang="en-ZA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3EE04-5339-C44C-B755-EB33D44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EF8B-F223-470A-8238-77EC5D554466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355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435E-93DE-4DC5-A1DE-B8D38A86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33" y="19508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Acknowledgements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7D28A-ACDE-4517-ACEA-801725201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33" y="1519809"/>
            <a:ext cx="6752295" cy="4351338"/>
          </a:xfrm>
        </p:spPr>
        <p:txBody>
          <a:bodyPr>
            <a:normAutofit/>
          </a:bodyPr>
          <a:lstStyle/>
          <a:p>
            <a:r>
              <a:rPr lang="en-ZA" sz="1800" b="1" dirty="0"/>
              <a:t>Funding: </a:t>
            </a:r>
            <a:r>
              <a:rPr lang="en-ZA" sz="1600" dirty="0"/>
              <a:t>H3Africa NIMH/NIH: U01MH115483. NHLS Research Trust, NRF-SA</a:t>
            </a:r>
          </a:p>
          <a:p>
            <a:endParaRPr lang="en-ZA" sz="1800" b="1" dirty="0"/>
          </a:p>
          <a:p>
            <a:r>
              <a:rPr lang="en-ZA" sz="1800" b="1" dirty="0"/>
              <a:t>Partners: </a:t>
            </a:r>
            <a:r>
              <a:rPr lang="en-ZA" sz="1600" dirty="0" err="1"/>
              <a:t>Wellcome</a:t>
            </a:r>
            <a:r>
              <a:rPr lang="en-ZA" sz="1600" dirty="0"/>
              <a:t> Sanger Institute &amp; DDD-UK; H3ABioNet; SBIMB</a:t>
            </a:r>
          </a:p>
          <a:p>
            <a:endParaRPr lang="en-ZA" sz="1800" b="1" dirty="0"/>
          </a:p>
          <a:p>
            <a:r>
              <a:rPr lang="en-ZA" sz="1800" b="1" dirty="0"/>
              <a:t>Institutions: </a:t>
            </a:r>
            <a:r>
              <a:rPr lang="en-ZA" sz="1600" dirty="0"/>
              <a:t>University of the Witwatersrand; National Health Laboratory Service; Wits Health Consortium; National Institute of Biomedical Research (INRB); University of Kinshasa</a:t>
            </a:r>
          </a:p>
          <a:p>
            <a:endParaRPr lang="en-ZA" sz="1900" b="1" dirty="0"/>
          </a:p>
          <a:p>
            <a:r>
              <a:rPr lang="en-ZA" sz="1900" b="1" dirty="0"/>
              <a:t>DDD-Africa research &amp; administration team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676CD6-17B7-1742-89C3-35DA9489A95C}"/>
              </a:ext>
            </a:extLst>
          </p:cNvPr>
          <p:cNvGrpSpPr/>
          <p:nvPr/>
        </p:nvGrpSpPr>
        <p:grpSpPr>
          <a:xfrm>
            <a:off x="247640" y="5674211"/>
            <a:ext cx="11696717" cy="935730"/>
            <a:chOff x="82686" y="5657765"/>
            <a:chExt cx="11696717" cy="935730"/>
          </a:xfrm>
        </p:grpSpPr>
        <p:pic>
          <p:nvPicPr>
            <p:cNvPr id="5" name="Picture 4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8B3A6909-2B37-8A4E-A93D-CA4E87316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30" r="22414"/>
            <a:stretch/>
          </p:blipFill>
          <p:spPr>
            <a:xfrm>
              <a:off x="82686" y="5657765"/>
              <a:ext cx="750000" cy="900000"/>
            </a:xfrm>
            <a:prstGeom prst="rect">
              <a:avLst/>
            </a:prstGeom>
          </p:spPr>
        </p:pic>
        <p:pic>
          <p:nvPicPr>
            <p:cNvPr id="6" name="Picture 5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A79EF6FF-F4D1-1A41-B63E-1FE22A88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713" y="5664920"/>
              <a:ext cx="750000" cy="90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FF7A7B-C724-7149-A9B7-D8339D97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2109" y="5673506"/>
              <a:ext cx="750000" cy="900000"/>
            </a:xfrm>
            <a:prstGeom prst="rect">
              <a:avLst/>
            </a:prstGeom>
          </p:spPr>
        </p:pic>
        <p:pic>
          <p:nvPicPr>
            <p:cNvPr id="8" name="Picture 7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E560927-08ED-A249-9385-A7B6FCA14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0329" y="5683716"/>
              <a:ext cx="750000" cy="900000"/>
            </a:xfrm>
            <a:prstGeom prst="rect">
              <a:avLst/>
            </a:prstGeom>
          </p:spPr>
        </p:pic>
        <p:pic>
          <p:nvPicPr>
            <p:cNvPr id="9" name="Picture 8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0C680144-CD6A-214D-8044-D92FFEBCC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377" y="5683716"/>
              <a:ext cx="750000" cy="90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FE4C62-DBC4-A245-84C0-D258F372B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3" r="12706"/>
            <a:stretch/>
          </p:blipFill>
          <p:spPr>
            <a:xfrm>
              <a:off x="3200981" y="5670254"/>
              <a:ext cx="750000" cy="900000"/>
            </a:xfrm>
            <a:prstGeom prst="rect">
              <a:avLst/>
            </a:prstGeom>
          </p:spPr>
        </p:pic>
        <p:pic>
          <p:nvPicPr>
            <p:cNvPr id="11" name="Picture 10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A11831AF-9195-D846-86C1-ADDD874F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22585" y="5664920"/>
              <a:ext cx="750000" cy="90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6AA635-7526-FB46-A4D0-D4A130483E92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2" t="9438" r="11161"/>
            <a:stretch/>
          </p:blipFill>
          <p:spPr>
            <a:xfrm>
              <a:off x="7904090" y="5673506"/>
              <a:ext cx="750000" cy="900000"/>
            </a:xfrm>
            <a:prstGeom prst="rect">
              <a:avLst/>
            </a:prstGeom>
          </p:spPr>
        </p:pic>
        <p:pic>
          <p:nvPicPr>
            <p:cNvPr id="13" name="Picture 12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2A4626B9-6250-2A4E-A9EB-B143C3EBB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674" y="5673506"/>
              <a:ext cx="750000" cy="900000"/>
            </a:xfrm>
            <a:prstGeom prst="rect">
              <a:avLst/>
            </a:prstGeom>
          </p:spPr>
        </p:pic>
        <p:pic>
          <p:nvPicPr>
            <p:cNvPr id="14" name="Picture 13" descr="A person smiling for the picture&#10;&#10;Description automatically generated with low confidence">
              <a:extLst>
                <a:ext uri="{FF2B5EF4-FFF2-40B4-BE49-F238E27FC236}">
                  <a16:creationId xmlns:a16="http://schemas.microsoft.com/office/drawing/2014/main" id="{6929BE91-CA7E-2945-9DD2-4243B4F4E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853" y="5683716"/>
              <a:ext cx="750000" cy="900000"/>
            </a:xfrm>
            <a:prstGeom prst="rect">
              <a:avLst/>
            </a:prstGeom>
          </p:spPr>
        </p:pic>
        <p:pic>
          <p:nvPicPr>
            <p:cNvPr id="15" name="Picture 14" descr="A picture containing person, posing&#10;&#10;Description automatically generated">
              <a:extLst>
                <a:ext uri="{FF2B5EF4-FFF2-40B4-BE49-F238E27FC236}">
                  <a16:creationId xmlns:a16="http://schemas.microsoft.com/office/drawing/2014/main" id="{FE80AF02-D001-D348-B6FC-FB763EB82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970" y="5673506"/>
              <a:ext cx="750000" cy="900000"/>
            </a:xfrm>
            <a:prstGeom prst="rect">
              <a:avLst/>
            </a:prstGeom>
          </p:spPr>
        </p:pic>
        <p:pic>
          <p:nvPicPr>
            <p:cNvPr id="16" name="Picture 15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49894EC7-CA84-5B48-A9BC-AB330D6A9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486" y="5693495"/>
              <a:ext cx="750000" cy="900000"/>
            </a:xfrm>
            <a:prstGeom prst="rect">
              <a:avLst/>
            </a:prstGeom>
          </p:spPr>
        </p:pic>
        <p:pic>
          <p:nvPicPr>
            <p:cNvPr id="17" name="Picture 16" descr="A picture containing person, indoor, curtain, posing&#10;&#10;Description automatically generated">
              <a:extLst>
                <a:ext uri="{FF2B5EF4-FFF2-40B4-BE49-F238E27FC236}">
                  <a16:creationId xmlns:a16="http://schemas.microsoft.com/office/drawing/2014/main" id="{9FB795F1-3367-0F49-B74E-446FD740788B}"/>
                </a:ext>
              </a:extLst>
            </p:cNvPr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744" y="5693495"/>
              <a:ext cx="748800" cy="900000"/>
            </a:xfrm>
            <a:prstGeom prst="rect">
              <a:avLst/>
            </a:prstGeom>
          </p:spPr>
        </p:pic>
        <p:pic>
          <p:nvPicPr>
            <p:cNvPr id="18" name="Picture 17" descr="A person taking a selfie&#10;&#10;Description automatically generated with medium confidence">
              <a:extLst>
                <a:ext uri="{FF2B5EF4-FFF2-40B4-BE49-F238E27FC236}">
                  <a16:creationId xmlns:a16="http://schemas.microsoft.com/office/drawing/2014/main" id="{69A3EB0B-FFA1-5748-89E0-122C22B14A14}"/>
                </a:ext>
              </a:extLst>
            </p:cNvPr>
            <p:cNvPicPr>
              <a:picLocks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9" t="15299" r="23778"/>
            <a:stretch/>
          </p:blipFill>
          <p:spPr>
            <a:xfrm>
              <a:off x="10259307" y="5693495"/>
              <a:ext cx="748800" cy="90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35EBBE-657A-A945-A269-02526C484DD2}"/>
                </a:ext>
              </a:extLst>
            </p:cNvPr>
            <p:cNvPicPr>
              <a:picLocks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2" r="2421" b="7479"/>
            <a:stretch/>
          </p:blipFill>
          <p:spPr>
            <a:xfrm>
              <a:off x="11030603" y="5693495"/>
              <a:ext cx="748800" cy="9000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85EA2A-6BD2-BC43-9C14-057FBC94A43D}"/>
              </a:ext>
            </a:extLst>
          </p:cNvPr>
          <p:cNvGrpSpPr/>
          <p:nvPr/>
        </p:nvGrpSpPr>
        <p:grpSpPr>
          <a:xfrm>
            <a:off x="6880302" y="781015"/>
            <a:ext cx="5064055" cy="4114370"/>
            <a:chOff x="6096000" y="50986"/>
            <a:chExt cx="5963173" cy="30303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0FE332-9A41-764E-BEF9-6B86FE1C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1892" y="2135140"/>
              <a:ext cx="946168" cy="9461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B67928-3243-0146-9276-EC64E913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2621" y="2270255"/>
              <a:ext cx="1111787" cy="75466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94BEB4-6CF0-0D45-8766-EF5A25068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563" y="2270256"/>
              <a:ext cx="731498" cy="7546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FAD44AC-E636-4041-B01A-EF9FE0EE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56368"/>
              <a:ext cx="1785704" cy="174307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B0F74B-4CEA-DA45-A4F2-BB37B483E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23082" b="24485"/>
            <a:stretch/>
          </p:blipFill>
          <p:spPr>
            <a:xfrm>
              <a:off x="9631585" y="50986"/>
              <a:ext cx="2066429" cy="82066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D34E73-1C7D-794B-A8F4-0B7DF36F7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631585" y="850681"/>
              <a:ext cx="2427588" cy="64586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B01EEF-344F-A648-AF0F-FD693BC88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364976" y="1616755"/>
              <a:ext cx="1380002" cy="50156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F7FCE3-0A14-8644-ACA6-7CB658FF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873165" y="1684221"/>
              <a:ext cx="1186008" cy="44033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33952F-38DE-CE43-9BFD-6A099CB6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290441" y="2389821"/>
              <a:ext cx="2536171" cy="553433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1BAC1D6-D323-1A43-8BE5-B9512FB12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009891" y="264506"/>
              <a:ext cx="1380002" cy="1603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92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275</Words>
  <Application>Microsoft Macintosh PowerPoint</Application>
  <PresentationFormat>Widescreen</PresentationFormat>
  <Paragraphs>54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Aharoni</vt:lpstr>
      <vt:lpstr>Arial</vt:lpstr>
      <vt:lpstr>Calibri</vt:lpstr>
      <vt:lpstr>Calibri Light</vt:lpstr>
      <vt:lpstr>Office Theme</vt:lpstr>
      <vt:lpstr>PowerPoint Presentation</vt:lpstr>
      <vt:lpstr>Diagnosing Rare Disease</vt:lpstr>
      <vt:lpstr>PowerPoint Presentation</vt:lpstr>
      <vt:lpstr>PowerPoint Presentation</vt:lpstr>
      <vt:lpstr>Benefit of Rare Disease Research in Africa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Zane Lombard</dc:creator>
  <cp:lastModifiedBy>Rachel Jones</cp:lastModifiedBy>
  <cp:revision>2</cp:revision>
  <dcterms:created xsi:type="dcterms:W3CDTF">2022-10-17T10:00:12Z</dcterms:created>
  <dcterms:modified xsi:type="dcterms:W3CDTF">2022-11-02T15:03:12Z</dcterms:modified>
</cp:coreProperties>
</file>