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6" r:id="rId2"/>
    <p:sldMasterId id="2147485829" r:id="rId3"/>
    <p:sldMasterId id="2147483708" r:id="rId4"/>
    <p:sldMasterId id="2147485824" r:id="rId5"/>
    <p:sldMasterId id="2147483706" r:id="rId6"/>
    <p:sldMasterId id="2147483648" r:id="rId7"/>
  </p:sldMasterIdLst>
  <p:notesMasterIdLst>
    <p:notesMasterId r:id="rId29"/>
  </p:notesMasterIdLst>
  <p:sldIdLst>
    <p:sldId id="257" r:id="rId8"/>
    <p:sldId id="261" r:id="rId9"/>
    <p:sldId id="278" r:id="rId10"/>
    <p:sldId id="284" r:id="rId11"/>
    <p:sldId id="274" r:id="rId12"/>
    <p:sldId id="281" r:id="rId13"/>
    <p:sldId id="275" r:id="rId14"/>
    <p:sldId id="287" r:id="rId15"/>
    <p:sldId id="269" r:id="rId16"/>
    <p:sldId id="277" r:id="rId17"/>
    <p:sldId id="272" r:id="rId18"/>
    <p:sldId id="283" r:id="rId19"/>
    <p:sldId id="282" r:id="rId20"/>
    <p:sldId id="290" r:id="rId21"/>
    <p:sldId id="285" r:id="rId22"/>
    <p:sldId id="265" r:id="rId23"/>
    <p:sldId id="292" r:id="rId24"/>
    <p:sldId id="270" r:id="rId25"/>
    <p:sldId id="286" r:id="rId26"/>
    <p:sldId id="291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F8B10-187E-4530-85CA-19BAF8532ECF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50BA6-0B8F-4AA9-AA06-E269425BF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spent a great deal of time today discussing the many achievements of newborn screening, as well as its limitations, including the </a:t>
            </a:r>
            <a:r>
              <a:rPr lang="en-US" dirty="0"/>
              <a:t>policy and operational barriers that could inadvertently hinder our ability to deliver disease-modifying treatments and potential cures to affected babies and young children in a timely fashion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what are we doing about it?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(sponsors) are working hand-in-hand with patient organizations to build evidence, not only through funding of pilot studies but in generating evidence to show the clinical utility of the treatments we are developing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recognize our role in addressing the urgent need for recommendations as to how public health NBS can </a:t>
            </a:r>
            <a:r>
              <a:rPr lang="en-US"/>
              <a:t>move towards </a:t>
            </a:r>
            <a:r>
              <a:rPr lang="en-US" dirty="0"/>
              <a:t>a model that can accommodate rapid therapeutic development and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37B92-03D0-41FF-86EB-BF05A99D2C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spent a great deal of time today discussing the many achievements of newborn screening, as well as its limitations, including the </a:t>
            </a:r>
            <a:r>
              <a:rPr lang="en-US" dirty="0"/>
              <a:t>policy and operational barriers that could inadvertently hinder our ability to deliver disease-modifying treatments and potential cures to affected babies and young children in a timely fashion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what are we doing about it?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(sponsors) are working hand-in-hand with patient organizations to build evidence, not only through funding of pilot studies but in generating evidence to show the clinical utility of the treatments we are developing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recognize our role in addressing the urgent need for recommendations as to how public health NBS can </a:t>
            </a:r>
            <a:r>
              <a:rPr lang="en-US"/>
              <a:t>move towards </a:t>
            </a:r>
            <a:r>
              <a:rPr lang="en-US" dirty="0"/>
              <a:t>a model that can accommodate rapid therapeutic development and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37B92-03D0-41FF-86EB-BF05A99D2C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0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in-direct and Non-medical costs (costs absorbed directly by families) in 2019 accounted for nearly 60% of the overall cost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direct costs which comprised the remaining 40%, the most significant costs drivers were inpatient costs and outpatient care</a:t>
            </a:r>
          </a:p>
          <a:p>
            <a:pPr lvl="0"/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 Medications and outpatient RX administration were only about 10% of the overall economic burden and less than what was spent on inpatient care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D0E5-0E40-E44B-B454-BEF188BA92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1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6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spent a great deal of time today discussing the many achievements of newborn screening, as well as its limitations, including the </a:t>
            </a:r>
            <a:r>
              <a:rPr lang="en-US" dirty="0"/>
              <a:t>policy and operational barriers that could inadvertently hinder our ability to deliver disease-modifying treatments and potential cures to affected babies and young children in a timely fashion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what are we doing about it?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Industry (sponsors) are working hand-in-hand with patient organizations to build evidence, not only through funding of pilot studies but in generating evidence to show the clinical utility of the treatments we are developing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also recognize our role in addressing the urgent need for recommendations as to how public health NBS can </a:t>
            </a:r>
            <a:r>
              <a:rPr lang="en-US"/>
              <a:t>move towards </a:t>
            </a:r>
            <a:r>
              <a:rPr lang="en-US" dirty="0"/>
              <a:t>a model that can accommodate rapid therapeutic development and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37B92-03D0-41FF-86EB-BF05A99D2C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4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63EE-BE7D-48D0-8F86-9596049D34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37ED8-495E-4F62-99A0-A1491842912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79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rect Non Medical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85420-A54D-4141-9A26-0C7F512E4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B6E0F3-7F15-EC4B-AB79-9E7019DF7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0" y="6277330"/>
            <a:ext cx="384018" cy="269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0A5"/>
                </a:solidFill>
              </a:defRPr>
            </a:lvl1pPr>
          </a:lstStyle>
          <a:p>
            <a:fld id="{9C749BCD-1E5A-0246-8491-ADC1938E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F2E86F-0014-D648-85F0-5DCC7319E6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319" y="1091839"/>
            <a:ext cx="5471161" cy="4708231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0908B5-2D46-BA41-81DC-76D5BA8091A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19520" y="1091839"/>
            <a:ext cx="5471162" cy="4708231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92BBCF1-71F3-A34A-96C8-1655CE535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0746" y="172559"/>
            <a:ext cx="990907" cy="993099"/>
          </a:xfrm>
          <a:prstGeom prst="rect">
            <a:avLst/>
          </a:prstGeom>
        </p:spPr>
      </p:pic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45C2B220-1ED6-724B-AC64-A6092AEAF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1" y="5887801"/>
            <a:ext cx="909827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088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062D18-DA7E-044C-BACB-9A0F52124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0" y="6277330"/>
            <a:ext cx="384018" cy="269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0A5"/>
                </a:solidFill>
              </a:defRPr>
            </a:lvl1pPr>
          </a:lstStyle>
          <a:p>
            <a:fld id="{9C749BCD-1E5A-0246-8491-ADC1938EC3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190502A9-0192-EF44-95B4-D2A49DA19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1" y="5887801"/>
            <a:ext cx="909827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901282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7FDC-A66E-8541-9DE0-9DDC011D5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EB54-7F6C-EC48-AC4B-0E2210CE98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1320" y="1091839"/>
            <a:ext cx="11389360" cy="4658721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1937E3-304F-FF4B-B63F-1F430F78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0" y="6277330"/>
            <a:ext cx="384018" cy="269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0A5"/>
                </a:solidFill>
              </a:defRPr>
            </a:lvl1pPr>
          </a:lstStyle>
          <a:p>
            <a:fld id="{9C749BCD-1E5A-0246-8491-ADC1938EC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48C825CF-8506-FC4D-9E07-5C0436DD6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1" y="5887801"/>
            <a:ext cx="909827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15FC-9D4D-458B-AFD8-B39AD0FF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7706-6562-42AA-B73F-C5F0D0ADB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954E1-3446-48C1-A853-5D151AD0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E3CD-FFDF-469B-9DBB-ABEA4944F9E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C769A-E035-447E-9284-2D72002E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CB28D-3A78-458C-8577-A9162F2E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E04D-F7B4-45F3-9AED-0633180B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C9C73-DB11-B085-BFB1-B54D4B2A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205F-CDFC-43D3-9EFB-CE97A541714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5F1F8B-DD47-5FEC-7C38-75122871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EBA86-680D-F49E-CA1D-13813B3F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0BF3-FB61-4D06-935D-578A1C3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E2DBF-14E7-4F92-8AE4-C2ECBEF7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C2AD-BFFA-401D-A6CE-2B5E09E8B1B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2DDAB-B0DC-4059-8D59-035F38E3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35C3-F243-4087-811C-6ADC9B07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6A8E-8613-45CC-9F9D-383BEE29B2F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F3ECE-3E5E-416A-894B-81D09A9B0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1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10/17/2022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5C4D9A4-C8E3-4644-9D63-86142FA59A02}"/>
              </a:ext>
            </a:extLst>
          </p:cNvPr>
          <p:cNvSpPr/>
          <p:nvPr userDrawn="1"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2595529"/>
            <a:ext cx="9304867" cy="1613201"/>
          </a:xfrm>
        </p:spPr>
        <p:txBody>
          <a:bodyPr lIns="0" tIns="0" rIns="0" bIns="0" anchor="ctr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526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230845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378346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688E5B1-4139-AD48-BA45-9CE6A55A1ED0}"/>
              </a:ext>
            </a:extLst>
          </p:cNvPr>
          <p:cNvSpPr/>
          <p:nvPr userDrawn="1"/>
        </p:nvSpPr>
        <p:spPr>
          <a:xfrm>
            <a:off x="-1325" y="2737476"/>
            <a:ext cx="573505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06E7DD-CF84-40EA-B406-8F05216DA0C2}"/>
              </a:ext>
            </a:extLst>
          </p:cNvPr>
          <p:cNvCxnSpPr/>
          <p:nvPr userDrawn="1"/>
        </p:nvCxnSpPr>
        <p:spPr>
          <a:xfrm>
            <a:off x="664029" y="3761696"/>
            <a:ext cx="115279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6BDBD8F-0811-E743-8D29-95FBA6111DCA}"/>
              </a:ext>
            </a:extLst>
          </p:cNvPr>
          <p:cNvSpPr/>
          <p:nvPr userDrawn="1"/>
        </p:nvSpPr>
        <p:spPr>
          <a:xfrm>
            <a:off x="5216208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D8F780B-398B-314B-87F1-35307B42F72E}"/>
              </a:ext>
            </a:extLst>
          </p:cNvPr>
          <p:cNvSpPr/>
          <p:nvPr userDrawn="1"/>
        </p:nvSpPr>
        <p:spPr>
          <a:xfrm rot="16200000">
            <a:off x="797983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1EE7A36-F988-7C4A-A854-1D7E6E70D021}"/>
              </a:ext>
            </a:extLst>
          </p:cNvPr>
          <p:cNvSpPr/>
          <p:nvPr userDrawn="1"/>
        </p:nvSpPr>
        <p:spPr>
          <a:xfrm>
            <a:off x="4673599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89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49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10/17/2022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C8660979-B6F8-480C-AAC7-48903CC3ECFC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C77-36B0-430F-8E22-207A83013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7A69F-7142-4945-8EA6-C046AC2BF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DCF7-4318-4449-863C-81807264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AC7B-B379-491B-A919-F66BC54FA1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A60C0-C6C1-4F11-843D-A77E11D1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60EE-81C1-49E2-9076-F38255C1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6CA0-2AA3-4C5F-BCA6-A00F7374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ABBC4-A327-434F-BC8F-99710935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AD1F-2DFC-4C1B-9A77-24A5B6A5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E09E4-DE89-473F-8856-CF60B58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C2AD-BFFA-401D-A6CE-2B5E09E8B1B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A896-2280-4FD1-B12D-2EE125AEB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A4B5-ADEE-4DE5-962E-59ABE3F47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6A8E-8613-45CC-9F9D-383BEE29B2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22996-0C73-45D6-9B3C-4E27666849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6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78130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3" y="642391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5"/>
            <a:ext cx="6917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1" y="6423915"/>
            <a:ext cx="1052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2" r:id="rId2"/>
    <p:sldLayoutId id="2147483674" r:id="rId3"/>
    <p:sldLayoutId id="2147483679" r:id="rId4"/>
    <p:sldLayoutId id="2147483693" r:id="rId5"/>
    <p:sldLayoutId id="2147485825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B4D0B-852A-423D-8F59-78B524B1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E63C-5D01-4649-A657-584DBF89A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437B-D7E0-428E-85D9-D7AA09CE3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7AC7B-B379-491B-A919-F66BC54FA1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B4181-4E78-4BB5-B8AE-B9A932C69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D3ED-DCAC-404F-A395-A4244958E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6CA0-2AA3-4C5F-BCA6-A00F73749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8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04528-3E61-7F41-AFB3-A9B865E6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222317"/>
            <a:ext cx="11389360" cy="85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7786-0A78-9640-88F8-E6CF6B47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320" y="1091839"/>
            <a:ext cx="11389360" cy="474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4605F-366A-0642-AF63-5D4CC5DC4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0" y="6277330"/>
            <a:ext cx="384018" cy="269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0A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C749BCD-1E5A-0246-8491-ADC1938EC3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41152-7C90-E444-ADFC-330DF6C9C2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032789" y="6016496"/>
            <a:ext cx="3029175" cy="6586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C1BCB-FDC7-624D-A982-D2AD93C93887}"/>
              </a:ext>
            </a:extLst>
          </p:cNvPr>
          <p:cNvCxnSpPr>
            <a:cxnSpLocks/>
            <a:stCxn id="6" idx="3"/>
          </p:cNvCxnSpPr>
          <p:nvPr userDrawn="1"/>
        </p:nvCxnSpPr>
        <p:spPr>
          <a:xfrm>
            <a:off x="785338" y="6412235"/>
            <a:ext cx="824745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D9181363-72D5-2D42-B7E6-094305B05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2" y="5887801"/>
            <a:ext cx="863146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726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0150A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04528-3E61-7F41-AFB3-A9B865E6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222317"/>
            <a:ext cx="11389360" cy="85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37786-0A78-9640-88F8-E6CF6B47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320" y="1091839"/>
            <a:ext cx="11389360" cy="4747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4605F-366A-0642-AF63-5D4CC5DC4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320" y="6277330"/>
            <a:ext cx="384018" cy="269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0A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C749BCD-1E5A-0246-8491-ADC1938EC3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941152-7C90-E444-ADFC-330DF6C9C2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032789" y="6016496"/>
            <a:ext cx="3029175" cy="6586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6C1BCB-FDC7-624D-A982-D2AD93C93887}"/>
              </a:ext>
            </a:extLst>
          </p:cNvPr>
          <p:cNvCxnSpPr>
            <a:cxnSpLocks/>
            <a:stCxn id="6" idx="3"/>
          </p:cNvCxnSpPr>
          <p:nvPr userDrawn="1"/>
        </p:nvCxnSpPr>
        <p:spPr>
          <a:xfrm>
            <a:off x="785338" y="6412235"/>
            <a:ext cx="824745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D9181363-72D5-2D42-B7E6-094305B05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322" y="5887801"/>
            <a:ext cx="863146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B3B3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0150A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B3B3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CFC18-0A1A-4F09-9490-81EF75FB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CDBE-5D52-43C1-A602-7D837CB1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2CEA-8F3B-4D74-8AA5-393E3A1ED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E3CD-FFDF-469B-9DBB-ABEA4944F9E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96E-5BF5-4B48-8B25-C42BA36C7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2ECD8-3DBD-4463-865B-8839AEB9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E04D-F7B4-45F3-9AED-0633180BF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B37C1-5FEA-25FE-438A-25DA74B5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CB19-1099-56F2-BC3C-AAA424611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D0F0-2C21-2AFB-A51B-CB0D653BC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205F-CDFC-43D3-9EFB-CE97A541714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60AF-A21B-3AFA-B232-4E7F8DCCC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CD99B-7198-E029-4416-404AAC9DB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0BF3-FB61-4D06-935D-578A1C31D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eadvocate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roth@everylifefoundation.org" TargetMode="External"/><Relationship Id="rId4" Type="http://schemas.openxmlformats.org/officeDocument/2006/relationships/hyperlink" Target="mailto:akennedy@everylifefoundation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74">
            <a:extLst>
              <a:ext uri="{FF2B5EF4-FFF2-40B4-BE49-F238E27FC236}">
                <a16:creationId xmlns:a16="http://schemas.microsoft.com/office/drawing/2014/main" id="{A88A32BA-1569-49B7-AC3D-F900CC4B72F8}"/>
              </a:ext>
            </a:extLst>
          </p:cNvPr>
          <p:cNvSpPr/>
          <p:nvPr/>
        </p:nvSpPr>
        <p:spPr>
          <a:xfrm>
            <a:off x="8229407" y="8522525"/>
            <a:ext cx="1382236" cy="350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C5671CA-0603-409B-9EB8-62A5B0382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5"/>
          <a:stretch/>
        </p:blipFill>
        <p:spPr>
          <a:xfrm>
            <a:off x="104274" y="209827"/>
            <a:ext cx="11983452" cy="57967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A69849-C947-4705-A245-90124AE598B3}"/>
              </a:ext>
            </a:extLst>
          </p:cNvPr>
          <p:cNvSpPr/>
          <p:nvPr/>
        </p:nvSpPr>
        <p:spPr>
          <a:xfrm>
            <a:off x="7724274" y="730351"/>
            <a:ext cx="459606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br>
              <a:rPr lang="en-US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i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Annie Kennedy</a:t>
            </a:r>
            <a:br>
              <a:rPr lang="en-US" sz="3200" b="1" i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i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Chief of Policy, Advocacy,</a:t>
            </a:r>
          </a:p>
          <a:p>
            <a:pPr algn="ctr">
              <a:spcAft>
                <a:spcPts val="600"/>
              </a:spcAft>
            </a:pPr>
            <a:r>
              <a:rPr lang="en-US" sz="2800" b="1" i="1" dirty="0">
                <a:solidFill>
                  <a:srgbClr val="002060"/>
                </a:solidFill>
                <a:latin typeface="Calibri" charset="0"/>
                <a:cs typeface="Calibri" charset="0"/>
              </a:rPr>
              <a:t>Patient Engagement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AC0F655-8C47-4B69-922A-499514505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42" y="3051368"/>
            <a:ext cx="3079737" cy="14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6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3" descr="A person holding a baby&#10;&#10;Description automatically generated">
            <a:extLst>
              <a:ext uri="{FF2B5EF4-FFF2-40B4-BE49-F238E27FC236}">
                <a16:creationId xmlns:a16="http://schemas.microsoft.com/office/drawing/2014/main" id="{FAB65478-F886-9395-B19F-8BB27FACF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1526"/>
            <a:ext cx="4178299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0E908F-6F80-446F-83FD-E1E47C4711FB}"/>
              </a:ext>
            </a:extLst>
          </p:cNvPr>
          <p:cNvSpPr/>
          <p:nvPr/>
        </p:nvSpPr>
        <p:spPr>
          <a:xfrm>
            <a:off x="1104210" y="2474901"/>
            <a:ext cx="4364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Meet John &amp; Kate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419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51C60-D6DD-474F-9A66-45B1E781EF63}"/>
              </a:ext>
            </a:extLst>
          </p:cNvPr>
          <p:cNvSpPr/>
          <p:nvPr/>
        </p:nvSpPr>
        <p:spPr>
          <a:xfrm>
            <a:off x="563857" y="1874688"/>
            <a:ext cx="11029616" cy="477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rgbClr val="569BC2"/>
                </a:solidFill>
                <a:sym typeface="Wingdings" panose="05000000000000000000" pitchFamily="2" charset="2"/>
              </a:rPr>
              <a:t></a:t>
            </a:r>
            <a:endParaRPr lang="en-US" sz="28700" b="1" dirty="0">
              <a:solidFill>
                <a:srgbClr val="569BC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2DCC1-A99B-486F-9C56-80D9FEA9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EVERYLIFE 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Building a system that matches the pace of therapy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63C88-9057-416D-948F-6F5D915E112B}"/>
              </a:ext>
            </a:extLst>
          </p:cNvPr>
          <p:cNvSpPr/>
          <p:nvPr/>
        </p:nvSpPr>
        <p:spPr>
          <a:xfrm>
            <a:off x="5250426" y="5757427"/>
            <a:ext cx="646559" cy="40306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FDCF8-4CCD-41E9-8281-BCD1C772BDDE}"/>
              </a:ext>
            </a:extLst>
          </p:cNvPr>
          <p:cNvSpPr/>
          <p:nvPr/>
        </p:nvSpPr>
        <p:spPr>
          <a:xfrm>
            <a:off x="853461" y="2705682"/>
            <a:ext cx="9779821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</a:rPr>
              <a:t>State RUSP Alignment Legislation</a:t>
            </a:r>
          </a:p>
          <a:p>
            <a:pPr lvl="1">
              <a:spcAft>
                <a:spcPts val="900"/>
              </a:spcAft>
            </a:pP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Federal Legislation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(NBSSLA </a:t>
            </a:r>
            <a:r>
              <a:rPr lang="en-US" sz="2000" b="1" i="1" dirty="0" err="1">
                <a:solidFill>
                  <a:schemeClr val="bg1"/>
                </a:solidFill>
              </a:rPr>
              <a:t>Reauth</a:t>
            </a:r>
            <a:r>
              <a:rPr lang="en-US" sz="2000" b="1" i="1" dirty="0">
                <a:solidFill>
                  <a:schemeClr val="bg1"/>
                </a:solidFill>
              </a:rPr>
              <a:t>, Access to Genetic Services Act, Telehealth, and more)</a:t>
            </a:r>
          </a:p>
          <a:p>
            <a:pPr lvl="1">
              <a:spcAft>
                <a:spcPts val="900"/>
              </a:spcAft>
            </a:pP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Newborn Screening Modernization efforts</a:t>
            </a:r>
          </a:p>
          <a:p>
            <a:pPr lvl="1">
              <a:spcAft>
                <a:spcPts val="900"/>
              </a:spcAft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Assessing the Economic Impact of the Diagnostic Odyssey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Partnering on innovation opportunities to include WGS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00B027-53DE-4524-9537-6282495E8A8B}"/>
              </a:ext>
            </a:extLst>
          </p:cNvPr>
          <p:cNvSpPr/>
          <p:nvPr/>
        </p:nvSpPr>
        <p:spPr>
          <a:xfrm>
            <a:off x="560384" y="3066011"/>
            <a:ext cx="586155" cy="609600"/>
          </a:xfrm>
          <a:prstGeom prst="roundRect">
            <a:avLst/>
          </a:prstGeom>
          <a:noFill/>
          <a:ln>
            <a:noFill/>
          </a:ln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AutoShape 2" descr="✔">
            <a:extLst>
              <a:ext uri="{FF2B5EF4-FFF2-40B4-BE49-F238E27FC236}">
                <a16:creationId xmlns:a16="http://schemas.microsoft.com/office/drawing/2014/main" id="{E1F5A222-EA12-4ABB-B217-D7D8739D2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5" y="3669373"/>
            <a:ext cx="1330569" cy="13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✔">
            <a:extLst>
              <a:ext uri="{FF2B5EF4-FFF2-40B4-BE49-F238E27FC236}">
                <a16:creationId xmlns:a16="http://schemas.microsoft.com/office/drawing/2014/main" id="{2121EAA2-67A1-4F3A-BFCC-DA363B489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6" y="36693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5738A7-071D-4E0C-9C05-9BFF6D2B00DE}"/>
              </a:ext>
            </a:extLst>
          </p:cNvPr>
          <p:cNvSpPr/>
          <p:nvPr/>
        </p:nvSpPr>
        <p:spPr>
          <a:xfrm>
            <a:off x="581192" y="1982494"/>
            <a:ext cx="6433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NBS &amp; Diagnostic Policy highlights: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72A37-4589-4869-9550-BF95707F02C2}"/>
              </a:ext>
            </a:extLst>
          </p:cNvPr>
          <p:cNvSpPr/>
          <p:nvPr/>
        </p:nvSpPr>
        <p:spPr>
          <a:xfrm>
            <a:off x="623475" y="2654739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84A766-922A-46B0-8AE7-7A877BBACA83}"/>
              </a:ext>
            </a:extLst>
          </p:cNvPr>
          <p:cNvSpPr/>
          <p:nvPr/>
        </p:nvSpPr>
        <p:spPr>
          <a:xfrm>
            <a:off x="581192" y="4414072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E7C6C1-99AE-46D8-9079-8725FB7EEB9F}"/>
              </a:ext>
            </a:extLst>
          </p:cNvPr>
          <p:cNvSpPr/>
          <p:nvPr/>
        </p:nvSpPr>
        <p:spPr>
          <a:xfrm>
            <a:off x="598526" y="5291350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C2F27-5B53-4123-A77C-EF936BBC58FD}"/>
              </a:ext>
            </a:extLst>
          </p:cNvPr>
          <p:cNvSpPr/>
          <p:nvPr/>
        </p:nvSpPr>
        <p:spPr>
          <a:xfrm>
            <a:off x="598527" y="3428463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287A02-2AE8-4BA6-BF3A-A96FAFB1EDBA}"/>
              </a:ext>
            </a:extLst>
          </p:cNvPr>
          <p:cNvSpPr/>
          <p:nvPr/>
        </p:nvSpPr>
        <p:spPr>
          <a:xfrm>
            <a:off x="633195" y="5956745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7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5FC3-FA61-484D-8F13-DFC93BED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992" y="2622399"/>
            <a:ext cx="7399351" cy="1613201"/>
          </a:xfrm>
        </p:spPr>
        <p:txBody>
          <a:bodyPr>
            <a:normAutofit fontScale="90000"/>
          </a:bodyPr>
          <a:lstStyle/>
          <a:p>
            <a:pPr algn="l"/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r>
              <a:rPr lang="en-US" cap="none" dirty="0">
                <a:cs typeface="Calibri" panose="020F0502020204030204" pitchFamily="34" charset="0"/>
              </a:rPr>
              <a:t>Close the innovation gap for the 95% </a:t>
            </a:r>
            <a:br>
              <a:rPr lang="en-US" cap="none" dirty="0">
                <a:cs typeface="Calibri" panose="020F0502020204030204" pitchFamily="34" charset="0"/>
              </a:rPr>
            </a:br>
            <a:r>
              <a:rPr lang="en-US" cap="none" dirty="0">
                <a:cs typeface="Calibri" panose="020F0502020204030204" pitchFamily="34" charset="0"/>
              </a:rPr>
              <a:t>of rare disease communities who have </a:t>
            </a:r>
            <a:br>
              <a:rPr lang="en-US" cap="none" dirty="0">
                <a:cs typeface="Calibri" panose="020F0502020204030204" pitchFamily="34" charset="0"/>
              </a:rPr>
            </a:br>
            <a:r>
              <a:rPr lang="en-US" cap="none" dirty="0">
                <a:cs typeface="Calibri" panose="020F0502020204030204" pitchFamily="34" charset="0"/>
              </a:rPr>
              <a:t>no FDA approved treatment</a:t>
            </a: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endParaRPr lang="en-US" cap="none" dirty="0">
              <a:cs typeface="Calibri" panose="020F050202020403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816F2B-9AFD-48C3-B35D-27CF710C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5504589"/>
            <a:ext cx="2272251" cy="10998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911539-80FB-4B1F-9089-CF9FCDF26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744" y="2622399"/>
            <a:ext cx="2025805" cy="17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279052A-EF23-4A0B-BE90-A028F50B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5504589"/>
            <a:ext cx="2272251" cy="10998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DA4CC3-1E81-4B07-853E-8955D5C52538}"/>
              </a:ext>
            </a:extLst>
          </p:cNvPr>
          <p:cNvSpPr txBox="1">
            <a:spLocks/>
          </p:cNvSpPr>
          <p:nvPr/>
        </p:nvSpPr>
        <p:spPr>
          <a:xfrm>
            <a:off x="414453" y="0"/>
            <a:ext cx="10515600" cy="1099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cap="none" dirty="0">
                <a:solidFill>
                  <a:schemeClr val="accent3">
                    <a:lumMod val="75000"/>
                  </a:schemeClr>
                </a:solidFill>
              </a:rPr>
              <a:t>The Reality of Rare Disease Clinical Trials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F0784-1CA3-4159-8586-D4C94A403D64}"/>
              </a:ext>
            </a:extLst>
          </p:cNvPr>
          <p:cNvSpPr/>
          <p:nvPr/>
        </p:nvSpPr>
        <p:spPr>
          <a:xfrm>
            <a:off x="1226634" y="1409416"/>
            <a:ext cx="97034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Limited number of available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Heterogeneity of patient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Nascent clinical care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Imperfect (or nonexistent) natural history comparator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Lack of appropriate outcome measures, endpoints &amp;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surrogate biomarkers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Disease urgency and unmet need calls into question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whether placebos and clinical outcome measures are most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ethical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is meaningful to patients is not always what is – or what can be - measured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6943B-B0A2-4619-AEC6-9E773AE2F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547" y="353696"/>
            <a:ext cx="2165592" cy="3277262"/>
          </a:xfrm>
          <a:prstGeom prst="rect">
            <a:avLst/>
          </a:prstGeom>
          <a:ln w="57150" cmpd="sng">
            <a:solidFill>
              <a:srgbClr val="000090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5604D43-2487-4C18-9694-D62E9D494AAA}"/>
              </a:ext>
            </a:extLst>
          </p:cNvPr>
          <p:cNvSpPr txBox="1">
            <a:spLocks/>
          </p:cNvSpPr>
          <p:nvPr/>
        </p:nvSpPr>
        <p:spPr>
          <a:xfrm>
            <a:off x="414453" y="5758105"/>
            <a:ext cx="10515600" cy="1099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cap="none" dirty="0">
                <a:solidFill>
                  <a:schemeClr val="accent3">
                    <a:lumMod val="75000"/>
                  </a:schemeClr>
                </a:solidFill>
              </a:rPr>
              <a:t>In rare disease, doing nothing = doing harm</a:t>
            </a:r>
          </a:p>
        </p:txBody>
      </p:sp>
    </p:spTree>
    <p:extLst>
      <p:ext uri="{BB962C8B-B14F-4D97-AF65-F5344CB8AC3E}">
        <p14:creationId xmlns:p14="http://schemas.microsoft.com/office/powerpoint/2010/main" val="98220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51C60-D6DD-474F-9A66-45B1E781EF63}"/>
              </a:ext>
            </a:extLst>
          </p:cNvPr>
          <p:cNvSpPr/>
          <p:nvPr/>
        </p:nvSpPr>
        <p:spPr>
          <a:xfrm>
            <a:off x="471174" y="1884623"/>
            <a:ext cx="11029616" cy="4910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rgbClr val="569BC2"/>
                </a:solidFill>
                <a:sym typeface="Wingdings" panose="05000000000000000000" pitchFamily="2" charset="2"/>
              </a:rPr>
              <a:t></a:t>
            </a:r>
            <a:endParaRPr lang="en-US" sz="28700" b="1" dirty="0">
              <a:solidFill>
                <a:srgbClr val="569BC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2DCC1-A99B-486F-9C56-80D9FEA9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EVERYLIFE 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Building a system that matches the pace of therapy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63C88-9057-416D-948F-6F5D915E112B}"/>
              </a:ext>
            </a:extLst>
          </p:cNvPr>
          <p:cNvSpPr/>
          <p:nvPr/>
        </p:nvSpPr>
        <p:spPr>
          <a:xfrm>
            <a:off x="5250426" y="5757427"/>
            <a:ext cx="646559" cy="40306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FDCF8-4CCD-41E9-8281-BCD1C772BDDE}"/>
              </a:ext>
            </a:extLst>
          </p:cNvPr>
          <p:cNvSpPr/>
          <p:nvPr/>
        </p:nvSpPr>
        <p:spPr>
          <a:xfrm>
            <a:off x="853461" y="2628371"/>
            <a:ext cx="9779821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</a:rPr>
              <a:t>Developing &amp; enhancing regulatory approval pathways </a:t>
            </a:r>
            <a:r>
              <a:rPr lang="en-US" sz="2000" b="1" i="1" dirty="0">
                <a:solidFill>
                  <a:schemeClr val="bg1"/>
                </a:solidFill>
              </a:rPr>
              <a:t>(including the Accelerated Approval Pathway)</a:t>
            </a:r>
          </a:p>
          <a:p>
            <a:pPr lvl="1">
              <a:spcAft>
                <a:spcPts val="900"/>
              </a:spcAft>
            </a:pP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Federal Legislation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(User Fees,  STAT Act, and many more)</a:t>
            </a:r>
          </a:p>
          <a:p>
            <a:pPr lvl="1">
              <a:spcAft>
                <a:spcPts val="900"/>
              </a:spcAft>
            </a:pP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Patient Focused Drug Development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000" b="1" i="1" dirty="0">
                <a:solidFill>
                  <a:schemeClr val="bg1"/>
                </a:solidFill>
              </a:rPr>
              <a:t>PFDD Roundtable Series &amp; The Guide for Patient Involvement in Rare Disease Therapy Development</a:t>
            </a:r>
          </a:p>
          <a:p>
            <a:pPr lvl="1"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</a:rPr>
              <a:t>AA Assessment Study </a:t>
            </a:r>
            <a:r>
              <a:rPr lang="en-US" sz="2400" b="1" i="1" dirty="0">
                <a:solidFill>
                  <a:schemeClr val="bg1"/>
                </a:solidFill>
              </a:rPr>
              <a:t>(results coming soon!)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00B027-53DE-4524-9537-6282495E8A8B}"/>
              </a:ext>
            </a:extLst>
          </p:cNvPr>
          <p:cNvSpPr/>
          <p:nvPr/>
        </p:nvSpPr>
        <p:spPr>
          <a:xfrm>
            <a:off x="560384" y="3066011"/>
            <a:ext cx="586155" cy="609600"/>
          </a:xfrm>
          <a:prstGeom prst="roundRect">
            <a:avLst/>
          </a:prstGeom>
          <a:noFill/>
          <a:ln>
            <a:noFill/>
          </a:ln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AutoShape 2" descr="✔">
            <a:extLst>
              <a:ext uri="{FF2B5EF4-FFF2-40B4-BE49-F238E27FC236}">
                <a16:creationId xmlns:a16="http://schemas.microsoft.com/office/drawing/2014/main" id="{E1F5A222-EA12-4ABB-B217-D7D8739D2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5" y="3669373"/>
            <a:ext cx="1330569" cy="13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✔">
            <a:extLst>
              <a:ext uri="{FF2B5EF4-FFF2-40B4-BE49-F238E27FC236}">
                <a16:creationId xmlns:a16="http://schemas.microsoft.com/office/drawing/2014/main" id="{2121EAA2-67A1-4F3A-BFCC-DA363B489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6" y="36693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5738A7-071D-4E0C-9C05-9BFF6D2B00DE}"/>
              </a:ext>
            </a:extLst>
          </p:cNvPr>
          <p:cNvSpPr/>
          <p:nvPr/>
        </p:nvSpPr>
        <p:spPr>
          <a:xfrm>
            <a:off x="581192" y="2073389"/>
            <a:ext cx="5256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Regulatory Policy highlights: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72A37-4589-4869-9550-BF95707F02C2}"/>
              </a:ext>
            </a:extLst>
          </p:cNvPr>
          <p:cNvSpPr/>
          <p:nvPr/>
        </p:nvSpPr>
        <p:spPr>
          <a:xfrm>
            <a:off x="566976" y="2774962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84A766-922A-46B0-8AE7-7A877BBACA83}"/>
              </a:ext>
            </a:extLst>
          </p:cNvPr>
          <p:cNvSpPr/>
          <p:nvPr/>
        </p:nvSpPr>
        <p:spPr>
          <a:xfrm>
            <a:off x="560384" y="4748169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E7C6C1-99AE-46D8-9079-8725FB7EEB9F}"/>
              </a:ext>
            </a:extLst>
          </p:cNvPr>
          <p:cNvSpPr/>
          <p:nvPr/>
        </p:nvSpPr>
        <p:spPr>
          <a:xfrm>
            <a:off x="581192" y="5974839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C2F27-5B53-4123-A77C-EF936BBC58FD}"/>
              </a:ext>
            </a:extLst>
          </p:cNvPr>
          <p:cNvSpPr/>
          <p:nvPr/>
        </p:nvSpPr>
        <p:spPr>
          <a:xfrm>
            <a:off x="560384" y="3777997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44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5FC3-FA61-484D-8F13-DFC93BED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60" y="2622399"/>
            <a:ext cx="8391809" cy="1613201"/>
          </a:xfrm>
        </p:spPr>
        <p:txBody>
          <a:bodyPr>
            <a:normAutofit/>
          </a:bodyPr>
          <a:lstStyle/>
          <a:p>
            <a:pPr algn="l"/>
            <a:r>
              <a:rPr lang="en-US" sz="3600" cap="none" dirty="0">
                <a:cs typeface="Calibri" panose="020F0502020204030204" pitchFamily="34" charset="0"/>
              </a:rPr>
              <a:t>Facilitate timely access to approved therapies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816F2B-9AFD-48C3-B35D-27CF710C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5504589"/>
            <a:ext cx="2272251" cy="10998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418062-2C85-42DD-B778-AC7C85C5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238" y="2801217"/>
            <a:ext cx="1197149" cy="10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786240-F7FC-4929-9287-23EC691D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9" y="222317"/>
            <a:ext cx="11613471" cy="8523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Public Health Urgency of Rare Disease</a:t>
            </a:r>
            <a:br>
              <a:rPr lang="en-US"/>
            </a:br>
            <a:r>
              <a:rPr lang="en-US" i="1"/>
              <a:t>60% of Costs Shouldered Directly by Employers &amp; Families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4F32F-5B75-4600-8B2B-374CDEC4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49BCD-1E5A-0246-8491-ADC1938EC3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7C246A3-1798-4395-ACA5-400D6D146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549"/>
          <a:stretch/>
        </p:blipFill>
        <p:spPr>
          <a:xfrm>
            <a:off x="341865" y="3063717"/>
            <a:ext cx="2468010" cy="730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A39193-246D-415E-B2F7-02790E30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866" y="1643062"/>
            <a:ext cx="2390775" cy="1533525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5A6B159-7C4A-4CCA-881D-799A3E129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36" b="51406"/>
          <a:stretch/>
        </p:blipFill>
        <p:spPr>
          <a:xfrm>
            <a:off x="341865" y="1756566"/>
            <a:ext cx="2468010" cy="936882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DA5E360-6248-4486-B225-5F9FCBC25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18" b="17009"/>
          <a:stretch/>
        </p:blipFill>
        <p:spPr>
          <a:xfrm>
            <a:off x="341865" y="4227228"/>
            <a:ext cx="2468010" cy="1004338"/>
          </a:xfrm>
          <a:prstGeom prst="rect">
            <a:avLst/>
          </a:prstGeom>
        </p:spPr>
      </p:pic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2867D4D8-5BC4-45AB-9FC8-C4A10455B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643" y="1074638"/>
            <a:ext cx="5944962" cy="53202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8FEDC-9ACF-FB4F-92DA-A38DD97F4741}"/>
              </a:ext>
            </a:extLst>
          </p:cNvPr>
          <p:cNvSpPr/>
          <p:nvPr/>
        </p:nvSpPr>
        <p:spPr>
          <a:xfrm>
            <a:off x="9205866" y="3460465"/>
            <a:ext cx="2390775" cy="1533525"/>
          </a:xfrm>
          <a:prstGeom prst="rect">
            <a:avLst/>
          </a:prstGeom>
          <a:solidFill>
            <a:srgbClr val="F5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4964C-79DB-6B41-B8D4-020DFEC5566C}"/>
              </a:ext>
            </a:extLst>
          </p:cNvPr>
          <p:cNvSpPr txBox="1"/>
          <p:nvPr/>
        </p:nvSpPr>
        <p:spPr>
          <a:xfrm>
            <a:off x="9294675" y="3734770"/>
            <a:ext cx="2213155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>
                <a:solidFill>
                  <a:srgbClr val="3B3B3B"/>
                </a:solidFill>
              </a:rPr>
              <a:t>Estimated prevalence of 379 RDs </a:t>
            </a:r>
          </a:p>
          <a:p>
            <a:pPr>
              <a:spcAft>
                <a:spcPts val="400"/>
              </a:spcAft>
            </a:pPr>
            <a:r>
              <a:rPr lang="en-US" sz="2400" b="1"/>
              <a:t>15.5 million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5E260B6-5DBD-46D2-811A-4CFDCACB3F0E}"/>
              </a:ext>
            </a:extLst>
          </p:cNvPr>
          <p:cNvSpPr txBox="1">
            <a:spLocks/>
          </p:cNvSpPr>
          <p:nvPr/>
        </p:nvSpPr>
        <p:spPr>
          <a:xfrm>
            <a:off x="272403" y="6215032"/>
            <a:ext cx="11389360" cy="550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rgbClr val="0150A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br>
              <a:rPr lang="en-US" sz="3000" b="1" i="1"/>
            </a:br>
            <a:r>
              <a:rPr lang="en-US" sz="2000" b="1" i="1"/>
              <a:t>Conservative Estimate of Economic Burden Based on 379 of 7,000 RDs </a:t>
            </a:r>
          </a:p>
        </p:txBody>
      </p:sp>
    </p:spTree>
    <p:extLst>
      <p:ext uri="{BB962C8B-B14F-4D97-AF65-F5344CB8AC3E}">
        <p14:creationId xmlns:p14="http://schemas.microsoft.com/office/powerpoint/2010/main" val="295253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5475A-7E59-4EB0-A370-125DB0F4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8" y="3546088"/>
            <a:ext cx="9114979" cy="28727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CF7B53-95B3-4BCF-8E16-9010A7A2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30" y="1236077"/>
            <a:ext cx="9161040" cy="25044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95F267-0CBB-4283-AD49-D45C8BFAEF10}"/>
              </a:ext>
            </a:extLst>
          </p:cNvPr>
          <p:cNvSpPr txBox="1">
            <a:spLocks/>
          </p:cNvSpPr>
          <p:nvPr/>
        </p:nvSpPr>
        <p:spPr>
          <a:xfrm>
            <a:off x="425075" y="495921"/>
            <a:ext cx="11029616" cy="740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EVERYLIFE –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facilitating Evidence - based policy discussion </a:t>
            </a:r>
          </a:p>
        </p:txBody>
      </p:sp>
    </p:spTree>
    <p:extLst>
      <p:ext uri="{BB962C8B-B14F-4D97-AF65-F5344CB8AC3E}">
        <p14:creationId xmlns:p14="http://schemas.microsoft.com/office/powerpoint/2010/main" val="82624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lue shirt&#10;&#10;Description automatically generated">
            <a:extLst>
              <a:ext uri="{FF2B5EF4-FFF2-40B4-BE49-F238E27FC236}">
                <a16:creationId xmlns:a16="http://schemas.microsoft.com/office/drawing/2014/main" id="{FE80D391-9E6D-4FFF-815B-D7F34BC76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" r="-1" b="-1"/>
          <a:stretch/>
        </p:blipFill>
        <p:spPr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pic>
        <p:nvPicPr>
          <p:cNvPr id="4" name="Picture 3" descr="EveryLife Logo">
            <a:extLst>
              <a:ext uri="{FF2B5EF4-FFF2-40B4-BE49-F238E27FC236}">
                <a16:creationId xmlns:a16="http://schemas.microsoft.com/office/drawing/2014/main" id="{397D5F13-D467-4691-B039-67382C6A42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" y="439676"/>
            <a:ext cx="2230245" cy="869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10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A6A259F9-05B5-99A9-D2B8-697B0DD37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 b="389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9596-F40C-4239-9711-4CB3ED0CC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330E-6BDF-461A-84D1-A150E605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870694D-0F90-4548-AF72-27F2FE02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C30DA7-82A2-4FD3-8E73-9D4B4346FE46}"/>
              </a:ext>
            </a:extLst>
          </p:cNvPr>
          <p:cNvSpPr txBox="1">
            <a:spLocks/>
          </p:cNvSpPr>
          <p:nvPr/>
        </p:nvSpPr>
        <p:spPr>
          <a:xfrm>
            <a:off x="335058" y="136682"/>
            <a:ext cx="11533091" cy="85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>
                <a:solidFill>
                  <a:srgbClr val="0150A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Disease – </a:t>
            </a:r>
            <a: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Public Health Crisis </a:t>
            </a:r>
            <a:br>
              <a:rPr lang="en-U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Requiring Policy Solutions Reflecting our Unmet Need &amp; Urgency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BEF35FDB-0BED-42B3-86EA-4450C9BAF2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895475" y="1372321"/>
            <a:ext cx="7579829" cy="47700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1D32FA3-1C12-40EF-8190-558B3CCEFB67}"/>
              </a:ext>
            </a:extLst>
          </p:cNvPr>
          <p:cNvGrpSpPr/>
          <p:nvPr/>
        </p:nvGrpSpPr>
        <p:grpSpPr>
          <a:xfrm>
            <a:off x="2362447" y="3043019"/>
            <a:ext cx="1935678" cy="1760621"/>
            <a:chOff x="431522" y="1669666"/>
            <a:chExt cx="1226250" cy="122823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A5EDAE-1087-4588-B4E9-69017F1EA964}"/>
                </a:ext>
              </a:extLst>
            </p:cNvPr>
            <p:cNvSpPr/>
            <p:nvPr/>
          </p:nvSpPr>
          <p:spPr>
            <a:xfrm>
              <a:off x="431522" y="1669666"/>
              <a:ext cx="1226250" cy="1226250"/>
            </a:xfrm>
            <a:prstGeom prst="ellipse">
              <a:avLst/>
            </a:prstGeom>
            <a:solidFill>
              <a:srgbClr val="B091D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ontent Placeholder 6">
              <a:extLst>
                <a:ext uri="{FF2B5EF4-FFF2-40B4-BE49-F238E27FC236}">
                  <a16:creationId xmlns:a16="http://schemas.microsoft.com/office/drawing/2014/main" id="{53892052-C127-45C0-A8C8-39A0A7722ADC}"/>
                </a:ext>
              </a:extLst>
            </p:cNvPr>
            <p:cNvSpPr txBox="1">
              <a:spLocks/>
            </p:cNvSpPr>
            <p:nvPr/>
          </p:nvSpPr>
          <p:spPr>
            <a:xfrm>
              <a:off x="476654" y="1867797"/>
              <a:ext cx="1018247" cy="49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~30</a:t>
              </a:r>
            </a:p>
          </p:txBody>
        </p:sp>
        <p:sp>
          <p:nvSpPr>
            <p:cNvPr id="14" name="Content Placeholder 6">
              <a:extLst>
                <a:ext uri="{FF2B5EF4-FFF2-40B4-BE49-F238E27FC236}">
                  <a16:creationId xmlns:a16="http://schemas.microsoft.com/office/drawing/2014/main" id="{BC75B8D9-C38B-45D1-8F7E-7950F3873391}"/>
                </a:ext>
              </a:extLst>
            </p:cNvPr>
            <p:cNvSpPr txBox="1">
              <a:spLocks/>
            </p:cNvSpPr>
            <p:nvPr/>
          </p:nvSpPr>
          <p:spPr>
            <a:xfrm>
              <a:off x="476654" y="2212050"/>
              <a:ext cx="1135987" cy="685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million affected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9D837-5B42-4C1E-938F-FBB74DBF6876}"/>
              </a:ext>
            </a:extLst>
          </p:cNvPr>
          <p:cNvGrpSpPr/>
          <p:nvPr/>
        </p:nvGrpSpPr>
        <p:grpSpPr>
          <a:xfrm>
            <a:off x="3029332" y="1574604"/>
            <a:ext cx="2355884" cy="1760622"/>
            <a:chOff x="4181435" y="2003285"/>
            <a:chExt cx="1650465" cy="135523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BAF6584-DCCA-400F-92B3-57136D3CBB2A}"/>
                </a:ext>
              </a:extLst>
            </p:cNvPr>
            <p:cNvSpPr/>
            <p:nvPr/>
          </p:nvSpPr>
          <p:spPr>
            <a:xfrm>
              <a:off x="4309579" y="2003285"/>
              <a:ext cx="1355231" cy="1355231"/>
            </a:xfrm>
            <a:prstGeom prst="ellipse">
              <a:avLst/>
            </a:prstGeom>
            <a:solidFill>
              <a:srgbClr val="F5A0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Content Placeholder 6">
              <a:extLst>
                <a:ext uri="{FF2B5EF4-FFF2-40B4-BE49-F238E27FC236}">
                  <a16:creationId xmlns:a16="http://schemas.microsoft.com/office/drawing/2014/main" id="{75EC600D-9595-4DE9-AC54-EBE43001AA1B}"/>
                </a:ext>
              </a:extLst>
            </p:cNvPr>
            <p:cNvSpPr txBox="1">
              <a:spLocks/>
            </p:cNvSpPr>
            <p:nvPr/>
          </p:nvSpPr>
          <p:spPr>
            <a:xfrm>
              <a:off x="4181435" y="2359895"/>
              <a:ext cx="1650465" cy="4833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7,000+</a:t>
              </a:r>
            </a:p>
          </p:txBody>
        </p:sp>
        <p:sp>
          <p:nvSpPr>
            <p:cNvPr id="10" name="Content Placeholder 6">
              <a:extLst>
                <a:ext uri="{FF2B5EF4-FFF2-40B4-BE49-F238E27FC236}">
                  <a16:creationId xmlns:a16="http://schemas.microsoft.com/office/drawing/2014/main" id="{F225CA36-9C4F-4130-B976-CD6294EDED79}"/>
                </a:ext>
              </a:extLst>
            </p:cNvPr>
            <p:cNvSpPr txBox="1">
              <a:spLocks/>
            </p:cNvSpPr>
            <p:nvPr/>
          </p:nvSpPr>
          <p:spPr>
            <a:xfrm>
              <a:off x="4237463" y="2681087"/>
              <a:ext cx="1538411" cy="3429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rare diseases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7E688B-FDCD-4BDA-91C1-BF529DEC7484}"/>
              </a:ext>
            </a:extLst>
          </p:cNvPr>
          <p:cNvGrpSpPr/>
          <p:nvPr/>
        </p:nvGrpSpPr>
        <p:grpSpPr>
          <a:xfrm>
            <a:off x="8477663" y="3384544"/>
            <a:ext cx="2567408" cy="2090749"/>
            <a:chOff x="4202024" y="1892154"/>
            <a:chExt cx="1650465" cy="139567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D1201D-508D-47E3-9F9F-B510B1B26022}"/>
                </a:ext>
              </a:extLst>
            </p:cNvPr>
            <p:cNvSpPr/>
            <p:nvPr/>
          </p:nvSpPr>
          <p:spPr>
            <a:xfrm>
              <a:off x="4273966" y="1892154"/>
              <a:ext cx="1468331" cy="13956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ontent Placeholder 6">
              <a:extLst>
                <a:ext uri="{FF2B5EF4-FFF2-40B4-BE49-F238E27FC236}">
                  <a16:creationId xmlns:a16="http://schemas.microsoft.com/office/drawing/2014/main" id="{C35422F3-4F45-4B15-B287-487A0A981775}"/>
                </a:ext>
              </a:extLst>
            </p:cNvPr>
            <p:cNvSpPr txBox="1">
              <a:spLocks/>
            </p:cNvSpPr>
            <p:nvPr/>
          </p:nvSpPr>
          <p:spPr>
            <a:xfrm>
              <a:off x="4202024" y="2162291"/>
              <a:ext cx="1650465" cy="4833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Fewer than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5%</a:t>
              </a:r>
            </a:p>
          </p:txBody>
        </p:sp>
        <p:sp>
          <p:nvSpPr>
            <p:cNvPr id="19" name="Content Placeholder 6">
              <a:extLst>
                <a:ext uri="{FF2B5EF4-FFF2-40B4-BE49-F238E27FC236}">
                  <a16:creationId xmlns:a16="http://schemas.microsoft.com/office/drawing/2014/main" id="{A24A2FDF-2ED7-4329-B2DC-AB78435E126B}"/>
                </a:ext>
              </a:extLst>
            </p:cNvPr>
            <p:cNvSpPr txBox="1">
              <a:spLocks/>
            </p:cNvSpPr>
            <p:nvPr/>
          </p:nvSpPr>
          <p:spPr>
            <a:xfrm>
              <a:off x="4238926" y="2774144"/>
              <a:ext cx="1538411" cy="3429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FDA Approved Therapies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18B2DD-0E27-41FC-9507-9969F7920E55}"/>
              </a:ext>
            </a:extLst>
          </p:cNvPr>
          <p:cNvGrpSpPr/>
          <p:nvPr/>
        </p:nvGrpSpPr>
        <p:grpSpPr>
          <a:xfrm>
            <a:off x="8970157" y="1543635"/>
            <a:ext cx="2567407" cy="1911749"/>
            <a:chOff x="4192740" y="1862332"/>
            <a:chExt cx="1650465" cy="135523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05F0F4D-FD89-45FB-99C6-24016D2E32C5}"/>
                </a:ext>
              </a:extLst>
            </p:cNvPr>
            <p:cNvSpPr/>
            <p:nvPr/>
          </p:nvSpPr>
          <p:spPr>
            <a:xfrm>
              <a:off x="4306263" y="1862332"/>
              <a:ext cx="1355231" cy="135523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ontent Placeholder 6">
              <a:extLst>
                <a:ext uri="{FF2B5EF4-FFF2-40B4-BE49-F238E27FC236}">
                  <a16:creationId xmlns:a16="http://schemas.microsoft.com/office/drawing/2014/main" id="{DCB127C7-486B-4408-A699-B41D99093439}"/>
                </a:ext>
              </a:extLst>
            </p:cNvPr>
            <p:cNvSpPr txBox="1">
              <a:spLocks/>
            </p:cNvSpPr>
            <p:nvPr/>
          </p:nvSpPr>
          <p:spPr>
            <a:xfrm>
              <a:off x="4192740" y="2162291"/>
              <a:ext cx="1650465" cy="4833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More than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23" name="Content Placeholder 6">
              <a:extLst>
                <a:ext uri="{FF2B5EF4-FFF2-40B4-BE49-F238E27FC236}">
                  <a16:creationId xmlns:a16="http://schemas.microsoft.com/office/drawing/2014/main" id="{38831EB2-92A5-433B-9FAD-6C66211B52E5}"/>
                </a:ext>
              </a:extLst>
            </p:cNvPr>
            <p:cNvSpPr txBox="1">
              <a:spLocks/>
            </p:cNvSpPr>
            <p:nvPr/>
          </p:nvSpPr>
          <p:spPr>
            <a:xfrm>
              <a:off x="4238926" y="2774144"/>
              <a:ext cx="1538411" cy="3429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Pediatric Onset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D7BF2C-4184-4B0A-9DA2-83A28570B9C4}"/>
              </a:ext>
            </a:extLst>
          </p:cNvPr>
          <p:cNvGrpSpPr/>
          <p:nvPr/>
        </p:nvGrpSpPr>
        <p:grpSpPr>
          <a:xfrm>
            <a:off x="4667466" y="3206665"/>
            <a:ext cx="1935678" cy="1760621"/>
            <a:chOff x="431522" y="1669666"/>
            <a:chExt cx="1226250" cy="122823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101383-6F56-4746-8402-717C29CEF409}"/>
                </a:ext>
              </a:extLst>
            </p:cNvPr>
            <p:cNvSpPr/>
            <p:nvPr/>
          </p:nvSpPr>
          <p:spPr>
            <a:xfrm>
              <a:off x="431522" y="1669666"/>
              <a:ext cx="1226250" cy="12262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ontent Placeholder 6">
              <a:extLst>
                <a:ext uri="{FF2B5EF4-FFF2-40B4-BE49-F238E27FC236}">
                  <a16:creationId xmlns:a16="http://schemas.microsoft.com/office/drawing/2014/main" id="{D4388296-53F5-415D-A6EA-125A9A14BD62}"/>
                </a:ext>
              </a:extLst>
            </p:cNvPr>
            <p:cNvSpPr txBox="1">
              <a:spLocks/>
            </p:cNvSpPr>
            <p:nvPr/>
          </p:nvSpPr>
          <p:spPr>
            <a:xfrm>
              <a:off x="476654" y="1867797"/>
              <a:ext cx="1018247" cy="49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~</a:t>
              </a:r>
              <a:r>
                <a:rPr lang="en-US" sz="2800" b="1" dirty="0">
                  <a:solidFill>
                    <a:srgbClr val="FFFFFF"/>
                  </a:solidFill>
                </a:rPr>
                <a:t>$1T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Content Placeholder 6">
              <a:extLst>
                <a:ext uri="{FF2B5EF4-FFF2-40B4-BE49-F238E27FC236}">
                  <a16:creationId xmlns:a16="http://schemas.microsoft.com/office/drawing/2014/main" id="{5A2C3E2C-4A13-4212-89BA-ED300E7919BD}"/>
                </a:ext>
              </a:extLst>
            </p:cNvPr>
            <p:cNvSpPr txBox="1">
              <a:spLocks/>
            </p:cNvSpPr>
            <p:nvPr/>
          </p:nvSpPr>
          <p:spPr>
            <a:xfrm>
              <a:off x="476654" y="2212050"/>
              <a:ext cx="1135987" cy="685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2019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Economic Impact of rare disease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FD8A3E-C59F-4DF6-8548-7FD08D5995D6}"/>
              </a:ext>
            </a:extLst>
          </p:cNvPr>
          <p:cNvGrpSpPr/>
          <p:nvPr/>
        </p:nvGrpSpPr>
        <p:grpSpPr>
          <a:xfrm>
            <a:off x="5929945" y="4386283"/>
            <a:ext cx="1935678" cy="1757770"/>
            <a:chOff x="431522" y="1669666"/>
            <a:chExt cx="1226250" cy="122625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EABCE34-BEBA-4F13-8744-6790A155B6F3}"/>
                </a:ext>
              </a:extLst>
            </p:cNvPr>
            <p:cNvSpPr/>
            <p:nvPr/>
          </p:nvSpPr>
          <p:spPr>
            <a:xfrm>
              <a:off x="431522" y="1669666"/>
              <a:ext cx="1226250" cy="12262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ontent Placeholder 6">
              <a:extLst>
                <a:ext uri="{FF2B5EF4-FFF2-40B4-BE49-F238E27FC236}">
                  <a16:creationId xmlns:a16="http://schemas.microsoft.com/office/drawing/2014/main" id="{B5C0A66C-8381-4606-B156-246933AFD02B}"/>
                </a:ext>
              </a:extLst>
            </p:cNvPr>
            <p:cNvSpPr txBox="1">
              <a:spLocks/>
            </p:cNvSpPr>
            <p:nvPr/>
          </p:nvSpPr>
          <p:spPr>
            <a:xfrm>
              <a:off x="510918" y="1783340"/>
              <a:ext cx="1018247" cy="4943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60%</a:t>
              </a:r>
            </a:p>
          </p:txBody>
        </p:sp>
        <p:sp>
          <p:nvSpPr>
            <p:cNvPr id="31" name="Content Placeholder 6">
              <a:extLst>
                <a:ext uri="{FF2B5EF4-FFF2-40B4-BE49-F238E27FC236}">
                  <a16:creationId xmlns:a16="http://schemas.microsoft.com/office/drawing/2014/main" id="{2DF30B9D-EC31-4E1D-B7E7-E8FD9C34D7B6}"/>
                </a:ext>
              </a:extLst>
            </p:cNvPr>
            <p:cNvSpPr txBox="1">
              <a:spLocks/>
            </p:cNvSpPr>
            <p:nvPr/>
          </p:nvSpPr>
          <p:spPr>
            <a:xfrm>
              <a:off x="473627" y="2071740"/>
              <a:ext cx="1135987" cy="685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B3B3B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800" b="1" dirty="0">
                  <a:solidFill>
                    <a:srgbClr val="FFFFFF"/>
                  </a:solidFill>
                </a:rPr>
                <a:t>Costs incurred directly by families &amp; society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95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351C60-D6DD-474F-9A66-45B1E781EF63}"/>
              </a:ext>
            </a:extLst>
          </p:cNvPr>
          <p:cNvSpPr/>
          <p:nvPr/>
        </p:nvSpPr>
        <p:spPr>
          <a:xfrm>
            <a:off x="560384" y="1884556"/>
            <a:ext cx="11029616" cy="46054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rgbClr val="569BC2"/>
                </a:solidFill>
                <a:sym typeface="Wingdings" panose="05000000000000000000" pitchFamily="2" charset="2"/>
              </a:rPr>
              <a:t></a:t>
            </a:r>
            <a:endParaRPr lang="en-US" sz="28700" b="1" dirty="0">
              <a:solidFill>
                <a:srgbClr val="569BC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2DCC1-A99B-486F-9C56-80D9FEA9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EVERYLIFE -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Building a system that matches the pace of therapy innovation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63C88-9057-416D-948F-6F5D915E112B}"/>
              </a:ext>
            </a:extLst>
          </p:cNvPr>
          <p:cNvSpPr/>
          <p:nvPr/>
        </p:nvSpPr>
        <p:spPr>
          <a:xfrm>
            <a:off x="5250426" y="5757427"/>
            <a:ext cx="646559" cy="40306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3FDCF8-4CCD-41E9-8281-BCD1C772BDDE}"/>
              </a:ext>
            </a:extLst>
          </p:cNvPr>
          <p:cNvSpPr/>
          <p:nvPr/>
        </p:nvSpPr>
        <p:spPr>
          <a:xfrm>
            <a:off x="858441" y="2953421"/>
            <a:ext cx="977982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900"/>
              </a:spcAft>
            </a:pPr>
            <a:r>
              <a:rPr lang="en-US" sz="2400" b="1" dirty="0">
                <a:solidFill>
                  <a:schemeClr val="bg1"/>
                </a:solidFill>
              </a:rPr>
              <a:t>Evidence generation</a:t>
            </a:r>
          </a:p>
          <a:p>
            <a:pPr lvl="1">
              <a:spcAft>
                <a:spcPts val="900"/>
              </a:spcAft>
            </a:pP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Federal &amp; State Legislation 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Engagement with Regulators, HTAs, Payers, Providers</a:t>
            </a:r>
          </a:p>
          <a:p>
            <a:pPr lvl="1">
              <a:spcAft>
                <a:spcPts val="9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00B027-53DE-4524-9537-6282495E8A8B}"/>
              </a:ext>
            </a:extLst>
          </p:cNvPr>
          <p:cNvSpPr/>
          <p:nvPr/>
        </p:nvSpPr>
        <p:spPr>
          <a:xfrm>
            <a:off x="560384" y="3066011"/>
            <a:ext cx="586155" cy="609600"/>
          </a:xfrm>
          <a:prstGeom prst="roundRect">
            <a:avLst/>
          </a:prstGeom>
          <a:noFill/>
          <a:ln>
            <a:noFill/>
          </a:ln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AutoShape 2" descr="✔">
            <a:extLst>
              <a:ext uri="{FF2B5EF4-FFF2-40B4-BE49-F238E27FC236}">
                <a16:creationId xmlns:a16="http://schemas.microsoft.com/office/drawing/2014/main" id="{E1F5A222-EA12-4ABB-B217-D7D8739D2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5" y="3669373"/>
            <a:ext cx="1330569" cy="13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✔">
            <a:extLst>
              <a:ext uri="{FF2B5EF4-FFF2-40B4-BE49-F238E27FC236}">
                <a16:creationId xmlns:a16="http://schemas.microsoft.com/office/drawing/2014/main" id="{2121EAA2-67A1-4F3A-BFCC-DA363B4898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25496" y="36693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B5738A7-071D-4E0C-9C05-9BFF6D2B00DE}"/>
              </a:ext>
            </a:extLst>
          </p:cNvPr>
          <p:cNvSpPr/>
          <p:nvPr/>
        </p:nvSpPr>
        <p:spPr>
          <a:xfrm>
            <a:off x="581192" y="2270213"/>
            <a:ext cx="6023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Access &amp; Value Policy highlights: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372A37-4589-4869-9550-BF95707F02C2}"/>
              </a:ext>
            </a:extLst>
          </p:cNvPr>
          <p:cNvSpPr/>
          <p:nvPr/>
        </p:nvSpPr>
        <p:spPr>
          <a:xfrm>
            <a:off x="563857" y="2878574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84A766-922A-46B0-8AE7-7A877BBACA83}"/>
              </a:ext>
            </a:extLst>
          </p:cNvPr>
          <p:cNvSpPr/>
          <p:nvPr/>
        </p:nvSpPr>
        <p:spPr>
          <a:xfrm>
            <a:off x="560384" y="4401494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C2F27-5B53-4123-A77C-EF936BBC58FD}"/>
              </a:ext>
            </a:extLst>
          </p:cNvPr>
          <p:cNvSpPr/>
          <p:nvPr/>
        </p:nvSpPr>
        <p:spPr>
          <a:xfrm>
            <a:off x="560384" y="3679304"/>
            <a:ext cx="668773" cy="830997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1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89596-F40C-4239-9711-4CB3ED0CC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330E-6BDF-461A-84D1-A150E605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870694D-0F90-4548-AF72-27F2FE02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1DD354-9EC6-42D1-B1BC-8F7490F153CF}"/>
              </a:ext>
            </a:extLst>
          </p:cNvPr>
          <p:cNvSpPr/>
          <p:nvPr/>
        </p:nvSpPr>
        <p:spPr>
          <a:xfrm>
            <a:off x="546809" y="218285"/>
            <a:ext cx="4920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Keep In Touch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847C8-0585-403D-B974-89451C31BB00}"/>
              </a:ext>
            </a:extLst>
          </p:cNvPr>
          <p:cNvSpPr txBox="1"/>
          <p:nvPr/>
        </p:nvSpPr>
        <p:spPr>
          <a:xfrm>
            <a:off x="331304" y="1397674"/>
            <a:ext cx="115293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Sign-up for our newsletter, action alerts, and event invitations 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www.rareadvocates.org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Follow us on Social Media</a:t>
            </a:r>
          </a:p>
          <a:p>
            <a:pPr marL="571500" lvl="1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Facebook &amp;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Twitter: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@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EveryLifeOrg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@RareAdvocates </a:t>
            </a:r>
          </a:p>
          <a:p>
            <a:pPr marL="5715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Instagram: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Rare_Advocates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5715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LinkedIn: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EveryLife Foundation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Annie Kennedy,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Chief of Policy, Advocacy, &amp; Patient Engagement: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akennedy@everylifefoundation.org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Morgan Roth,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Chief of Communications Strategy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  <a:hlinkClick r:id="rId5"/>
              </a:rPr>
              <a:t>mroth@everylifefoundation.org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79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5FC3-FA61-484D-8F13-DFC93BED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60" y="2622399"/>
            <a:ext cx="8391809" cy="1613201"/>
          </a:xfrm>
        </p:spPr>
        <p:txBody>
          <a:bodyPr>
            <a:normAutofit fontScale="90000"/>
          </a:bodyPr>
          <a:lstStyle/>
          <a:p>
            <a:pPr algn="l"/>
            <a:r>
              <a:rPr lang="en-US" cap="none" dirty="0">
                <a:cs typeface="Calibri" panose="020F0502020204030204" pitchFamily="34" charset="0"/>
              </a:rPr>
              <a:t>Eliminate the diagnostic odyssey for rare disease patients</a:t>
            </a: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r>
              <a:rPr lang="en-US" cap="none" dirty="0">
                <a:cs typeface="Calibri" panose="020F0502020204030204" pitchFamily="34" charset="0"/>
              </a:rPr>
              <a:t>Close the innovation gap for the 95% of rare disease communities who have no FDA approved treatment</a:t>
            </a: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r>
              <a:rPr lang="en-US" cap="none" dirty="0">
                <a:cs typeface="Calibri" panose="020F0502020204030204" pitchFamily="34" charset="0"/>
              </a:rPr>
              <a:t>Facilitate timely access to approved therapies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816F2B-9AFD-48C3-B35D-27CF710C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5504589"/>
            <a:ext cx="2272251" cy="109989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418062-2C85-42DD-B778-AC7C85C58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1238" y="4630017"/>
            <a:ext cx="1197149" cy="10083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2836B09-BF3E-4574-B51D-21EBA339F1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3576" y="1353411"/>
            <a:ext cx="752474" cy="130474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911539-80FB-4B1F-9089-CF9FCDF26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6897" y="3062407"/>
            <a:ext cx="1197149" cy="102954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0BD186-359C-4D11-A411-619E163922D3}"/>
              </a:ext>
            </a:extLst>
          </p:cNvPr>
          <p:cNvSpPr txBox="1">
            <a:spLocks/>
          </p:cNvSpPr>
          <p:nvPr/>
        </p:nvSpPr>
        <p:spPr>
          <a:xfrm>
            <a:off x="414453" y="0"/>
            <a:ext cx="10515600" cy="10998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4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cap="none" dirty="0">
                <a:solidFill>
                  <a:schemeClr val="accent3">
                    <a:lumMod val="75000"/>
                  </a:schemeClr>
                </a:solidFill>
              </a:rPr>
              <a:t>Our Policy Priorities</a:t>
            </a:r>
          </a:p>
        </p:txBody>
      </p:sp>
    </p:spTree>
    <p:extLst>
      <p:ext uri="{BB962C8B-B14F-4D97-AF65-F5344CB8AC3E}">
        <p14:creationId xmlns:p14="http://schemas.microsoft.com/office/powerpoint/2010/main" val="345103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5FC3-FA61-484D-8F13-DFC93BED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73" y="3637160"/>
            <a:ext cx="8391809" cy="1613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none" dirty="0">
                <a:cs typeface="Calibri" panose="020F0502020204030204" pitchFamily="34" charset="0"/>
              </a:rPr>
              <a:t>Eliminate the diagnostic odyssey </a:t>
            </a:r>
            <a:br>
              <a:rPr lang="en-US" sz="4000" cap="none" dirty="0">
                <a:cs typeface="Calibri" panose="020F0502020204030204" pitchFamily="34" charset="0"/>
              </a:rPr>
            </a:br>
            <a:r>
              <a:rPr lang="en-US" sz="4000" cap="none" dirty="0">
                <a:cs typeface="Calibri" panose="020F0502020204030204" pitchFamily="34" charset="0"/>
              </a:rPr>
              <a:t>for rare disease patients</a:t>
            </a: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br>
              <a:rPr lang="en-US" cap="none" dirty="0">
                <a:cs typeface="Calibri" panose="020F0502020204030204" pitchFamily="34" charset="0"/>
              </a:rPr>
            </a:br>
            <a:endParaRPr lang="en-US" cap="none" dirty="0">
              <a:cs typeface="Calibri" panose="020F050202020403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816F2B-9AFD-48C3-B35D-27CF710C4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8" y="5504589"/>
            <a:ext cx="2272251" cy="10998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2836B09-BF3E-4574-B51D-21EBA339F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053" y="2256660"/>
            <a:ext cx="1115809" cy="19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5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C0114-EE85-4910-ABD6-C5007E93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Newborn Screening Matters – Facts About NBS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EB35F3-6AB4-41A7-9B28-AE26494FDB0B}"/>
              </a:ext>
            </a:extLst>
          </p:cNvPr>
          <p:cNvSpPr/>
          <p:nvPr/>
        </p:nvSpPr>
        <p:spPr>
          <a:xfrm>
            <a:off x="1308875" y="1472214"/>
            <a:ext cx="3062867" cy="3325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69963-5237-4340-9308-82C73B2503B1}"/>
              </a:ext>
            </a:extLst>
          </p:cNvPr>
          <p:cNvSpPr/>
          <p:nvPr/>
        </p:nvSpPr>
        <p:spPr>
          <a:xfrm>
            <a:off x="1368350" y="3645478"/>
            <a:ext cx="3062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Screening reaches each of the </a:t>
            </a:r>
            <a:r>
              <a:rPr lang="en-US" sz="2400" b="1" dirty="0">
                <a:solidFill>
                  <a:schemeClr val="bg1"/>
                </a:solidFill>
              </a:rPr>
              <a:t>4 million </a:t>
            </a:r>
            <a:r>
              <a:rPr lang="en-US" dirty="0">
                <a:solidFill>
                  <a:schemeClr val="bg1"/>
                </a:solidFill>
              </a:rPr>
              <a:t>newborns in the U.S. every year.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A3F6CE-0A63-4385-93B2-C0303D8FC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8193" y="1799428"/>
            <a:ext cx="2688307" cy="16559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216FF6-10C2-412F-8E9D-1C7165A7FC23}"/>
              </a:ext>
            </a:extLst>
          </p:cNvPr>
          <p:cNvSpPr/>
          <p:nvPr/>
        </p:nvSpPr>
        <p:spPr>
          <a:xfrm>
            <a:off x="4517704" y="1472214"/>
            <a:ext cx="3151826" cy="33256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4000" b="1" dirty="0"/>
          </a:p>
          <a:p>
            <a:pPr algn="ctr">
              <a:lnSpc>
                <a:spcPct val="70000"/>
              </a:lnSpc>
            </a:pPr>
            <a:endParaRPr lang="en-US" sz="4000" b="1" dirty="0"/>
          </a:p>
          <a:p>
            <a:pPr algn="ctr">
              <a:lnSpc>
                <a:spcPct val="70000"/>
              </a:lnSpc>
            </a:pPr>
            <a:endParaRPr lang="en-US" sz="3200" b="1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1200" dirty="0"/>
          </a:p>
          <a:p>
            <a:pPr algn="ctr"/>
            <a:r>
              <a:rPr lang="en-US" sz="2000" dirty="0"/>
              <a:t>has a condition that</a:t>
            </a:r>
          </a:p>
          <a:p>
            <a:pPr algn="ctr"/>
            <a:r>
              <a:rPr lang="en-US" sz="2000" dirty="0"/>
              <a:t>can be </a:t>
            </a:r>
            <a:r>
              <a:rPr lang="en-US" sz="2000" b="1" dirty="0"/>
              <a:t>detected</a:t>
            </a:r>
          </a:p>
          <a:p>
            <a:pPr algn="ctr"/>
            <a:r>
              <a:rPr lang="en-US" sz="2000" b="1" dirty="0"/>
              <a:t>through screening.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38EEE8-3900-49AB-8E8E-C8994BE61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9861" y="1765138"/>
            <a:ext cx="1130691" cy="18105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FCA570-F9A9-4E86-B19A-249D567E0BBB}"/>
              </a:ext>
            </a:extLst>
          </p:cNvPr>
          <p:cNvSpPr/>
          <p:nvPr/>
        </p:nvSpPr>
        <p:spPr>
          <a:xfrm>
            <a:off x="5651511" y="2281787"/>
            <a:ext cx="193062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</a:rPr>
              <a:t>~ 1 in 300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newborns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3F149-E940-48AF-8AF5-2D2301C779D9}"/>
              </a:ext>
            </a:extLst>
          </p:cNvPr>
          <p:cNvSpPr/>
          <p:nvPr/>
        </p:nvSpPr>
        <p:spPr>
          <a:xfrm>
            <a:off x="7815492" y="1472214"/>
            <a:ext cx="3151826" cy="3325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en-US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F785A8-F8EE-4585-8BFF-04937253823A}"/>
              </a:ext>
            </a:extLst>
          </p:cNvPr>
          <p:cNvSpPr/>
          <p:nvPr/>
        </p:nvSpPr>
        <p:spPr>
          <a:xfrm>
            <a:off x="7906932" y="2944229"/>
            <a:ext cx="30081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Screening tests</a:t>
            </a:r>
            <a:r>
              <a:rPr lang="en-US" dirty="0">
                <a:solidFill>
                  <a:schemeClr val="bg1"/>
                </a:solidFill>
              </a:rPr>
              <a:t> every newborn for genetic, metabolic, hormonal, and functional conditions that are not otherwise apparent at birth.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4495BE-EC5E-4AB0-8695-7F7756AAD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5784" y="1672024"/>
            <a:ext cx="943841" cy="1636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E521A8-E76D-4E97-B9D7-E5ED5E894841}"/>
              </a:ext>
            </a:extLst>
          </p:cNvPr>
          <p:cNvSpPr/>
          <p:nvPr/>
        </p:nvSpPr>
        <p:spPr>
          <a:xfrm>
            <a:off x="1316122" y="4919388"/>
            <a:ext cx="9651196" cy="1675722"/>
          </a:xfrm>
          <a:prstGeom prst="rect">
            <a:avLst/>
          </a:prstGeom>
          <a:solidFill>
            <a:srgbClr val="B9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4F99E-35CF-4E07-809E-4AFA0947FB5C}"/>
              </a:ext>
            </a:extLst>
          </p:cNvPr>
          <p:cNvSpPr/>
          <p:nvPr/>
        </p:nvSpPr>
        <p:spPr>
          <a:xfrm>
            <a:off x="3968870" y="5426822"/>
            <a:ext cx="7163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Newborn screening facilitates timely delivery of life-saving treatments, and other therapies that improve quality of life.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64819BE-CA80-4217-818D-989BF4464D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35949" y="5025434"/>
            <a:ext cx="1724663" cy="14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4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7863C4-69C7-4582-A787-25764EF1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Study Results: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150A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150A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RD Impact Survey Captures Medical Burden, Long Diagnostic Odyssey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A66D3-EB6B-4CFD-82C6-BA02E688B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749BCD-1E5A-0246-8491-ADC1938EC3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589BE467-60A5-2E4F-B474-8AEEC6843F2E}"/>
              </a:ext>
            </a:extLst>
          </p:cNvPr>
          <p:cNvSpPr txBox="1">
            <a:spLocks/>
          </p:cNvSpPr>
          <p:nvPr/>
        </p:nvSpPr>
        <p:spPr>
          <a:xfrm>
            <a:off x="659219" y="5702011"/>
            <a:ext cx="8941148" cy="442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3B3B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B3B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B3B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B3B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B3B3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Based on final analysis sample of 1,360 completed responses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A0ABC-8BAB-4E1B-B430-A45AC30C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448" y="1609359"/>
            <a:ext cx="2892552" cy="387353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9DCDC1-6D4E-7B4A-AE9E-4BFBFEC0C3B3}"/>
              </a:ext>
            </a:extLst>
          </p:cNvPr>
          <p:cNvSpPr txBox="1"/>
          <p:nvPr/>
        </p:nvSpPr>
        <p:spPr>
          <a:xfrm>
            <a:off x="6330719" y="1609359"/>
            <a:ext cx="159769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0150A5"/>
                </a:solidFill>
              </a:rPr>
              <a:t>16.9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65852-D26A-E247-A317-0340A2BBE6F8}"/>
              </a:ext>
            </a:extLst>
          </p:cNvPr>
          <p:cNvSpPr txBox="1"/>
          <p:nvPr/>
        </p:nvSpPr>
        <p:spPr>
          <a:xfrm>
            <a:off x="6050755" y="2369020"/>
            <a:ext cx="2217107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rgbClr val="3B3B3B"/>
                </a:solidFill>
              </a:rPr>
              <a:t>Average number of specialists seen since first RD symptom 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10BA0FC-9852-A840-AE91-ECC31272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4" y="3556303"/>
            <a:ext cx="315796" cy="595615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8128753-EFE1-ED4B-AEE3-6B101B75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16" y="3556303"/>
            <a:ext cx="315796" cy="59561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7E7A538-932A-B043-B6AB-64623B32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09" y="3556303"/>
            <a:ext cx="315796" cy="595615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37A7067-EFA6-DB43-8183-4D785CE4E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02" y="3556303"/>
            <a:ext cx="315796" cy="5956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F98EEF6D-D4A5-2C41-85A2-3A1A450F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46" y="3556303"/>
            <a:ext cx="315796" cy="59561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E2386B3-D1E6-2546-B04B-000C24E1E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90" y="3556303"/>
            <a:ext cx="315796" cy="59561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4A70A6C-F45A-4D4E-B7D3-75DEEB0D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74" y="4247679"/>
            <a:ext cx="315796" cy="595615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4BAD3CE3-3E9B-9C48-869E-372774D01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316" y="4247679"/>
            <a:ext cx="315796" cy="595615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639FE82D-4001-6C46-8301-09B94B1B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09" y="4247679"/>
            <a:ext cx="315796" cy="59561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5D1C1C74-B292-4B4A-8FAD-6A1FDAEF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502" y="4247679"/>
            <a:ext cx="315796" cy="59561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F4C02991-A16E-A647-AECF-0B8F2B71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46" y="4247679"/>
            <a:ext cx="315796" cy="595615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9B4FCA9-D1B3-7645-AB80-6C74E1DB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90" y="4247679"/>
            <a:ext cx="315796" cy="59561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5DA95754-EC0A-5343-89AE-EC03A52ED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527" y="4950206"/>
            <a:ext cx="315796" cy="595615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74BA6D9D-623D-524D-9B3E-925A8E2B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69" y="4950206"/>
            <a:ext cx="315796" cy="59561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61ADA64F-4956-114B-9C88-AED8ADF05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62" y="4950206"/>
            <a:ext cx="315796" cy="595615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5EF80BB9-FD83-414E-97D0-3B73205D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55" y="4950206"/>
            <a:ext cx="315796" cy="595615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9F15D331-778B-894B-93AE-DAE3440E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599" y="4950206"/>
            <a:ext cx="315796" cy="5956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7D72E7B-739F-476C-B687-F92135945A09}"/>
              </a:ext>
            </a:extLst>
          </p:cNvPr>
          <p:cNvGrpSpPr/>
          <p:nvPr/>
        </p:nvGrpSpPr>
        <p:grpSpPr>
          <a:xfrm>
            <a:off x="533006" y="1459452"/>
            <a:ext cx="4956094" cy="4152214"/>
            <a:chOff x="1099934" y="1459452"/>
            <a:chExt cx="4956094" cy="41522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BD1367-3ED8-4791-8879-DDC9CD5270AD}"/>
                </a:ext>
              </a:extLst>
            </p:cNvPr>
            <p:cNvGrpSpPr/>
            <p:nvPr/>
          </p:nvGrpSpPr>
          <p:grpSpPr>
            <a:xfrm>
              <a:off x="1099934" y="1459452"/>
              <a:ext cx="2066417" cy="2066417"/>
              <a:chOff x="1099934" y="1459452"/>
              <a:chExt cx="2066417" cy="206641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2CD653A-03D3-B943-8B8B-C87C85973777}"/>
                  </a:ext>
                </a:extLst>
              </p:cNvPr>
              <p:cNvSpPr/>
              <p:nvPr/>
            </p:nvSpPr>
            <p:spPr>
              <a:xfrm>
                <a:off x="1099934" y="1459452"/>
                <a:ext cx="2066417" cy="2066417"/>
              </a:xfrm>
              <a:prstGeom prst="ellipse">
                <a:avLst/>
              </a:prstGeom>
              <a:solidFill>
                <a:srgbClr val="B091D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CE4D2-72DA-CA46-861B-51546D49CB89}"/>
                  </a:ext>
                </a:extLst>
              </p:cNvPr>
              <p:cNvSpPr txBox="1"/>
              <p:nvPr/>
            </p:nvSpPr>
            <p:spPr>
              <a:xfrm>
                <a:off x="1393435" y="1677982"/>
                <a:ext cx="1407616" cy="6463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3600" b="1" dirty="0"/>
                  <a:t>16.5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2EA0A3-03BE-7B43-82C4-1B6F2B23153C}"/>
                  </a:ext>
                </a:extLst>
              </p:cNvPr>
              <p:cNvSpPr txBox="1"/>
              <p:nvPr/>
            </p:nvSpPr>
            <p:spPr>
              <a:xfrm>
                <a:off x="1280168" y="2588286"/>
                <a:ext cx="1634150" cy="68820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3B3B3B"/>
                    </a:solidFill>
                  </a:rPr>
                  <a:t>Since first RD symptom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3B3B3B"/>
                    </a:solidFill>
                  </a:rPr>
                  <a:t>(mean)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7832CC-1F4A-B54A-A774-A3201600522C}"/>
                  </a:ext>
                </a:extLst>
              </p:cNvPr>
              <p:cNvSpPr txBox="1"/>
              <p:nvPr/>
            </p:nvSpPr>
            <p:spPr>
              <a:xfrm>
                <a:off x="1393435" y="2113820"/>
                <a:ext cx="1407616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2800" dirty="0"/>
                  <a:t>YEARS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3B8DE6-9CB4-4D43-8711-EDB7A28510B5}"/>
                </a:ext>
              </a:extLst>
            </p:cNvPr>
            <p:cNvGrpSpPr/>
            <p:nvPr/>
          </p:nvGrpSpPr>
          <p:grpSpPr>
            <a:xfrm>
              <a:off x="2544773" y="3545249"/>
              <a:ext cx="2066417" cy="2066417"/>
              <a:chOff x="2544773" y="3545249"/>
              <a:chExt cx="2066417" cy="206641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9DBA5FF-A883-B241-A614-6439E1B578A5}"/>
                  </a:ext>
                </a:extLst>
              </p:cNvPr>
              <p:cNvSpPr/>
              <p:nvPr/>
            </p:nvSpPr>
            <p:spPr>
              <a:xfrm>
                <a:off x="2544773" y="3545249"/>
                <a:ext cx="2066417" cy="2066417"/>
              </a:xfrm>
              <a:prstGeom prst="ellipse">
                <a:avLst/>
              </a:prstGeom>
              <a:solidFill>
                <a:srgbClr val="B091D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5ED9B-2957-204A-8786-26F9AE5EE8AA}"/>
                  </a:ext>
                </a:extLst>
              </p:cNvPr>
              <p:cNvSpPr txBox="1"/>
              <p:nvPr/>
            </p:nvSpPr>
            <p:spPr>
              <a:xfrm>
                <a:off x="2874173" y="3761705"/>
                <a:ext cx="1407616" cy="6463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3600" b="1" dirty="0"/>
                  <a:t>6.3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FA7162-1F26-AB47-9796-05B8E93B5570}"/>
                  </a:ext>
                </a:extLst>
              </p:cNvPr>
              <p:cNvSpPr txBox="1"/>
              <p:nvPr/>
            </p:nvSpPr>
            <p:spPr>
              <a:xfrm>
                <a:off x="2606919" y="4686166"/>
                <a:ext cx="1972717" cy="6881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3B3B3B"/>
                    </a:solidFill>
                  </a:rPr>
                  <a:t>Navigating without RD diagnosis </a:t>
                </a:r>
                <a:br>
                  <a:rPr lang="en-US" sz="1600" dirty="0">
                    <a:solidFill>
                      <a:srgbClr val="3B3B3B"/>
                    </a:solidFill>
                  </a:rPr>
                </a:br>
                <a:r>
                  <a:rPr lang="en-US" sz="1600" dirty="0">
                    <a:solidFill>
                      <a:srgbClr val="3B3B3B"/>
                    </a:solidFill>
                  </a:rPr>
                  <a:t>(mean)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46483A-74CE-224F-80F7-A2A5BF223C84}"/>
                  </a:ext>
                </a:extLst>
              </p:cNvPr>
              <p:cNvSpPr txBox="1"/>
              <p:nvPr/>
            </p:nvSpPr>
            <p:spPr>
              <a:xfrm>
                <a:off x="2855503" y="4173574"/>
                <a:ext cx="1407616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2800" dirty="0"/>
                  <a:t>YEARS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FDCFBF0-B13B-4313-8440-CF752094F917}"/>
                </a:ext>
              </a:extLst>
            </p:cNvPr>
            <p:cNvGrpSpPr/>
            <p:nvPr/>
          </p:nvGrpSpPr>
          <p:grpSpPr>
            <a:xfrm>
              <a:off x="3989611" y="1495174"/>
              <a:ext cx="2066417" cy="2066417"/>
              <a:chOff x="3989611" y="1495174"/>
              <a:chExt cx="2066417" cy="2066417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1C037E1-FA6E-8E4F-A6AE-8121B5945E47}"/>
                  </a:ext>
                </a:extLst>
              </p:cNvPr>
              <p:cNvSpPr/>
              <p:nvPr/>
            </p:nvSpPr>
            <p:spPr>
              <a:xfrm>
                <a:off x="3989611" y="1495174"/>
                <a:ext cx="2066417" cy="2066417"/>
              </a:xfrm>
              <a:prstGeom prst="ellipse">
                <a:avLst/>
              </a:prstGeom>
              <a:solidFill>
                <a:srgbClr val="B091D0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1CA34F-F5CB-5F4C-B15E-40E848993855}"/>
                  </a:ext>
                </a:extLst>
              </p:cNvPr>
              <p:cNvSpPr txBox="1"/>
              <p:nvPr/>
            </p:nvSpPr>
            <p:spPr>
              <a:xfrm>
                <a:off x="4319011" y="1739675"/>
                <a:ext cx="1407616" cy="6463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3600" b="1" dirty="0"/>
                  <a:t>10.2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0D660C-DF5C-0A4B-AF6F-B8614A0E3FB3}"/>
                  </a:ext>
                </a:extLst>
              </p:cNvPr>
              <p:cNvSpPr txBox="1"/>
              <p:nvPr/>
            </p:nvSpPr>
            <p:spPr>
              <a:xfrm>
                <a:off x="4365456" y="2685680"/>
                <a:ext cx="1277744" cy="68820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600" dirty="0">
                    <a:solidFill>
                      <a:srgbClr val="3B3B3B"/>
                    </a:solidFill>
                  </a:rPr>
                  <a:t>Years since RD diagnosis (mean)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74D90F3-6A24-2046-8697-74C696F26970}"/>
                  </a:ext>
                </a:extLst>
              </p:cNvPr>
              <p:cNvSpPr txBox="1"/>
              <p:nvPr/>
            </p:nvSpPr>
            <p:spPr>
              <a:xfrm>
                <a:off x="4319011" y="2188607"/>
                <a:ext cx="1407616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2800" dirty="0"/>
                  <a:t>YEARS</a:t>
                </a:r>
              </a:p>
            </p:txBody>
          </p:sp>
        </p:grp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507A7C84-DC7C-9E4F-BC09-83D06A971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337" y="2773802"/>
              <a:ext cx="8763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53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14EE-427F-4845-A5D8-919779D9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A05761E5-9C4F-4A50-B6FD-0B09275CD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180" y="2026342"/>
            <a:ext cx="6591639" cy="394990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7D829D-D124-4CB4-A3B6-2709A165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C9A0E4-855C-4621-972E-AAC37B290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0776"/>
            <a:ext cx="1420870" cy="68778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81B4E78-B048-4571-8D16-212991A91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88" y="2055813"/>
            <a:ext cx="6876431" cy="4120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FFF37A-C830-4EDB-8C86-AE822BC4E739}"/>
              </a:ext>
            </a:extLst>
          </p:cNvPr>
          <p:cNvSpPr/>
          <p:nvPr/>
        </p:nvSpPr>
        <p:spPr>
          <a:xfrm>
            <a:off x="436228" y="2873829"/>
            <a:ext cx="2283533" cy="1273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0615B8-754A-45FB-8E73-D1D6895FC3B3}"/>
              </a:ext>
            </a:extLst>
          </p:cNvPr>
          <p:cNvSpPr/>
          <p:nvPr/>
        </p:nvSpPr>
        <p:spPr>
          <a:xfrm>
            <a:off x="453150" y="3050661"/>
            <a:ext cx="2118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Some states screen for fewer than </a:t>
            </a:r>
          </a:p>
          <a:p>
            <a:pPr algn="r"/>
            <a:r>
              <a:rPr lang="en-US" sz="2400" b="1" dirty="0"/>
              <a:t>31 diseases.</a:t>
            </a:r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40122-AB99-49DD-B0FB-0F0D451D4FC4}"/>
              </a:ext>
            </a:extLst>
          </p:cNvPr>
          <p:cNvSpPr/>
          <p:nvPr/>
        </p:nvSpPr>
        <p:spPr>
          <a:xfrm>
            <a:off x="9391819" y="2890900"/>
            <a:ext cx="2283533" cy="127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333C3-51EA-4848-B5A6-99857A6823C9}"/>
              </a:ext>
            </a:extLst>
          </p:cNvPr>
          <p:cNvSpPr/>
          <p:nvPr/>
        </p:nvSpPr>
        <p:spPr>
          <a:xfrm>
            <a:off x="9575781" y="3050661"/>
            <a:ext cx="2118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Other states screen for more than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60 diseases.</a:t>
            </a:r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57AF093-73A3-4735-9AEB-4262102EBE62}"/>
              </a:ext>
            </a:extLst>
          </p:cNvPr>
          <p:cNvSpPr txBox="1">
            <a:spLocks/>
          </p:cNvSpPr>
          <p:nvPr/>
        </p:nvSpPr>
        <p:spPr>
          <a:xfrm>
            <a:off x="2278120" y="104758"/>
            <a:ext cx="11029616" cy="74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Variability of access to newborn screening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91D8B96-C2A1-4FF0-94D5-88BF7CBC0410}"/>
              </a:ext>
            </a:extLst>
          </p:cNvPr>
          <p:cNvSpPr txBox="1">
            <a:spLocks/>
          </p:cNvSpPr>
          <p:nvPr/>
        </p:nvSpPr>
        <p:spPr>
          <a:xfrm>
            <a:off x="1321422" y="1578940"/>
            <a:ext cx="9629607" cy="37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/>
              <a:t>Programs vary widely by state, leading to disparate health outcomes</a:t>
            </a:r>
            <a:r>
              <a:rPr lang="en-US" sz="24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DDAAB-02B8-4ECF-B46B-2445B132D47B}"/>
              </a:ext>
            </a:extLst>
          </p:cNvPr>
          <p:cNvSpPr/>
          <p:nvPr/>
        </p:nvSpPr>
        <p:spPr>
          <a:xfrm>
            <a:off x="8311108" y="5483577"/>
            <a:ext cx="304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6E016B"/>
                </a:solidFill>
              </a:rPr>
              <a:t>We must do better.</a:t>
            </a:r>
          </a:p>
        </p:txBody>
      </p:sp>
    </p:spTree>
    <p:extLst>
      <p:ext uri="{BB962C8B-B14F-4D97-AF65-F5344CB8AC3E}">
        <p14:creationId xmlns:p14="http://schemas.microsoft.com/office/powerpoint/2010/main" val="163559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237C-2110-4784-A0C2-117A0428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cap="none" dirty="0"/>
              <a:t>So what are the real life consequences of this system? </a:t>
            </a:r>
          </a:p>
        </p:txBody>
      </p:sp>
    </p:spTree>
    <p:extLst>
      <p:ext uri="{BB962C8B-B14F-4D97-AF65-F5344CB8AC3E}">
        <p14:creationId xmlns:p14="http://schemas.microsoft.com/office/powerpoint/2010/main" val="418901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ryLife Logo">
            <a:extLst>
              <a:ext uri="{FF2B5EF4-FFF2-40B4-BE49-F238E27FC236}">
                <a16:creationId xmlns:a16="http://schemas.microsoft.com/office/drawing/2014/main" id="{8EC6C027-46B2-40C1-BD77-60677BDD79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9" y="5694440"/>
            <a:ext cx="2230245" cy="8697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BC3B2B1-1812-4F81-819E-BF73C576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74" y="2107737"/>
            <a:ext cx="3502717" cy="161320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Meet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christina</a:t>
            </a:r>
            <a:r>
              <a:rPr lang="en-US" b="1" dirty="0">
                <a:solidFill>
                  <a:schemeClr val="accent1"/>
                </a:solidFill>
              </a:rPr>
              <a:t> &amp; </a:t>
            </a:r>
            <a:r>
              <a:rPr lang="en-US" b="1" dirty="0" err="1">
                <a:solidFill>
                  <a:schemeClr val="accent1"/>
                </a:solidFill>
              </a:rPr>
              <a:t>ada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1" name="Content Placeholder 10" descr="A person holding a baby&#10;&#10;Description automatically generated">
            <a:extLst>
              <a:ext uri="{FF2B5EF4-FFF2-40B4-BE49-F238E27FC236}">
                <a16:creationId xmlns:a16="http://schemas.microsoft.com/office/drawing/2014/main" id="{EEC2ED62-6943-4932-BCFE-0D57E90888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7355" r="5206" b="31723"/>
          <a:stretch/>
        </p:blipFill>
        <p:spPr>
          <a:xfrm>
            <a:off x="5214255" y="-1"/>
            <a:ext cx="6977745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5067FE-6BBC-4778-80D1-720C87A3D070}"/>
              </a:ext>
            </a:extLst>
          </p:cNvPr>
          <p:cNvSpPr/>
          <p:nvPr/>
        </p:nvSpPr>
        <p:spPr>
          <a:xfrm>
            <a:off x="4659086" y="587829"/>
            <a:ext cx="1045028" cy="3918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VTI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1_Win32_AS_v4" id="{AE3810B2-EB50-490A-9B4E-9FA07A4550C3}" vid="{D5F0F717-C359-4A2D-BDB0-CA99CA6877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LF Color Palette">
      <a:dk1>
        <a:srgbClr val="1C51A0"/>
      </a:dk1>
      <a:lt1>
        <a:srgbClr val="FFFFFF"/>
      </a:lt1>
      <a:dk2>
        <a:srgbClr val="1C51A0"/>
      </a:dk2>
      <a:lt2>
        <a:srgbClr val="FFFFFF"/>
      </a:lt2>
      <a:accent1>
        <a:srgbClr val="EB3340"/>
      </a:accent1>
      <a:accent2>
        <a:srgbClr val="F38928"/>
      </a:accent2>
      <a:accent3>
        <a:srgbClr val="C3A7DF"/>
      </a:accent3>
      <a:accent4>
        <a:srgbClr val="F3E04F"/>
      </a:accent4>
      <a:accent5>
        <a:srgbClr val="EE5C66"/>
      </a:accent5>
      <a:accent6>
        <a:srgbClr val="F5A054"/>
      </a:accent6>
      <a:hlink>
        <a:srgbClr val="1C51A0"/>
      </a:hlink>
      <a:folHlink>
        <a:srgbClr val="1C51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ELF Color Palette">
      <a:dk1>
        <a:srgbClr val="1C51A0"/>
      </a:dk1>
      <a:lt1>
        <a:srgbClr val="FFFFFF"/>
      </a:lt1>
      <a:dk2>
        <a:srgbClr val="1C51A0"/>
      </a:dk2>
      <a:lt2>
        <a:srgbClr val="FFFFFF"/>
      </a:lt2>
      <a:accent1>
        <a:srgbClr val="EB3340"/>
      </a:accent1>
      <a:accent2>
        <a:srgbClr val="F38928"/>
      </a:accent2>
      <a:accent3>
        <a:srgbClr val="C3A7DF"/>
      </a:accent3>
      <a:accent4>
        <a:srgbClr val="F3E04F"/>
      </a:accent4>
      <a:accent5>
        <a:srgbClr val="EE5C66"/>
      </a:accent5>
      <a:accent6>
        <a:srgbClr val="F5A054"/>
      </a:accent6>
      <a:hlink>
        <a:srgbClr val="1C51A0"/>
      </a:hlink>
      <a:folHlink>
        <a:srgbClr val="1C51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910</Words>
  <Application>Microsoft Office PowerPoint</Application>
  <PresentationFormat>Widescreen</PresentationFormat>
  <Paragraphs>148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Helvetica Light</vt:lpstr>
      <vt:lpstr>Source Sans Pro</vt:lpstr>
      <vt:lpstr>Wingdings</vt:lpstr>
      <vt:lpstr>Wingdings 2</vt:lpstr>
      <vt:lpstr>Office Theme</vt:lpstr>
      <vt:lpstr>DividendVTI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Eliminate the diagnostic odyssey for rare disease patients  Close the innovation gap for the 95% of rare disease communities who have no FDA approved treatment  Facilitate timely access to approved therapies</vt:lpstr>
      <vt:lpstr>Eliminate the diagnostic odyssey  for rare disease patients    </vt:lpstr>
      <vt:lpstr>Newborn Screening Matters – Facts About NBS  </vt:lpstr>
      <vt:lpstr>Study Results: RD Impact Survey Captures Medical Burden, Long Diagnostic Odyssey  </vt:lpstr>
      <vt:lpstr>PowerPoint Presentation</vt:lpstr>
      <vt:lpstr>So what are the real life consequences of this system? </vt:lpstr>
      <vt:lpstr>Meet christina &amp; ada </vt:lpstr>
      <vt:lpstr>PowerPoint Presentation</vt:lpstr>
      <vt:lpstr>EVERYLIFE - Building a system that matches the pace of therapy innovation</vt:lpstr>
      <vt:lpstr>  Close the innovation gap for the 95%  of rare disease communities who have  no FDA approved treatment  </vt:lpstr>
      <vt:lpstr>PowerPoint Presentation</vt:lpstr>
      <vt:lpstr>EVERYLIFE - Building a system that matches the pace of therapy innovation</vt:lpstr>
      <vt:lpstr>Facilitate timely access to approved therapies</vt:lpstr>
      <vt:lpstr>Public Health Urgency of Rare Disease 60% of Costs Shouldered Directly by Employers &amp; Families</vt:lpstr>
      <vt:lpstr>PowerPoint Presentation</vt:lpstr>
      <vt:lpstr>PowerPoint Presentation</vt:lpstr>
      <vt:lpstr>PowerPoint Presentation</vt:lpstr>
      <vt:lpstr>EVERYLIFE - Building a system that matches the pace of therapy innovation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Kennedy</dc:creator>
  <cp:lastModifiedBy>Annie Kennedy</cp:lastModifiedBy>
  <cp:revision>19</cp:revision>
  <dcterms:created xsi:type="dcterms:W3CDTF">2022-10-15T18:34:10Z</dcterms:created>
  <dcterms:modified xsi:type="dcterms:W3CDTF">2022-10-17T13:32:14Z</dcterms:modified>
</cp:coreProperties>
</file>