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7" r:id="rId2"/>
  </p:sldMasterIdLst>
  <p:notesMasterIdLst>
    <p:notesMasterId r:id="rId16"/>
  </p:notesMasterIdLst>
  <p:sldIdLst>
    <p:sldId id="256" r:id="rId3"/>
    <p:sldId id="257" r:id="rId4"/>
    <p:sldId id="258" r:id="rId5"/>
    <p:sldId id="259" r:id="rId6"/>
    <p:sldId id="260" r:id="rId7"/>
    <p:sldId id="261" r:id="rId8"/>
    <p:sldId id="262" r:id="rId9"/>
    <p:sldId id="263" r:id="rId10"/>
    <p:sldId id="264" r:id="rId11"/>
    <p:sldId id="265" r:id="rId12"/>
    <p:sldId id="266" r:id="rId13"/>
    <p:sldId id="2638" r:id="rId14"/>
    <p:sldId id="267" r:id="rId15"/>
  </p:sldIdLst>
  <p:sldSz cx="9144000" cy="6858000" type="screen4x3"/>
  <p:notesSz cx="6858000" cy="9144000"/>
  <p:embeddedFontLst>
    <p:embeddedFont>
      <p:font typeface="Avenir" panose="02000503020000020003" pitchFamily="2" charset="0"/>
      <p:regular r:id="rId17"/>
      <p:italic r:id="rId18"/>
    </p:embeddedFont>
    <p:embeddedFont>
      <p:font typeface="Avenir Black" panose="02000503020000020003" pitchFamily="2" charset="0"/>
      <p:bold r:id="rId19"/>
      <p:italic r:id="rId20"/>
      <p:boldItalic r:id="rId21"/>
    </p:embeddedFont>
    <p:embeddedFont>
      <p:font typeface="Avenir Light" panose="020B0402020203020204" pitchFamily="34" charset="77"/>
      <p:regular r:id="rId22"/>
      <p:italic r:id="rId23"/>
    </p:embeddedFont>
    <p:embeddedFont>
      <p:font typeface="Avenir Medium" panose="02000503020000020003" pitchFamily="2" charset="0"/>
      <p:regular r:id="rId24"/>
      <p:italic r:id="rId25"/>
    </p:embeddedFont>
    <p:embeddedFont>
      <p:font typeface="Calibri" panose="020F0502020204030204" pitchFamily="34" charset="0"/>
      <p:regular r:id="rId26"/>
      <p:bold r:id="rId27"/>
      <p:italic r:id="rId28"/>
      <p:boldItalic r:id="rId29"/>
    </p:embeddedFont>
    <p:embeddedFont>
      <p:font typeface="Tahoma" panose="020B0604030504040204" pitchFamily="34" charset="0"/>
      <p:regular r:id="rId3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g7LXVwLdfydc8FPuYfxI/OelHKE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1904"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font" Target="fonts/font5.fntdata"/><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32"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2" name="Google Shape;22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rgbClr val="000000"/>
                </a:solidFill>
                <a:latin typeface="Arial"/>
                <a:ea typeface="Arial"/>
                <a:cs typeface="Arial"/>
                <a:sym typeface="Arial"/>
              </a:rPr>
              <a:t>1</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514350" lvl="0" indent="-514350" algn="l" rtl="0">
              <a:spcBef>
                <a:spcPts val="0"/>
              </a:spcBef>
              <a:spcAft>
                <a:spcPts val="0"/>
              </a:spcAft>
              <a:buClr>
                <a:schemeClr val="dk1"/>
              </a:buClr>
              <a:buSzPts val="1200"/>
              <a:buFont typeface="Arial"/>
              <a:buChar char="•"/>
            </a:pPr>
            <a:r>
              <a:rPr lang="en-US" sz="1200"/>
              <a:t>Strategies for addressing ageism</a:t>
            </a:r>
            <a:endParaRPr/>
          </a:p>
          <a:p>
            <a:pPr marL="971550" lvl="1" indent="-514350" algn="l" rtl="0">
              <a:spcBef>
                <a:spcPts val="0"/>
              </a:spcBef>
              <a:spcAft>
                <a:spcPts val="0"/>
              </a:spcAft>
              <a:buClr>
                <a:schemeClr val="dk1"/>
              </a:buClr>
              <a:buSzPts val="1200"/>
              <a:buFont typeface="Arial"/>
              <a:buChar char="•"/>
            </a:pPr>
            <a:r>
              <a:rPr lang="en-US" sz="1200"/>
              <a:t>No longer use the term “elderly,” think about how we communicate about life after 65</a:t>
            </a:r>
            <a:endParaRPr/>
          </a:p>
          <a:p>
            <a:pPr marL="514350" lvl="0" indent="-514350" algn="l" rtl="0">
              <a:spcBef>
                <a:spcPts val="0"/>
              </a:spcBef>
              <a:spcAft>
                <a:spcPts val="0"/>
              </a:spcAft>
              <a:buClr>
                <a:schemeClr val="dk1"/>
              </a:buClr>
              <a:buSzPts val="1200"/>
              <a:buFont typeface="Arial"/>
              <a:buChar char="•"/>
            </a:pPr>
            <a:r>
              <a:rPr lang="en-US" sz="1200"/>
              <a:t>Innovative partnerships that provide opportunities for older adults</a:t>
            </a:r>
            <a:endParaRPr/>
          </a:p>
          <a:p>
            <a:pPr marL="971550" lvl="1" indent="-514350" algn="l" rtl="0">
              <a:spcBef>
                <a:spcPts val="0"/>
              </a:spcBef>
              <a:spcAft>
                <a:spcPts val="0"/>
              </a:spcAft>
              <a:buClr>
                <a:schemeClr val="dk1"/>
              </a:buClr>
              <a:buSzPts val="1200"/>
              <a:buFont typeface="Arial"/>
              <a:buChar char="•"/>
            </a:pPr>
            <a:r>
              <a:rPr lang="en-US" sz="1200"/>
              <a:t>Intergeneration opportunities that provide engagement for older and younger generations (ex. AARP’s Experience Corps)</a:t>
            </a:r>
            <a:endParaRPr/>
          </a:p>
          <a:p>
            <a:pPr marL="514350" lvl="0" indent="-514350" algn="l" rtl="0">
              <a:spcBef>
                <a:spcPts val="0"/>
              </a:spcBef>
              <a:spcAft>
                <a:spcPts val="0"/>
              </a:spcAft>
              <a:buClr>
                <a:schemeClr val="dk1"/>
              </a:buClr>
              <a:buSzPts val="1200"/>
              <a:buFont typeface="Arial"/>
              <a:buChar char="•"/>
            </a:pPr>
            <a:r>
              <a:rPr lang="en-US" sz="1200"/>
              <a:t>What is means to be 65 today</a:t>
            </a:r>
            <a:endParaRPr/>
          </a:p>
          <a:p>
            <a:pPr marL="971550" lvl="1" indent="-514350" algn="l" rtl="0">
              <a:spcBef>
                <a:spcPts val="0"/>
              </a:spcBef>
              <a:spcAft>
                <a:spcPts val="0"/>
              </a:spcAft>
              <a:buClr>
                <a:schemeClr val="dk1"/>
              </a:buClr>
              <a:buSzPts val="1200"/>
              <a:buFont typeface="Arial"/>
              <a:buChar char="•"/>
            </a:pPr>
            <a:r>
              <a:rPr lang="en-US" sz="1200"/>
              <a:t>The “image” of older adults is still very stereotypical – retired, “slower pace”, plays bingo. This is not what accurately depicts baby boomers, and when gen x gets older they will be different</a:t>
            </a:r>
            <a:endParaRPr/>
          </a:p>
          <a:p>
            <a:pPr marL="514350" lvl="0" indent="-514350" algn="l" rtl="0">
              <a:spcBef>
                <a:spcPts val="0"/>
              </a:spcBef>
              <a:spcAft>
                <a:spcPts val="0"/>
              </a:spcAft>
              <a:buClr>
                <a:schemeClr val="dk1"/>
              </a:buClr>
              <a:buSzPts val="1200"/>
              <a:buFont typeface="Arial"/>
              <a:buChar char="•"/>
            </a:pPr>
            <a:r>
              <a:rPr lang="en-US" sz="1200"/>
              <a:t>Contributions across the generations</a:t>
            </a:r>
            <a:endParaRPr/>
          </a:p>
          <a:p>
            <a:pPr marL="971550" lvl="1" indent="-514350" algn="l" rtl="0">
              <a:spcBef>
                <a:spcPts val="0"/>
              </a:spcBef>
              <a:spcAft>
                <a:spcPts val="0"/>
              </a:spcAft>
              <a:buClr>
                <a:schemeClr val="dk1"/>
              </a:buClr>
              <a:buSzPts val="1200"/>
              <a:buFont typeface="Arial"/>
              <a:buChar char="•"/>
            </a:pPr>
            <a:r>
              <a:rPr lang="en-US" sz="1200"/>
              <a:t>Each generation has influenced the workplace </a:t>
            </a:r>
            <a:endParaRPr/>
          </a:p>
          <a:p>
            <a:pPr marL="0" lvl="0" indent="0" algn="l" rtl="0">
              <a:spcBef>
                <a:spcPts val="0"/>
              </a:spcBef>
              <a:spcAft>
                <a:spcPts val="0"/>
              </a:spcAft>
              <a:buNone/>
            </a:pPr>
            <a:endParaRPr/>
          </a:p>
        </p:txBody>
      </p:sp>
      <p:sp>
        <p:nvSpPr>
          <p:cNvPr id="316" name="Google Shape;31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Aligning sectors and activities; crosswalk frameworks</a:t>
            </a:r>
          </a:p>
          <a:p>
            <a:pPr marL="342900" indent="-342900">
              <a:buFont typeface="Arial" panose="020B0604020202020204" pitchFamily="34" charset="0"/>
              <a:buChar char="•"/>
            </a:pPr>
            <a:r>
              <a:rPr lang="en-US" dirty="0"/>
              <a:t>Assessments and planning based on data</a:t>
            </a:r>
          </a:p>
          <a:p>
            <a:pPr marL="342900" indent="-342900">
              <a:buFont typeface="Arial" panose="020B0604020202020204" pitchFamily="34" charset="0"/>
              <a:buChar char="•"/>
            </a:pPr>
            <a:r>
              <a:rPr lang="en-US" dirty="0"/>
              <a:t>Identify gaps in programs and services</a:t>
            </a:r>
          </a:p>
          <a:p>
            <a:pPr marL="342900" indent="-342900">
              <a:buFont typeface="Arial" panose="020B0604020202020204" pitchFamily="34" charset="0"/>
              <a:buChar char="•"/>
            </a:pPr>
            <a:r>
              <a:rPr lang="en-US" dirty="0"/>
              <a:t>Seamless older adult care</a:t>
            </a:r>
          </a:p>
          <a:p>
            <a:endParaRPr lang="en-US" dirty="0"/>
          </a:p>
        </p:txBody>
      </p:sp>
    </p:spTree>
    <p:extLst>
      <p:ext uri="{BB962C8B-B14F-4D97-AF65-F5344CB8AC3E}">
        <p14:creationId xmlns:p14="http://schemas.microsoft.com/office/powerpoint/2010/main" val="4240796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1" name="Google Shape;23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800"/>
              <a:buFont typeface="Arial"/>
              <a:buNone/>
            </a:pPr>
            <a:r>
              <a:rPr lang="en-US" sz="1800" b="0">
                <a:latin typeface="Calibri"/>
                <a:ea typeface="Calibri"/>
                <a:cs typeface="Calibri"/>
                <a:sym typeface="Calibri"/>
              </a:rPr>
              <a:t>For those of you who are new to this series, Trust for America’s Health, or TFAH, is a policy, research and advocacy non-profit dedicated to optimal health and well-being for every individual and community. Our AFPHS training series is part of our initiative to elevate healthy aging as a core public health function and is designed to increase the capacity and expertise of the public health and aging services community on the public health roles in healthy aging. This year, our AFPHS trainings are focused on the social determinants of health, and we are pleased today to welcome representatives from three state health departments who will share information about the development of their data systems on older adults and how they are being or can be used to address social determinants of health.  </a:t>
            </a:r>
            <a:endParaRPr/>
          </a:p>
          <a:p>
            <a:pPr marL="0" lvl="0" indent="0" algn="l" rtl="0">
              <a:spcBef>
                <a:spcPts val="0"/>
              </a:spcBef>
              <a:spcAft>
                <a:spcPts val="0"/>
              </a:spcAft>
              <a:buClr>
                <a:schemeClr val="dk1"/>
              </a:buClr>
              <a:buSzPts val="1200"/>
              <a:buFont typeface="Arial"/>
              <a:buNone/>
            </a:pPr>
            <a:endParaRPr b="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https://www.bls.gov/opub/ted/2021/number-of-people-75-and-older-in-the-labor-force-is-expected-to-grow-96-5-percent-by-2030.htm#:~:text=The%20labor%20force%20participation%20rate,to%2049.6%20percent%20in%202030.</a:t>
            </a:r>
            <a:endParaRPr/>
          </a:p>
          <a:p>
            <a:pPr marL="0" lvl="0" indent="0" algn="l" rtl="0">
              <a:spcBef>
                <a:spcPts val="0"/>
              </a:spcBef>
              <a:spcAft>
                <a:spcPts val="0"/>
              </a:spcAft>
              <a:buNone/>
            </a:pPr>
            <a:endParaRPr/>
          </a:p>
          <a:p>
            <a:pPr marL="0" lvl="0" indent="0" algn="l" rtl="0">
              <a:spcBef>
                <a:spcPts val="0"/>
              </a:spcBef>
              <a:spcAft>
                <a:spcPts val="0"/>
              </a:spcAft>
              <a:buNone/>
            </a:pPr>
            <a:r>
              <a:rPr lang="en-US" b="0" i="0">
                <a:solidFill>
                  <a:srgbClr val="000000"/>
                </a:solidFill>
                <a:latin typeface="Tahoma"/>
                <a:ea typeface="Tahoma"/>
                <a:cs typeface="Tahoma"/>
                <a:sym typeface="Tahoma"/>
              </a:rPr>
              <a:t>The labor force is expected to increase by 8.9 million, or 5.5 percent, from 2020 to 2030.  The labor force of people ages 16 to 24 is projected to shrink by 7.5 percent from 2020 to 2030. Among people age 75 years and older, the labor force is expected to grow by 96.5 percent over the next decade.</a:t>
            </a:r>
            <a:endParaRPr/>
          </a:p>
        </p:txBody>
      </p:sp>
      <p:sp>
        <p:nvSpPr>
          <p:cNvPr id="243" name="Google Shape;24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Intersectionality: “interactions and multiplying effects of inequalities within individuals” </a:t>
            </a:r>
            <a:endParaRPr/>
          </a:p>
          <a:p>
            <a:pPr marL="0" lvl="0" indent="0" algn="l" rtl="0">
              <a:spcBef>
                <a:spcPts val="0"/>
              </a:spcBef>
              <a:spcAft>
                <a:spcPts val="0"/>
              </a:spcAft>
              <a:buNone/>
            </a:pPr>
            <a:r>
              <a:rPr lang="en-US"/>
              <a:t>The chart highlights just how complicated this concept is.</a:t>
            </a:r>
            <a:endParaRPr/>
          </a:p>
          <a:p>
            <a:pPr marL="0" lvl="0" indent="0" algn="l" rtl="0">
              <a:spcBef>
                <a:spcPts val="0"/>
              </a:spcBef>
              <a:spcAft>
                <a:spcPts val="0"/>
              </a:spcAft>
              <a:buNone/>
            </a:pPr>
            <a:r>
              <a:rPr lang="en-US"/>
              <a:t>When we think about older adults, and specifically older workers </a:t>
            </a:r>
            <a:endParaRPr/>
          </a:p>
        </p:txBody>
      </p:sp>
      <p:sp>
        <p:nvSpPr>
          <p:cNvPr id="256" name="Google Shape;2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You cannot discuss ageism without also considering the concepts of sexism, ableism,  and racism. </a:t>
            </a:r>
            <a:endParaRPr/>
          </a:p>
          <a:p>
            <a:pPr marL="0" lvl="0" indent="0" algn="l" rtl="0">
              <a:spcBef>
                <a:spcPts val="0"/>
              </a:spcBef>
              <a:spcAft>
                <a:spcPts val="0"/>
              </a:spcAft>
              <a:buNone/>
            </a:pPr>
            <a:r>
              <a:rPr lang="en-US"/>
              <a:t>“Ageism is prejudice against our future selves.” – author Ashton Applewhite</a:t>
            </a:r>
            <a:endParaRPr/>
          </a:p>
          <a:p>
            <a:pPr marL="0" lvl="0" indent="0" algn="l" rtl="0">
              <a:spcBef>
                <a:spcPts val="0"/>
              </a:spcBef>
              <a:spcAft>
                <a:spcPts val="0"/>
              </a:spcAft>
              <a:buNone/>
            </a:pPr>
            <a:r>
              <a:rPr lang="en-US"/>
              <a:t>	Ageism can also cause people to put their own limitations up – “I can’t keep up with this….” mentality</a:t>
            </a:r>
            <a:endParaRPr/>
          </a:p>
        </p:txBody>
      </p:sp>
      <p:sp>
        <p:nvSpPr>
          <p:cNvPr id="262" name="Google Shape;26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Here is the thing –</a:t>
            </a:r>
            <a:endParaRPr/>
          </a:p>
          <a:p>
            <a:pPr marL="0" lvl="0" indent="0" algn="l" rtl="0">
              <a:spcBef>
                <a:spcPts val="0"/>
              </a:spcBef>
              <a:spcAft>
                <a:spcPts val="0"/>
              </a:spcAft>
              <a:buNone/>
            </a:pPr>
            <a:r>
              <a:rPr lang="en-US"/>
              <a:t>Ageism results from the images and messages we receive throughout our life.</a:t>
            </a:r>
            <a:endParaRPr/>
          </a:p>
          <a:p>
            <a:pPr marL="0" lvl="0" indent="0" algn="l" rtl="0">
              <a:spcBef>
                <a:spcPts val="0"/>
              </a:spcBef>
              <a:spcAft>
                <a:spcPts val="0"/>
              </a:spcAft>
              <a:buNone/>
            </a:pPr>
            <a:endParaRPr/>
          </a:p>
          <a:p>
            <a:pPr marL="0" lvl="0" indent="0" algn="l" rtl="0">
              <a:spcBef>
                <a:spcPts val="0"/>
              </a:spcBef>
              <a:spcAft>
                <a:spcPts val="0"/>
              </a:spcAft>
              <a:buNone/>
            </a:pPr>
            <a:r>
              <a:rPr lang="en-US"/>
              <a:t>Starting at an early age…</a:t>
            </a:r>
            <a:endParaRPr/>
          </a:p>
          <a:p>
            <a:pPr marL="0" lvl="0" indent="0" algn="l" rtl="0">
              <a:spcBef>
                <a:spcPts val="0"/>
              </a:spcBef>
              <a:spcAft>
                <a:spcPts val="0"/>
              </a:spcAft>
              <a:buNone/>
            </a:pPr>
            <a:r>
              <a:rPr lang="en-US"/>
              <a:t>It’s the jokes we hear our parents tell, the characters we see on TV</a:t>
            </a:r>
            <a:endParaRPr/>
          </a:p>
          <a:p>
            <a:pPr marL="0" lvl="0" indent="0" algn="l" rtl="0">
              <a:spcBef>
                <a:spcPts val="0"/>
              </a:spcBef>
              <a:spcAft>
                <a:spcPts val="0"/>
              </a:spcAft>
              <a:buNone/>
            </a:pPr>
            <a:r>
              <a:rPr lang="en-US"/>
              <a:t>The things advertisers and magazines tell us about aging</a:t>
            </a:r>
            <a:endParaRPr/>
          </a:p>
          <a:p>
            <a:pPr marL="0" lvl="0" indent="0" algn="l" rtl="0">
              <a:spcBef>
                <a:spcPts val="0"/>
              </a:spcBef>
              <a:spcAft>
                <a:spcPts val="0"/>
              </a:spcAft>
              <a:buNone/>
            </a:pPr>
            <a:r>
              <a:rPr lang="en-US"/>
              <a:t>They all train us to see older people a certain way and thereby treat them a certain way.</a:t>
            </a:r>
            <a:endParaRPr/>
          </a:p>
          <a:p>
            <a:pPr marL="0" lvl="0" indent="0" algn="l" rtl="0">
              <a:spcBef>
                <a:spcPts val="0"/>
              </a:spcBef>
              <a:spcAft>
                <a:spcPts val="0"/>
              </a:spcAft>
              <a:buNone/>
            </a:pPr>
            <a:endParaRPr/>
          </a:p>
          <a:p>
            <a:pPr marL="0" lvl="0" indent="0" algn="l" rtl="0">
              <a:spcBef>
                <a:spcPts val="0"/>
              </a:spcBef>
              <a:spcAft>
                <a:spcPts val="0"/>
              </a:spcAft>
              <a:buNone/>
            </a:pPr>
            <a:r>
              <a:rPr lang="en-US"/>
              <a:t>These seemingly minor incidents get under our skin and impact not only how we think about others, it impacts how we think about ourselves.</a:t>
            </a:r>
            <a:endParaRPr/>
          </a:p>
          <a:p>
            <a:pPr marL="0" lvl="0" indent="0" algn="l" rtl="0">
              <a:spcBef>
                <a:spcPts val="0"/>
              </a:spcBef>
              <a:spcAft>
                <a:spcPts val="0"/>
              </a:spcAft>
              <a:buNone/>
            </a:pPr>
            <a:endParaRPr/>
          </a:p>
          <a:p>
            <a:pPr marL="0" lvl="0" indent="0" algn="l" rtl="0">
              <a:spcBef>
                <a:spcPts val="0"/>
              </a:spcBef>
              <a:spcAft>
                <a:spcPts val="0"/>
              </a:spcAft>
              <a:buNone/>
            </a:pPr>
            <a:r>
              <a:rPr lang="en-US"/>
              <a:t>The metaphor of the Silver Tsunami is particularly problematic.</a:t>
            </a:r>
            <a:endParaRPr/>
          </a:p>
          <a:p>
            <a:pPr marL="0" lvl="0" indent="0" algn="l" rtl="0">
              <a:spcBef>
                <a:spcPts val="0"/>
              </a:spcBef>
              <a:spcAft>
                <a:spcPts val="0"/>
              </a:spcAft>
              <a:buNone/>
            </a:pPr>
            <a:r>
              <a:rPr lang="en-US"/>
              <a:t>What happens in a tsunami?</a:t>
            </a:r>
            <a:endParaRPr/>
          </a:p>
          <a:p>
            <a:pPr marL="0" lvl="0" indent="0" algn="l" rtl="0">
              <a:spcBef>
                <a:spcPts val="0"/>
              </a:spcBef>
              <a:spcAft>
                <a:spcPts val="0"/>
              </a:spcAft>
              <a:buNone/>
            </a:pPr>
            <a:r>
              <a:rPr lang="en-US"/>
              <a:t>Run for the hills and everybody dies.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77" name="Google Shape;27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100"/>
              <a:buFont typeface="Times New Roman"/>
              <a:buNone/>
            </a:pPr>
            <a:fld id="{00000000-1234-1234-1234-123412341234}" type="slidenum">
              <a:rPr lang="en-US" sz="1100" b="0" i="0" u="none" strike="noStrike" cap="none">
                <a:solidFill>
                  <a:srgbClr val="000000"/>
                </a:solidFill>
                <a:latin typeface="Times New Roman"/>
                <a:ea typeface="Times New Roman"/>
                <a:cs typeface="Times New Roman"/>
                <a:sym typeface="Times New Roman"/>
              </a:rPr>
              <a:t>8</a:t>
            </a:fld>
            <a:endParaRPr sz="1100" b="0" i="0" u="none" strike="noStrike" cap="none">
              <a:solidFill>
                <a:srgbClr val="000000"/>
              </a:solidFill>
              <a:latin typeface="Times New Roman"/>
              <a:ea typeface="Times New Roman"/>
              <a:cs typeface="Times New Roman"/>
              <a:sym typeface="Times New Roman"/>
            </a:endParaRPr>
          </a:p>
        </p:txBody>
      </p:sp>
      <p:sp>
        <p:nvSpPr>
          <p:cNvPr id="285" name="Google Shape;285;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6" name="Google Shape;28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You are not alone…a recent poll from the University of Michigan Center on Healthy Aging showed that 82% of adults age 50-80 experience one or more forms of ageism in their day to day lives.</a:t>
            </a:r>
            <a:endParaRPr/>
          </a:p>
          <a:p>
            <a:pPr marL="0" lvl="0" indent="0" algn="l" rtl="0">
              <a:spcBef>
                <a:spcPts val="0"/>
              </a:spcBef>
              <a:spcAft>
                <a:spcPts val="0"/>
              </a:spcAft>
              <a:buNone/>
            </a:pPr>
            <a:endParaRPr/>
          </a:p>
          <a:p>
            <a:pPr marL="0" lvl="0" indent="0" algn="l" rtl="0">
              <a:spcBef>
                <a:spcPts val="0"/>
              </a:spcBef>
              <a:spcAft>
                <a:spcPts val="0"/>
              </a:spcAft>
              <a:buNone/>
            </a:pPr>
            <a:r>
              <a:rPr lang="en-US"/>
              <a:t>Ageist messages</a:t>
            </a:r>
            <a:endParaRPr/>
          </a:p>
          <a:p>
            <a:pPr marL="0" lvl="0" indent="0" algn="l" rtl="0">
              <a:spcBef>
                <a:spcPts val="0"/>
              </a:spcBef>
              <a:spcAft>
                <a:spcPts val="0"/>
              </a:spcAft>
              <a:buNone/>
            </a:pPr>
            <a:r>
              <a:rPr lang="en-US"/>
              <a:t>Interpersonal interactions</a:t>
            </a:r>
            <a:endParaRPr/>
          </a:p>
          <a:p>
            <a:pPr marL="0" lvl="0" indent="0" algn="l" rtl="0">
              <a:spcBef>
                <a:spcPts val="0"/>
              </a:spcBef>
              <a:spcAft>
                <a:spcPts val="0"/>
              </a:spcAft>
              <a:buNone/>
            </a:pPr>
            <a:r>
              <a:rPr lang="en-US"/>
              <a:t>Internalized ageism</a:t>
            </a:r>
            <a:endParaRPr/>
          </a:p>
          <a:p>
            <a:pPr marL="0" lvl="0" indent="0" algn="l" rtl="0">
              <a:spcBef>
                <a:spcPts val="0"/>
              </a:spcBef>
              <a:spcAft>
                <a:spcPts val="0"/>
              </a:spcAft>
              <a:buNone/>
            </a:pPr>
            <a:endParaRPr/>
          </a:p>
        </p:txBody>
      </p:sp>
      <p:sp>
        <p:nvSpPr>
          <p:cNvPr id="295" name="Google Shape;29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Title Slide" type="title">
  <p:cSld name="TITLE">
    <p:spTree>
      <p:nvGrpSpPr>
        <p:cNvPr id="1" name="Shape 15"/>
        <p:cNvGrpSpPr/>
        <p:nvPr/>
      </p:nvGrpSpPr>
      <p:grpSpPr>
        <a:xfrm>
          <a:off x="0" y="0"/>
          <a:ext cx="0" cy="0"/>
          <a:chOff x="0" y="0"/>
          <a:chExt cx="0" cy="0"/>
        </a:xfrm>
      </p:grpSpPr>
      <p:sp>
        <p:nvSpPr>
          <p:cNvPr id="16" name="Google Shape;16;p14"/>
          <p:cNvSpPr/>
          <p:nvPr/>
        </p:nvSpPr>
        <p:spPr>
          <a:xfrm>
            <a:off x="7752020" y="0"/>
            <a:ext cx="1391981" cy="6858000"/>
          </a:xfrm>
          <a:prstGeom prst="rect">
            <a:avLst/>
          </a:prstGeom>
          <a:solidFill>
            <a:srgbClr val="1A1A4C"/>
          </a:solidFill>
          <a:ln w="12700" cap="flat" cmpd="sng">
            <a:solidFill>
              <a:srgbClr val="32538F"/>
            </a:solidFill>
            <a:prstDash val="solid"/>
            <a:miter lim="800000"/>
            <a:headEnd type="none" w="sm" len="sm"/>
            <a:tailEnd type="none" w="sm" len="sm"/>
          </a:ln>
        </p:spPr>
        <p:txBody>
          <a:bodyPr spcFirstLastPara="1" wrap="square" lIns="25700" tIns="45700" rIns="25700" bIns="45700" anchor="ctr" anchorCtr="0">
            <a:noAutofit/>
          </a:bodyPr>
          <a:lstStyle/>
          <a:p>
            <a:pPr marL="0" marR="0" lvl="0" indent="0" algn="ctr" rtl="0">
              <a:spcBef>
                <a:spcPts val="0"/>
              </a:spcBef>
              <a:spcAft>
                <a:spcPts val="0"/>
              </a:spcAft>
              <a:buClr>
                <a:srgbClr val="000000"/>
              </a:buClr>
              <a:buSzPts val="1050"/>
              <a:buFont typeface="Arial"/>
              <a:buNone/>
            </a:pPr>
            <a:endParaRPr sz="1050" b="0" i="0" u="none" strike="noStrike" cap="none">
              <a:solidFill>
                <a:srgbClr val="FFFFFF"/>
              </a:solidFill>
              <a:latin typeface="Tahoma"/>
              <a:ea typeface="Tahoma"/>
              <a:cs typeface="Tahoma"/>
              <a:sym typeface="Tahoma"/>
            </a:endParaRPr>
          </a:p>
        </p:txBody>
      </p:sp>
      <p:pic>
        <p:nvPicPr>
          <p:cNvPr id="17" name="Google Shape;17;p14" descr="Picture 15"/>
          <p:cNvPicPr preferRelativeResize="0"/>
          <p:nvPr/>
        </p:nvPicPr>
        <p:blipFill rotWithShape="1">
          <a:blip r:embed="rId2">
            <a:alphaModFix/>
          </a:blip>
          <a:srcRect l="3410" r="14675"/>
          <a:stretch/>
        </p:blipFill>
        <p:spPr>
          <a:xfrm>
            <a:off x="0" y="5857876"/>
            <a:ext cx="7489382" cy="686360"/>
          </a:xfrm>
          <a:prstGeom prst="rect">
            <a:avLst/>
          </a:prstGeom>
          <a:noFill/>
          <a:ln>
            <a:noFill/>
          </a:ln>
        </p:spPr>
      </p:pic>
      <p:pic>
        <p:nvPicPr>
          <p:cNvPr id="18" name="Google Shape;18;p14" descr="Picture 16"/>
          <p:cNvPicPr preferRelativeResize="0"/>
          <p:nvPr/>
        </p:nvPicPr>
        <p:blipFill rotWithShape="1">
          <a:blip r:embed="rId3">
            <a:alphaModFix/>
          </a:blip>
          <a:srcRect/>
          <a:stretch/>
        </p:blipFill>
        <p:spPr>
          <a:xfrm>
            <a:off x="7911705" y="285750"/>
            <a:ext cx="1073663" cy="261938"/>
          </a:xfrm>
          <a:prstGeom prst="rect">
            <a:avLst/>
          </a:prstGeom>
          <a:noFill/>
          <a:ln>
            <a:noFill/>
          </a:ln>
        </p:spPr>
      </p:pic>
      <p:sp>
        <p:nvSpPr>
          <p:cNvPr id="19" name="Google Shape;19;p14"/>
          <p:cNvSpPr/>
          <p:nvPr/>
        </p:nvSpPr>
        <p:spPr>
          <a:xfrm>
            <a:off x="4998525" y="0"/>
            <a:ext cx="4145476" cy="6858000"/>
          </a:xfrm>
          <a:prstGeom prst="rect">
            <a:avLst/>
          </a:prstGeom>
          <a:solidFill>
            <a:srgbClr val="FFFFFF"/>
          </a:solidFill>
          <a:ln w="12700" cap="flat" cmpd="sng">
            <a:solidFill>
              <a:srgbClr val="32538F"/>
            </a:solidFill>
            <a:prstDash val="solid"/>
            <a:miter lim="800000"/>
            <a:headEnd type="none" w="sm" len="sm"/>
            <a:tailEnd type="none" w="sm" len="sm"/>
          </a:ln>
        </p:spPr>
        <p:txBody>
          <a:bodyPr spcFirstLastPara="1" wrap="square" lIns="25700" tIns="45700" rIns="25700" bIns="45700" anchor="ctr" anchorCtr="0">
            <a:noAutofit/>
          </a:bodyPr>
          <a:lstStyle/>
          <a:p>
            <a:pPr marL="0" marR="0" lvl="0" indent="0" algn="ctr" rtl="0">
              <a:spcBef>
                <a:spcPts val="0"/>
              </a:spcBef>
              <a:spcAft>
                <a:spcPts val="0"/>
              </a:spcAft>
              <a:buClr>
                <a:srgbClr val="000000"/>
              </a:buClr>
              <a:buSzPts val="1050"/>
              <a:buFont typeface="Arial"/>
              <a:buNone/>
            </a:pPr>
            <a:endParaRPr sz="1050" b="0" i="0" u="none" strike="noStrike" cap="none">
              <a:solidFill>
                <a:srgbClr val="FFFFFF"/>
              </a:solidFill>
              <a:latin typeface="Tahoma"/>
              <a:ea typeface="Tahoma"/>
              <a:cs typeface="Tahoma"/>
              <a:sym typeface="Tahoma"/>
            </a:endParaRPr>
          </a:p>
        </p:txBody>
      </p:sp>
      <p:sp>
        <p:nvSpPr>
          <p:cNvPr id="20" name="Google Shape;20;p14"/>
          <p:cNvSpPr/>
          <p:nvPr/>
        </p:nvSpPr>
        <p:spPr>
          <a:xfrm>
            <a:off x="566248" y="0"/>
            <a:ext cx="4432277" cy="6858000"/>
          </a:xfrm>
          <a:prstGeom prst="rect">
            <a:avLst/>
          </a:prstGeom>
          <a:solidFill>
            <a:srgbClr val="1A1A4C"/>
          </a:solidFill>
          <a:ln w="12700" cap="flat" cmpd="sng">
            <a:solidFill>
              <a:srgbClr val="32538F"/>
            </a:solidFill>
            <a:prstDash val="solid"/>
            <a:miter lim="800000"/>
            <a:headEnd type="none" w="sm" len="sm"/>
            <a:tailEnd type="none" w="sm" len="sm"/>
          </a:ln>
        </p:spPr>
        <p:txBody>
          <a:bodyPr spcFirstLastPara="1" wrap="square" lIns="25700" tIns="45700" rIns="25700" bIns="45700" anchor="ctr" anchorCtr="0">
            <a:noAutofit/>
          </a:bodyPr>
          <a:lstStyle/>
          <a:p>
            <a:pPr marL="0" marR="0" lvl="0" indent="0" algn="ctr" rtl="0">
              <a:spcBef>
                <a:spcPts val="0"/>
              </a:spcBef>
              <a:spcAft>
                <a:spcPts val="0"/>
              </a:spcAft>
              <a:buClr>
                <a:srgbClr val="000000"/>
              </a:buClr>
              <a:buSzPts val="1050"/>
              <a:buFont typeface="Arial"/>
              <a:buNone/>
            </a:pPr>
            <a:endParaRPr sz="1050" b="0" i="0" u="none" strike="noStrike" cap="none">
              <a:solidFill>
                <a:srgbClr val="FFFFFF"/>
              </a:solidFill>
              <a:latin typeface="Tahoma"/>
              <a:ea typeface="Tahoma"/>
              <a:cs typeface="Tahoma"/>
              <a:sym typeface="Tahoma"/>
            </a:endParaRPr>
          </a:p>
        </p:txBody>
      </p:sp>
      <p:pic>
        <p:nvPicPr>
          <p:cNvPr id="21" name="Google Shape;21;p14" descr="Picture 12"/>
          <p:cNvPicPr preferRelativeResize="0"/>
          <p:nvPr/>
        </p:nvPicPr>
        <p:blipFill rotWithShape="1">
          <a:blip r:embed="rId4">
            <a:alphaModFix/>
          </a:blip>
          <a:srcRect/>
          <a:stretch/>
        </p:blipFill>
        <p:spPr>
          <a:xfrm>
            <a:off x="-645038" y="7075115"/>
            <a:ext cx="5217038" cy="889466"/>
          </a:xfrm>
          <a:prstGeom prst="rect">
            <a:avLst/>
          </a:prstGeom>
          <a:noFill/>
          <a:ln>
            <a:noFill/>
          </a:ln>
        </p:spPr>
      </p:pic>
      <p:pic>
        <p:nvPicPr>
          <p:cNvPr id="22" name="Google Shape;22;p14" descr="Picture 20"/>
          <p:cNvPicPr preferRelativeResize="0"/>
          <p:nvPr/>
        </p:nvPicPr>
        <p:blipFill rotWithShape="1">
          <a:blip r:embed="rId5">
            <a:alphaModFix/>
          </a:blip>
          <a:srcRect l="12367"/>
          <a:stretch/>
        </p:blipFill>
        <p:spPr>
          <a:xfrm>
            <a:off x="566248" y="5807450"/>
            <a:ext cx="4005752" cy="777409"/>
          </a:xfrm>
          <a:prstGeom prst="rect">
            <a:avLst/>
          </a:prstGeom>
          <a:noFill/>
          <a:ln>
            <a:noFill/>
          </a:ln>
        </p:spPr>
      </p:pic>
      <p:sp>
        <p:nvSpPr>
          <p:cNvPr id="23" name="Google Shape;23;p14"/>
          <p:cNvSpPr/>
          <p:nvPr/>
        </p:nvSpPr>
        <p:spPr>
          <a:xfrm>
            <a:off x="0" y="0"/>
            <a:ext cx="566248" cy="6858000"/>
          </a:xfrm>
          <a:prstGeom prst="rect">
            <a:avLst/>
          </a:prstGeom>
          <a:solidFill>
            <a:srgbClr val="D94747"/>
          </a:solidFill>
          <a:ln w="12700" cap="flat" cmpd="sng">
            <a:solidFill>
              <a:srgbClr val="32538F"/>
            </a:solidFill>
            <a:prstDash val="solid"/>
            <a:miter lim="800000"/>
            <a:headEnd type="none" w="sm" len="sm"/>
            <a:tailEnd type="none" w="sm" len="sm"/>
          </a:ln>
        </p:spPr>
        <p:txBody>
          <a:bodyPr spcFirstLastPara="1" wrap="square" lIns="25700" tIns="45700" rIns="25700" bIns="45700" anchor="ctr" anchorCtr="0">
            <a:noAutofit/>
          </a:bodyPr>
          <a:lstStyle/>
          <a:p>
            <a:pPr marL="0" marR="0" lvl="0" indent="0" algn="ctr" rtl="0">
              <a:spcBef>
                <a:spcPts val="0"/>
              </a:spcBef>
              <a:spcAft>
                <a:spcPts val="0"/>
              </a:spcAft>
              <a:buClr>
                <a:srgbClr val="000000"/>
              </a:buClr>
              <a:buSzPts val="1050"/>
              <a:buFont typeface="Arial"/>
              <a:buNone/>
            </a:pPr>
            <a:endParaRPr sz="1050" b="0" i="0" u="none" strike="noStrike" cap="none">
              <a:solidFill>
                <a:srgbClr val="FFFFFF"/>
              </a:solidFill>
              <a:latin typeface="Tahoma"/>
              <a:ea typeface="Tahoma"/>
              <a:cs typeface="Tahoma"/>
              <a:sym typeface="Tahoma"/>
            </a:endParaRPr>
          </a:p>
        </p:txBody>
      </p:sp>
      <p:pic>
        <p:nvPicPr>
          <p:cNvPr id="24" name="Google Shape;24;p14" descr="Picture 23"/>
          <p:cNvPicPr preferRelativeResize="0"/>
          <p:nvPr/>
        </p:nvPicPr>
        <p:blipFill rotWithShape="1">
          <a:blip r:embed="rId6">
            <a:alphaModFix/>
          </a:blip>
          <a:srcRect/>
          <a:stretch/>
        </p:blipFill>
        <p:spPr>
          <a:xfrm>
            <a:off x="993822" y="554693"/>
            <a:ext cx="2466695" cy="603717"/>
          </a:xfrm>
          <a:prstGeom prst="rect">
            <a:avLst/>
          </a:prstGeom>
          <a:noFill/>
          <a:ln>
            <a:noFill/>
          </a:ln>
        </p:spPr>
      </p:pic>
      <p:sp>
        <p:nvSpPr>
          <p:cNvPr id="25" name="Google Shape;25;p14"/>
          <p:cNvSpPr txBox="1">
            <a:spLocks noGrp="1"/>
          </p:cNvSpPr>
          <p:nvPr>
            <p:ph type="title"/>
          </p:nvPr>
        </p:nvSpPr>
        <p:spPr>
          <a:xfrm>
            <a:off x="993688" y="1122365"/>
            <a:ext cx="3578313" cy="238760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6671B5"/>
              </a:buClr>
              <a:buSzPts val="3037"/>
              <a:buFont typeface="Avenir"/>
              <a:buNone/>
              <a:defRPr sz="3037">
                <a:solidFill>
                  <a:srgbClr val="6671B5"/>
                </a:solidFill>
                <a:latin typeface="Avenir"/>
                <a:ea typeface="Avenir"/>
                <a:cs typeface="Avenir"/>
                <a:sym typeface="Aveni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4"/>
          <p:cNvSpPr txBox="1">
            <a:spLocks noGrp="1"/>
          </p:cNvSpPr>
          <p:nvPr>
            <p:ph type="body" idx="1"/>
          </p:nvPr>
        </p:nvSpPr>
        <p:spPr>
          <a:xfrm>
            <a:off x="993688" y="3528222"/>
            <a:ext cx="3578313" cy="16557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FFFFFF"/>
              </a:buClr>
              <a:buSzPts val="1350"/>
              <a:buFont typeface="Avenir"/>
              <a:buNone/>
              <a:defRPr sz="1350">
                <a:solidFill>
                  <a:srgbClr val="FFFFFF"/>
                </a:solidFill>
                <a:latin typeface="Avenir"/>
                <a:ea typeface="Avenir"/>
                <a:cs typeface="Avenir"/>
                <a:sym typeface="Avenir"/>
              </a:defRPr>
            </a:lvl1pPr>
            <a:lvl2pPr marL="914400" lvl="1" indent="-228600" algn="l">
              <a:lnSpc>
                <a:spcPct val="90000"/>
              </a:lnSpc>
              <a:spcBef>
                <a:spcPts val="375"/>
              </a:spcBef>
              <a:spcAft>
                <a:spcPts val="0"/>
              </a:spcAft>
              <a:buClr>
                <a:srgbClr val="FFFFFF"/>
              </a:buClr>
              <a:buSzPts val="1350"/>
              <a:buFont typeface="Avenir"/>
              <a:buNone/>
              <a:defRPr sz="1350">
                <a:solidFill>
                  <a:srgbClr val="FFFFFF"/>
                </a:solidFill>
                <a:latin typeface="Avenir"/>
                <a:ea typeface="Avenir"/>
                <a:cs typeface="Avenir"/>
                <a:sym typeface="Avenir"/>
              </a:defRPr>
            </a:lvl2pPr>
            <a:lvl3pPr marL="1371600" lvl="2" indent="-228600" algn="l">
              <a:lnSpc>
                <a:spcPct val="90000"/>
              </a:lnSpc>
              <a:spcBef>
                <a:spcPts val="375"/>
              </a:spcBef>
              <a:spcAft>
                <a:spcPts val="0"/>
              </a:spcAft>
              <a:buClr>
                <a:srgbClr val="FFFFFF"/>
              </a:buClr>
              <a:buSzPts val="1350"/>
              <a:buFont typeface="Avenir"/>
              <a:buNone/>
              <a:defRPr sz="1350">
                <a:solidFill>
                  <a:srgbClr val="FFFFFF"/>
                </a:solidFill>
                <a:latin typeface="Avenir"/>
                <a:ea typeface="Avenir"/>
                <a:cs typeface="Avenir"/>
                <a:sym typeface="Avenir"/>
              </a:defRPr>
            </a:lvl3pPr>
            <a:lvl4pPr marL="1828800" lvl="3" indent="-228600" algn="l">
              <a:lnSpc>
                <a:spcPct val="90000"/>
              </a:lnSpc>
              <a:spcBef>
                <a:spcPts val="375"/>
              </a:spcBef>
              <a:spcAft>
                <a:spcPts val="0"/>
              </a:spcAft>
              <a:buClr>
                <a:srgbClr val="FFFFFF"/>
              </a:buClr>
              <a:buSzPts val="1350"/>
              <a:buFont typeface="Avenir"/>
              <a:buNone/>
              <a:defRPr sz="1350">
                <a:solidFill>
                  <a:srgbClr val="FFFFFF"/>
                </a:solidFill>
                <a:latin typeface="Avenir"/>
                <a:ea typeface="Avenir"/>
                <a:cs typeface="Avenir"/>
                <a:sym typeface="Avenir"/>
              </a:defRPr>
            </a:lvl4pPr>
            <a:lvl5pPr marL="2286000" lvl="4" indent="-228600" algn="l">
              <a:lnSpc>
                <a:spcPct val="90000"/>
              </a:lnSpc>
              <a:spcBef>
                <a:spcPts val="375"/>
              </a:spcBef>
              <a:spcAft>
                <a:spcPts val="0"/>
              </a:spcAft>
              <a:buClr>
                <a:srgbClr val="FFFFFF"/>
              </a:buClr>
              <a:buSzPts val="1350"/>
              <a:buFont typeface="Avenir"/>
              <a:buNone/>
              <a:defRPr sz="1350">
                <a:solidFill>
                  <a:srgbClr val="FFFFFF"/>
                </a:solidFill>
                <a:latin typeface="Avenir"/>
                <a:ea typeface="Avenir"/>
                <a:cs typeface="Avenir"/>
                <a:sym typeface="Aveni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7" name="Google Shape;27;p14"/>
          <p:cNvSpPr>
            <a:spLocks noGrp="1"/>
          </p:cNvSpPr>
          <p:nvPr>
            <p:ph type="pic" idx="2"/>
          </p:nvPr>
        </p:nvSpPr>
        <p:spPr>
          <a:xfrm>
            <a:off x="4999436" y="0"/>
            <a:ext cx="4144566" cy="6858000"/>
          </a:xfrm>
          <a:prstGeom prst="rect">
            <a:avLst/>
          </a:prstGeom>
          <a:noFill/>
          <a:ln>
            <a:noFill/>
          </a:ln>
        </p:spPr>
      </p:sp>
      <p:sp>
        <p:nvSpPr>
          <p:cNvPr id="28" name="Google Shape;28;p14"/>
          <p:cNvSpPr txBox="1">
            <a:spLocks noGrp="1"/>
          </p:cNvSpPr>
          <p:nvPr>
            <p:ph type="sldNum" idx="12"/>
          </p:nvPr>
        </p:nvSpPr>
        <p:spPr>
          <a:xfrm>
            <a:off x="0" y="0"/>
            <a:ext cx="0" cy="0"/>
          </a:xfrm>
          <a:prstGeom prst="rect">
            <a:avLst/>
          </a:prstGeom>
          <a:noFill/>
          <a:ln>
            <a:noFill/>
          </a:ln>
        </p:spPr>
        <p:txBody>
          <a:bodyPr spcFirstLastPara="1" wrap="square" lIns="91425" tIns="45700" rIns="91425" bIns="45700" anchor="t" anchorCtr="0">
            <a:noAutofit/>
          </a:bodyPr>
          <a:lstStyle>
            <a:lvl1pPr marL="0" marR="0" lvl="0" indent="0" algn="r">
              <a:spcBef>
                <a:spcPts val="0"/>
              </a:spcBef>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spcBef>
                <a:spcPts val="0"/>
              </a:spcBef>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spcBef>
                <a:spcPts val="0"/>
              </a:spcBef>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spcBef>
                <a:spcPts val="0"/>
              </a:spcBef>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spcBef>
                <a:spcPts val="0"/>
              </a:spcBef>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spcBef>
                <a:spcPts val="0"/>
              </a:spcBef>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spcBef>
                <a:spcPts val="0"/>
              </a:spcBef>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spcBef>
                <a:spcPts val="0"/>
              </a:spcBef>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spcBef>
                <a:spcPts val="0"/>
              </a:spcBef>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9"/>
        <p:cNvGrpSpPr/>
        <p:nvPr/>
      </p:nvGrpSpPr>
      <p:grpSpPr>
        <a:xfrm>
          <a:off x="0" y="0"/>
          <a:ext cx="0" cy="0"/>
          <a:chOff x="0" y="0"/>
          <a:chExt cx="0" cy="0"/>
        </a:xfrm>
      </p:grpSpPr>
      <p:sp>
        <p:nvSpPr>
          <p:cNvPr id="90" name="Google Shape;90;p2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3"/>
        <p:cNvGrpSpPr/>
        <p:nvPr/>
      </p:nvGrpSpPr>
      <p:grpSpPr>
        <a:xfrm>
          <a:off x="0" y="0"/>
          <a:ext cx="0" cy="0"/>
          <a:chOff x="0" y="0"/>
          <a:chExt cx="0" cy="0"/>
        </a:xfrm>
      </p:grpSpPr>
      <p:sp>
        <p:nvSpPr>
          <p:cNvPr id="94" name="Google Shape;94;p27"/>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27"/>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96" name="Google Shape;96;p27"/>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97" name="Google Shape;97;p2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2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2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0"/>
        <p:cNvGrpSpPr/>
        <p:nvPr/>
      </p:nvGrpSpPr>
      <p:grpSpPr>
        <a:xfrm>
          <a:off x="0" y="0"/>
          <a:ext cx="0" cy="0"/>
          <a:chOff x="0" y="0"/>
          <a:chExt cx="0" cy="0"/>
        </a:xfrm>
      </p:grpSpPr>
      <p:sp>
        <p:nvSpPr>
          <p:cNvPr id="101" name="Google Shape;101;p28"/>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28"/>
          <p:cNvSpPr>
            <a:spLocks noGrp="1"/>
          </p:cNvSpPr>
          <p:nvPr>
            <p:ph type="pic" idx="2"/>
          </p:nvPr>
        </p:nvSpPr>
        <p:spPr>
          <a:xfrm>
            <a:off x="3887391" y="987426"/>
            <a:ext cx="4629150" cy="4873625"/>
          </a:xfrm>
          <a:prstGeom prst="rect">
            <a:avLst/>
          </a:prstGeom>
          <a:noFill/>
          <a:ln>
            <a:noFill/>
          </a:ln>
        </p:spPr>
      </p:sp>
      <p:sp>
        <p:nvSpPr>
          <p:cNvPr id="103" name="Google Shape;103;p28"/>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104" name="Google Shape;104;p2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2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7"/>
        <p:cNvGrpSpPr/>
        <p:nvPr/>
      </p:nvGrpSpPr>
      <p:grpSpPr>
        <a:xfrm>
          <a:off x="0" y="0"/>
          <a:ext cx="0" cy="0"/>
          <a:chOff x="0" y="0"/>
          <a:chExt cx="0" cy="0"/>
        </a:xfrm>
      </p:grpSpPr>
      <p:sp>
        <p:nvSpPr>
          <p:cNvPr id="108" name="Google Shape;108;p2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29"/>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10" name="Google Shape;110;p2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2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3"/>
        <p:cNvGrpSpPr/>
        <p:nvPr/>
      </p:nvGrpSpPr>
      <p:grpSpPr>
        <a:xfrm>
          <a:off x="0" y="0"/>
          <a:ext cx="0" cy="0"/>
          <a:chOff x="0" y="0"/>
          <a:chExt cx="0" cy="0"/>
        </a:xfrm>
      </p:grpSpPr>
      <p:sp>
        <p:nvSpPr>
          <p:cNvPr id="114" name="Google Shape;114;p30"/>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30"/>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16" name="Google Shape;116;p3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3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Infographic/Data">
  <p:cSld name="2_Infographic/Data">
    <p:spTree>
      <p:nvGrpSpPr>
        <p:cNvPr id="1" name="Shape 119"/>
        <p:cNvGrpSpPr/>
        <p:nvPr/>
      </p:nvGrpSpPr>
      <p:grpSpPr>
        <a:xfrm>
          <a:off x="0" y="0"/>
          <a:ext cx="0" cy="0"/>
          <a:chOff x="0" y="0"/>
          <a:chExt cx="0" cy="0"/>
        </a:xfrm>
      </p:grpSpPr>
      <p:pic>
        <p:nvPicPr>
          <p:cNvPr id="120" name="Google Shape;120;p31" descr="horizontal_strip_simplified_04.jpg"/>
          <p:cNvPicPr preferRelativeResize="0"/>
          <p:nvPr/>
        </p:nvPicPr>
        <p:blipFill rotWithShape="1">
          <a:blip r:embed="rId2">
            <a:alphaModFix/>
          </a:blip>
          <a:srcRect/>
          <a:stretch/>
        </p:blipFill>
        <p:spPr>
          <a:xfrm>
            <a:off x="0" y="-19050"/>
            <a:ext cx="9144000" cy="212725"/>
          </a:xfrm>
          <a:prstGeom prst="rect">
            <a:avLst/>
          </a:prstGeom>
          <a:noFill/>
          <a:ln>
            <a:noFill/>
          </a:ln>
        </p:spPr>
      </p:pic>
      <p:sp>
        <p:nvSpPr>
          <p:cNvPr id="121" name="Google Shape;121;p31"/>
          <p:cNvSpPr txBox="1">
            <a:spLocks noGrp="1"/>
          </p:cNvSpPr>
          <p:nvPr>
            <p:ph type="title"/>
          </p:nvPr>
        </p:nvSpPr>
        <p:spPr>
          <a:xfrm>
            <a:off x="446401" y="334800"/>
            <a:ext cx="7792719" cy="101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3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31"/>
          <p:cNvSpPr txBox="1">
            <a:spLocks noGrp="1"/>
          </p:cNvSpPr>
          <p:nvPr>
            <p:ph type="body" idx="1"/>
          </p:nvPr>
        </p:nvSpPr>
        <p:spPr>
          <a:xfrm>
            <a:off x="446400" y="1600200"/>
            <a:ext cx="7792720" cy="4432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296B0"/>
              </a:buClr>
              <a:buSzPts val="2100"/>
              <a:buNone/>
              <a:defRPr sz="2100">
                <a:latin typeface="Arial"/>
                <a:ea typeface="Arial"/>
                <a:cs typeface="Arial"/>
                <a:sym typeface="Arial"/>
              </a:defRPr>
            </a:lvl1pPr>
            <a:lvl2pPr marL="914400" lvl="1" indent="-342900" algn="l">
              <a:lnSpc>
                <a:spcPct val="90000"/>
              </a:lnSpc>
              <a:spcBef>
                <a:spcPts val="375"/>
              </a:spcBef>
              <a:spcAft>
                <a:spcPts val="0"/>
              </a:spcAft>
              <a:buClr>
                <a:schemeClr val="dk1"/>
              </a:buClr>
              <a:buSzPts val="1800"/>
              <a:buChar char="•"/>
              <a:defRPr sz="1800"/>
            </a:lvl2pPr>
            <a:lvl3pPr marL="1371600" lvl="2" indent="-323850" algn="l">
              <a:lnSpc>
                <a:spcPct val="90000"/>
              </a:lnSpc>
              <a:spcBef>
                <a:spcPts val="375"/>
              </a:spcBef>
              <a:spcAft>
                <a:spcPts val="0"/>
              </a:spcAft>
              <a:buClr>
                <a:schemeClr val="dk1"/>
              </a:buClr>
              <a:buSzPts val="1500"/>
              <a:buChar char="•"/>
              <a:defRPr sz="1500"/>
            </a:lvl3pPr>
            <a:lvl4pPr marL="1828800" lvl="3" indent="-314325" algn="l">
              <a:lnSpc>
                <a:spcPct val="90000"/>
              </a:lnSpc>
              <a:spcBef>
                <a:spcPts val="375"/>
              </a:spcBef>
              <a:spcAft>
                <a:spcPts val="0"/>
              </a:spcAft>
              <a:buClr>
                <a:schemeClr val="dk1"/>
              </a:buClr>
              <a:buSzPts val="1350"/>
              <a:buChar char="•"/>
              <a:defRPr sz="1350"/>
            </a:lvl4pPr>
            <a:lvl5pPr marL="2286000" lvl="4" indent="-314325" algn="l">
              <a:lnSpc>
                <a:spcPct val="90000"/>
              </a:lnSpc>
              <a:spcBef>
                <a:spcPts val="375"/>
              </a:spcBef>
              <a:spcAft>
                <a:spcPts val="0"/>
              </a:spcAft>
              <a:buClr>
                <a:schemeClr val="dk1"/>
              </a:buClr>
              <a:buSzPts val="1350"/>
              <a:buChar char="•"/>
              <a:defRPr sz="1350"/>
            </a:lvl5pPr>
            <a:lvl6pPr marL="2743200" lvl="5" indent="-314325" algn="l">
              <a:lnSpc>
                <a:spcPct val="90000"/>
              </a:lnSpc>
              <a:spcBef>
                <a:spcPts val="375"/>
              </a:spcBef>
              <a:spcAft>
                <a:spcPts val="0"/>
              </a:spcAft>
              <a:buClr>
                <a:schemeClr val="dk1"/>
              </a:buClr>
              <a:buSzPts val="1350"/>
              <a:buChar char="•"/>
              <a:defRPr sz="1350"/>
            </a:lvl6pPr>
            <a:lvl7pPr marL="3200400" lvl="6" indent="-314325" algn="l">
              <a:lnSpc>
                <a:spcPct val="90000"/>
              </a:lnSpc>
              <a:spcBef>
                <a:spcPts val="375"/>
              </a:spcBef>
              <a:spcAft>
                <a:spcPts val="0"/>
              </a:spcAft>
              <a:buClr>
                <a:schemeClr val="dk1"/>
              </a:buClr>
              <a:buSzPts val="1350"/>
              <a:buChar char="•"/>
              <a:defRPr sz="1350"/>
            </a:lvl7pPr>
            <a:lvl8pPr marL="3657600" lvl="7" indent="-314325" algn="l">
              <a:lnSpc>
                <a:spcPct val="90000"/>
              </a:lnSpc>
              <a:spcBef>
                <a:spcPts val="375"/>
              </a:spcBef>
              <a:spcAft>
                <a:spcPts val="0"/>
              </a:spcAft>
              <a:buClr>
                <a:schemeClr val="dk1"/>
              </a:buClr>
              <a:buSzPts val="1350"/>
              <a:buChar char="•"/>
              <a:defRPr sz="1350"/>
            </a:lvl8pPr>
            <a:lvl9pPr marL="4114800" lvl="8" indent="-314325" algn="l">
              <a:lnSpc>
                <a:spcPct val="90000"/>
              </a:lnSpc>
              <a:spcBef>
                <a:spcPts val="375"/>
              </a:spcBef>
              <a:spcAft>
                <a:spcPts val="0"/>
              </a:spcAft>
              <a:buClr>
                <a:schemeClr val="dk1"/>
              </a:buClr>
              <a:buSzPts val="1350"/>
              <a:buChar char="•"/>
              <a:defRPr sz="1350"/>
            </a:lvl9pPr>
          </a:lstStyle>
          <a:p>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White_Interior_1">
  <p:cSld name="White_Interior_1">
    <p:bg>
      <p:bgPr>
        <a:solidFill>
          <a:schemeClr val="lt1"/>
        </a:solidFill>
        <a:effectLst/>
      </p:bgPr>
    </p:bg>
    <p:spTree>
      <p:nvGrpSpPr>
        <p:cNvPr id="1" name="Shape 123"/>
        <p:cNvGrpSpPr/>
        <p:nvPr/>
      </p:nvGrpSpPr>
      <p:grpSpPr>
        <a:xfrm>
          <a:off x="0" y="0"/>
          <a:ext cx="0" cy="0"/>
          <a:chOff x="0" y="0"/>
          <a:chExt cx="0" cy="0"/>
        </a:xfrm>
      </p:grpSpPr>
      <p:sp>
        <p:nvSpPr>
          <p:cNvPr id="124" name="Google Shape;124;p32"/>
          <p:cNvSpPr txBox="1"/>
          <p:nvPr/>
        </p:nvSpPr>
        <p:spPr>
          <a:xfrm>
            <a:off x="6705600" y="6320069"/>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EC1300"/>
              </a:buClr>
              <a:buSzPts val="900"/>
              <a:buFont typeface="Arial"/>
              <a:buNone/>
            </a:pPr>
            <a:fld id="{00000000-1234-1234-1234-123412341234}" type="slidenum">
              <a:rPr lang="en-US" sz="900" b="0" i="0" u="none" strike="noStrike" cap="none">
                <a:solidFill>
                  <a:srgbClr val="EC1300"/>
                </a:solidFill>
                <a:latin typeface="Calibri"/>
                <a:ea typeface="Calibri"/>
                <a:cs typeface="Calibri"/>
                <a:sym typeface="Calibri"/>
              </a:rPr>
              <a:t>‹#›</a:t>
            </a:fld>
            <a:endParaRPr sz="900" b="0" i="0" u="none" strike="noStrike" cap="none">
              <a:solidFill>
                <a:srgbClr val="EC1300"/>
              </a:solidFill>
              <a:latin typeface="Calibri"/>
              <a:ea typeface="Calibri"/>
              <a:cs typeface="Calibri"/>
              <a:sym typeface="Calibri"/>
            </a:endParaRPr>
          </a:p>
        </p:txBody>
      </p:sp>
      <p:sp>
        <p:nvSpPr>
          <p:cNvPr id="125" name="Google Shape;125;p32"/>
          <p:cNvSpPr txBox="1">
            <a:spLocks noGrp="1"/>
          </p:cNvSpPr>
          <p:nvPr>
            <p:ph type="title"/>
          </p:nvPr>
        </p:nvSpPr>
        <p:spPr>
          <a:xfrm>
            <a:off x="457201" y="458551"/>
            <a:ext cx="6518635" cy="67686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EC1300"/>
              </a:buClr>
              <a:buSzPts val="2800"/>
              <a:buFont typeface="Calibri"/>
              <a:buNone/>
              <a:defRPr sz="2800" b="1">
                <a:solidFill>
                  <a:srgbClr val="EC13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32"/>
          <p:cNvSpPr txBox="1">
            <a:spLocks noGrp="1"/>
          </p:cNvSpPr>
          <p:nvPr>
            <p:ph type="body" idx="1"/>
          </p:nvPr>
        </p:nvSpPr>
        <p:spPr>
          <a:xfrm>
            <a:off x="457201" y="1317982"/>
            <a:ext cx="6518635" cy="452596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solidFill>
                  <a:schemeClr val="dk1"/>
                </a:solidFill>
              </a:defRPr>
            </a:lvl1pPr>
            <a:lvl2pPr marL="914400" lvl="1" indent="-381000" algn="l">
              <a:lnSpc>
                <a:spcPct val="90000"/>
              </a:lnSpc>
              <a:spcBef>
                <a:spcPts val="375"/>
              </a:spcBef>
              <a:spcAft>
                <a:spcPts val="0"/>
              </a:spcAft>
              <a:buClr>
                <a:schemeClr val="dk1"/>
              </a:buClr>
              <a:buSzPts val="2400"/>
              <a:buChar char="•"/>
              <a:defRPr sz="2400">
                <a:solidFill>
                  <a:schemeClr val="dk1"/>
                </a:solidFill>
              </a:defRPr>
            </a:lvl2pPr>
            <a:lvl3pPr marL="1371600" lvl="2" indent="-381000" algn="l">
              <a:lnSpc>
                <a:spcPct val="90000"/>
              </a:lnSpc>
              <a:spcBef>
                <a:spcPts val="375"/>
              </a:spcBef>
              <a:spcAft>
                <a:spcPts val="0"/>
              </a:spcAft>
              <a:buClr>
                <a:schemeClr val="dk1"/>
              </a:buClr>
              <a:buSzPts val="2400"/>
              <a:buChar char="•"/>
              <a:defRPr sz="2400">
                <a:solidFill>
                  <a:schemeClr val="dk1"/>
                </a:solidFill>
              </a:defRPr>
            </a:lvl3pPr>
            <a:lvl4pPr marL="1828800" lvl="3" indent="-381000" algn="l">
              <a:lnSpc>
                <a:spcPct val="90000"/>
              </a:lnSpc>
              <a:spcBef>
                <a:spcPts val="375"/>
              </a:spcBef>
              <a:spcAft>
                <a:spcPts val="0"/>
              </a:spcAft>
              <a:buClr>
                <a:schemeClr val="dk1"/>
              </a:buClr>
              <a:buSzPts val="2400"/>
              <a:buChar char="•"/>
              <a:defRPr sz="2400">
                <a:solidFill>
                  <a:schemeClr val="dk1"/>
                </a:solidFill>
              </a:defRPr>
            </a:lvl4pPr>
            <a:lvl5pPr marL="2286000" lvl="4" indent="-381000" algn="l">
              <a:lnSpc>
                <a:spcPct val="90000"/>
              </a:lnSpc>
              <a:spcBef>
                <a:spcPts val="375"/>
              </a:spcBef>
              <a:spcAft>
                <a:spcPts val="0"/>
              </a:spcAft>
              <a:buClr>
                <a:schemeClr val="dk1"/>
              </a:buClr>
              <a:buSzPts val="2400"/>
              <a:buChar char="•"/>
              <a:defRPr sz="2400">
                <a:solidFill>
                  <a:schemeClr val="dk1"/>
                </a:solidFill>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pic>
        <p:nvPicPr>
          <p:cNvPr id="127" name="Google Shape;127;p32" descr="A picture containing drawing&#10;&#10;Description automatically generated"/>
          <p:cNvPicPr preferRelativeResize="0"/>
          <p:nvPr/>
        </p:nvPicPr>
        <p:blipFill rotWithShape="1">
          <a:blip r:embed="rId2">
            <a:alphaModFix/>
          </a:blip>
          <a:srcRect/>
          <a:stretch/>
        </p:blipFill>
        <p:spPr>
          <a:xfrm>
            <a:off x="457201" y="6320068"/>
            <a:ext cx="1323025" cy="362472"/>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28"/>
        <p:cNvGrpSpPr/>
        <p:nvPr/>
      </p:nvGrpSpPr>
      <p:grpSpPr>
        <a:xfrm>
          <a:off x="0" y="0"/>
          <a:ext cx="0" cy="0"/>
          <a:chOff x="0" y="0"/>
          <a:chExt cx="0" cy="0"/>
        </a:xfrm>
      </p:grpSpPr>
      <p:sp>
        <p:nvSpPr>
          <p:cNvPr id="129" name="Google Shape;129;p33"/>
          <p:cNvSpPr/>
          <p:nvPr/>
        </p:nvSpPr>
        <p:spPr>
          <a:xfrm>
            <a:off x="0" y="6460436"/>
            <a:ext cx="3184634" cy="397565"/>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130" name="Google Shape;130;p33"/>
          <p:cNvSpPr/>
          <p:nvPr/>
        </p:nvSpPr>
        <p:spPr>
          <a:xfrm>
            <a:off x="3184634" y="6465566"/>
            <a:ext cx="3066377" cy="397565"/>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131" name="Google Shape;131;p33"/>
          <p:cNvSpPr/>
          <p:nvPr/>
        </p:nvSpPr>
        <p:spPr>
          <a:xfrm>
            <a:off x="6251029" y="6459736"/>
            <a:ext cx="3674993" cy="397565"/>
          </a:xfrm>
          <a:prstGeom prst="rect">
            <a:avLst/>
          </a:prstGeom>
          <a:solidFill>
            <a:srgbClr val="00937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32"/>
        <p:cNvGrpSpPr/>
        <p:nvPr/>
      </p:nvGrpSpPr>
      <p:grpSpPr>
        <a:xfrm>
          <a:off x="0" y="0"/>
          <a:ext cx="0" cy="0"/>
          <a:chOff x="0" y="0"/>
          <a:chExt cx="0" cy="0"/>
        </a:xfrm>
      </p:grpSpPr>
      <p:sp>
        <p:nvSpPr>
          <p:cNvPr id="133" name="Google Shape;133;p3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3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3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36" name="Google Shape;136;p34"/>
          <p:cNvSpPr/>
          <p:nvPr/>
        </p:nvSpPr>
        <p:spPr>
          <a:xfrm>
            <a:off x="116587" y="162902"/>
            <a:ext cx="8928560" cy="1155100"/>
          </a:xfrm>
          <a:prstGeom prst="rect">
            <a:avLst/>
          </a:prstGeom>
          <a:solidFill>
            <a:srgbClr val="00A0AF"/>
          </a:solidFill>
          <a:ln>
            <a:noFill/>
          </a:ln>
        </p:spPr>
        <p:txBody>
          <a:bodyPr spcFirstLastPara="1" wrap="square" lIns="86325" tIns="43150" rIns="86325" bIns="43150" anchor="ctr" anchorCtr="0">
            <a:noAutofit/>
          </a:bodyPr>
          <a:lstStyle/>
          <a:p>
            <a:pPr marL="0" marR="0" lvl="0" indent="0" algn="l" rtl="0">
              <a:spcBef>
                <a:spcPts val="0"/>
              </a:spcBef>
              <a:spcAft>
                <a:spcPts val="0"/>
              </a:spcAft>
              <a:buNone/>
            </a:pPr>
            <a:endParaRPr sz="1315">
              <a:solidFill>
                <a:srgbClr val="000000"/>
              </a:solidFill>
              <a:latin typeface="Calibri"/>
              <a:ea typeface="Calibri"/>
              <a:cs typeface="Calibri"/>
              <a:sym typeface="Calibri"/>
            </a:endParaRPr>
          </a:p>
        </p:txBody>
      </p:sp>
      <p:sp>
        <p:nvSpPr>
          <p:cNvPr id="137" name="Google Shape;137;p34"/>
          <p:cNvSpPr txBox="1">
            <a:spLocks noGrp="1"/>
          </p:cNvSpPr>
          <p:nvPr>
            <p:ph type="body" idx="1"/>
          </p:nvPr>
        </p:nvSpPr>
        <p:spPr>
          <a:xfrm>
            <a:off x="510241" y="1655660"/>
            <a:ext cx="8166168" cy="428052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38" name="Google Shape;138;p34"/>
          <p:cNvSpPr/>
          <p:nvPr/>
        </p:nvSpPr>
        <p:spPr>
          <a:xfrm>
            <a:off x="109729" y="6391659"/>
            <a:ext cx="8930846" cy="309562"/>
          </a:xfrm>
          <a:prstGeom prst="rect">
            <a:avLst/>
          </a:prstGeom>
          <a:solidFill>
            <a:srgbClr val="F96C45"/>
          </a:solidFill>
          <a:ln>
            <a:noFill/>
          </a:ln>
        </p:spPr>
        <p:txBody>
          <a:bodyPr spcFirstLastPara="1" wrap="square" lIns="86325" tIns="43150" rIns="86325" bIns="43150" anchor="ctr" anchorCtr="0">
            <a:noAutofit/>
          </a:bodyPr>
          <a:lstStyle/>
          <a:p>
            <a:pPr marL="0" marR="0" lvl="0" indent="0" algn="l" rtl="0">
              <a:spcBef>
                <a:spcPts val="0"/>
              </a:spcBef>
              <a:spcAft>
                <a:spcPts val="0"/>
              </a:spcAft>
              <a:buNone/>
            </a:pPr>
            <a:endParaRPr sz="1315">
              <a:solidFill>
                <a:srgbClr val="000000"/>
              </a:solidFill>
              <a:latin typeface="Calibri"/>
              <a:ea typeface="Calibri"/>
              <a:cs typeface="Calibri"/>
              <a:sym typeface="Calibri"/>
            </a:endParaRPr>
          </a:p>
        </p:txBody>
      </p:sp>
      <p:sp>
        <p:nvSpPr>
          <p:cNvPr id="139" name="Google Shape;139;p34"/>
          <p:cNvSpPr/>
          <p:nvPr/>
        </p:nvSpPr>
        <p:spPr>
          <a:xfrm>
            <a:off x="114300" y="152401"/>
            <a:ext cx="8930846" cy="6547104"/>
          </a:xfrm>
          <a:prstGeom prst="rect">
            <a:avLst/>
          </a:prstGeom>
          <a:noFill/>
          <a:ln w="9525" cap="flat" cmpd="sng">
            <a:solidFill>
              <a:srgbClr val="F96C45"/>
            </a:solidFill>
            <a:prstDash val="solid"/>
            <a:miter lim="800000"/>
            <a:headEnd type="none" w="sm" len="sm"/>
            <a:tailEnd type="none" w="sm" len="sm"/>
          </a:ln>
        </p:spPr>
        <p:txBody>
          <a:bodyPr spcFirstLastPara="1" wrap="square" lIns="86325" tIns="43150" rIns="86325" bIns="43150" anchor="ctr" anchorCtr="0">
            <a:noAutofit/>
          </a:bodyPr>
          <a:lstStyle/>
          <a:p>
            <a:pPr marL="0" marR="0" lvl="0" indent="0" algn="l" rtl="0">
              <a:spcBef>
                <a:spcPts val="0"/>
              </a:spcBef>
              <a:spcAft>
                <a:spcPts val="0"/>
              </a:spcAft>
              <a:buNone/>
            </a:pPr>
            <a:endParaRPr sz="1315">
              <a:solidFill>
                <a:srgbClr val="000000"/>
              </a:solidFill>
              <a:latin typeface="Calibri"/>
              <a:ea typeface="Calibri"/>
              <a:cs typeface="Calibri"/>
              <a:sym typeface="Calibri"/>
            </a:endParaRPr>
          </a:p>
        </p:txBody>
      </p:sp>
      <p:cxnSp>
        <p:nvCxnSpPr>
          <p:cNvPr id="140" name="Google Shape;140;p34"/>
          <p:cNvCxnSpPr/>
          <p:nvPr/>
        </p:nvCxnSpPr>
        <p:spPr>
          <a:xfrm>
            <a:off x="114301" y="6327123"/>
            <a:ext cx="8926274" cy="0"/>
          </a:xfrm>
          <a:prstGeom prst="straightConnector1">
            <a:avLst/>
          </a:prstGeom>
          <a:noFill/>
          <a:ln w="11425" cap="flat" cmpd="sng">
            <a:solidFill>
              <a:srgbClr val="F96C45"/>
            </a:solidFill>
            <a:prstDash val="dash"/>
            <a:round/>
            <a:headEnd type="none" w="sm" len="sm"/>
            <a:tailEnd type="none" w="sm" len="sm"/>
          </a:ln>
        </p:spPr>
      </p:cxnSp>
      <p:sp>
        <p:nvSpPr>
          <p:cNvPr id="141" name="Google Shape;141;p34"/>
          <p:cNvSpPr/>
          <p:nvPr/>
        </p:nvSpPr>
        <p:spPr>
          <a:xfrm>
            <a:off x="4322215" y="5989464"/>
            <a:ext cx="457200" cy="609600"/>
          </a:xfrm>
          <a:prstGeom prst="ellipse">
            <a:avLst/>
          </a:prstGeom>
          <a:solidFill>
            <a:srgbClr val="FFFFFF"/>
          </a:solidFill>
          <a:ln>
            <a:noFill/>
          </a:ln>
        </p:spPr>
        <p:txBody>
          <a:bodyPr spcFirstLastPara="1" wrap="square" lIns="86325" tIns="43150" rIns="86325" bIns="43150" anchor="ctr" anchorCtr="0">
            <a:noAutofit/>
          </a:bodyPr>
          <a:lstStyle/>
          <a:p>
            <a:pPr marL="0" marR="0" lvl="0" indent="0" algn="ctr" rtl="0">
              <a:spcBef>
                <a:spcPts val="0"/>
              </a:spcBef>
              <a:spcAft>
                <a:spcPts val="0"/>
              </a:spcAft>
              <a:buNone/>
            </a:pPr>
            <a:endParaRPr sz="1315">
              <a:solidFill>
                <a:srgbClr val="FFFFFF"/>
              </a:solidFill>
              <a:latin typeface="Calibri"/>
              <a:ea typeface="Calibri"/>
              <a:cs typeface="Calibri"/>
              <a:sym typeface="Calibri"/>
            </a:endParaRPr>
          </a:p>
        </p:txBody>
      </p:sp>
      <p:sp>
        <p:nvSpPr>
          <p:cNvPr id="142" name="Google Shape;142;p34"/>
          <p:cNvSpPr/>
          <p:nvPr/>
        </p:nvSpPr>
        <p:spPr>
          <a:xfrm>
            <a:off x="4388756" y="6098524"/>
            <a:ext cx="315468" cy="420624"/>
          </a:xfrm>
          <a:prstGeom prst="ellipse">
            <a:avLst/>
          </a:prstGeom>
          <a:solidFill>
            <a:srgbClr val="FFFFFF"/>
          </a:solidFill>
          <a:ln w="50800" cap="rnd" cmpd="dbl">
            <a:solidFill>
              <a:srgbClr val="F96C45"/>
            </a:solidFill>
            <a:prstDash val="solid"/>
            <a:miter lim="800000"/>
            <a:headEnd type="none" w="sm" len="sm"/>
            <a:tailEnd type="none" w="sm" len="sm"/>
          </a:ln>
        </p:spPr>
        <p:txBody>
          <a:bodyPr spcFirstLastPara="1" wrap="square" lIns="86325" tIns="43150" rIns="86325" bIns="43150" anchor="ctr" anchorCtr="0">
            <a:noAutofit/>
          </a:bodyPr>
          <a:lstStyle/>
          <a:p>
            <a:pPr marL="0" marR="0" lvl="0" indent="0" algn="ctr" rtl="0">
              <a:spcBef>
                <a:spcPts val="0"/>
              </a:spcBef>
              <a:spcAft>
                <a:spcPts val="0"/>
              </a:spcAft>
              <a:buNone/>
            </a:pPr>
            <a:endParaRPr sz="1315">
              <a:solidFill>
                <a:srgbClr val="FFFFFF"/>
              </a:solidFill>
              <a:latin typeface="Calibri"/>
              <a:ea typeface="Calibri"/>
              <a:cs typeface="Calibri"/>
              <a:sym typeface="Calibri"/>
            </a:endParaRPr>
          </a:p>
        </p:txBody>
      </p:sp>
      <p:sp>
        <p:nvSpPr>
          <p:cNvPr id="143" name="Google Shape;143;p34"/>
          <p:cNvSpPr txBox="1"/>
          <p:nvPr/>
        </p:nvSpPr>
        <p:spPr>
          <a:xfrm>
            <a:off x="4257466" y="6088178"/>
            <a:ext cx="582323" cy="441325"/>
          </a:xfrm>
          <a:prstGeom prst="rect">
            <a:avLst/>
          </a:prstGeom>
          <a:noFill/>
          <a:ln>
            <a:noFill/>
          </a:ln>
        </p:spPr>
        <p:txBody>
          <a:bodyPr spcFirstLastPara="1" wrap="square" lIns="86325" tIns="43150" rIns="86325" bIns="43150" anchor="ctr" anchorCtr="0">
            <a:noAutofit/>
          </a:bodyPr>
          <a:lstStyle/>
          <a:p>
            <a:pPr marL="0" marR="0" lvl="0" indent="0" algn="ctr" rtl="0">
              <a:spcBef>
                <a:spcPts val="0"/>
              </a:spcBef>
              <a:spcAft>
                <a:spcPts val="0"/>
              </a:spcAft>
              <a:buNone/>
            </a:pPr>
            <a:fld id="{00000000-1234-1234-1234-123412341234}" type="slidenum">
              <a:rPr lang="en-US" sz="1900" b="0" u="none">
                <a:solidFill>
                  <a:srgbClr val="00A0AF"/>
                </a:solidFill>
                <a:latin typeface="Calibri"/>
                <a:ea typeface="Calibri"/>
                <a:cs typeface="Calibri"/>
                <a:sym typeface="Calibri"/>
              </a:rPr>
              <a:t>‹#›</a:t>
            </a:fld>
            <a:endParaRPr sz="1900" b="0" u="none">
              <a:solidFill>
                <a:srgbClr val="00A0AF"/>
              </a:solidFill>
              <a:latin typeface="Calibri"/>
              <a:ea typeface="Calibri"/>
              <a:cs typeface="Calibri"/>
              <a:sym typeface="Calibri"/>
            </a:endParaRPr>
          </a:p>
        </p:txBody>
      </p:sp>
      <p:sp>
        <p:nvSpPr>
          <p:cNvPr id="144" name="Google Shape;144;p34"/>
          <p:cNvSpPr txBox="1">
            <a:spLocks noGrp="1"/>
          </p:cNvSpPr>
          <p:nvPr>
            <p:ph type="title"/>
          </p:nvPr>
        </p:nvSpPr>
        <p:spPr>
          <a:xfrm>
            <a:off x="510241" y="237062"/>
            <a:ext cx="8166168" cy="108093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3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2_Title and Content">
    <p:spTree>
      <p:nvGrpSpPr>
        <p:cNvPr id="1" name=""/>
        <p:cNvGrpSpPr/>
        <p:nvPr/>
      </p:nvGrpSpPr>
      <p:grpSpPr>
        <a:xfrm>
          <a:off x="0" y="0"/>
          <a:ext cx="0" cy="0"/>
          <a:chOff x="0" y="0"/>
          <a:chExt cx="0" cy="0"/>
        </a:xfrm>
      </p:grpSpPr>
      <p:sp>
        <p:nvSpPr>
          <p:cNvPr id="59" name="Rectangle 14"/>
          <p:cNvSpPr/>
          <p:nvPr/>
        </p:nvSpPr>
        <p:spPr>
          <a:xfrm>
            <a:off x="7752521" y="0"/>
            <a:ext cx="1391479" cy="6858000"/>
          </a:xfrm>
          <a:prstGeom prst="rect">
            <a:avLst/>
          </a:prstGeom>
          <a:solidFill>
            <a:srgbClr val="1A1A4C"/>
          </a:solidFill>
          <a:ln w="12700">
            <a:solidFill>
              <a:srgbClr val="32538F"/>
            </a:solidFill>
            <a:miter/>
          </a:ln>
        </p:spPr>
        <p:txBody>
          <a:bodyPr lIns="34289" rIns="34289" anchor="ctr"/>
          <a:lstStyle/>
          <a:p>
            <a:pPr algn="ctr">
              <a:defRPr>
                <a:solidFill>
                  <a:srgbClr val="FFFFFF"/>
                </a:solidFill>
              </a:defRPr>
            </a:pPr>
            <a:endParaRPr sz="1050"/>
          </a:p>
        </p:txBody>
      </p:sp>
      <p:pic>
        <p:nvPicPr>
          <p:cNvPr id="60" name="Picture 15" descr="Picture 15"/>
          <p:cNvPicPr>
            <a:picLocks noChangeAspect="1"/>
          </p:cNvPicPr>
          <p:nvPr/>
        </p:nvPicPr>
        <p:blipFill>
          <a:blip r:embed="rId2"/>
          <a:srcRect l="3410" r="14676"/>
          <a:stretch>
            <a:fillRect/>
          </a:stretch>
        </p:blipFill>
        <p:spPr>
          <a:xfrm>
            <a:off x="0" y="5858493"/>
            <a:ext cx="7490361" cy="685422"/>
          </a:xfrm>
          <a:prstGeom prst="rect">
            <a:avLst/>
          </a:prstGeom>
          <a:ln w="12700">
            <a:miter lim="400000"/>
          </a:ln>
        </p:spPr>
      </p:pic>
      <p:pic>
        <p:nvPicPr>
          <p:cNvPr id="61" name="Picture 16" descr="Picture 16"/>
          <p:cNvPicPr>
            <a:picLocks noChangeAspect="1"/>
          </p:cNvPicPr>
          <p:nvPr/>
        </p:nvPicPr>
        <p:blipFill>
          <a:blip r:embed="rId3"/>
          <a:stretch>
            <a:fillRect/>
          </a:stretch>
        </p:blipFill>
        <p:spPr>
          <a:xfrm>
            <a:off x="7911353" y="285262"/>
            <a:ext cx="1073815" cy="262880"/>
          </a:xfrm>
          <a:prstGeom prst="rect">
            <a:avLst/>
          </a:prstGeom>
          <a:ln w="12700">
            <a:miter lim="400000"/>
          </a:ln>
        </p:spPr>
      </p:pic>
      <p:sp>
        <p:nvSpPr>
          <p:cNvPr id="62" name="Title Text"/>
          <p:cNvSpPr txBox="1">
            <a:spLocks noGrp="1"/>
          </p:cNvSpPr>
          <p:nvPr>
            <p:ph type="title"/>
          </p:nvPr>
        </p:nvSpPr>
        <p:spPr>
          <a:xfrm>
            <a:off x="566305" y="574986"/>
            <a:ext cx="6617732" cy="560133"/>
          </a:xfrm>
          <a:prstGeom prst="rect">
            <a:avLst/>
          </a:prstGeom>
        </p:spPr>
        <p:txBody>
          <a:bodyPr anchor="t">
            <a:normAutofit/>
          </a:bodyPr>
          <a:lstStyle>
            <a:lvl1pPr>
              <a:defRPr sz="3000">
                <a:solidFill>
                  <a:srgbClr val="1A1A4C"/>
                </a:solidFill>
                <a:latin typeface="Avenir Black"/>
                <a:ea typeface="Avenir Black"/>
                <a:cs typeface="Avenir Black"/>
                <a:sym typeface="Avenir Black"/>
              </a:defRPr>
            </a:lvl1pPr>
          </a:lstStyle>
          <a:p>
            <a:r>
              <a:t>Title Text</a:t>
            </a:r>
          </a:p>
        </p:txBody>
      </p:sp>
      <p:sp>
        <p:nvSpPr>
          <p:cNvPr id="63" name="Body Level One…"/>
          <p:cNvSpPr txBox="1">
            <a:spLocks noGrp="1"/>
          </p:cNvSpPr>
          <p:nvPr>
            <p:ph type="body" idx="1"/>
          </p:nvPr>
        </p:nvSpPr>
        <p:spPr>
          <a:xfrm>
            <a:off x="566305" y="2030577"/>
            <a:ext cx="6617732" cy="3884468"/>
          </a:xfrm>
          <a:prstGeom prst="rect">
            <a:avLst/>
          </a:prstGeom>
        </p:spPr>
        <p:txBody>
          <a:bodyPr>
            <a:normAutofit/>
          </a:bodyPr>
          <a:lstStyle>
            <a:lvl1pPr marL="0" indent="0">
              <a:buSzTx/>
              <a:buFontTx/>
              <a:buNone/>
              <a:defRPr sz="1800">
                <a:solidFill>
                  <a:srgbClr val="1A1A4C"/>
                </a:solidFill>
                <a:latin typeface="Avenir Light"/>
                <a:ea typeface="Avenir Light"/>
                <a:cs typeface="Avenir Light"/>
                <a:sym typeface="Avenir Light"/>
              </a:defRPr>
            </a:lvl1pPr>
            <a:lvl2pPr marL="0" indent="342900">
              <a:buSzTx/>
              <a:buFontTx/>
              <a:buNone/>
              <a:defRPr sz="1800">
                <a:solidFill>
                  <a:srgbClr val="1A1A4C"/>
                </a:solidFill>
                <a:latin typeface="Avenir Light"/>
                <a:ea typeface="Avenir Light"/>
                <a:cs typeface="Avenir Light"/>
                <a:sym typeface="Avenir Light"/>
              </a:defRPr>
            </a:lvl2pPr>
            <a:lvl3pPr marL="0" indent="685800">
              <a:buSzTx/>
              <a:buFontTx/>
              <a:buNone/>
              <a:defRPr sz="1800">
                <a:solidFill>
                  <a:srgbClr val="1A1A4C"/>
                </a:solidFill>
                <a:latin typeface="Avenir Light"/>
                <a:ea typeface="Avenir Light"/>
                <a:cs typeface="Avenir Light"/>
                <a:sym typeface="Avenir Light"/>
              </a:defRPr>
            </a:lvl3pPr>
            <a:lvl4pPr marL="1257300" indent="-228600">
              <a:buSzPct val="80000"/>
              <a:buFontTx/>
              <a:buChar char="▪"/>
              <a:defRPr sz="1800">
                <a:solidFill>
                  <a:srgbClr val="1A1A4C"/>
                </a:solidFill>
                <a:latin typeface="Avenir Light"/>
                <a:ea typeface="Avenir Light"/>
                <a:cs typeface="Avenir Light"/>
                <a:sym typeface="Avenir Light"/>
              </a:defRPr>
            </a:lvl4pPr>
            <a:lvl5pPr marL="1600200" indent="-228600">
              <a:buSzPct val="80000"/>
              <a:buFontTx/>
              <a:buChar char="▪"/>
              <a:defRPr sz="1800">
                <a:solidFill>
                  <a:srgbClr val="1A1A4C"/>
                </a:solidFill>
                <a:latin typeface="Avenir Light"/>
                <a:ea typeface="Avenir Light"/>
                <a:cs typeface="Avenir Light"/>
                <a:sym typeface="Avenir Light"/>
              </a:defRPr>
            </a:lvl5pPr>
          </a:lstStyle>
          <a:p>
            <a:r>
              <a:t>Body Level One</a:t>
            </a:r>
          </a:p>
          <a:p>
            <a:pPr lvl="1"/>
            <a:r>
              <a:t>Body Level Two</a:t>
            </a:r>
          </a:p>
          <a:p>
            <a:pPr lvl="2"/>
            <a:r>
              <a:t>Body Level Three</a:t>
            </a:r>
          </a:p>
          <a:p>
            <a:pPr lvl="3"/>
            <a:r>
              <a:t>Body Level Four</a:t>
            </a:r>
          </a:p>
          <a:p>
            <a:pPr lvl="4"/>
            <a:r>
              <a:t>Body Level Five</a:t>
            </a:r>
          </a:p>
        </p:txBody>
      </p:sp>
      <p:sp>
        <p:nvSpPr>
          <p:cNvPr id="64" name="Straight Connector 4"/>
          <p:cNvSpPr/>
          <p:nvPr/>
        </p:nvSpPr>
        <p:spPr>
          <a:xfrm>
            <a:off x="649073" y="346841"/>
            <a:ext cx="521517" cy="1"/>
          </a:xfrm>
          <a:prstGeom prst="line">
            <a:avLst/>
          </a:prstGeom>
          <a:ln w="22225">
            <a:solidFill>
              <a:srgbClr val="D94747"/>
            </a:solidFill>
            <a:miter/>
          </a:ln>
        </p:spPr>
        <p:txBody>
          <a:bodyPr lIns="34289" rIns="34289"/>
          <a:lstStyle/>
          <a:p>
            <a:endParaRPr sz="1050"/>
          </a:p>
        </p:txBody>
      </p:sp>
      <p:sp>
        <p:nvSpPr>
          <p:cNvPr id="65" name="Text Placeholder 9"/>
          <p:cNvSpPr>
            <a:spLocks noGrp="1"/>
          </p:cNvSpPr>
          <p:nvPr>
            <p:ph type="body" sz="quarter" idx="21"/>
          </p:nvPr>
        </p:nvSpPr>
        <p:spPr>
          <a:xfrm>
            <a:off x="566738" y="1242302"/>
            <a:ext cx="6617494" cy="560133"/>
          </a:xfrm>
          <a:prstGeom prst="rect">
            <a:avLst/>
          </a:prstGeom>
        </p:spPr>
        <p:txBody>
          <a:bodyPr>
            <a:normAutofit/>
          </a:bodyPr>
          <a:lstStyle>
            <a:lvl1pPr marL="0" indent="0">
              <a:buSzTx/>
              <a:buFontTx/>
              <a:buNone/>
              <a:defRPr sz="2400">
                <a:solidFill>
                  <a:srgbClr val="6671B5"/>
                </a:solidFill>
                <a:latin typeface="Avenir Medium"/>
                <a:sym typeface="Avenir Medium"/>
              </a:defRPr>
            </a:lvl1pPr>
          </a:lstStyle>
          <a:p>
            <a:pPr marL="0" indent="0">
              <a:buSzTx/>
              <a:buFontTx/>
              <a:buNone/>
              <a:defRPr sz="2400">
                <a:solidFill>
                  <a:srgbClr val="6671B5"/>
                </a:solidFill>
                <a:latin typeface="Avenir Medium"/>
                <a:ea typeface="Avenir Medium"/>
                <a:cs typeface="Avenir Medium"/>
                <a:sym typeface="Avenir Medium"/>
              </a:defRPr>
            </a:pPr>
            <a:endParaRPr/>
          </a:p>
        </p:txBody>
      </p:sp>
      <p:sp>
        <p:nvSpPr>
          <p:cNvPr id="66" name="Slide Number"/>
          <p:cNvSpPr txBox="1">
            <a:spLocks noGrp="1"/>
          </p:cNvSpPr>
          <p:nvPr>
            <p:ph type="sldNum" sz="quarter" idx="2"/>
          </p:nvPr>
        </p:nvSpPr>
        <p:spPr>
          <a:xfrm>
            <a:off x="8679455" y="6445616"/>
            <a:ext cx="230580" cy="30734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5019503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3_Title and Content" type="tx">
  <p:cSld name="TITLE_AND_BODY">
    <p:spTree>
      <p:nvGrpSpPr>
        <p:cNvPr id="1" name="Shape 29"/>
        <p:cNvGrpSpPr/>
        <p:nvPr/>
      </p:nvGrpSpPr>
      <p:grpSpPr>
        <a:xfrm>
          <a:off x="0" y="0"/>
          <a:ext cx="0" cy="0"/>
          <a:chOff x="0" y="0"/>
          <a:chExt cx="0" cy="0"/>
        </a:xfrm>
      </p:grpSpPr>
      <p:sp>
        <p:nvSpPr>
          <p:cNvPr id="30" name="Google Shape;30;p15"/>
          <p:cNvSpPr/>
          <p:nvPr/>
        </p:nvSpPr>
        <p:spPr>
          <a:xfrm>
            <a:off x="7752020" y="0"/>
            <a:ext cx="1391981" cy="6858000"/>
          </a:xfrm>
          <a:prstGeom prst="rect">
            <a:avLst/>
          </a:prstGeom>
          <a:solidFill>
            <a:srgbClr val="1A1A4C"/>
          </a:solidFill>
          <a:ln w="12700" cap="flat" cmpd="sng">
            <a:solidFill>
              <a:srgbClr val="32538F"/>
            </a:solidFill>
            <a:prstDash val="solid"/>
            <a:miter lim="800000"/>
            <a:headEnd type="none" w="sm" len="sm"/>
            <a:tailEnd type="none" w="sm" len="sm"/>
          </a:ln>
        </p:spPr>
        <p:txBody>
          <a:bodyPr spcFirstLastPara="1" wrap="square" lIns="25700" tIns="45700" rIns="25700" bIns="45700" anchor="ctr" anchorCtr="0">
            <a:noAutofit/>
          </a:bodyPr>
          <a:lstStyle/>
          <a:p>
            <a:pPr marL="0" marR="0" lvl="0" indent="0" algn="ctr" rtl="0">
              <a:spcBef>
                <a:spcPts val="0"/>
              </a:spcBef>
              <a:spcAft>
                <a:spcPts val="0"/>
              </a:spcAft>
              <a:buClr>
                <a:srgbClr val="000000"/>
              </a:buClr>
              <a:buSzPts val="1050"/>
              <a:buFont typeface="Arial"/>
              <a:buNone/>
            </a:pPr>
            <a:endParaRPr sz="1050" b="0" i="0" u="none" strike="noStrike" cap="none">
              <a:solidFill>
                <a:srgbClr val="FFFFFF"/>
              </a:solidFill>
              <a:latin typeface="Tahoma"/>
              <a:ea typeface="Tahoma"/>
              <a:cs typeface="Tahoma"/>
              <a:sym typeface="Tahoma"/>
            </a:endParaRPr>
          </a:p>
        </p:txBody>
      </p:sp>
      <p:pic>
        <p:nvPicPr>
          <p:cNvPr id="31" name="Google Shape;31;p15" descr="Picture 15"/>
          <p:cNvPicPr preferRelativeResize="0"/>
          <p:nvPr/>
        </p:nvPicPr>
        <p:blipFill rotWithShape="1">
          <a:blip r:embed="rId2">
            <a:alphaModFix/>
          </a:blip>
          <a:srcRect l="3410" r="14675"/>
          <a:stretch/>
        </p:blipFill>
        <p:spPr>
          <a:xfrm>
            <a:off x="0" y="5857876"/>
            <a:ext cx="7489382" cy="686360"/>
          </a:xfrm>
          <a:prstGeom prst="rect">
            <a:avLst/>
          </a:prstGeom>
          <a:noFill/>
          <a:ln>
            <a:noFill/>
          </a:ln>
        </p:spPr>
      </p:pic>
      <p:pic>
        <p:nvPicPr>
          <p:cNvPr id="32" name="Google Shape;32;p15" descr="Picture 16"/>
          <p:cNvPicPr preferRelativeResize="0"/>
          <p:nvPr/>
        </p:nvPicPr>
        <p:blipFill rotWithShape="1">
          <a:blip r:embed="rId3">
            <a:alphaModFix/>
          </a:blip>
          <a:srcRect/>
          <a:stretch/>
        </p:blipFill>
        <p:spPr>
          <a:xfrm>
            <a:off x="7911705" y="285750"/>
            <a:ext cx="1073663" cy="261938"/>
          </a:xfrm>
          <a:prstGeom prst="rect">
            <a:avLst/>
          </a:prstGeom>
          <a:noFill/>
          <a:ln>
            <a:noFill/>
          </a:ln>
        </p:spPr>
      </p:pic>
      <p:cxnSp>
        <p:nvCxnSpPr>
          <p:cNvPr id="33" name="Google Shape;33;p15"/>
          <p:cNvCxnSpPr/>
          <p:nvPr/>
        </p:nvCxnSpPr>
        <p:spPr>
          <a:xfrm>
            <a:off x="649241" y="345982"/>
            <a:ext cx="521074" cy="0"/>
          </a:xfrm>
          <a:prstGeom prst="straightConnector1">
            <a:avLst/>
          </a:prstGeom>
          <a:noFill/>
          <a:ln w="22225" cap="flat" cmpd="sng">
            <a:solidFill>
              <a:srgbClr val="D94747"/>
            </a:solidFill>
            <a:prstDash val="solid"/>
            <a:miter lim="800000"/>
            <a:headEnd type="none" w="med" len="med"/>
            <a:tailEnd type="none" w="med" len="med"/>
          </a:ln>
        </p:spPr>
      </p:cxnSp>
      <p:sp>
        <p:nvSpPr>
          <p:cNvPr id="34" name="Google Shape;34;p15"/>
          <p:cNvSpPr txBox="1">
            <a:spLocks noGrp="1"/>
          </p:cNvSpPr>
          <p:nvPr>
            <p:ph type="title"/>
          </p:nvPr>
        </p:nvSpPr>
        <p:spPr>
          <a:xfrm>
            <a:off x="566306" y="574987"/>
            <a:ext cx="6617733" cy="56013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1A1A4C"/>
              </a:buClr>
              <a:buSzPts val="2249"/>
              <a:buFont typeface="Avenir"/>
              <a:buNone/>
              <a:defRPr sz="2249">
                <a:solidFill>
                  <a:srgbClr val="1A1A4C"/>
                </a:solidFill>
                <a:latin typeface="Avenir"/>
                <a:ea typeface="Avenir"/>
                <a:cs typeface="Avenir"/>
                <a:sym typeface="Aveni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5"/>
          <p:cNvSpPr txBox="1">
            <a:spLocks noGrp="1"/>
          </p:cNvSpPr>
          <p:nvPr>
            <p:ph type="body" idx="1"/>
          </p:nvPr>
        </p:nvSpPr>
        <p:spPr>
          <a:xfrm>
            <a:off x="566306" y="2030579"/>
            <a:ext cx="6617733" cy="3884468"/>
          </a:xfrm>
          <a:prstGeom prst="rect">
            <a:avLst/>
          </a:prstGeom>
          <a:noFill/>
          <a:ln>
            <a:noFill/>
          </a:ln>
        </p:spPr>
        <p:txBody>
          <a:bodyPr spcFirstLastPara="1" wrap="square" lIns="91425" tIns="45700" rIns="91425" bIns="45700" anchor="t" anchorCtr="0">
            <a:normAutofit/>
          </a:bodyPr>
          <a:lstStyle>
            <a:lvl1pPr marL="457200" lvl="0" indent="-297180" algn="l">
              <a:lnSpc>
                <a:spcPct val="90000"/>
              </a:lnSpc>
              <a:spcBef>
                <a:spcPts val="750"/>
              </a:spcBef>
              <a:spcAft>
                <a:spcPts val="0"/>
              </a:spcAft>
              <a:buClr>
                <a:srgbClr val="D94747"/>
              </a:buClr>
              <a:buSzPts val="1080"/>
              <a:buFont typeface="Avenir"/>
              <a:buChar char="▪"/>
              <a:defRPr sz="1350">
                <a:solidFill>
                  <a:srgbClr val="1A1A4C"/>
                </a:solidFill>
                <a:latin typeface="Avenir"/>
                <a:ea typeface="Avenir"/>
                <a:cs typeface="Avenir"/>
                <a:sym typeface="Avenir"/>
              </a:defRPr>
            </a:lvl1pPr>
            <a:lvl2pPr marL="914400" lvl="1" indent="-297180" algn="l">
              <a:lnSpc>
                <a:spcPct val="90000"/>
              </a:lnSpc>
              <a:spcBef>
                <a:spcPts val="375"/>
              </a:spcBef>
              <a:spcAft>
                <a:spcPts val="0"/>
              </a:spcAft>
              <a:buClr>
                <a:srgbClr val="D94747"/>
              </a:buClr>
              <a:buSzPts val="1080"/>
              <a:buFont typeface="Avenir"/>
              <a:buChar char="▪"/>
              <a:defRPr sz="1350">
                <a:solidFill>
                  <a:srgbClr val="1A1A4C"/>
                </a:solidFill>
                <a:latin typeface="Avenir"/>
                <a:ea typeface="Avenir"/>
                <a:cs typeface="Avenir"/>
                <a:sym typeface="Avenir"/>
              </a:defRPr>
            </a:lvl2pPr>
            <a:lvl3pPr marL="1371600" lvl="2" indent="-297180" algn="l">
              <a:lnSpc>
                <a:spcPct val="90000"/>
              </a:lnSpc>
              <a:spcBef>
                <a:spcPts val="375"/>
              </a:spcBef>
              <a:spcAft>
                <a:spcPts val="0"/>
              </a:spcAft>
              <a:buClr>
                <a:srgbClr val="D94747"/>
              </a:buClr>
              <a:buSzPts val="1080"/>
              <a:buFont typeface="Avenir"/>
              <a:buChar char="▪"/>
              <a:defRPr sz="1350">
                <a:solidFill>
                  <a:srgbClr val="1A1A4C"/>
                </a:solidFill>
                <a:latin typeface="Avenir"/>
                <a:ea typeface="Avenir"/>
                <a:cs typeface="Avenir"/>
                <a:sym typeface="Avenir"/>
              </a:defRPr>
            </a:lvl3pPr>
            <a:lvl4pPr marL="1828800" lvl="3" indent="-297180" algn="l">
              <a:lnSpc>
                <a:spcPct val="90000"/>
              </a:lnSpc>
              <a:spcBef>
                <a:spcPts val="375"/>
              </a:spcBef>
              <a:spcAft>
                <a:spcPts val="0"/>
              </a:spcAft>
              <a:buClr>
                <a:srgbClr val="D94747"/>
              </a:buClr>
              <a:buSzPts val="1080"/>
              <a:buFont typeface="Avenir"/>
              <a:buChar char="▪"/>
              <a:defRPr sz="1350">
                <a:solidFill>
                  <a:srgbClr val="1A1A4C"/>
                </a:solidFill>
                <a:latin typeface="Avenir"/>
                <a:ea typeface="Avenir"/>
                <a:cs typeface="Avenir"/>
                <a:sym typeface="Avenir"/>
              </a:defRPr>
            </a:lvl4pPr>
            <a:lvl5pPr marL="2286000" lvl="4" indent="-297179" algn="l">
              <a:lnSpc>
                <a:spcPct val="90000"/>
              </a:lnSpc>
              <a:spcBef>
                <a:spcPts val="375"/>
              </a:spcBef>
              <a:spcAft>
                <a:spcPts val="0"/>
              </a:spcAft>
              <a:buClr>
                <a:srgbClr val="D94747"/>
              </a:buClr>
              <a:buSzPts val="1080"/>
              <a:buFont typeface="Avenir"/>
              <a:buChar char="▪"/>
              <a:defRPr sz="1350">
                <a:solidFill>
                  <a:srgbClr val="1A1A4C"/>
                </a:solidFill>
                <a:latin typeface="Avenir"/>
                <a:ea typeface="Avenir"/>
                <a:cs typeface="Avenir"/>
                <a:sym typeface="Aveni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6" name="Google Shape;36;p15"/>
          <p:cNvSpPr txBox="1">
            <a:spLocks noGrp="1"/>
          </p:cNvSpPr>
          <p:nvPr>
            <p:ph type="body" idx="2"/>
          </p:nvPr>
        </p:nvSpPr>
        <p:spPr>
          <a:xfrm>
            <a:off x="566738" y="1242304"/>
            <a:ext cx="6617495" cy="56013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6671B5"/>
              </a:buClr>
              <a:buSzPts val="1800"/>
              <a:buFont typeface="Avenir"/>
              <a:buNone/>
              <a:defRPr sz="1800">
                <a:solidFill>
                  <a:srgbClr val="6671B5"/>
                </a:solidFill>
                <a:latin typeface="Avenir"/>
                <a:ea typeface="Avenir"/>
                <a:cs typeface="Avenir"/>
                <a:sym typeface="Aveni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7" name="Google Shape;37;p15"/>
          <p:cNvSpPr txBox="1">
            <a:spLocks noGrp="1"/>
          </p:cNvSpPr>
          <p:nvPr>
            <p:ph type="sldNum" idx="12"/>
          </p:nvPr>
        </p:nvSpPr>
        <p:spPr>
          <a:xfrm>
            <a:off x="8703820" y="6472800"/>
            <a:ext cx="206958" cy="253533"/>
          </a:xfrm>
          <a:prstGeom prst="rect">
            <a:avLst/>
          </a:prstGeom>
          <a:noFill/>
          <a:ln>
            <a:noFill/>
          </a:ln>
        </p:spPr>
        <p:txBody>
          <a:bodyPr spcFirstLastPara="1" wrap="square" lIns="91425" tIns="45700" rIns="91425" bIns="45700" anchor="t" anchorCtr="0">
            <a:noAutofit/>
          </a:bodyPr>
          <a:lstStyle>
            <a:lvl1pPr marL="0" marR="0" lvl="0" indent="0" algn="r">
              <a:spcBef>
                <a:spcPts val="0"/>
              </a:spcBef>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spcBef>
                <a:spcPts val="0"/>
              </a:spcBef>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spcBef>
                <a:spcPts val="0"/>
              </a:spcBef>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spcBef>
                <a:spcPts val="0"/>
              </a:spcBef>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spcBef>
                <a:spcPts val="0"/>
              </a:spcBef>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spcBef>
                <a:spcPts val="0"/>
              </a:spcBef>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spcBef>
                <a:spcPts val="0"/>
              </a:spcBef>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spcBef>
                <a:spcPts val="0"/>
              </a:spcBef>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spcBef>
                <a:spcPts val="0"/>
              </a:spcBef>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1"/>
        <p:cNvGrpSpPr/>
        <p:nvPr/>
      </p:nvGrpSpPr>
      <p:grpSpPr>
        <a:xfrm>
          <a:off x="0" y="0"/>
          <a:ext cx="0" cy="0"/>
          <a:chOff x="0" y="0"/>
          <a:chExt cx="0" cy="0"/>
        </a:xfrm>
      </p:grpSpPr>
      <p:sp>
        <p:nvSpPr>
          <p:cNvPr id="152" name="Google Shape;152;p1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3" name="Google Shape;153;p1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54" name="Google Shape;154;p1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1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7"/>
        <p:cNvGrpSpPr/>
        <p:nvPr/>
      </p:nvGrpSpPr>
      <p:grpSpPr>
        <a:xfrm>
          <a:off x="0" y="0"/>
          <a:ext cx="0" cy="0"/>
          <a:chOff x="0" y="0"/>
          <a:chExt cx="0" cy="0"/>
        </a:xfrm>
      </p:grpSpPr>
      <p:sp>
        <p:nvSpPr>
          <p:cNvPr id="158" name="Google Shape;158;p1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1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1"/>
        <p:cNvGrpSpPr/>
        <p:nvPr/>
      </p:nvGrpSpPr>
      <p:grpSpPr>
        <a:xfrm>
          <a:off x="0" y="0"/>
          <a:ext cx="0" cy="0"/>
          <a:chOff x="0" y="0"/>
          <a:chExt cx="0" cy="0"/>
        </a:xfrm>
      </p:grpSpPr>
      <p:sp>
        <p:nvSpPr>
          <p:cNvPr id="162" name="Google Shape;162;p35"/>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3" name="Google Shape;163;p35"/>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64" name="Google Shape;164;p3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3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3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7"/>
        <p:cNvGrpSpPr/>
        <p:nvPr/>
      </p:nvGrpSpPr>
      <p:grpSpPr>
        <a:xfrm>
          <a:off x="0" y="0"/>
          <a:ext cx="0" cy="0"/>
          <a:chOff x="0" y="0"/>
          <a:chExt cx="0" cy="0"/>
        </a:xfrm>
      </p:grpSpPr>
      <p:sp>
        <p:nvSpPr>
          <p:cNvPr id="168" name="Google Shape;168;p36"/>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9" name="Google Shape;169;p36"/>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170" name="Google Shape;170;p3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3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3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3"/>
        <p:cNvGrpSpPr/>
        <p:nvPr/>
      </p:nvGrpSpPr>
      <p:grpSpPr>
        <a:xfrm>
          <a:off x="0" y="0"/>
          <a:ext cx="0" cy="0"/>
          <a:chOff x="0" y="0"/>
          <a:chExt cx="0" cy="0"/>
        </a:xfrm>
      </p:grpSpPr>
      <p:sp>
        <p:nvSpPr>
          <p:cNvPr id="174" name="Google Shape;174;p3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5" name="Google Shape;175;p37"/>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76" name="Google Shape;176;p37"/>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77" name="Google Shape;177;p3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3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3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80"/>
        <p:cNvGrpSpPr/>
        <p:nvPr/>
      </p:nvGrpSpPr>
      <p:grpSpPr>
        <a:xfrm>
          <a:off x="0" y="0"/>
          <a:ext cx="0" cy="0"/>
          <a:chOff x="0" y="0"/>
          <a:chExt cx="0" cy="0"/>
        </a:xfrm>
      </p:grpSpPr>
      <p:sp>
        <p:nvSpPr>
          <p:cNvPr id="181" name="Google Shape;181;p38"/>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 name="Google Shape;182;p38"/>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183" name="Google Shape;183;p38"/>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84" name="Google Shape;184;p38"/>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185" name="Google Shape;185;p38"/>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86" name="Google Shape;186;p3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7" name="Google Shape;187;p3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3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9"/>
        <p:cNvGrpSpPr/>
        <p:nvPr/>
      </p:nvGrpSpPr>
      <p:grpSpPr>
        <a:xfrm>
          <a:off x="0" y="0"/>
          <a:ext cx="0" cy="0"/>
          <a:chOff x="0" y="0"/>
          <a:chExt cx="0" cy="0"/>
        </a:xfrm>
      </p:grpSpPr>
      <p:sp>
        <p:nvSpPr>
          <p:cNvPr id="190" name="Google Shape;190;p3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1" name="Google Shape;191;p3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3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3" name="Google Shape;193;p3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94"/>
        <p:cNvGrpSpPr/>
        <p:nvPr/>
      </p:nvGrpSpPr>
      <p:grpSpPr>
        <a:xfrm>
          <a:off x="0" y="0"/>
          <a:ext cx="0" cy="0"/>
          <a:chOff x="0" y="0"/>
          <a:chExt cx="0" cy="0"/>
        </a:xfrm>
      </p:grpSpPr>
      <p:sp>
        <p:nvSpPr>
          <p:cNvPr id="195" name="Google Shape;195;p4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6" name="Google Shape;196;p40"/>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197" name="Google Shape;197;p40"/>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198" name="Google Shape;198;p4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4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0" name="Google Shape;200;p4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01"/>
        <p:cNvGrpSpPr/>
        <p:nvPr/>
      </p:nvGrpSpPr>
      <p:grpSpPr>
        <a:xfrm>
          <a:off x="0" y="0"/>
          <a:ext cx="0" cy="0"/>
          <a:chOff x="0" y="0"/>
          <a:chExt cx="0" cy="0"/>
        </a:xfrm>
      </p:grpSpPr>
      <p:sp>
        <p:nvSpPr>
          <p:cNvPr id="202" name="Google Shape;202;p41"/>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3" name="Google Shape;203;p41"/>
          <p:cNvSpPr>
            <a:spLocks noGrp="1"/>
          </p:cNvSpPr>
          <p:nvPr>
            <p:ph type="pic" idx="2"/>
          </p:nvPr>
        </p:nvSpPr>
        <p:spPr>
          <a:xfrm>
            <a:off x="3887391" y="987426"/>
            <a:ext cx="4629150" cy="4873625"/>
          </a:xfrm>
          <a:prstGeom prst="rect">
            <a:avLst/>
          </a:prstGeom>
          <a:noFill/>
          <a:ln>
            <a:noFill/>
          </a:ln>
        </p:spPr>
      </p:sp>
      <p:sp>
        <p:nvSpPr>
          <p:cNvPr id="204" name="Google Shape;204;p41"/>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205" name="Google Shape;205;p4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6" name="Google Shape;206;p4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7" name="Google Shape;207;p4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08"/>
        <p:cNvGrpSpPr/>
        <p:nvPr/>
      </p:nvGrpSpPr>
      <p:grpSpPr>
        <a:xfrm>
          <a:off x="0" y="0"/>
          <a:ext cx="0" cy="0"/>
          <a:chOff x="0" y="0"/>
          <a:chExt cx="0" cy="0"/>
        </a:xfrm>
      </p:grpSpPr>
      <p:sp>
        <p:nvSpPr>
          <p:cNvPr id="209" name="Google Shape;209;p4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p42"/>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11" name="Google Shape;211;p4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2" name="Google Shape;212;p4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4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6_Title and Content">
  <p:cSld name="6_Title and Content">
    <p:spTree>
      <p:nvGrpSpPr>
        <p:cNvPr id="1" name="Shape 38"/>
        <p:cNvGrpSpPr/>
        <p:nvPr/>
      </p:nvGrpSpPr>
      <p:grpSpPr>
        <a:xfrm>
          <a:off x="0" y="0"/>
          <a:ext cx="0" cy="0"/>
          <a:chOff x="0" y="0"/>
          <a:chExt cx="0" cy="0"/>
        </a:xfrm>
      </p:grpSpPr>
      <p:sp>
        <p:nvSpPr>
          <p:cNvPr id="39" name="Google Shape;39;p19"/>
          <p:cNvSpPr/>
          <p:nvPr/>
        </p:nvSpPr>
        <p:spPr>
          <a:xfrm>
            <a:off x="7752020" y="0"/>
            <a:ext cx="1391981" cy="6858000"/>
          </a:xfrm>
          <a:prstGeom prst="rect">
            <a:avLst/>
          </a:prstGeom>
          <a:solidFill>
            <a:srgbClr val="1A1A4C"/>
          </a:solidFill>
          <a:ln w="12700" cap="flat" cmpd="sng">
            <a:solidFill>
              <a:srgbClr val="32538F"/>
            </a:solidFill>
            <a:prstDash val="solid"/>
            <a:miter lim="8000"/>
            <a:headEnd type="none" w="sm" len="sm"/>
            <a:tailEnd type="none" w="sm" len="sm"/>
          </a:ln>
        </p:spPr>
        <p:txBody>
          <a:bodyPr spcFirstLastPara="1" wrap="square" lIns="25700" tIns="45700" rIns="25700" bIns="45700" anchor="ctr" anchorCtr="0">
            <a:noAutofit/>
          </a:bodyPr>
          <a:lstStyle/>
          <a:p>
            <a:pPr marL="0" marR="0" lvl="0" indent="0" algn="ctr" rtl="0">
              <a:spcBef>
                <a:spcPts val="0"/>
              </a:spcBef>
              <a:spcAft>
                <a:spcPts val="0"/>
              </a:spcAft>
              <a:buClr>
                <a:srgbClr val="000000"/>
              </a:buClr>
              <a:buSzPts val="1215"/>
              <a:buFont typeface="Arial"/>
              <a:buNone/>
            </a:pPr>
            <a:endParaRPr sz="1215" b="0" i="0" u="none" strike="noStrike" cap="none">
              <a:solidFill>
                <a:srgbClr val="FFFFFF"/>
              </a:solidFill>
              <a:latin typeface="Arial"/>
              <a:ea typeface="Arial"/>
              <a:cs typeface="Arial"/>
              <a:sym typeface="Arial"/>
            </a:endParaRPr>
          </a:p>
        </p:txBody>
      </p:sp>
      <p:pic>
        <p:nvPicPr>
          <p:cNvPr id="40" name="Google Shape;40;p19" descr="Picture 15"/>
          <p:cNvPicPr preferRelativeResize="0"/>
          <p:nvPr/>
        </p:nvPicPr>
        <p:blipFill rotWithShape="1">
          <a:blip r:embed="rId2">
            <a:alphaModFix/>
          </a:blip>
          <a:srcRect l="3410" r="14675"/>
          <a:stretch/>
        </p:blipFill>
        <p:spPr>
          <a:xfrm>
            <a:off x="0" y="5857876"/>
            <a:ext cx="7489382" cy="686360"/>
          </a:xfrm>
          <a:prstGeom prst="rect">
            <a:avLst/>
          </a:prstGeom>
          <a:noFill/>
          <a:ln>
            <a:noFill/>
          </a:ln>
        </p:spPr>
      </p:pic>
      <p:pic>
        <p:nvPicPr>
          <p:cNvPr id="41" name="Google Shape;41;p19" descr="Picture 16"/>
          <p:cNvPicPr preferRelativeResize="0"/>
          <p:nvPr/>
        </p:nvPicPr>
        <p:blipFill rotWithShape="1">
          <a:blip r:embed="rId3">
            <a:alphaModFix/>
          </a:blip>
          <a:srcRect/>
          <a:stretch/>
        </p:blipFill>
        <p:spPr>
          <a:xfrm>
            <a:off x="7911705" y="285750"/>
            <a:ext cx="1073663" cy="261938"/>
          </a:xfrm>
          <a:prstGeom prst="rect">
            <a:avLst/>
          </a:prstGeom>
          <a:noFill/>
          <a:ln>
            <a:noFill/>
          </a:ln>
        </p:spPr>
      </p:pic>
      <p:sp>
        <p:nvSpPr>
          <p:cNvPr id="42" name="Google Shape;42;p19"/>
          <p:cNvSpPr/>
          <p:nvPr/>
        </p:nvSpPr>
        <p:spPr>
          <a:xfrm>
            <a:off x="0" y="0"/>
            <a:ext cx="9144000" cy="6858000"/>
          </a:xfrm>
          <a:prstGeom prst="rect">
            <a:avLst/>
          </a:prstGeom>
          <a:solidFill>
            <a:srgbClr val="1A1A4C"/>
          </a:solidFill>
          <a:ln w="12700" cap="flat" cmpd="sng">
            <a:solidFill>
              <a:srgbClr val="32538F"/>
            </a:solidFill>
            <a:prstDash val="solid"/>
            <a:miter lim="8000"/>
            <a:headEnd type="none" w="sm" len="sm"/>
            <a:tailEnd type="none" w="sm" len="sm"/>
          </a:ln>
        </p:spPr>
        <p:txBody>
          <a:bodyPr spcFirstLastPara="1" wrap="square" lIns="25700" tIns="45700" rIns="25700" bIns="45700" anchor="ctr" anchorCtr="0">
            <a:noAutofit/>
          </a:bodyPr>
          <a:lstStyle/>
          <a:p>
            <a:pPr marL="0" marR="0" lvl="0" indent="0" algn="ctr" rtl="0">
              <a:spcBef>
                <a:spcPts val="0"/>
              </a:spcBef>
              <a:spcAft>
                <a:spcPts val="0"/>
              </a:spcAft>
              <a:buClr>
                <a:srgbClr val="000000"/>
              </a:buClr>
              <a:buSzPts val="1215"/>
              <a:buFont typeface="Arial"/>
              <a:buNone/>
            </a:pPr>
            <a:endParaRPr sz="1215" b="0" i="0" u="none" strike="noStrike" cap="none">
              <a:solidFill>
                <a:srgbClr val="FFFFFF"/>
              </a:solidFill>
              <a:latin typeface="Arial"/>
              <a:ea typeface="Arial"/>
              <a:cs typeface="Arial"/>
              <a:sym typeface="Arial"/>
            </a:endParaRPr>
          </a:p>
        </p:txBody>
      </p:sp>
      <p:cxnSp>
        <p:nvCxnSpPr>
          <p:cNvPr id="43" name="Google Shape;43;p19"/>
          <p:cNvCxnSpPr/>
          <p:nvPr/>
        </p:nvCxnSpPr>
        <p:spPr>
          <a:xfrm>
            <a:off x="649241" y="345982"/>
            <a:ext cx="521074" cy="0"/>
          </a:xfrm>
          <a:prstGeom prst="straightConnector1">
            <a:avLst/>
          </a:prstGeom>
          <a:noFill/>
          <a:ln w="22225" cap="flat" cmpd="sng">
            <a:solidFill>
              <a:srgbClr val="D94747"/>
            </a:solidFill>
            <a:prstDash val="solid"/>
            <a:miter lim="8000"/>
            <a:headEnd type="none" w="sm" len="sm"/>
            <a:tailEnd type="none" w="sm" len="sm"/>
          </a:ln>
        </p:spPr>
      </p:cxnSp>
      <p:sp>
        <p:nvSpPr>
          <p:cNvPr id="44" name="Google Shape;44;p19"/>
          <p:cNvSpPr/>
          <p:nvPr/>
        </p:nvSpPr>
        <p:spPr>
          <a:xfrm>
            <a:off x="5167663" y="574303"/>
            <a:ext cx="3696890" cy="5709397"/>
          </a:xfrm>
          <a:prstGeom prst="rect">
            <a:avLst/>
          </a:prstGeom>
          <a:solidFill>
            <a:srgbClr val="FFFFFF"/>
          </a:solidFill>
          <a:ln w="12700" cap="flat" cmpd="sng">
            <a:solidFill>
              <a:srgbClr val="32538F"/>
            </a:solidFill>
            <a:prstDash val="solid"/>
            <a:miter lim="8000"/>
            <a:headEnd type="none" w="sm" len="sm"/>
            <a:tailEnd type="none" w="sm" len="sm"/>
          </a:ln>
        </p:spPr>
        <p:txBody>
          <a:bodyPr spcFirstLastPara="1" wrap="square" lIns="25700" tIns="45700" rIns="25700" bIns="45700" anchor="ctr" anchorCtr="0">
            <a:noAutofit/>
          </a:bodyPr>
          <a:lstStyle/>
          <a:p>
            <a:pPr marL="0" marR="0" lvl="0" indent="0" algn="ctr" rtl="0">
              <a:spcBef>
                <a:spcPts val="0"/>
              </a:spcBef>
              <a:spcAft>
                <a:spcPts val="0"/>
              </a:spcAft>
              <a:buClr>
                <a:srgbClr val="000000"/>
              </a:buClr>
              <a:buSzPts val="1215"/>
              <a:buFont typeface="Arial"/>
              <a:buNone/>
            </a:pPr>
            <a:endParaRPr sz="1215" b="0" i="0" u="none" strike="noStrike" cap="none">
              <a:solidFill>
                <a:srgbClr val="FFFFFF"/>
              </a:solidFill>
              <a:latin typeface="Arial"/>
              <a:ea typeface="Arial"/>
              <a:cs typeface="Arial"/>
              <a:sym typeface="Arial"/>
            </a:endParaRPr>
          </a:p>
        </p:txBody>
      </p:sp>
      <p:pic>
        <p:nvPicPr>
          <p:cNvPr id="45" name="Google Shape;45;p19" descr="Picture 3"/>
          <p:cNvPicPr preferRelativeResize="0"/>
          <p:nvPr/>
        </p:nvPicPr>
        <p:blipFill rotWithShape="1">
          <a:blip r:embed="rId2">
            <a:alphaModFix/>
          </a:blip>
          <a:srcRect l="4895" r="41560"/>
          <a:stretch/>
        </p:blipFill>
        <p:spPr>
          <a:xfrm>
            <a:off x="0" y="5870484"/>
            <a:ext cx="4895570" cy="684959"/>
          </a:xfrm>
          <a:prstGeom prst="rect">
            <a:avLst/>
          </a:prstGeom>
          <a:noFill/>
          <a:ln>
            <a:noFill/>
          </a:ln>
        </p:spPr>
      </p:pic>
      <p:sp>
        <p:nvSpPr>
          <p:cNvPr id="46" name="Google Shape;46;p19"/>
          <p:cNvSpPr txBox="1">
            <a:spLocks noGrp="1"/>
          </p:cNvSpPr>
          <p:nvPr>
            <p:ph type="title"/>
          </p:nvPr>
        </p:nvSpPr>
        <p:spPr>
          <a:xfrm>
            <a:off x="566306" y="574984"/>
            <a:ext cx="4329546" cy="1409286"/>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6671B5"/>
              </a:buClr>
              <a:buSzPts val="2250"/>
              <a:buFont typeface="Avenir"/>
              <a:buNone/>
              <a:defRPr sz="2250">
                <a:solidFill>
                  <a:srgbClr val="6671B5"/>
                </a:solidFill>
                <a:latin typeface="Avenir"/>
                <a:ea typeface="Avenir"/>
                <a:cs typeface="Avenir"/>
                <a:sym typeface="Aveni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9"/>
          <p:cNvSpPr txBox="1">
            <a:spLocks noGrp="1"/>
          </p:cNvSpPr>
          <p:nvPr>
            <p:ph type="body" idx="1"/>
          </p:nvPr>
        </p:nvSpPr>
        <p:spPr>
          <a:xfrm>
            <a:off x="566306" y="2301766"/>
            <a:ext cx="4322358" cy="361328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FFFFFF"/>
              </a:buClr>
              <a:buSzPts val="1350"/>
              <a:buFont typeface="Avenir"/>
              <a:buNone/>
              <a:defRPr sz="1350">
                <a:solidFill>
                  <a:srgbClr val="FFFFFF"/>
                </a:solidFill>
                <a:latin typeface="Avenir"/>
                <a:ea typeface="Avenir"/>
                <a:cs typeface="Avenir"/>
                <a:sym typeface="Avenir"/>
              </a:defRPr>
            </a:lvl1pPr>
            <a:lvl2pPr marL="914400" lvl="1" indent="-228600" algn="l">
              <a:lnSpc>
                <a:spcPct val="90000"/>
              </a:lnSpc>
              <a:spcBef>
                <a:spcPts val="375"/>
              </a:spcBef>
              <a:spcAft>
                <a:spcPts val="0"/>
              </a:spcAft>
              <a:buClr>
                <a:srgbClr val="FFFFFF"/>
              </a:buClr>
              <a:buSzPts val="1350"/>
              <a:buFont typeface="Avenir"/>
              <a:buNone/>
              <a:defRPr sz="1350">
                <a:solidFill>
                  <a:srgbClr val="FFFFFF"/>
                </a:solidFill>
                <a:latin typeface="Avenir"/>
                <a:ea typeface="Avenir"/>
                <a:cs typeface="Avenir"/>
                <a:sym typeface="Avenir"/>
              </a:defRPr>
            </a:lvl2pPr>
            <a:lvl3pPr marL="1371600" lvl="2" indent="-228600" algn="l">
              <a:lnSpc>
                <a:spcPct val="90000"/>
              </a:lnSpc>
              <a:spcBef>
                <a:spcPts val="375"/>
              </a:spcBef>
              <a:spcAft>
                <a:spcPts val="0"/>
              </a:spcAft>
              <a:buClr>
                <a:srgbClr val="FFFFFF"/>
              </a:buClr>
              <a:buSzPts val="1350"/>
              <a:buFont typeface="Avenir"/>
              <a:buNone/>
              <a:defRPr sz="1350">
                <a:solidFill>
                  <a:srgbClr val="FFFFFF"/>
                </a:solidFill>
                <a:latin typeface="Avenir"/>
                <a:ea typeface="Avenir"/>
                <a:cs typeface="Avenir"/>
                <a:sym typeface="Avenir"/>
              </a:defRPr>
            </a:lvl3pPr>
            <a:lvl4pPr marL="1828800" lvl="3" indent="-297180" algn="l">
              <a:lnSpc>
                <a:spcPct val="90000"/>
              </a:lnSpc>
              <a:spcBef>
                <a:spcPts val="375"/>
              </a:spcBef>
              <a:spcAft>
                <a:spcPts val="0"/>
              </a:spcAft>
              <a:buClr>
                <a:srgbClr val="FFFFFF"/>
              </a:buClr>
              <a:buSzPts val="1080"/>
              <a:buFont typeface="Avenir"/>
              <a:buChar char="▪"/>
              <a:defRPr sz="1350">
                <a:solidFill>
                  <a:srgbClr val="FFFFFF"/>
                </a:solidFill>
                <a:latin typeface="Avenir"/>
                <a:ea typeface="Avenir"/>
                <a:cs typeface="Avenir"/>
                <a:sym typeface="Avenir"/>
              </a:defRPr>
            </a:lvl4pPr>
            <a:lvl5pPr marL="2286000" lvl="4" indent="-297179" algn="l">
              <a:lnSpc>
                <a:spcPct val="90000"/>
              </a:lnSpc>
              <a:spcBef>
                <a:spcPts val="375"/>
              </a:spcBef>
              <a:spcAft>
                <a:spcPts val="0"/>
              </a:spcAft>
              <a:buClr>
                <a:srgbClr val="FFFFFF"/>
              </a:buClr>
              <a:buSzPts val="1080"/>
              <a:buFont typeface="Avenir"/>
              <a:buChar char="▪"/>
              <a:defRPr sz="1350">
                <a:solidFill>
                  <a:srgbClr val="FFFFFF"/>
                </a:solidFill>
                <a:latin typeface="Avenir"/>
                <a:ea typeface="Avenir"/>
                <a:cs typeface="Avenir"/>
                <a:sym typeface="Aveni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8" name="Google Shape;48;p19"/>
          <p:cNvSpPr>
            <a:spLocks noGrp="1"/>
          </p:cNvSpPr>
          <p:nvPr>
            <p:ph type="pic" idx="2"/>
          </p:nvPr>
        </p:nvSpPr>
        <p:spPr>
          <a:xfrm>
            <a:off x="5167994" y="574986"/>
            <a:ext cx="3673930" cy="5708030"/>
          </a:xfrm>
          <a:prstGeom prst="rect">
            <a:avLst/>
          </a:prstGeom>
          <a:noFill/>
          <a:ln>
            <a:noFill/>
          </a:ln>
        </p:spPr>
      </p:sp>
      <p:sp>
        <p:nvSpPr>
          <p:cNvPr id="49" name="Google Shape;49;p19"/>
          <p:cNvSpPr txBox="1">
            <a:spLocks noGrp="1"/>
          </p:cNvSpPr>
          <p:nvPr>
            <p:ph type="sldNum" idx="12"/>
          </p:nvPr>
        </p:nvSpPr>
        <p:spPr>
          <a:xfrm>
            <a:off x="10280697" y="6444783"/>
            <a:ext cx="230071" cy="308162"/>
          </a:xfrm>
          <a:prstGeom prst="rect">
            <a:avLst/>
          </a:prstGeom>
          <a:noFill/>
          <a:ln>
            <a:noFill/>
          </a:ln>
        </p:spPr>
        <p:txBody>
          <a:bodyPr spcFirstLastPara="1" wrap="square" lIns="91425" tIns="45700" rIns="91425" bIns="45700" anchor="t" anchorCtr="0">
            <a:noAutofit/>
          </a:bodyPr>
          <a:lstStyle>
            <a:lvl1pPr marL="0" marR="0" lvl="0" indent="0" algn="r">
              <a:spcBef>
                <a:spcPts val="0"/>
              </a:spcBef>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spcBef>
                <a:spcPts val="0"/>
              </a:spcBef>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spcBef>
                <a:spcPts val="0"/>
              </a:spcBef>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spcBef>
                <a:spcPts val="0"/>
              </a:spcBef>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spcBef>
                <a:spcPts val="0"/>
              </a:spcBef>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spcBef>
                <a:spcPts val="0"/>
              </a:spcBef>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spcBef>
                <a:spcPts val="0"/>
              </a:spcBef>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spcBef>
                <a:spcPts val="0"/>
              </a:spcBef>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spcBef>
                <a:spcPts val="0"/>
              </a:spcBef>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14"/>
        <p:cNvGrpSpPr/>
        <p:nvPr/>
      </p:nvGrpSpPr>
      <p:grpSpPr>
        <a:xfrm>
          <a:off x="0" y="0"/>
          <a:ext cx="0" cy="0"/>
          <a:chOff x="0" y="0"/>
          <a:chExt cx="0" cy="0"/>
        </a:xfrm>
      </p:grpSpPr>
      <p:sp>
        <p:nvSpPr>
          <p:cNvPr id="215" name="Google Shape;215;p43"/>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6" name="Google Shape;216;p43"/>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17" name="Google Shape;217;p4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8" name="Google Shape;218;p4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9" name="Google Shape;219;p4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0"/>
        <p:cNvGrpSpPr/>
        <p:nvPr/>
      </p:nvGrpSpPr>
      <p:grpSpPr>
        <a:xfrm>
          <a:off x="0" y="0"/>
          <a:ext cx="0" cy="0"/>
          <a:chOff x="0" y="0"/>
          <a:chExt cx="0" cy="0"/>
        </a:xfrm>
      </p:grpSpPr>
      <p:sp>
        <p:nvSpPr>
          <p:cNvPr id="51" name="Google Shape;51;p20"/>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20"/>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53" name="Google Shape;53;p2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6"/>
        <p:cNvGrpSpPr/>
        <p:nvPr/>
      </p:nvGrpSpPr>
      <p:grpSpPr>
        <a:xfrm>
          <a:off x="0" y="0"/>
          <a:ext cx="0" cy="0"/>
          <a:chOff x="0" y="0"/>
          <a:chExt cx="0" cy="0"/>
        </a:xfrm>
      </p:grpSpPr>
      <p:sp>
        <p:nvSpPr>
          <p:cNvPr id="57" name="Google Shape;57;p2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2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9" name="Google Shape;59;p2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2"/>
        <p:cNvGrpSpPr/>
        <p:nvPr/>
      </p:nvGrpSpPr>
      <p:grpSpPr>
        <a:xfrm>
          <a:off x="0" y="0"/>
          <a:ext cx="0" cy="0"/>
          <a:chOff x="0" y="0"/>
          <a:chExt cx="0" cy="0"/>
        </a:xfrm>
      </p:grpSpPr>
      <p:sp>
        <p:nvSpPr>
          <p:cNvPr id="63" name="Google Shape;63;p22"/>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22"/>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65" name="Google Shape;65;p2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8"/>
        <p:cNvGrpSpPr/>
        <p:nvPr/>
      </p:nvGrpSpPr>
      <p:grpSpPr>
        <a:xfrm>
          <a:off x="0" y="0"/>
          <a:ext cx="0" cy="0"/>
          <a:chOff x="0" y="0"/>
          <a:chExt cx="0" cy="0"/>
        </a:xfrm>
      </p:grpSpPr>
      <p:sp>
        <p:nvSpPr>
          <p:cNvPr id="69" name="Google Shape;69;p2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3"/>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1" name="Google Shape;71;p23"/>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2" name="Google Shape;72;p2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5"/>
        <p:cNvGrpSpPr/>
        <p:nvPr/>
      </p:nvGrpSpPr>
      <p:grpSpPr>
        <a:xfrm>
          <a:off x="0" y="0"/>
          <a:ext cx="0" cy="0"/>
          <a:chOff x="0" y="0"/>
          <a:chExt cx="0" cy="0"/>
        </a:xfrm>
      </p:grpSpPr>
      <p:sp>
        <p:nvSpPr>
          <p:cNvPr id="76" name="Google Shape;76;p24"/>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24"/>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78" name="Google Shape;78;p24"/>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9" name="Google Shape;79;p24"/>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80" name="Google Shape;80;p24"/>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4"/>
        <p:cNvGrpSpPr/>
        <p:nvPr/>
      </p:nvGrpSpPr>
      <p:grpSpPr>
        <a:xfrm>
          <a:off x="0" y="0"/>
          <a:ext cx="0" cy="0"/>
          <a:chOff x="0" y="0"/>
          <a:chExt cx="0" cy="0"/>
        </a:xfrm>
      </p:grpSpPr>
      <p:sp>
        <p:nvSpPr>
          <p:cNvPr id="85" name="Google Shape;85;p2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2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79"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5"/>
        <p:cNvGrpSpPr/>
        <p:nvPr/>
      </p:nvGrpSpPr>
      <p:grpSpPr>
        <a:xfrm>
          <a:off x="0" y="0"/>
          <a:ext cx="0" cy="0"/>
          <a:chOff x="0" y="0"/>
          <a:chExt cx="0" cy="0"/>
        </a:xfrm>
      </p:grpSpPr>
      <p:sp>
        <p:nvSpPr>
          <p:cNvPr id="146" name="Google Shape;146;p1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7" name="Google Shape;147;p1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48" name="Google Shape;148;p1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9" name="Google Shape;149;p1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0" name="Google Shape;150;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
          <p:cNvSpPr txBox="1">
            <a:spLocks noGrp="1"/>
          </p:cNvSpPr>
          <p:nvPr>
            <p:ph type="subTitle" idx="4294967295"/>
          </p:nvPr>
        </p:nvSpPr>
        <p:spPr>
          <a:xfrm>
            <a:off x="1344706" y="3698992"/>
            <a:ext cx="2828084" cy="1128293"/>
          </a:xfrm>
          <a:prstGeom prst="rect">
            <a:avLst/>
          </a:prstGeom>
          <a:noFill/>
          <a:ln>
            <a:noFill/>
          </a:ln>
        </p:spPr>
        <p:txBody>
          <a:bodyPr spcFirstLastPara="1" wrap="square" lIns="68575" tIns="34275" rIns="68575" bIns="34275" anchor="t" anchorCtr="0">
            <a:normAutofit lnSpcReduction="10000"/>
          </a:bodyPr>
          <a:lstStyle/>
          <a:p>
            <a:pPr marL="0" marR="0" lvl="0" indent="0" algn="ctr" rtl="0">
              <a:lnSpc>
                <a:spcPct val="90000"/>
              </a:lnSpc>
              <a:spcBef>
                <a:spcPts val="0"/>
              </a:spcBef>
              <a:spcAft>
                <a:spcPts val="0"/>
              </a:spcAft>
              <a:buClr>
                <a:srgbClr val="FFFFFF"/>
              </a:buClr>
              <a:buSzPts val="1350"/>
              <a:buFont typeface="Arial"/>
              <a:buNone/>
            </a:pPr>
            <a:endParaRPr sz="1600" b="0" i="0" u="none" strike="noStrike" cap="none" dirty="0">
              <a:solidFill>
                <a:srgbClr val="FFFFFF"/>
              </a:solidFill>
              <a:latin typeface="Avenir"/>
              <a:ea typeface="Avenir"/>
              <a:cs typeface="Avenir"/>
              <a:sym typeface="Avenir"/>
            </a:endParaRPr>
          </a:p>
          <a:p>
            <a:pPr marL="0" marR="0" lvl="0" indent="0" algn="ctr" rtl="0">
              <a:lnSpc>
                <a:spcPct val="90000"/>
              </a:lnSpc>
              <a:spcBef>
                <a:spcPts val="750"/>
              </a:spcBef>
              <a:spcAft>
                <a:spcPts val="0"/>
              </a:spcAft>
              <a:buClr>
                <a:srgbClr val="FFFFFF"/>
              </a:buClr>
              <a:buSzPts val="1350"/>
              <a:buFont typeface="Arial"/>
              <a:buNone/>
            </a:pPr>
            <a:r>
              <a:rPr lang="en-US" sz="1600" b="0" i="0" u="none" strike="noStrike" cap="none" dirty="0">
                <a:solidFill>
                  <a:srgbClr val="FFFFFF"/>
                </a:solidFill>
                <a:latin typeface="Avenir"/>
                <a:ea typeface="Avenir"/>
                <a:cs typeface="Avenir"/>
                <a:sym typeface="Avenir"/>
              </a:rPr>
              <a:t>Karon L. Phillips, Ph.D., MPH, CHES</a:t>
            </a:r>
            <a:endParaRPr sz="2800" dirty="0"/>
          </a:p>
          <a:p>
            <a:pPr marL="0" marR="0" lvl="0" indent="0" algn="ctr" rtl="0">
              <a:lnSpc>
                <a:spcPct val="90000"/>
              </a:lnSpc>
              <a:spcBef>
                <a:spcPts val="750"/>
              </a:spcBef>
              <a:spcAft>
                <a:spcPts val="0"/>
              </a:spcAft>
              <a:buClr>
                <a:srgbClr val="FFFFFF"/>
              </a:buClr>
              <a:buSzPts val="1350"/>
              <a:buFont typeface="Arial"/>
              <a:buNone/>
            </a:pPr>
            <a:r>
              <a:rPr lang="en-US" sz="1600" b="0" i="0" u="none" strike="noStrike" cap="none" dirty="0">
                <a:solidFill>
                  <a:srgbClr val="FFFFFF"/>
                </a:solidFill>
                <a:latin typeface="Avenir"/>
                <a:ea typeface="Avenir"/>
                <a:cs typeface="Avenir"/>
                <a:sym typeface="Avenir"/>
              </a:rPr>
              <a:t>September 2</a:t>
            </a:r>
            <a:r>
              <a:rPr lang="en-US" sz="1600" dirty="0">
                <a:solidFill>
                  <a:srgbClr val="FFFFFF"/>
                </a:solidFill>
                <a:latin typeface="Avenir"/>
                <a:ea typeface="Avenir"/>
                <a:cs typeface="Avenir"/>
                <a:sym typeface="Avenir"/>
              </a:rPr>
              <a:t>0,</a:t>
            </a:r>
            <a:r>
              <a:rPr lang="en-US" sz="1600" b="0" i="0" u="none" strike="noStrike" cap="none" dirty="0">
                <a:solidFill>
                  <a:srgbClr val="FFFFFF"/>
                </a:solidFill>
                <a:latin typeface="Avenir"/>
                <a:ea typeface="Avenir"/>
                <a:cs typeface="Avenir"/>
                <a:sym typeface="Avenir"/>
              </a:rPr>
              <a:t> 2022</a:t>
            </a:r>
            <a:endParaRPr sz="2800" dirty="0"/>
          </a:p>
        </p:txBody>
      </p:sp>
      <p:pic>
        <p:nvPicPr>
          <p:cNvPr id="226" name="Google Shape;226;p1" descr="Picture Placeholder 3"/>
          <p:cNvPicPr preferRelativeResize="0">
            <a:picLocks noGrp="1"/>
          </p:cNvPicPr>
          <p:nvPr>
            <p:ph type="pic" idx="2"/>
          </p:nvPr>
        </p:nvPicPr>
        <p:blipFill rotWithShape="1">
          <a:blip r:embed="rId3">
            <a:alphaModFix/>
          </a:blip>
          <a:srcRect/>
          <a:stretch/>
        </p:blipFill>
        <p:spPr>
          <a:xfrm>
            <a:off x="5517497" y="1434003"/>
            <a:ext cx="3108582" cy="3857625"/>
          </a:xfrm>
          <a:prstGeom prst="rect">
            <a:avLst/>
          </a:prstGeom>
          <a:noFill/>
          <a:ln>
            <a:noFill/>
          </a:ln>
        </p:spPr>
      </p:pic>
      <p:sp>
        <p:nvSpPr>
          <p:cNvPr id="227" name="Google Shape;227;p1"/>
          <p:cNvSpPr txBox="1">
            <a:spLocks noGrp="1"/>
          </p:cNvSpPr>
          <p:nvPr>
            <p:ph type="ctrTitle" idx="4294967295"/>
          </p:nvPr>
        </p:nvSpPr>
        <p:spPr>
          <a:xfrm>
            <a:off x="1344706" y="2119593"/>
            <a:ext cx="3047650" cy="966507"/>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6671B5"/>
              </a:buClr>
              <a:buSzPts val="2249"/>
              <a:buFont typeface="Avenir"/>
              <a:buNone/>
            </a:pPr>
            <a:r>
              <a:rPr lang="en-US" sz="2400" b="0" i="0" u="none" strike="noStrike" cap="none" dirty="0">
                <a:solidFill>
                  <a:srgbClr val="6671B5"/>
                </a:solidFill>
                <a:latin typeface="Avenir"/>
                <a:ea typeface="Avenir"/>
                <a:cs typeface="Avenir"/>
                <a:sym typeface="Avenir"/>
              </a:rPr>
              <a:t>Intersectionality and Aging: How Older Workers Cope With Multiple Challenges</a:t>
            </a:r>
            <a:endParaRPr sz="2400" dirty="0"/>
          </a:p>
        </p:txBody>
      </p:sp>
      <p:pic>
        <p:nvPicPr>
          <p:cNvPr id="228" name="Google Shape;228;p1" descr="A group of people standing in the grass&#10;&#10;Description automatically generated"/>
          <p:cNvPicPr preferRelativeResize="0"/>
          <p:nvPr/>
        </p:nvPicPr>
        <p:blipFill rotWithShape="1">
          <a:blip r:embed="rId4">
            <a:alphaModFix/>
          </a:blip>
          <a:srcRect/>
          <a:stretch/>
        </p:blipFill>
        <p:spPr>
          <a:xfrm>
            <a:off x="5517497" y="1960329"/>
            <a:ext cx="3108582" cy="258015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2"/>
        <p:cNvGrpSpPr/>
        <p:nvPr/>
      </p:nvGrpSpPr>
      <p:grpSpPr>
        <a:xfrm>
          <a:off x="0" y="0"/>
          <a:ext cx="0" cy="0"/>
          <a:chOff x="0" y="0"/>
          <a:chExt cx="0" cy="0"/>
        </a:xfrm>
      </p:grpSpPr>
      <p:sp>
        <p:nvSpPr>
          <p:cNvPr id="303" name="Google Shape;303;p10"/>
          <p:cNvSpPr/>
          <p:nvPr/>
        </p:nvSpPr>
        <p:spPr>
          <a:xfrm>
            <a:off x="0" y="0"/>
            <a:ext cx="9144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04" name="Google Shape;304;p10"/>
          <p:cNvPicPr preferRelativeResize="0"/>
          <p:nvPr/>
        </p:nvPicPr>
        <p:blipFill rotWithShape="1">
          <a:blip r:embed="rId3">
            <a:alphaModFix/>
          </a:blip>
          <a:srcRect t="18960" r="-2" b="19652"/>
          <a:stretch/>
        </p:blipFill>
        <p:spPr>
          <a:xfrm>
            <a:off x="3662268" y="10"/>
            <a:ext cx="5481732" cy="3364982"/>
          </a:xfrm>
          <a:custGeom>
            <a:avLst/>
            <a:gdLst/>
            <a:ahLst/>
            <a:cxnLst/>
            <a:rect l="l" t="t" r="r" b="b"/>
            <a:pathLst>
              <a:path w="7308975" h="3364992" extrusionOk="0">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ln>
            <a:noFill/>
          </a:ln>
        </p:spPr>
      </p:pic>
      <p:pic>
        <p:nvPicPr>
          <p:cNvPr id="305" name="Google Shape;305;p10" descr="A picture containing whiteboard&#10;&#10;Description automatically generated"/>
          <p:cNvPicPr preferRelativeResize="0"/>
          <p:nvPr/>
        </p:nvPicPr>
        <p:blipFill rotWithShape="1">
          <a:blip r:embed="rId4">
            <a:alphaModFix/>
          </a:blip>
          <a:srcRect l="2257" r="1" b="1"/>
          <a:stretch/>
        </p:blipFill>
        <p:spPr>
          <a:xfrm>
            <a:off x="3662268" y="3493008"/>
            <a:ext cx="5481732" cy="3364992"/>
          </a:xfrm>
          <a:custGeom>
            <a:avLst/>
            <a:gdLst/>
            <a:ahLst/>
            <a:cxnLst/>
            <a:rect l="l" t="t" r="r" b="b"/>
            <a:pathLst>
              <a:path w="7308975" h="3364992" extrusionOk="0">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ln>
            <a:noFill/>
          </a:ln>
        </p:spPr>
      </p:pic>
      <p:sp>
        <p:nvSpPr>
          <p:cNvPr id="306" name="Google Shape;306;p10"/>
          <p:cNvSpPr/>
          <p:nvPr/>
        </p:nvSpPr>
        <p:spPr>
          <a:xfrm>
            <a:off x="0" y="0"/>
            <a:ext cx="4572000" cy="6858000"/>
          </a:xfrm>
          <a:custGeom>
            <a:avLst/>
            <a:gdLst/>
            <a:ahLst/>
            <a:cxnLst/>
            <a:rect l="l" t="t" r="r" b="b"/>
            <a:pathLst>
              <a:path w="6096001" h="6858000" extrusionOk="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solidFill>
            <a:schemeClr val="lt1"/>
          </a:solidFill>
          <a:ln w="9525" cap="flat" cmpd="sng">
            <a:solidFill>
              <a:srgbClr val="EFEFEF"/>
            </a:solidFill>
            <a:prstDash val="solid"/>
            <a:miter lim="800000"/>
            <a:headEnd type="none" w="sm" len="sm"/>
            <a:tailEnd type="none" w="sm" len="sm"/>
          </a:ln>
          <a:effectLst>
            <a:outerShdw blurRad="50800" dist="38100" algn="l" rotWithShape="0">
              <a:srgbClr val="D8D8D8">
                <a:alpha val="2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07" name="Google Shape;307;p10"/>
          <p:cNvSpPr/>
          <p:nvPr/>
        </p:nvSpPr>
        <p:spPr>
          <a:xfrm>
            <a:off x="0" y="0"/>
            <a:ext cx="4565499" cy="6858000"/>
          </a:xfrm>
          <a:custGeom>
            <a:avLst/>
            <a:gdLst/>
            <a:ahLst/>
            <a:cxnLst/>
            <a:rect l="l" t="t" r="r" b="b"/>
            <a:pathLst>
              <a:path w="6087332" h="6858000" extrusionOk="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08" name="Google Shape;308;p10"/>
          <p:cNvSpPr txBox="1">
            <a:spLocks noGrp="1"/>
          </p:cNvSpPr>
          <p:nvPr>
            <p:ph type="title"/>
          </p:nvPr>
        </p:nvSpPr>
        <p:spPr>
          <a:xfrm>
            <a:off x="336042" y="859536"/>
            <a:ext cx="3624601" cy="124358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000"/>
              <a:buFont typeface="Calibri"/>
              <a:buNone/>
            </a:pPr>
            <a:r>
              <a:rPr lang="en-US" sz="3000">
                <a:solidFill>
                  <a:schemeClr val="dk1"/>
                </a:solidFill>
                <a:latin typeface="Calibri"/>
                <a:ea typeface="Calibri"/>
                <a:cs typeface="Calibri"/>
                <a:sym typeface="Calibri"/>
              </a:rPr>
              <a:t>Changing Landscape of the Job Market</a:t>
            </a:r>
            <a:endParaRPr/>
          </a:p>
        </p:txBody>
      </p:sp>
      <p:sp>
        <p:nvSpPr>
          <p:cNvPr id="309" name="Google Shape;309;p10"/>
          <p:cNvSpPr/>
          <p:nvPr/>
        </p:nvSpPr>
        <p:spPr>
          <a:xfrm>
            <a:off x="0" y="1152144"/>
            <a:ext cx="96012" cy="65390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10" name="Google Shape;310;p10"/>
          <p:cNvSpPr/>
          <p:nvPr/>
        </p:nvSpPr>
        <p:spPr>
          <a:xfrm>
            <a:off x="337158" y="2194560"/>
            <a:ext cx="3669030" cy="182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11" name="Google Shape;311;p10"/>
          <p:cNvSpPr/>
          <p:nvPr/>
        </p:nvSpPr>
        <p:spPr>
          <a:xfrm>
            <a:off x="337158" y="2194560"/>
            <a:ext cx="3669030"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12" name="Google Shape;312;p10"/>
          <p:cNvSpPr txBox="1">
            <a:spLocks noGrp="1"/>
          </p:cNvSpPr>
          <p:nvPr>
            <p:ph type="body" idx="1"/>
          </p:nvPr>
        </p:nvSpPr>
        <p:spPr>
          <a:xfrm>
            <a:off x="336042" y="2512611"/>
            <a:ext cx="3624602" cy="3664351"/>
          </a:xfrm>
          <a:prstGeom prst="rect">
            <a:avLst/>
          </a:prstGeom>
          <a:noFill/>
          <a:ln>
            <a:noFill/>
          </a:ln>
        </p:spPr>
        <p:txBody>
          <a:bodyPr spcFirstLastPara="1" wrap="square" lIns="91425" tIns="45700" rIns="91425" bIns="45700" anchor="t" anchorCtr="0">
            <a:normAutofit/>
          </a:bodyPr>
          <a:lstStyle/>
          <a:p>
            <a:pPr marL="171450" lvl="0" indent="-171450" algn="l" rtl="0">
              <a:lnSpc>
                <a:spcPct val="90000"/>
              </a:lnSpc>
              <a:spcBef>
                <a:spcPts val="0"/>
              </a:spcBef>
              <a:spcAft>
                <a:spcPts val="0"/>
              </a:spcAft>
              <a:buSzPts val="2880"/>
              <a:buFont typeface="Arial"/>
              <a:buChar char="•"/>
            </a:pPr>
            <a:r>
              <a:rPr lang="en-US" sz="3600">
                <a:solidFill>
                  <a:schemeClr val="dk1"/>
                </a:solidFill>
                <a:latin typeface="Calibri"/>
                <a:ea typeface="Calibri"/>
                <a:cs typeface="Calibri"/>
                <a:sym typeface="Calibri"/>
              </a:rPr>
              <a:t>Matching skills with opportunities</a:t>
            </a:r>
            <a:endParaRPr/>
          </a:p>
          <a:p>
            <a:pPr marL="171450" lvl="0" indent="-171450" algn="l" rtl="0">
              <a:lnSpc>
                <a:spcPct val="90000"/>
              </a:lnSpc>
              <a:spcBef>
                <a:spcPts val="750"/>
              </a:spcBef>
              <a:spcAft>
                <a:spcPts val="0"/>
              </a:spcAft>
              <a:buSzPts val="2880"/>
              <a:buFont typeface="Arial"/>
              <a:buChar char="•"/>
            </a:pPr>
            <a:r>
              <a:rPr lang="en-US" sz="3600">
                <a:solidFill>
                  <a:schemeClr val="dk1"/>
                </a:solidFill>
                <a:latin typeface="Calibri"/>
                <a:ea typeface="Calibri"/>
                <a:cs typeface="Calibri"/>
                <a:sym typeface="Calibri"/>
              </a:rPr>
              <a:t>Cumulative disadvantage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11"/>
          <p:cNvSpPr txBox="1">
            <a:spLocks noGrp="1"/>
          </p:cNvSpPr>
          <p:nvPr>
            <p:ph type="title"/>
          </p:nvPr>
        </p:nvSpPr>
        <p:spPr>
          <a:xfrm>
            <a:off x="566306" y="574987"/>
            <a:ext cx="6617733" cy="56013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A1A4C"/>
              </a:buClr>
              <a:buSzPts val="2200"/>
              <a:buFont typeface="Avenir"/>
              <a:buNone/>
            </a:pPr>
            <a:r>
              <a:rPr lang="en-US" sz="2800"/>
              <a:t>Five Things to Write About</a:t>
            </a:r>
            <a:endParaRPr sz="2800"/>
          </a:p>
        </p:txBody>
      </p:sp>
      <p:sp>
        <p:nvSpPr>
          <p:cNvPr id="319" name="Google Shape;319;p11"/>
          <p:cNvSpPr txBox="1">
            <a:spLocks noGrp="1"/>
          </p:cNvSpPr>
          <p:nvPr>
            <p:ph type="body" idx="1"/>
          </p:nvPr>
        </p:nvSpPr>
        <p:spPr>
          <a:xfrm>
            <a:off x="566306" y="1135120"/>
            <a:ext cx="6617733" cy="4779927"/>
          </a:xfrm>
          <a:prstGeom prst="rect">
            <a:avLst/>
          </a:prstGeom>
          <a:noFill/>
          <a:ln>
            <a:noFill/>
          </a:ln>
        </p:spPr>
        <p:txBody>
          <a:bodyPr spcFirstLastPara="1" wrap="square" lIns="91425" tIns="45700" rIns="91425" bIns="45700" anchor="t" anchorCtr="0">
            <a:normAutofit/>
          </a:bodyPr>
          <a:lstStyle/>
          <a:p>
            <a:pPr marL="514350" lvl="0" indent="-514350" algn="l" rtl="0">
              <a:lnSpc>
                <a:spcPct val="90000"/>
              </a:lnSpc>
              <a:spcBef>
                <a:spcPts val="0"/>
              </a:spcBef>
              <a:spcAft>
                <a:spcPts val="0"/>
              </a:spcAft>
              <a:buSzPts val="2560"/>
              <a:buFont typeface="Calibri"/>
              <a:buAutoNum type="arabicPeriod"/>
            </a:pPr>
            <a:r>
              <a:rPr lang="en-US" sz="3200" dirty="0"/>
              <a:t>Strategies for addressing ageism</a:t>
            </a:r>
            <a:endParaRPr sz="1400" dirty="0"/>
          </a:p>
          <a:p>
            <a:pPr marL="514350" lvl="0" indent="-514350" algn="l" rtl="0">
              <a:lnSpc>
                <a:spcPct val="90000"/>
              </a:lnSpc>
              <a:spcBef>
                <a:spcPts val="750"/>
              </a:spcBef>
              <a:spcAft>
                <a:spcPts val="0"/>
              </a:spcAft>
              <a:buSzPts val="2560"/>
              <a:buFont typeface="Calibri"/>
              <a:buAutoNum type="arabicPeriod"/>
            </a:pPr>
            <a:r>
              <a:rPr lang="en-US" sz="3200" dirty="0"/>
              <a:t>Innovative partnerships that provide opportunities for older adults</a:t>
            </a:r>
            <a:endParaRPr sz="1400" dirty="0"/>
          </a:p>
          <a:p>
            <a:pPr marL="514350" lvl="0" indent="-514350" algn="l" rtl="0">
              <a:lnSpc>
                <a:spcPct val="90000"/>
              </a:lnSpc>
              <a:spcBef>
                <a:spcPts val="750"/>
              </a:spcBef>
              <a:spcAft>
                <a:spcPts val="0"/>
              </a:spcAft>
              <a:buSzPts val="2560"/>
              <a:buFont typeface="Calibri"/>
              <a:buAutoNum type="arabicPeriod"/>
            </a:pPr>
            <a:r>
              <a:rPr lang="en-US" sz="3200" dirty="0"/>
              <a:t>What is means to be 65 today</a:t>
            </a:r>
            <a:endParaRPr sz="1400" dirty="0"/>
          </a:p>
          <a:p>
            <a:pPr marL="514350" lvl="0" indent="-514350" algn="l" rtl="0">
              <a:lnSpc>
                <a:spcPct val="90000"/>
              </a:lnSpc>
              <a:spcBef>
                <a:spcPts val="750"/>
              </a:spcBef>
              <a:spcAft>
                <a:spcPts val="0"/>
              </a:spcAft>
              <a:buSzPts val="2560"/>
              <a:buFont typeface="Calibri"/>
              <a:buAutoNum type="arabicPeriod"/>
            </a:pPr>
            <a:r>
              <a:rPr lang="en-US" sz="3200" dirty="0"/>
              <a:t>Contributions across the generations</a:t>
            </a:r>
          </a:p>
          <a:p>
            <a:pPr marL="514350" lvl="0" indent="-514350" algn="l" rtl="0">
              <a:lnSpc>
                <a:spcPct val="90000"/>
              </a:lnSpc>
              <a:spcBef>
                <a:spcPts val="750"/>
              </a:spcBef>
              <a:spcAft>
                <a:spcPts val="0"/>
              </a:spcAft>
              <a:buSzPts val="2560"/>
              <a:buFont typeface="Calibri"/>
              <a:buAutoNum type="arabicPeriod"/>
            </a:pPr>
            <a:r>
              <a:rPr lang="en-US" sz="3200" dirty="0"/>
              <a:t>Healthy aging</a:t>
            </a:r>
          </a:p>
          <a:p>
            <a:pPr marL="514350" lvl="0" indent="-514350" algn="l" rtl="0">
              <a:lnSpc>
                <a:spcPct val="90000"/>
              </a:lnSpc>
              <a:spcBef>
                <a:spcPts val="750"/>
              </a:spcBef>
              <a:spcAft>
                <a:spcPts val="0"/>
              </a:spcAft>
              <a:buSzPts val="2560"/>
              <a:buFont typeface="Calibri"/>
              <a:buAutoNum type="arabicPeriod"/>
            </a:pPr>
            <a:endParaRPr sz="1400" dirty="0"/>
          </a:p>
          <a:p>
            <a:pPr marL="514350" lvl="0" indent="-351790" algn="l" rtl="0">
              <a:lnSpc>
                <a:spcPct val="90000"/>
              </a:lnSpc>
              <a:spcBef>
                <a:spcPts val="750"/>
              </a:spcBef>
              <a:spcAft>
                <a:spcPts val="0"/>
              </a:spcAft>
              <a:buSzPts val="2560"/>
              <a:buFont typeface="Calibri"/>
              <a:buNone/>
            </a:pPr>
            <a:endParaRPr sz="3200" dirty="0"/>
          </a:p>
          <a:p>
            <a:pPr marL="514350" lvl="0" indent="-351790" algn="l" rtl="0">
              <a:lnSpc>
                <a:spcPct val="90000"/>
              </a:lnSpc>
              <a:spcBef>
                <a:spcPts val="750"/>
              </a:spcBef>
              <a:spcAft>
                <a:spcPts val="0"/>
              </a:spcAft>
              <a:buSzPts val="2560"/>
              <a:buFont typeface="Calibri"/>
              <a:buNone/>
            </a:pPr>
            <a:endParaRPr sz="3200" dirty="0"/>
          </a:p>
          <a:p>
            <a:pPr marL="514350" lvl="0" indent="-351790" algn="l" rtl="0">
              <a:lnSpc>
                <a:spcPct val="90000"/>
              </a:lnSpc>
              <a:spcBef>
                <a:spcPts val="750"/>
              </a:spcBef>
              <a:spcAft>
                <a:spcPts val="0"/>
              </a:spcAft>
              <a:buSzPts val="2560"/>
              <a:buFont typeface="Calibri"/>
              <a:buNone/>
            </a:pPr>
            <a:endParaRPr sz="3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96F12-5C82-4788-9766-136EBAED978F}"/>
              </a:ext>
            </a:extLst>
          </p:cNvPr>
          <p:cNvSpPr>
            <a:spLocks noGrp="1"/>
          </p:cNvSpPr>
          <p:nvPr>
            <p:ph type="title"/>
          </p:nvPr>
        </p:nvSpPr>
        <p:spPr/>
        <p:txBody>
          <a:bodyPr>
            <a:normAutofit/>
          </a:bodyPr>
          <a:lstStyle/>
          <a:p>
            <a:r>
              <a:rPr lang="en-US" dirty="0"/>
              <a:t>Age-Friendly Ecosystem</a:t>
            </a:r>
          </a:p>
        </p:txBody>
      </p:sp>
      <p:pic>
        <p:nvPicPr>
          <p:cNvPr id="5" name="Picture 4" descr="Diagram, venn diagram&#10;&#10;Description automatically generated">
            <a:extLst>
              <a:ext uri="{FF2B5EF4-FFF2-40B4-BE49-F238E27FC236}">
                <a16:creationId xmlns:a16="http://schemas.microsoft.com/office/drawing/2014/main" id="{A9D9D842-0FE6-4C61-9C16-14E8FE6BB3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9099" y="1866567"/>
            <a:ext cx="3732144" cy="3582859"/>
          </a:xfrm>
          <a:prstGeom prst="rect">
            <a:avLst/>
          </a:prstGeom>
        </p:spPr>
      </p:pic>
    </p:spTree>
    <p:extLst>
      <p:ext uri="{BB962C8B-B14F-4D97-AF65-F5344CB8AC3E}">
        <p14:creationId xmlns:p14="http://schemas.microsoft.com/office/powerpoint/2010/main" val="395774890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12"/>
          <p:cNvSpPr txBox="1">
            <a:spLocks noGrp="1"/>
          </p:cNvSpPr>
          <p:nvPr>
            <p:ph type="body" idx="1"/>
          </p:nvPr>
        </p:nvSpPr>
        <p:spPr>
          <a:xfrm>
            <a:off x="1421397" y="2311213"/>
            <a:ext cx="3242002" cy="539984"/>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rgbClr val="FFFFFF"/>
              </a:buClr>
              <a:buSzPts val="2475"/>
              <a:buNone/>
            </a:pPr>
            <a:r>
              <a:rPr lang="en-US" sz="2475" b="1" i="1"/>
              <a:t>THANK YOU!</a:t>
            </a:r>
            <a:endParaRPr/>
          </a:p>
        </p:txBody>
      </p:sp>
      <p:pic>
        <p:nvPicPr>
          <p:cNvPr id="325" name="Google Shape;325;p12" descr="A group of people posing for the camera&#10;&#10;Description automatically generated"/>
          <p:cNvPicPr preferRelativeResize="0"/>
          <p:nvPr/>
        </p:nvPicPr>
        <p:blipFill rotWithShape="1">
          <a:blip r:embed="rId3">
            <a:alphaModFix/>
          </a:blip>
          <a:srcRect/>
          <a:stretch/>
        </p:blipFill>
        <p:spPr>
          <a:xfrm>
            <a:off x="5727607" y="1826909"/>
            <a:ext cx="2633733" cy="1755471"/>
          </a:xfrm>
          <a:prstGeom prst="rect">
            <a:avLst/>
          </a:prstGeom>
          <a:noFill/>
          <a:ln>
            <a:noFill/>
          </a:ln>
        </p:spPr>
      </p:pic>
      <p:pic>
        <p:nvPicPr>
          <p:cNvPr id="326" name="Google Shape;326;p12"/>
          <p:cNvPicPr preferRelativeResize="0"/>
          <p:nvPr/>
        </p:nvPicPr>
        <p:blipFill rotWithShape="1">
          <a:blip r:embed="rId4">
            <a:alphaModFix/>
          </a:blip>
          <a:srcRect/>
          <a:stretch/>
        </p:blipFill>
        <p:spPr>
          <a:xfrm>
            <a:off x="5785387" y="3938518"/>
            <a:ext cx="2517122" cy="659747"/>
          </a:xfrm>
          <a:prstGeom prst="rect">
            <a:avLst/>
          </a:prstGeom>
          <a:noFill/>
          <a:ln>
            <a:noFill/>
          </a:ln>
        </p:spPr>
      </p:pic>
      <p:sp>
        <p:nvSpPr>
          <p:cNvPr id="327" name="Google Shape;327;p12"/>
          <p:cNvSpPr txBox="1"/>
          <p:nvPr/>
        </p:nvSpPr>
        <p:spPr>
          <a:xfrm>
            <a:off x="1597890" y="3060257"/>
            <a:ext cx="2974111" cy="1538007"/>
          </a:xfrm>
          <a:prstGeom prst="rect">
            <a:avLst/>
          </a:prstGeom>
          <a:noFill/>
          <a:ln>
            <a:noFill/>
          </a:ln>
        </p:spPr>
        <p:txBody>
          <a:bodyPr spcFirstLastPara="1" wrap="square" lIns="25700" tIns="45700" rIns="25700" bIns="45700" anchor="t" anchorCtr="0">
            <a:normAutofit/>
          </a:bodyPr>
          <a:lstStyle/>
          <a:p>
            <a:pPr marL="0" marR="0" lvl="0" indent="0" algn="ctr" rtl="0">
              <a:lnSpc>
                <a:spcPct val="90000"/>
              </a:lnSpc>
              <a:spcBef>
                <a:spcPts val="0"/>
              </a:spcBef>
              <a:spcAft>
                <a:spcPts val="0"/>
              </a:spcAft>
              <a:buClr>
                <a:srgbClr val="FFFFFF"/>
              </a:buClr>
              <a:buSzPts val="2000"/>
              <a:buFont typeface="Avenir"/>
              <a:buNone/>
            </a:pPr>
            <a:r>
              <a:rPr lang="en-US" sz="2000" b="0" i="0" u="none" strike="noStrike" cap="none">
                <a:solidFill>
                  <a:srgbClr val="FFFFFF"/>
                </a:solidFill>
                <a:latin typeface="Avenir"/>
                <a:ea typeface="Avenir"/>
                <a:cs typeface="Avenir"/>
                <a:sym typeface="Avenir"/>
              </a:rPr>
              <a:t>Trust for America’s Health</a:t>
            </a:r>
            <a:endParaRPr/>
          </a:p>
          <a:p>
            <a:pPr marL="0" marR="0" lvl="0" indent="0" algn="ctr" rtl="0">
              <a:lnSpc>
                <a:spcPct val="90000"/>
              </a:lnSpc>
              <a:spcBef>
                <a:spcPts val="469"/>
              </a:spcBef>
              <a:spcAft>
                <a:spcPts val="0"/>
              </a:spcAft>
              <a:buClr>
                <a:srgbClr val="FEFFFE"/>
              </a:buClr>
              <a:buSzPts val="1600"/>
              <a:buFont typeface="Avenir"/>
              <a:buNone/>
            </a:pPr>
            <a:r>
              <a:rPr lang="en-US" sz="1600" b="0" i="0" u="none" strike="noStrike" cap="none">
                <a:solidFill>
                  <a:srgbClr val="FEFFFE"/>
                </a:solidFill>
                <a:latin typeface="Avenir"/>
                <a:ea typeface="Avenir"/>
                <a:cs typeface="Avenir"/>
                <a:sym typeface="Avenir"/>
              </a:rPr>
              <a:t>kphillips@tfah.org</a:t>
            </a:r>
            <a:endParaRPr/>
          </a:p>
          <a:p>
            <a:pPr marL="0" marR="0" lvl="0" indent="0" algn="ctr" rtl="0">
              <a:lnSpc>
                <a:spcPct val="90000"/>
              </a:lnSpc>
              <a:spcBef>
                <a:spcPts val="469"/>
              </a:spcBef>
              <a:spcAft>
                <a:spcPts val="0"/>
              </a:spcAft>
              <a:buClr>
                <a:srgbClr val="FEFFFE"/>
              </a:buClr>
              <a:buSzPts val="1600"/>
              <a:buFont typeface="Avenir"/>
              <a:buNone/>
            </a:pPr>
            <a:r>
              <a:rPr lang="en-US" sz="1600" b="0" i="0" u="none" strike="noStrike" cap="none">
                <a:solidFill>
                  <a:srgbClr val="FEFFFE"/>
                </a:solidFill>
                <a:latin typeface="Avenir"/>
                <a:ea typeface="Avenir"/>
                <a:cs typeface="Avenir"/>
                <a:sym typeface="Avenir"/>
              </a:rPr>
              <a:t>www.afphs.org</a:t>
            </a:r>
            <a:endParaRPr/>
          </a:p>
          <a:p>
            <a:pPr marL="0" marR="0" lvl="0" indent="0" algn="ctr" rtl="0">
              <a:lnSpc>
                <a:spcPct val="90000"/>
              </a:lnSpc>
              <a:spcBef>
                <a:spcPts val="469"/>
              </a:spcBef>
              <a:spcAft>
                <a:spcPts val="0"/>
              </a:spcAft>
              <a:buClr>
                <a:srgbClr val="FEFFFE"/>
              </a:buClr>
              <a:buSzPts val="1600"/>
              <a:buFont typeface="Avenir"/>
              <a:buNone/>
            </a:pPr>
            <a:r>
              <a:rPr lang="en-US" sz="1600" b="0" i="0" u="none" strike="noStrike" cap="none">
                <a:solidFill>
                  <a:srgbClr val="FEFFFE"/>
                </a:solidFill>
                <a:latin typeface="Avenir"/>
                <a:ea typeface="Avenir"/>
                <a:cs typeface="Avenir"/>
                <a:sym typeface="Avenir"/>
              </a:rPr>
              <a:t>www.tfah.org  </a:t>
            </a:r>
            <a:endParaRPr/>
          </a:p>
          <a:p>
            <a:pPr marL="0" marR="0" lvl="0" indent="0" algn="ctr" rtl="0">
              <a:lnSpc>
                <a:spcPct val="90000"/>
              </a:lnSpc>
              <a:spcBef>
                <a:spcPts val="469"/>
              </a:spcBef>
              <a:spcAft>
                <a:spcPts val="0"/>
              </a:spcAft>
              <a:buClr>
                <a:srgbClr val="FFFFFF"/>
              </a:buClr>
              <a:buSzPts val="2000"/>
              <a:buFont typeface="Avenir"/>
              <a:buNone/>
            </a:pPr>
            <a:endParaRPr sz="2000" b="0" i="0" u="none" strike="noStrike" cap="none">
              <a:solidFill>
                <a:srgbClr val="FFFFFF"/>
              </a:solidFill>
              <a:latin typeface="Avenir"/>
              <a:ea typeface="Avenir"/>
              <a:cs typeface="Avenir"/>
              <a:sym typeface="Aveni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
          <p:cNvSpPr txBox="1">
            <a:spLocks noGrp="1"/>
          </p:cNvSpPr>
          <p:nvPr>
            <p:ph type="title"/>
          </p:nvPr>
        </p:nvSpPr>
        <p:spPr>
          <a:xfrm>
            <a:off x="782661" y="653443"/>
            <a:ext cx="4963856" cy="37504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A1A4C"/>
              </a:buClr>
              <a:buSzPts val="2025"/>
              <a:buFont typeface="Avenir"/>
              <a:buNone/>
            </a:pPr>
            <a:r>
              <a:rPr lang="en-US" sz="2400" dirty="0"/>
              <a:t>Trust for America’s Health</a:t>
            </a:r>
            <a:endParaRPr sz="2400" dirty="0"/>
          </a:p>
        </p:txBody>
      </p:sp>
      <p:sp>
        <p:nvSpPr>
          <p:cNvPr id="234" name="Google Shape;234;p2"/>
          <p:cNvSpPr txBox="1">
            <a:spLocks noGrp="1"/>
          </p:cNvSpPr>
          <p:nvPr>
            <p:ph type="body" idx="1"/>
          </p:nvPr>
        </p:nvSpPr>
        <p:spPr>
          <a:xfrm>
            <a:off x="858301" y="2147327"/>
            <a:ext cx="2460392" cy="3111734"/>
          </a:xfrm>
          <a:prstGeom prst="rect">
            <a:avLst/>
          </a:prstGeom>
          <a:noFill/>
          <a:ln>
            <a:noFill/>
          </a:ln>
        </p:spPr>
        <p:txBody>
          <a:bodyPr spcFirstLastPara="1" wrap="square" lIns="91425" tIns="45700" rIns="91425" bIns="45700" anchor="t" anchorCtr="0">
            <a:normAutofit/>
          </a:bodyPr>
          <a:lstStyle/>
          <a:p>
            <a:pPr marL="192886" lvl="0" indent="-192886" algn="l" rtl="0">
              <a:lnSpc>
                <a:spcPct val="90000"/>
              </a:lnSpc>
              <a:spcBef>
                <a:spcPts val="0"/>
              </a:spcBef>
              <a:spcAft>
                <a:spcPts val="0"/>
              </a:spcAft>
              <a:buSzPts val="1260"/>
              <a:buFont typeface="Noto Sans Symbols"/>
              <a:buChar char="⮚"/>
            </a:pPr>
            <a:r>
              <a:rPr lang="en-US" sz="1575"/>
              <a:t>Advancing evidence-based policy and advocacy with an equity focus</a:t>
            </a:r>
            <a:endParaRPr/>
          </a:p>
          <a:p>
            <a:pPr marL="192886" lvl="0" indent="-192886" algn="l" rtl="0">
              <a:lnSpc>
                <a:spcPct val="90000"/>
              </a:lnSpc>
              <a:spcBef>
                <a:spcPts val="750"/>
              </a:spcBef>
              <a:spcAft>
                <a:spcPts val="0"/>
              </a:spcAft>
              <a:buSzPts val="1260"/>
              <a:buFont typeface="Noto Sans Symbols"/>
              <a:buChar char="⮚"/>
            </a:pPr>
            <a:r>
              <a:rPr lang="en-US" sz="1575"/>
              <a:t>Improving the health of every community</a:t>
            </a:r>
            <a:endParaRPr/>
          </a:p>
          <a:p>
            <a:pPr marL="192886" lvl="0" indent="-192886" algn="l" rtl="0">
              <a:lnSpc>
                <a:spcPct val="90000"/>
              </a:lnSpc>
              <a:spcBef>
                <a:spcPts val="750"/>
              </a:spcBef>
              <a:spcAft>
                <a:spcPts val="0"/>
              </a:spcAft>
              <a:buSzPts val="1260"/>
              <a:buFont typeface="Noto Sans Symbols"/>
              <a:buChar char="⮚"/>
            </a:pPr>
            <a:r>
              <a:rPr lang="en-US" sz="1575"/>
              <a:t>Making disease prevention a national priority</a:t>
            </a:r>
            <a:endParaRPr/>
          </a:p>
        </p:txBody>
      </p:sp>
      <p:sp>
        <p:nvSpPr>
          <p:cNvPr id="235" name="Google Shape;235;p2"/>
          <p:cNvSpPr txBox="1">
            <a:spLocks noGrp="1"/>
          </p:cNvSpPr>
          <p:nvPr>
            <p:ph type="body" idx="2"/>
          </p:nvPr>
        </p:nvSpPr>
        <p:spPr>
          <a:xfrm>
            <a:off x="858301" y="1207633"/>
            <a:ext cx="5820600" cy="375000"/>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rgbClr val="6671B5"/>
              </a:buClr>
              <a:buSzPct val="133333"/>
              <a:buNone/>
            </a:pPr>
            <a:r>
              <a:rPr lang="en-US" dirty="0"/>
              <a:t>Independent, non-partisan, public health and prevention focus</a:t>
            </a:r>
            <a:endParaRPr dirty="0"/>
          </a:p>
        </p:txBody>
      </p:sp>
      <p:pic>
        <p:nvPicPr>
          <p:cNvPr id="236" name="Google Shape;236;p2" descr="Graphical user interface&#10;&#10;Description automatically generated"/>
          <p:cNvPicPr preferRelativeResize="0"/>
          <p:nvPr/>
        </p:nvPicPr>
        <p:blipFill rotWithShape="1">
          <a:blip r:embed="rId3">
            <a:alphaModFix/>
          </a:blip>
          <a:srcRect/>
          <a:stretch/>
        </p:blipFill>
        <p:spPr>
          <a:xfrm>
            <a:off x="4879812" y="3121189"/>
            <a:ext cx="1327897" cy="1721854"/>
          </a:xfrm>
          <a:prstGeom prst="rect">
            <a:avLst/>
          </a:prstGeom>
          <a:noFill/>
          <a:ln>
            <a:noFill/>
          </a:ln>
        </p:spPr>
      </p:pic>
      <p:pic>
        <p:nvPicPr>
          <p:cNvPr id="237" name="Google Shape;237;p2"/>
          <p:cNvPicPr preferRelativeResize="0"/>
          <p:nvPr/>
        </p:nvPicPr>
        <p:blipFill rotWithShape="1">
          <a:blip r:embed="rId4">
            <a:alphaModFix/>
          </a:blip>
          <a:srcRect/>
          <a:stretch/>
        </p:blipFill>
        <p:spPr>
          <a:xfrm>
            <a:off x="6252883" y="2317516"/>
            <a:ext cx="1323695" cy="1721855"/>
          </a:xfrm>
          <a:prstGeom prst="rect">
            <a:avLst/>
          </a:prstGeom>
          <a:noFill/>
          <a:ln>
            <a:noFill/>
          </a:ln>
        </p:spPr>
      </p:pic>
      <p:pic>
        <p:nvPicPr>
          <p:cNvPr id="238" name="Google Shape;238;p2"/>
          <p:cNvPicPr preferRelativeResize="0"/>
          <p:nvPr/>
        </p:nvPicPr>
        <p:blipFill rotWithShape="1">
          <a:blip r:embed="rId5">
            <a:alphaModFix/>
          </a:blip>
          <a:srcRect/>
          <a:stretch/>
        </p:blipFill>
        <p:spPr>
          <a:xfrm>
            <a:off x="3510943" y="3795643"/>
            <a:ext cx="1323695" cy="1676681"/>
          </a:xfrm>
          <a:prstGeom prst="rect">
            <a:avLst/>
          </a:prstGeom>
          <a:noFill/>
          <a:ln>
            <a:noFill/>
          </a:ln>
        </p:spPr>
      </p:pic>
      <p:pic>
        <p:nvPicPr>
          <p:cNvPr id="239" name="Google Shape;239;p2"/>
          <p:cNvPicPr preferRelativeResize="0"/>
          <p:nvPr/>
        </p:nvPicPr>
        <p:blipFill rotWithShape="1">
          <a:blip r:embed="rId6">
            <a:alphaModFix/>
          </a:blip>
          <a:srcRect/>
          <a:stretch/>
        </p:blipFill>
        <p:spPr>
          <a:xfrm>
            <a:off x="3682184" y="2183046"/>
            <a:ext cx="2064333" cy="571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4"/>
        <p:cNvGrpSpPr/>
        <p:nvPr/>
      </p:nvGrpSpPr>
      <p:grpSpPr>
        <a:xfrm>
          <a:off x="0" y="0"/>
          <a:ext cx="0" cy="0"/>
          <a:chOff x="0" y="0"/>
          <a:chExt cx="0" cy="0"/>
        </a:xfrm>
      </p:grpSpPr>
      <p:sp>
        <p:nvSpPr>
          <p:cNvPr id="245" name="Google Shape;245;p3"/>
          <p:cNvSpPr txBox="1">
            <a:spLocks noGrp="1"/>
          </p:cNvSpPr>
          <p:nvPr>
            <p:ph type="title"/>
          </p:nvPr>
        </p:nvSpPr>
        <p:spPr>
          <a:xfrm>
            <a:off x="628649" y="291090"/>
            <a:ext cx="7886699" cy="93268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1A1A4C"/>
              </a:buClr>
              <a:buSzPts val="4700"/>
              <a:buFont typeface="Avenir"/>
              <a:buNone/>
            </a:pPr>
            <a:r>
              <a:rPr lang="en-US" sz="4400" dirty="0">
                <a:solidFill>
                  <a:schemeClr val="dk1"/>
                </a:solidFill>
                <a:latin typeface="Calibri"/>
                <a:ea typeface="Calibri"/>
                <a:cs typeface="Calibri"/>
                <a:sym typeface="Calibri"/>
              </a:rPr>
              <a:t>Older Workers</a:t>
            </a:r>
            <a:endParaRPr sz="4400" dirty="0">
              <a:solidFill>
                <a:schemeClr val="dk1"/>
              </a:solidFill>
              <a:latin typeface="Calibri"/>
              <a:ea typeface="Calibri"/>
              <a:cs typeface="Calibri"/>
              <a:sym typeface="Calibri"/>
            </a:endParaRPr>
          </a:p>
        </p:txBody>
      </p:sp>
      <p:pic>
        <p:nvPicPr>
          <p:cNvPr id="246" name="Google Shape;246;p3" descr="Chart, waterfall chart&#10;&#10;Description automatically generated"/>
          <p:cNvPicPr preferRelativeResize="0"/>
          <p:nvPr/>
        </p:nvPicPr>
        <p:blipFill rotWithShape="1">
          <a:blip r:embed="rId3">
            <a:alphaModFix/>
          </a:blip>
          <a:srcRect/>
          <a:stretch/>
        </p:blipFill>
        <p:spPr>
          <a:xfrm>
            <a:off x="628649" y="1285867"/>
            <a:ext cx="6933751" cy="494247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0"/>
        <p:cNvGrpSpPr/>
        <p:nvPr/>
      </p:nvGrpSpPr>
      <p:grpSpPr>
        <a:xfrm>
          <a:off x="0" y="0"/>
          <a:ext cx="0" cy="0"/>
          <a:chOff x="0" y="0"/>
          <a:chExt cx="0" cy="0"/>
        </a:xfrm>
      </p:grpSpPr>
      <p:sp>
        <p:nvSpPr>
          <p:cNvPr id="251" name="Google Shape;251;p4"/>
          <p:cNvSpPr txBox="1">
            <a:spLocks noGrp="1"/>
          </p:cNvSpPr>
          <p:nvPr>
            <p:ph type="title"/>
          </p:nvPr>
        </p:nvSpPr>
        <p:spPr>
          <a:xfrm>
            <a:off x="628649" y="291090"/>
            <a:ext cx="7886699" cy="93268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1A1A4C"/>
              </a:buClr>
              <a:buSzPts val="4700"/>
              <a:buFont typeface="Avenir"/>
              <a:buNone/>
            </a:pPr>
            <a:endParaRPr sz="4700">
              <a:solidFill>
                <a:schemeClr val="dk1"/>
              </a:solidFill>
              <a:latin typeface="Calibri"/>
              <a:ea typeface="Calibri"/>
              <a:cs typeface="Calibri"/>
              <a:sym typeface="Calibri"/>
            </a:endParaRPr>
          </a:p>
        </p:txBody>
      </p:sp>
      <p:pic>
        <p:nvPicPr>
          <p:cNvPr id="252" name="Google Shape;252;p4" descr="Chart, bar chart&#10;&#10;Description automatically generated"/>
          <p:cNvPicPr preferRelativeResize="0"/>
          <p:nvPr/>
        </p:nvPicPr>
        <p:blipFill rotWithShape="1">
          <a:blip r:embed="rId3">
            <a:alphaModFix/>
          </a:blip>
          <a:srcRect/>
          <a:stretch/>
        </p:blipFill>
        <p:spPr>
          <a:xfrm>
            <a:off x="628649" y="1247767"/>
            <a:ext cx="6933752" cy="498057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58" name="Google Shape;258;p5"/>
          <p:cNvPicPr preferRelativeResize="0"/>
          <p:nvPr/>
        </p:nvPicPr>
        <p:blipFill rotWithShape="1">
          <a:blip r:embed="rId3">
            <a:alphaModFix/>
          </a:blip>
          <a:srcRect/>
          <a:stretch/>
        </p:blipFill>
        <p:spPr>
          <a:xfrm>
            <a:off x="381000" y="666750"/>
            <a:ext cx="7143750" cy="5524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6"/>
          <p:cNvSpPr txBox="1">
            <a:spLocks noGrp="1"/>
          </p:cNvSpPr>
          <p:nvPr>
            <p:ph type="title"/>
          </p:nvPr>
        </p:nvSpPr>
        <p:spPr>
          <a:xfrm>
            <a:off x="566306" y="574987"/>
            <a:ext cx="6617733" cy="56013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A1A4C"/>
              </a:buClr>
              <a:buSzPts val="2200"/>
              <a:buFont typeface="Avenir"/>
              <a:buNone/>
            </a:pPr>
            <a:r>
              <a:rPr lang="en-US"/>
              <a:t>Unpacking Ageism</a:t>
            </a:r>
            <a:endParaRPr/>
          </a:p>
        </p:txBody>
      </p:sp>
      <p:grpSp>
        <p:nvGrpSpPr>
          <p:cNvPr id="265" name="Google Shape;265;p6"/>
          <p:cNvGrpSpPr/>
          <p:nvPr/>
        </p:nvGrpSpPr>
        <p:grpSpPr>
          <a:xfrm>
            <a:off x="1883812" y="1640839"/>
            <a:ext cx="3982720" cy="3982721"/>
            <a:chOff x="1056640" y="40639"/>
            <a:chExt cx="3982720" cy="3982721"/>
          </a:xfrm>
        </p:grpSpPr>
        <p:sp>
          <p:nvSpPr>
            <p:cNvPr id="266" name="Google Shape;266;p6"/>
            <p:cNvSpPr/>
            <p:nvPr/>
          </p:nvSpPr>
          <p:spPr>
            <a:xfrm>
              <a:off x="1991359" y="40639"/>
              <a:ext cx="2113280" cy="2113280"/>
            </a:xfrm>
            <a:prstGeom prst="ellipse">
              <a:avLst/>
            </a:prstGeom>
            <a:solidFill>
              <a:srgbClr val="4372C3">
                <a:alpha val="49803"/>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6"/>
            <p:cNvSpPr txBox="1"/>
            <p:nvPr/>
          </p:nvSpPr>
          <p:spPr>
            <a:xfrm>
              <a:off x="2235200" y="325119"/>
              <a:ext cx="1625600" cy="67056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900"/>
                <a:buFont typeface="Calibri"/>
                <a:buNone/>
              </a:pPr>
              <a:r>
                <a:rPr lang="en-US" sz="1900" b="0" i="0" u="none" strike="noStrike" cap="none">
                  <a:solidFill>
                    <a:schemeClr val="dk1"/>
                  </a:solidFill>
                  <a:latin typeface="Calibri"/>
                  <a:ea typeface="Calibri"/>
                  <a:cs typeface="Calibri"/>
                  <a:sym typeface="Calibri"/>
                </a:rPr>
                <a:t>Ageism</a:t>
              </a:r>
              <a:endParaRPr/>
            </a:p>
          </p:txBody>
        </p:sp>
        <p:sp>
          <p:nvSpPr>
            <p:cNvPr id="268" name="Google Shape;268;p6"/>
            <p:cNvSpPr/>
            <p:nvPr/>
          </p:nvSpPr>
          <p:spPr>
            <a:xfrm>
              <a:off x="2926080" y="975359"/>
              <a:ext cx="2113280" cy="2113280"/>
            </a:xfrm>
            <a:prstGeom prst="ellipse">
              <a:avLst/>
            </a:prstGeom>
            <a:solidFill>
              <a:srgbClr val="4372C3">
                <a:alpha val="49803"/>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6"/>
            <p:cNvSpPr txBox="1"/>
            <p:nvPr/>
          </p:nvSpPr>
          <p:spPr>
            <a:xfrm>
              <a:off x="4064000" y="1219200"/>
              <a:ext cx="812800" cy="16256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900"/>
                <a:buFont typeface="Calibri"/>
                <a:buNone/>
              </a:pPr>
              <a:r>
                <a:rPr lang="en-US" sz="1900" b="0" i="0" u="none" strike="noStrike" cap="none">
                  <a:solidFill>
                    <a:schemeClr val="dk1"/>
                  </a:solidFill>
                  <a:latin typeface="Calibri"/>
                  <a:ea typeface="Calibri"/>
                  <a:cs typeface="Calibri"/>
                  <a:sym typeface="Calibri"/>
                </a:rPr>
                <a:t>Ableism</a:t>
              </a:r>
              <a:endParaRPr/>
            </a:p>
          </p:txBody>
        </p:sp>
        <p:sp>
          <p:nvSpPr>
            <p:cNvPr id="270" name="Google Shape;270;p6"/>
            <p:cNvSpPr/>
            <p:nvPr/>
          </p:nvSpPr>
          <p:spPr>
            <a:xfrm>
              <a:off x="1991359" y="1910080"/>
              <a:ext cx="2113280" cy="2113280"/>
            </a:xfrm>
            <a:prstGeom prst="ellipse">
              <a:avLst/>
            </a:prstGeom>
            <a:solidFill>
              <a:srgbClr val="4372C3">
                <a:alpha val="49803"/>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6"/>
            <p:cNvSpPr txBox="1"/>
            <p:nvPr/>
          </p:nvSpPr>
          <p:spPr>
            <a:xfrm>
              <a:off x="2235200" y="3068320"/>
              <a:ext cx="1625600" cy="67056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900"/>
                <a:buFont typeface="Calibri"/>
                <a:buNone/>
              </a:pPr>
              <a:r>
                <a:rPr lang="en-US" sz="1900" b="0" i="0" u="none" strike="noStrike" cap="none">
                  <a:solidFill>
                    <a:schemeClr val="dk1"/>
                  </a:solidFill>
                  <a:latin typeface="Calibri"/>
                  <a:ea typeface="Calibri"/>
                  <a:cs typeface="Calibri"/>
                  <a:sym typeface="Calibri"/>
                </a:rPr>
                <a:t>Racism</a:t>
              </a:r>
              <a:endParaRPr/>
            </a:p>
          </p:txBody>
        </p:sp>
        <p:sp>
          <p:nvSpPr>
            <p:cNvPr id="272" name="Google Shape;272;p6"/>
            <p:cNvSpPr/>
            <p:nvPr/>
          </p:nvSpPr>
          <p:spPr>
            <a:xfrm>
              <a:off x="1056640" y="975359"/>
              <a:ext cx="2113280" cy="2113280"/>
            </a:xfrm>
            <a:prstGeom prst="ellipse">
              <a:avLst/>
            </a:prstGeom>
            <a:solidFill>
              <a:srgbClr val="4372C3">
                <a:alpha val="49803"/>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6"/>
            <p:cNvSpPr txBox="1"/>
            <p:nvPr/>
          </p:nvSpPr>
          <p:spPr>
            <a:xfrm>
              <a:off x="1219200" y="1219200"/>
              <a:ext cx="812800" cy="16256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900"/>
                <a:buFont typeface="Calibri"/>
                <a:buNone/>
              </a:pPr>
              <a:r>
                <a:rPr lang="en-US" sz="1900" b="0" i="0" u="none" strike="noStrike" cap="none">
                  <a:solidFill>
                    <a:schemeClr val="dk1"/>
                  </a:solidFill>
                  <a:latin typeface="Calibri"/>
                  <a:ea typeface="Calibri"/>
                  <a:cs typeface="Calibri"/>
                  <a:sym typeface="Calibri"/>
                </a:rPr>
                <a:t>Sexism</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8"/>
        <p:cNvGrpSpPr/>
        <p:nvPr/>
      </p:nvGrpSpPr>
      <p:grpSpPr>
        <a:xfrm>
          <a:off x="0" y="0"/>
          <a:ext cx="0" cy="0"/>
          <a:chOff x="0" y="0"/>
          <a:chExt cx="0" cy="0"/>
        </a:xfrm>
      </p:grpSpPr>
      <p:pic>
        <p:nvPicPr>
          <p:cNvPr id="279" name="Google Shape;279;p7"/>
          <p:cNvPicPr preferRelativeResize="0"/>
          <p:nvPr/>
        </p:nvPicPr>
        <p:blipFill rotWithShape="1">
          <a:blip r:embed="rId3">
            <a:alphaModFix/>
          </a:blip>
          <a:srcRect r="4465" b="-2"/>
          <a:stretch/>
        </p:blipFill>
        <p:spPr>
          <a:xfrm>
            <a:off x="4064448" y="3306060"/>
            <a:ext cx="4596952" cy="2694694"/>
          </a:xfrm>
          <a:prstGeom prst="rect">
            <a:avLst/>
          </a:prstGeom>
          <a:noFill/>
          <a:ln>
            <a:noFill/>
          </a:ln>
        </p:spPr>
      </p:pic>
      <p:pic>
        <p:nvPicPr>
          <p:cNvPr id="280" name="Google Shape;280;p7" descr="Logo&#10;&#10;Description automatically generated with low confidence"/>
          <p:cNvPicPr preferRelativeResize="0"/>
          <p:nvPr/>
        </p:nvPicPr>
        <p:blipFill rotWithShape="1">
          <a:blip r:embed="rId4">
            <a:alphaModFix/>
          </a:blip>
          <a:srcRect l="4806" r="7909" b="-2"/>
          <a:stretch/>
        </p:blipFill>
        <p:spPr>
          <a:xfrm>
            <a:off x="482601" y="857246"/>
            <a:ext cx="4562033" cy="2940033"/>
          </a:xfrm>
          <a:custGeom>
            <a:avLst/>
            <a:gdLst/>
            <a:ahLst/>
            <a:cxnLst/>
            <a:rect l="l" t="t" r="r" b="b"/>
            <a:pathLst>
              <a:path w="6082711" h="3920044" extrusionOk="0">
                <a:moveTo>
                  <a:pt x="0" y="0"/>
                </a:moveTo>
                <a:lnTo>
                  <a:pt x="6082711" y="0"/>
                </a:lnTo>
                <a:lnTo>
                  <a:pt x="6082711" y="3103225"/>
                </a:lnTo>
                <a:lnTo>
                  <a:pt x="4614930" y="3103225"/>
                </a:lnTo>
                <a:lnTo>
                  <a:pt x="4614930" y="3920044"/>
                </a:lnTo>
                <a:lnTo>
                  <a:pt x="0" y="3920044"/>
                </a:lnTo>
                <a:close/>
              </a:path>
            </a:pathLst>
          </a:custGeom>
          <a:noFill/>
          <a:ln>
            <a:noFill/>
          </a:ln>
        </p:spPr>
      </p:pic>
      <p:sp>
        <p:nvSpPr>
          <p:cNvPr id="281" name="Google Shape;281;p7"/>
          <p:cNvSpPr/>
          <p:nvPr/>
        </p:nvSpPr>
        <p:spPr>
          <a:xfrm>
            <a:off x="5165284" y="1339851"/>
            <a:ext cx="3496116" cy="1845556"/>
          </a:xfrm>
          <a:prstGeom prst="rect">
            <a:avLst/>
          </a:prstGeom>
          <a:solidFill>
            <a:schemeClr val="dk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Calibri"/>
              <a:ea typeface="Calibri"/>
              <a:cs typeface="Calibri"/>
              <a:sym typeface="Calibri"/>
            </a:endParaRPr>
          </a:p>
        </p:txBody>
      </p:sp>
      <p:sp>
        <p:nvSpPr>
          <p:cNvPr id="282" name="Google Shape;282;p7"/>
          <p:cNvSpPr/>
          <p:nvPr/>
        </p:nvSpPr>
        <p:spPr>
          <a:xfrm>
            <a:off x="482601" y="3917298"/>
            <a:ext cx="3461198" cy="1617109"/>
          </a:xfrm>
          <a:prstGeom prst="rect">
            <a:avLst/>
          </a:prstGeom>
          <a:solidFill>
            <a:srgbClr val="7F7F7F">
              <a:alpha val="4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288" name="Google Shape;288;p8"/>
          <p:cNvPicPr preferRelativeResize="0"/>
          <p:nvPr/>
        </p:nvPicPr>
        <p:blipFill rotWithShape="1">
          <a:blip r:embed="rId3">
            <a:alphaModFix/>
          </a:blip>
          <a:srcRect l="56869" t="1111" b="15045"/>
          <a:stretch/>
        </p:blipFill>
        <p:spPr>
          <a:xfrm rot="-300000">
            <a:off x="457779" y="1543695"/>
            <a:ext cx="2870666" cy="4312052"/>
          </a:xfrm>
          <a:prstGeom prst="rect">
            <a:avLst/>
          </a:prstGeom>
          <a:noFill/>
          <a:ln w="127000" cap="sq" cmpd="sng">
            <a:solidFill>
              <a:srgbClr val="000000"/>
            </a:solidFill>
            <a:prstDash val="solid"/>
            <a:miter lim="800000"/>
            <a:headEnd type="none" w="sm" len="sm"/>
            <a:tailEnd type="none" w="sm" len="sm"/>
          </a:ln>
          <a:effectLst>
            <a:outerShdw blurRad="57150" dist="50800" dir="2700000" algn="tl" rotWithShape="0">
              <a:srgbClr val="000000">
                <a:alpha val="40000"/>
              </a:srgbClr>
            </a:outerShdw>
          </a:effectLst>
        </p:spPr>
      </p:pic>
      <p:pic>
        <p:nvPicPr>
          <p:cNvPr id="289" name="Google Shape;289;p8"/>
          <p:cNvPicPr preferRelativeResize="0"/>
          <p:nvPr/>
        </p:nvPicPr>
        <p:blipFill rotWithShape="1">
          <a:blip r:embed="rId4">
            <a:alphaModFix/>
          </a:blip>
          <a:srcRect l="57105" t="1112" b="16000"/>
          <a:stretch/>
        </p:blipFill>
        <p:spPr>
          <a:xfrm rot="-300000">
            <a:off x="1830107" y="1408342"/>
            <a:ext cx="2854967" cy="4262988"/>
          </a:xfrm>
          <a:prstGeom prst="rect">
            <a:avLst/>
          </a:prstGeom>
          <a:noFill/>
          <a:ln w="127000" cap="sq" cmpd="sng">
            <a:solidFill>
              <a:srgbClr val="000000"/>
            </a:solidFill>
            <a:prstDash val="solid"/>
            <a:miter lim="800000"/>
            <a:headEnd type="none" w="sm" len="sm"/>
            <a:tailEnd type="none" w="sm" len="sm"/>
          </a:ln>
          <a:effectLst>
            <a:outerShdw blurRad="57150" dist="50800" dir="2700000" algn="tl" rotWithShape="0">
              <a:srgbClr val="000000">
                <a:alpha val="40000"/>
              </a:srgbClr>
            </a:outerShdw>
          </a:effectLst>
        </p:spPr>
      </p:pic>
      <p:pic>
        <p:nvPicPr>
          <p:cNvPr id="290" name="Google Shape;290;p8"/>
          <p:cNvPicPr preferRelativeResize="0"/>
          <p:nvPr/>
        </p:nvPicPr>
        <p:blipFill rotWithShape="1">
          <a:blip r:embed="rId5">
            <a:alphaModFix/>
          </a:blip>
          <a:srcRect l="52102" t="491" r="783" b="8398"/>
          <a:stretch/>
        </p:blipFill>
        <p:spPr>
          <a:xfrm>
            <a:off x="3962400" y="1252161"/>
            <a:ext cx="3135710" cy="4685843"/>
          </a:xfrm>
          <a:prstGeom prst="rect">
            <a:avLst/>
          </a:prstGeom>
          <a:noFill/>
          <a:ln w="127000" cap="sq" cmpd="sng">
            <a:solidFill>
              <a:srgbClr val="000000"/>
            </a:solidFill>
            <a:prstDash val="solid"/>
            <a:miter lim="800000"/>
            <a:headEnd type="none" w="sm" len="sm"/>
            <a:tailEnd type="none" w="sm" len="sm"/>
          </a:ln>
          <a:effectLst>
            <a:outerShdw blurRad="57150" dist="50800" dir="2700000" algn="tl" rotWithShape="0">
              <a:srgbClr val="000000">
                <a:alpha val="40000"/>
              </a:srgbClr>
            </a:outerShdw>
          </a:effectLst>
        </p:spPr>
      </p:pic>
      <p:pic>
        <p:nvPicPr>
          <p:cNvPr id="291" name="Google Shape;291;p8"/>
          <p:cNvPicPr preferRelativeResize="0"/>
          <p:nvPr/>
        </p:nvPicPr>
        <p:blipFill rotWithShape="1">
          <a:blip r:embed="rId6">
            <a:alphaModFix/>
          </a:blip>
          <a:srcRect l="52574" t="1111" r="475" b="8163"/>
          <a:stretch/>
        </p:blipFill>
        <p:spPr>
          <a:xfrm>
            <a:off x="5743792" y="1278915"/>
            <a:ext cx="3124878" cy="4666016"/>
          </a:xfrm>
          <a:prstGeom prst="rect">
            <a:avLst/>
          </a:prstGeom>
          <a:noFill/>
          <a:ln w="127000" cap="sq" cmpd="sng">
            <a:solidFill>
              <a:srgbClr val="000000"/>
            </a:solidFill>
            <a:prstDash val="solid"/>
            <a:miter lim="800000"/>
            <a:headEnd type="none" w="sm" len="sm"/>
            <a:tailEnd type="none" w="sm" len="sm"/>
          </a:ln>
          <a:effectLst>
            <a:outerShdw blurRad="57150" dist="50800" dir="2700000" algn="tl" rotWithShape="0">
              <a:srgbClr val="000000">
                <a:alpha val="40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89"/>
                                        </p:tgtEl>
                                        <p:attrNameLst>
                                          <p:attrName>style.visibility</p:attrName>
                                        </p:attrNameLst>
                                      </p:cBhvr>
                                      <p:to>
                                        <p:strVal val="visible"/>
                                      </p:to>
                                    </p:set>
                                    <p:animEffect transition="in" filter="fade">
                                      <p:cBhvr>
                                        <p:cTn id="11" dur="500"/>
                                        <p:tgtEl>
                                          <p:spTgt spid="28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9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91"/>
                                        </p:tgtEl>
                                        <p:attrNameLst>
                                          <p:attrName>style.visibility</p:attrName>
                                        </p:attrNameLst>
                                      </p:cBhvr>
                                      <p:to>
                                        <p:strVal val="visible"/>
                                      </p:to>
                                    </p:set>
                                    <p:animEffect transition="in" filter="fade">
                                      <p:cBhvr>
                                        <p:cTn id="20" dur="500"/>
                                        <p:tgtEl>
                                          <p:spTgt spid="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7" name="Google Shape;297;p9"/>
          <p:cNvPicPr preferRelativeResize="0"/>
          <p:nvPr/>
        </p:nvPicPr>
        <p:blipFill rotWithShape="1">
          <a:blip r:embed="rId3">
            <a:alphaModFix/>
          </a:blip>
          <a:srcRect/>
          <a:stretch/>
        </p:blipFill>
        <p:spPr>
          <a:xfrm>
            <a:off x="447" y="857501"/>
            <a:ext cx="9143107" cy="5142998"/>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TotalTime>
  <Words>761</Words>
  <Application>Microsoft Macintosh PowerPoint</Application>
  <PresentationFormat>On-screen Show (4:3)</PresentationFormat>
  <Paragraphs>81</Paragraphs>
  <Slides>13</Slides>
  <Notes>13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13</vt:i4>
      </vt:variant>
    </vt:vector>
  </HeadingPairs>
  <TitlesOfParts>
    <vt:vector size="24" baseType="lpstr">
      <vt:lpstr>Avenir Black</vt:lpstr>
      <vt:lpstr>Times New Roman</vt:lpstr>
      <vt:lpstr>Avenir</vt:lpstr>
      <vt:lpstr>Avenir Medium</vt:lpstr>
      <vt:lpstr>Calibri</vt:lpstr>
      <vt:lpstr>Arial</vt:lpstr>
      <vt:lpstr>Tahoma</vt:lpstr>
      <vt:lpstr>Avenir Light</vt:lpstr>
      <vt:lpstr>Noto Sans Symbols</vt:lpstr>
      <vt:lpstr>Office Theme</vt:lpstr>
      <vt:lpstr>1_Office Theme</vt:lpstr>
      <vt:lpstr>Intersectionality and Aging: How Older Workers Cope With Multiple Challenges</vt:lpstr>
      <vt:lpstr>Trust for America’s Health</vt:lpstr>
      <vt:lpstr>Older Workers</vt:lpstr>
      <vt:lpstr>PowerPoint Presentation</vt:lpstr>
      <vt:lpstr>PowerPoint Presentation</vt:lpstr>
      <vt:lpstr>Unpacking Ageism</vt:lpstr>
      <vt:lpstr>PowerPoint Presentation</vt:lpstr>
      <vt:lpstr>PowerPoint Presentation</vt:lpstr>
      <vt:lpstr>PowerPoint Presentation</vt:lpstr>
      <vt:lpstr>Changing Landscape of the Job Market</vt:lpstr>
      <vt:lpstr>Five Things to Write About</vt:lpstr>
      <vt:lpstr>Age-Friendly Ecosystem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Intersectionality and Aging: How Older Workers Cope With Multiple Challenges</dc:title>
  <dc:creator>Kelly</dc:creator>
  <cp:lastModifiedBy>Rachel Jones</cp:lastModifiedBy>
  <cp:revision>2</cp:revision>
  <dcterms:created xsi:type="dcterms:W3CDTF">2014-08-21T02:25:17Z</dcterms:created>
  <dcterms:modified xsi:type="dcterms:W3CDTF">2022-09-16T16:46:17Z</dcterms:modified>
</cp:coreProperties>
</file>