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60" r:id="rId4"/>
    <p:sldId id="262" r:id="rId5"/>
    <p:sldId id="263" r:id="rId6"/>
    <p:sldId id="266" r:id="rId7"/>
    <p:sldId id="267" r:id="rId8"/>
    <p:sldId id="2145705672" r:id="rId9"/>
    <p:sldId id="413" r:id="rId10"/>
    <p:sldId id="2145705650" r:id="rId11"/>
    <p:sldId id="2145705652" r:id="rId12"/>
    <p:sldId id="2145705653" r:id="rId13"/>
    <p:sldId id="977" r:id="rId14"/>
    <p:sldId id="2145705656" r:id="rId15"/>
    <p:sldId id="2145705657" r:id="rId16"/>
    <p:sldId id="2145705658" r:id="rId17"/>
    <p:sldId id="2145705659" r:id="rId18"/>
    <p:sldId id="2145705661" r:id="rId19"/>
    <p:sldId id="2145705660" r:id="rId20"/>
    <p:sldId id="2145705662" r:id="rId21"/>
    <p:sldId id="2145705663" r:id="rId22"/>
    <p:sldId id="2145705664" r:id="rId23"/>
    <p:sldId id="2145705665" r:id="rId24"/>
    <p:sldId id="2145705666" r:id="rId25"/>
    <p:sldId id="2145705667" r:id="rId26"/>
    <p:sldId id="2145705669" r:id="rId27"/>
    <p:sldId id="2145705670" r:id="rId28"/>
    <p:sldId id="2145705671" r:id="rId29"/>
    <p:sldId id="261" r:id="rId30"/>
    <p:sldId id="264" r:id="rId31"/>
    <p:sldId id="258" r:id="rId32"/>
    <p:sldId id="25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E834CA-2C26-4A70-A8C9-FFE03BDB262A}" v="125" dt="2022-10-17T15:54:12.2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8" d="100"/>
          <a:sy n="128" d="100"/>
        </p:scale>
        <p:origin x="456" y="176"/>
      </p:cViewPr>
      <p:guideLst/>
    </p:cSldViewPr>
  </p:slideViewPr>
  <p:notesTextViewPr>
    <p:cViewPr>
      <p:scale>
        <a:sx n="1" d="1"/>
        <a:sy n="1" d="1"/>
      </p:scale>
      <p:origin x="0" y="0"/>
    </p:cViewPr>
  </p:notesTextViewPr>
  <p:sorterViewPr>
    <p:cViewPr>
      <p:scale>
        <a:sx n="100" d="100"/>
        <a:sy n="100" d="100"/>
      </p:scale>
      <p:origin x="0" y="-6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BBA52B-3080-40A5-8974-4E35F9B13ABE}" type="datetimeFigureOut">
              <a:rPr lang="en-US" smtClean="0"/>
              <a:t>11/3/22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29F951-2EEA-400D-9C93-AEC99B587516}" type="slidenum">
              <a:rPr lang="en-US" smtClean="0"/>
              <a:t>‹#›</a:t>
            </a:fld>
            <a:endParaRPr lang="en-US"/>
          </a:p>
        </p:txBody>
      </p:sp>
    </p:spTree>
    <p:extLst>
      <p:ext uri="{BB962C8B-B14F-4D97-AF65-F5344CB8AC3E}">
        <p14:creationId xmlns:p14="http://schemas.microsoft.com/office/powerpoint/2010/main" val="3772724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sz="1200" kern="1200" dirty="0">
                <a:solidFill>
                  <a:schemeClr val="tx1"/>
                </a:solidFill>
                <a:effectLst/>
                <a:latin typeface="+mn-lt"/>
                <a:ea typeface="+mn-ea"/>
                <a:cs typeface="+mn-cs"/>
              </a:rPr>
              <a:t>1)This is accomplished through natural history studies (demonstrate later), 2) define the spectrum and natural history of the diseases under investigation, 3) identify unmet needs, 4) establish the standard of care, 5) generate hypotheses for testing in translational studies and clinical trials</a:t>
            </a:r>
          </a:p>
          <a:p>
            <a:pPr marL="171450" lvl="0" indent="-171450">
              <a:buFontTx/>
              <a:buChar char="-"/>
            </a:pPr>
            <a:endParaRPr lang="en-US" sz="1200" kern="1200" dirty="0">
              <a:solidFill>
                <a:schemeClr val="tx1"/>
              </a:solidFill>
              <a:effectLst/>
              <a:latin typeface="+mn-lt"/>
              <a:ea typeface="+mn-ea"/>
              <a:cs typeface="+mn-cs"/>
            </a:endParaRPr>
          </a:p>
          <a:p>
            <a:pPr marL="171450" lvl="0" indent="-171450">
              <a:buFontTx/>
              <a:buChar char="-"/>
            </a:pPr>
            <a:r>
              <a:rPr lang="en-US" sz="1200" kern="1200" dirty="0">
                <a:solidFill>
                  <a:schemeClr val="tx1"/>
                </a:solidFill>
                <a:effectLst/>
                <a:latin typeface="+mn-lt"/>
                <a:ea typeface="+mn-ea"/>
                <a:cs typeface="+mn-cs"/>
              </a:rPr>
              <a:t>1) investigate the underlying pathophysiology, 2) develop in vitro and in vivo models to both probe pathophysiology, but also to perform preclinical testing</a:t>
            </a:r>
          </a:p>
          <a:p>
            <a:pPr marL="171450" lvl="0" indent="-171450">
              <a:buFontTx/>
              <a:buChar char="-"/>
            </a:pPr>
            <a:endParaRPr lang="en-US" sz="1200" kern="1200" dirty="0">
              <a:solidFill>
                <a:schemeClr val="tx1"/>
              </a:solidFill>
              <a:effectLst/>
              <a:latin typeface="+mn-lt"/>
              <a:ea typeface="+mn-ea"/>
              <a:cs typeface="+mn-cs"/>
            </a:endParaRPr>
          </a:p>
          <a:p>
            <a:pPr marL="171450" lvl="0" indent="-171450">
              <a:buFontTx/>
              <a:buChar char="-"/>
            </a:pPr>
            <a:r>
              <a:rPr lang="en-US" sz="1200" kern="1200" dirty="0">
                <a:solidFill>
                  <a:schemeClr val="tx1"/>
                </a:solidFill>
                <a:effectLst/>
                <a:latin typeface="+mn-lt"/>
                <a:ea typeface="+mn-ea"/>
                <a:cs typeface="+mn-cs"/>
              </a:rPr>
              <a:t>All of this leads to studies with repurposed and novel drugs, with the ultimate goal to treat human disease and disability</a:t>
            </a:r>
          </a:p>
          <a:p>
            <a:endParaRPr lang="en-US" dirty="0"/>
          </a:p>
        </p:txBody>
      </p:sp>
      <p:sp>
        <p:nvSpPr>
          <p:cNvPr id="4" name="Slide Number Placeholder 3"/>
          <p:cNvSpPr>
            <a:spLocks noGrp="1"/>
          </p:cNvSpPr>
          <p:nvPr>
            <p:ph type="sldNum" sz="quarter" idx="10"/>
          </p:nvPr>
        </p:nvSpPr>
        <p:spPr/>
        <p:txBody>
          <a:bodyPr/>
          <a:lstStyle/>
          <a:p>
            <a:fld id="{0C4CD757-14E5-43D2-BA11-F12963BB158A}" type="slidenum">
              <a:rPr lang="en-US" smtClean="0"/>
              <a:t>9</a:t>
            </a:fld>
            <a:endParaRPr lang="en-US"/>
          </a:p>
        </p:txBody>
      </p:sp>
    </p:spTree>
    <p:extLst>
      <p:ext uri="{BB962C8B-B14F-4D97-AF65-F5344CB8AC3E}">
        <p14:creationId xmlns:p14="http://schemas.microsoft.com/office/powerpoint/2010/main" val="748454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sz="1200" kern="1200" dirty="0">
                <a:solidFill>
                  <a:schemeClr val="tx1"/>
                </a:solidFill>
                <a:effectLst/>
                <a:latin typeface="+mn-lt"/>
                <a:ea typeface="+mn-ea"/>
                <a:cs typeface="+mn-cs"/>
              </a:rPr>
              <a:t>1)This is accomplished through natural history studies (demonstrate later), 2) define the spectrum and natural history of the diseases under investigation, 3) identify unmet needs, 4) establish the standard of care, 5) generate hypotheses for testing in translational studies and clinical trials</a:t>
            </a:r>
          </a:p>
          <a:p>
            <a:pPr marL="171450" lvl="0" indent="-171450">
              <a:buFontTx/>
              <a:buChar char="-"/>
            </a:pPr>
            <a:endParaRPr lang="en-US" sz="1200" kern="1200" dirty="0">
              <a:solidFill>
                <a:schemeClr val="tx1"/>
              </a:solidFill>
              <a:effectLst/>
              <a:latin typeface="+mn-lt"/>
              <a:ea typeface="+mn-ea"/>
              <a:cs typeface="+mn-cs"/>
            </a:endParaRPr>
          </a:p>
          <a:p>
            <a:pPr marL="171450" lvl="0" indent="-171450">
              <a:buFontTx/>
              <a:buChar char="-"/>
            </a:pPr>
            <a:r>
              <a:rPr lang="en-US" sz="1200" kern="1200" dirty="0">
                <a:solidFill>
                  <a:schemeClr val="tx1"/>
                </a:solidFill>
                <a:effectLst/>
                <a:latin typeface="+mn-lt"/>
                <a:ea typeface="+mn-ea"/>
                <a:cs typeface="+mn-cs"/>
              </a:rPr>
              <a:t>1) investigate the underlying pathophysiology, 2) develop in vitro and in vivo models to both probe pathophysiology, but also to perform preclinical testing</a:t>
            </a:r>
          </a:p>
          <a:p>
            <a:pPr marL="171450" lvl="0" indent="-171450">
              <a:buFontTx/>
              <a:buChar char="-"/>
            </a:pPr>
            <a:endParaRPr lang="en-US" sz="1200" kern="1200" dirty="0">
              <a:solidFill>
                <a:schemeClr val="tx1"/>
              </a:solidFill>
              <a:effectLst/>
              <a:latin typeface="+mn-lt"/>
              <a:ea typeface="+mn-ea"/>
              <a:cs typeface="+mn-cs"/>
            </a:endParaRPr>
          </a:p>
          <a:p>
            <a:pPr marL="171450" lvl="0" indent="-171450">
              <a:buFontTx/>
              <a:buChar char="-"/>
            </a:pPr>
            <a:r>
              <a:rPr lang="en-US" sz="1200" kern="1200" dirty="0">
                <a:solidFill>
                  <a:schemeClr val="tx1"/>
                </a:solidFill>
                <a:effectLst/>
                <a:latin typeface="+mn-lt"/>
                <a:ea typeface="+mn-ea"/>
                <a:cs typeface="+mn-cs"/>
              </a:rPr>
              <a:t>All of this leads to studies with repurposed and novel drugs, with the ultimate goal to treat human disease and disability</a:t>
            </a:r>
          </a:p>
          <a:p>
            <a:endParaRPr lang="en-US" dirty="0"/>
          </a:p>
        </p:txBody>
      </p:sp>
      <p:sp>
        <p:nvSpPr>
          <p:cNvPr id="4" name="Slide Number Placeholder 3"/>
          <p:cNvSpPr>
            <a:spLocks noGrp="1"/>
          </p:cNvSpPr>
          <p:nvPr>
            <p:ph type="sldNum" sz="quarter" idx="10"/>
          </p:nvPr>
        </p:nvSpPr>
        <p:spPr/>
        <p:txBody>
          <a:bodyPr/>
          <a:lstStyle/>
          <a:p>
            <a:fld id="{0C4CD757-14E5-43D2-BA11-F12963BB158A}" type="slidenum">
              <a:rPr lang="en-US" smtClean="0"/>
              <a:t>10</a:t>
            </a:fld>
            <a:endParaRPr lang="en-US"/>
          </a:p>
        </p:txBody>
      </p:sp>
    </p:spTree>
    <p:extLst>
      <p:ext uri="{BB962C8B-B14F-4D97-AF65-F5344CB8AC3E}">
        <p14:creationId xmlns:p14="http://schemas.microsoft.com/office/powerpoint/2010/main" val="1434918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His response was really striking.</a:t>
            </a:r>
          </a:p>
          <a:p>
            <a:r>
              <a:rPr lang="en-US" sz="1200" b="0" i="0" kern="1200" dirty="0">
                <a:solidFill>
                  <a:schemeClr val="tx1"/>
                </a:solidFill>
                <a:effectLst/>
                <a:latin typeface="+mn-lt"/>
                <a:ea typeface="+mn-ea"/>
                <a:cs typeface="+mn-cs"/>
              </a:rPr>
              <a:t>On FDG/P he had disappearance of tumors shown here </a:t>
            </a:r>
            <a:r>
              <a:rPr lang="en-US" sz="1200" b="0" i="0" kern="1200" dirty="0" err="1">
                <a:solidFill>
                  <a:schemeClr val="tx1"/>
                </a:solidFill>
                <a:effectLst/>
                <a:latin typeface="+mn-lt"/>
                <a:ea typeface="+mn-ea"/>
                <a:cs typeface="+mn-cs"/>
              </a:rPr>
              <a:t>pretreatement</a:t>
            </a:r>
            <a:r>
              <a:rPr lang="en-US" sz="1200" b="0" i="0" kern="1200" dirty="0">
                <a:solidFill>
                  <a:schemeClr val="tx1"/>
                </a:solidFill>
                <a:effectLst/>
                <a:latin typeface="+mn-lt"/>
                <a:ea typeface="+mn-ea"/>
                <a:cs typeface="+mn-cs"/>
              </a:rPr>
              <a:t> and 1 year on drug. </a:t>
            </a:r>
          </a:p>
          <a:p>
            <a:r>
              <a:rPr lang="en-US" sz="1200" b="0" i="0" kern="1200" dirty="0">
                <a:solidFill>
                  <a:schemeClr val="tx1"/>
                </a:solidFill>
                <a:effectLst/>
                <a:latin typeface="+mn-lt"/>
                <a:ea typeface="+mn-ea"/>
                <a:cs typeface="+mn-cs"/>
              </a:rPr>
              <a:t>This coincided with a dramatic response in FGF23 and remarkably this patient who was chronically </a:t>
            </a:r>
            <a:r>
              <a:rPr lang="en-US" sz="1200" b="0" i="0" kern="1200" dirty="0" err="1">
                <a:solidFill>
                  <a:schemeClr val="tx1"/>
                </a:solidFill>
                <a:effectLst/>
                <a:latin typeface="+mn-lt"/>
                <a:ea typeface="+mn-ea"/>
                <a:cs typeface="+mn-cs"/>
              </a:rPr>
              <a:t>hypophosphatemic</a:t>
            </a:r>
            <a:r>
              <a:rPr lang="en-US" sz="1200" b="0" i="0" kern="1200" dirty="0">
                <a:solidFill>
                  <a:schemeClr val="tx1"/>
                </a:solidFill>
                <a:effectLst/>
                <a:latin typeface="+mn-lt"/>
                <a:ea typeface="+mn-ea"/>
                <a:cs typeface="+mn-cs"/>
              </a:rPr>
              <a:t> for </a:t>
            </a:r>
            <a:r>
              <a:rPr lang="en-US" sz="1200" b="0" i="0" kern="1200" dirty="0" err="1">
                <a:solidFill>
                  <a:schemeClr val="tx1"/>
                </a:solidFill>
                <a:effectLst/>
                <a:latin typeface="+mn-lt"/>
                <a:ea typeface="+mn-ea"/>
                <a:cs typeface="+mn-cs"/>
              </a:rPr>
              <a:t>decads</a:t>
            </a:r>
            <a:r>
              <a:rPr lang="en-US" sz="1200" b="0" i="0" kern="1200" dirty="0">
                <a:solidFill>
                  <a:schemeClr val="tx1"/>
                </a:solidFill>
                <a:effectLst/>
                <a:latin typeface="+mn-lt"/>
                <a:ea typeface="+mn-ea"/>
                <a:cs typeface="+mn-cs"/>
              </a:rPr>
              <a:t> experienced normalization of blood phosphate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03ED0-9ED5-4124-B1EE-6C95FA93E8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44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E8B0A-00BF-4274-87BC-3E50451CA2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C20848-4322-4AA1-80EA-E0B3E65CCB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24CB7E-0832-4993-8712-D7456043A123}"/>
              </a:ext>
            </a:extLst>
          </p:cNvPr>
          <p:cNvSpPr>
            <a:spLocks noGrp="1"/>
          </p:cNvSpPr>
          <p:nvPr>
            <p:ph type="dt" sz="half" idx="10"/>
          </p:nvPr>
        </p:nvSpPr>
        <p:spPr/>
        <p:txBody>
          <a:bodyPr/>
          <a:lstStyle/>
          <a:p>
            <a:fld id="{A2BA89BD-73C8-4FB3-8BDC-A92CFED60C59}" type="datetimeFigureOut">
              <a:rPr lang="en-US" smtClean="0"/>
              <a:t>11/3/22</a:t>
            </a:fld>
            <a:endParaRPr lang="en-US"/>
          </a:p>
        </p:txBody>
      </p:sp>
      <p:sp>
        <p:nvSpPr>
          <p:cNvPr id="5" name="Footer Placeholder 4">
            <a:extLst>
              <a:ext uri="{FF2B5EF4-FFF2-40B4-BE49-F238E27FC236}">
                <a16:creationId xmlns:a16="http://schemas.microsoft.com/office/drawing/2014/main" id="{29C57364-7844-4948-B1F0-B9F873F9A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F5E00-B665-43BF-B081-5B6B43BD3B0E}"/>
              </a:ext>
            </a:extLst>
          </p:cNvPr>
          <p:cNvSpPr>
            <a:spLocks noGrp="1"/>
          </p:cNvSpPr>
          <p:nvPr>
            <p:ph type="sldNum" sz="quarter" idx="12"/>
          </p:nvPr>
        </p:nvSpPr>
        <p:spPr/>
        <p:txBody>
          <a:bodyPr/>
          <a:lstStyle/>
          <a:p>
            <a:fld id="{C81B67DF-558A-48C5-9560-97786227B5C4}" type="slidenum">
              <a:rPr lang="en-US" smtClean="0"/>
              <a:t>‹#›</a:t>
            </a:fld>
            <a:endParaRPr lang="en-US"/>
          </a:p>
        </p:txBody>
      </p:sp>
    </p:spTree>
    <p:extLst>
      <p:ext uri="{BB962C8B-B14F-4D97-AF65-F5344CB8AC3E}">
        <p14:creationId xmlns:p14="http://schemas.microsoft.com/office/powerpoint/2010/main" val="1423096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766D4-012B-4AE6-A5F0-E29A1B6835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F7DA0F-E771-44F4-AFF8-9FA641797E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AC307-96E3-4180-B76C-6EFE1B588B1E}"/>
              </a:ext>
            </a:extLst>
          </p:cNvPr>
          <p:cNvSpPr>
            <a:spLocks noGrp="1"/>
          </p:cNvSpPr>
          <p:nvPr>
            <p:ph type="dt" sz="half" idx="10"/>
          </p:nvPr>
        </p:nvSpPr>
        <p:spPr/>
        <p:txBody>
          <a:bodyPr/>
          <a:lstStyle/>
          <a:p>
            <a:fld id="{A2BA89BD-73C8-4FB3-8BDC-A92CFED60C59}" type="datetimeFigureOut">
              <a:rPr lang="en-US" smtClean="0"/>
              <a:t>11/3/22</a:t>
            </a:fld>
            <a:endParaRPr lang="en-US"/>
          </a:p>
        </p:txBody>
      </p:sp>
      <p:sp>
        <p:nvSpPr>
          <p:cNvPr id="5" name="Footer Placeholder 4">
            <a:extLst>
              <a:ext uri="{FF2B5EF4-FFF2-40B4-BE49-F238E27FC236}">
                <a16:creationId xmlns:a16="http://schemas.microsoft.com/office/drawing/2014/main" id="{D691AB90-89E1-4840-BA65-DA1073816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C951DE-140B-4E91-B009-1DB4F9418C72}"/>
              </a:ext>
            </a:extLst>
          </p:cNvPr>
          <p:cNvSpPr>
            <a:spLocks noGrp="1"/>
          </p:cNvSpPr>
          <p:nvPr>
            <p:ph type="sldNum" sz="quarter" idx="12"/>
          </p:nvPr>
        </p:nvSpPr>
        <p:spPr/>
        <p:txBody>
          <a:bodyPr/>
          <a:lstStyle/>
          <a:p>
            <a:fld id="{C81B67DF-558A-48C5-9560-97786227B5C4}" type="slidenum">
              <a:rPr lang="en-US" smtClean="0"/>
              <a:t>‹#›</a:t>
            </a:fld>
            <a:endParaRPr lang="en-US"/>
          </a:p>
        </p:txBody>
      </p:sp>
    </p:spTree>
    <p:extLst>
      <p:ext uri="{BB962C8B-B14F-4D97-AF65-F5344CB8AC3E}">
        <p14:creationId xmlns:p14="http://schemas.microsoft.com/office/powerpoint/2010/main" val="2022980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112208-D4D5-4A1C-89BE-DE34206451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D36B73-7552-4329-BCC2-ED6056E6C3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8C2FBD-963A-45ED-88EB-971E5ED220DA}"/>
              </a:ext>
            </a:extLst>
          </p:cNvPr>
          <p:cNvSpPr>
            <a:spLocks noGrp="1"/>
          </p:cNvSpPr>
          <p:nvPr>
            <p:ph type="dt" sz="half" idx="10"/>
          </p:nvPr>
        </p:nvSpPr>
        <p:spPr/>
        <p:txBody>
          <a:bodyPr/>
          <a:lstStyle/>
          <a:p>
            <a:fld id="{A2BA89BD-73C8-4FB3-8BDC-A92CFED60C59}" type="datetimeFigureOut">
              <a:rPr lang="en-US" smtClean="0"/>
              <a:t>11/3/22</a:t>
            </a:fld>
            <a:endParaRPr lang="en-US"/>
          </a:p>
        </p:txBody>
      </p:sp>
      <p:sp>
        <p:nvSpPr>
          <p:cNvPr id="5" name="Footer Placeholder 4">
            <a:extLst>
              <a:ext uri="{FF2B5EF4-FFF2-40B4-BE49-F238E27FC236}">
                <a16:creationId xmlns:a16="http://schemas.microsoft.com/office/drawing/2014/main" id="{4147DF24-8F8A-4C7F-8FC0-E9A56B4126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3FCA6-3D8E-45B1-81C9-38D41445E5D0}"/>
              </a:ext>
            </a:extLst>
          </p:cNvPr>
          <p:cNvSpPr>
            <a:spLocks noGrp="1"/>
          </p:cNvSpPr>
          <p:nvPr>
            <p:ph type="sldNum" sz="quarter" idx="12"/>
          </p:nvPr>
        </p:nvSpPr>
        <p:spPr/>
        <p:txBody>
          <a:bodyPr/>
          <a:lstStyle/>
          <a:p>
            <a:fld id="{C81B67DF-558A-48C5-9560-97786227B5C4}" type="slidenum">
              <a:rPr lang="en-US" smtClean="0"/>
              <a:t>‹#›</a:t>
            </a:fld>
            <a:endParaRPr lang="en-US"/>
          </a:p>
        </p:txBody>
      </p:sp>
    </p:spTree>
    <p:extLst>
      <p:ext uri="{BB962C8B-B14F-4D97-AF65-F5344CB8AC3E}">
        <p14:creationId xmlns:p14="http://schemas.microsoft.com/office/powerpoint/2010/main" val="2740360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4B38A-052E-4667-9079-CF728F4F53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B04240-F944-4EDB-AD81-65822384B4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74A9B1-3002-4D5D-9D7C-44E7061ACFC9}"/>
              </a:ext>
            </a:extLst>
          </p:cNvPr>
          <p:cNvSpPr>
            <a:spLocks noGrp="1"/>
          </p:cNvSpPr>
          <p:nvPr>
            <p:ph type="dt" sz="half" idx="10"/>
          </p:nvPr>
        </p:nvSpPr>
        <p:spPr/>
        <p:txBody>
          <a:bodyPr/>
          <a:lstStyle/>
          <a:p>
            <a:fld id="{A2BA89BD-73C8-4FB3-8BDC-A92CFED60C59}" type="datetimeFigureOut">
              <a:rPr lang="en-US" smtClean="0"/>
              <a:t>11/3/22</a:t>
            </a:fld>
            <a:endParaRPr lang="en-US"/>
          </a:p>
        </p:txBody>
      </p:sp>
      <p:sp>
        <p:nvSpPr>
          <p:cNvPr id="5" name="Footer Placeholder 4">
            <a:extLst>
              <a:ext uri="{FF2B5EF4-FFF2-40B4-BE49-F238E27FC236}">
                <a16:creationId xmlns:a16="http://schemas.microsoft.com/office/drawing/2014/main" id="{B9110C93-7E9F-4900-9C55-9E2BD1F824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9E92E-AAA5-4BFD-BD7D-58FEB8188EA6}"/>
              </a:ext>
            </a:extLst>
          </p:cNvPr>
          <p:cNvSpPr>
            <a:spLocks noGrp="1"/>
          </p:cNvSpPr>
          <p:nvPr>
            <p:ph type="sldNum" sz="quarter" idx="12"/>
          </p:nvPr>
        </p:nvSpPr>
        <p:spPr/>
        <p:txBody>
          <a:bodyPr/>
          <a:lstStyle/>
          <a:p>
            <a:fld id="{C81B67DF-558A-48C5-9560-97786227B5C4}" type="slidenum">
              <a:rPr lang="en-US" smtClean="0"/>
              <a:t>‹#›</a:t>
            </a:fld>
            <a:endParaRPr lang="en-US"/>
          </a:p>
        </p:txBody>
      </p:sp>
    </p:spTree>
    <p:extLst>
      <p:ext uri="{BB962C8B-B14F-4D97-AF65-F5344CB8AC3E}">
        <p14:creationId xmlns:p14="http://schemas.microsoft.com/office/powerpoint/2010/main" val="826969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E6CD6-F6EB-44EF-B3D8-1F480C8CAA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9C6AB1-0759-4430-8AB6-F3D775C128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A24054-A019-4F92-AC5B-2B394CF4D940}"/>
              </a:ext>
            </a:extLst>
          </p:cNvPr>
          <p:cNvSpPr>
            <a:spLocks noGrp="1"/>
          </p:cNvSpPr>
          <p:nvPr>
            <p:ph type="dt" sz="half" idx="10"/>
          </p:nvPr>
        </p:nvSpPr>
        <p:spPr/>
        <p:txBody>
          <a:bodyPr/>
          <a:lstStyle/>
          <a:p>
            <a:fld id="{A2BA89BD-73C8-4FB3-8BDC-A92CFED60C59}" type="datetimeFigureOut">
              <a:rPr lang="en-US" smtClean="0"/>
              <a:t>11/3/22</a:t>
            </a:fld>
            <a:endParaRPr lang="en-US"/>
          </a:p>
        </p:txBody>
      </p:sp>
      <p:sp>
        <p:nvSpPr>
          <p:cNvPr id="5" name="Footer Placeholder 4">
            <a:extLst>
              <a:ext uri="{FF2B5EF4-FFF2-40B4-BE49-F238E27FC236}">
                <a16:creationId xmlns:a16="http://schemas.microsoft.com/office/drawing/2014/main" id="{F3B306DA-538C-43FD-BEF9-7BEB2673F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BD9000-8A47-4D08-8F64-2804EE53745C}"/>
              </a:ext>
            </a:extLst>
          </p:cNvPr>
          <p:cNvSpPr>
            <a:spLocks noGrp="1"/>
          </p:cNvSpPr>
          <p:nvPr>
            <p:ph type="sldNum" sz="quarter" idx="12"/>
          </p:nvPr>
        </p:nvSpPr>
        <p:spPr/>
        <p:txBody>
          <a:bodyPr/>
          <a:lstStyle/>
          <a:p>
            <a:fld id="{C81B67DF-558A-48C5-9560-97786227B5C4}" type="slidenum">
              <a:rPr lang="en-US" smtClean="0"/>
              <a:t>‹#›</a:t>
            </a:fld>
            <a:endParaRPr lang="en-US"/>
          </a:p>
        </p:txBody>
      </p:sp>
    </p:spTree>
    <p:extLst>
      <p:ext uri="{BB962C8B-B14F-4D97-AF65-F5344CB8AC3E}">
        <p14:creationId xmlns:p14="http://schemas.microsoft.com/office/powerpoint/2010/main" val="1021142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0EBE9-BB80-4B4C-BD97-E227AB14B6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4015B-C308-42B4-874E-D568DE0DE3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5CF49F-4DFD-4DC7-8408-419C06C5DF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E46345-141C-452E-A2AB-4D4D80C598FC}"/>
              </a:ext>
            </a:extLst>
          </p:cNvPr>
          <p:cNvSpPr>
            <a:spLocks noGrp="1"/>
          </p:cNvSpPr>
          <p:nvPr>
            <p:ph type="dt" sz="half" idx="10"/>
          </p:nvPr>
        </p:nvSpPr>
        <p:spPr/>
        <p:txBody>
          <a:bodyPr/>
          <a:lstStyle/>
          <a:p>
            <a:fld id="{A2BA89BD-73C8-4FB3-8BDC-A92CFED60C59}" type="datetimeFigureOut">
              <a:rPr lang="en-US" smtClean="0"/>
              <a:t>11/3/22</a:t>
            </a:fld>
            <a:endParaRPr lang="en-US"/>
          </a:p>
        </p:txBody>
      </p:sp>
      <p:sp>
        <p:nvSpPr>
          <p:cNvPr id="6" name="Footer Placeholder 5">
            <a:extLst>
              <a:ext uri="{FF2B5EF4-FFF2-40B4-BE49-F238E27FC236}">
                <a16:creationId xmlns:a16="http://schemas.microsoft.com/office/drawing/2014/main" id="{5024F196-2993-4864-88ED-FE872AAFDB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04550A-26E0-42BA-9D34-723A2A278E4E}"/>
              </a:ext>
            </a:extLst>
          </p:cNvPr>
          <p:cNvSpPr>
            <a:spLocks noGrp="1"/>
          </p:cNvSpPr>
          <p:nvPr>
            <p:ph type="sldNum" sz="quarter" idx="12"/>
          </p:nvPr>
        </p:nvSpPr>
        <p:spPr/>
        <p:txBody>
          <a:bodyPr/>
          <a:lstStyle/>
          <a:p>
            <a:fld id="{C81B67DF-558A-48C5-9560-97786227B5C4}" type="slidenum">
              <a:rPr lang="en-US" smtClean="0"/>
              <a:t>‹#›</a:t>
            </a:fld>
            <a:endParaRPr lang="en-US"/>
          </a:p>
        </p:txBody>
      </p:sp>
    </p:spTree>
    <p:extLst>
      <p:ext uri="{BB962C8B-B14F-4D97-AF65-F5344CB8AC3E}">
        <p14:creationId xmlns:p14="http://schemas.microsoft.com/office/powerpoint/2010/main" val="1386318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9BA5D-BAD0-4675-A94F-DAB6D61D9D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E2ACF9-83DA-47D5-A954-867CE3AFCD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FA59C0-0C25-461F-9234-4A1E397253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E894BB-129E-4A32-AE38-9780DBA8A4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9A80EB-9369-4BDB-9501-2BA1326EAA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EF4E37-1EEA-46BA-B878-6BFA8CAB283F}"/>
              </a:ext>
            </a:extLst>
          </p:cNvPr>
          <p:cNvSpPr>
            <a:spLocks noGrp="1"/>
          </p:cNvSpPr>
          <p:nvPr>
            <p:ph type="dt" sz="half" idx="10"/>
          </p:nvPr>
        </p:nvSpPr>
        <p:spPr/>
        <p:txBody>
          <a:bodyPr/>
          <a:lstStyle/>
          <a:p>
            <a:fld id="{A2BA89BD-73C8-4FB3-8BDC-A92CFED60C59}" type="datetimeFigureOut">
              <a:rPr lang="en-US" smtClean="0"/>
              <a:t>11/3/22</a:t>
            </a:fld>
            <a:endParaRPr lang="en-US"/>
          </a:p>
        </p:txBody>
      </p:sp>
      <p:sp>
        <p:nvSpPr>
          <p:cNvPr id="8" name="Footer Placeholder 7">
            <a:extLst>
              <a:ext uri="{FF2B5EF4-FFF2-40B4-BE49-F238E27FC236}">
                <a16:creationId xmlns:a16="http://schemas.microsoft.com/office/drawing/2014/main" id="{8F0FFC4F-EE7A-4B5A-A9F2-4361F77940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BCABD1-559E-4FFC-96E2-A7A618C99AB5}"/>
              </a:ext>
            </a:extLst>
          </p:cNvPr>
          <p:cNvSpPr>
            <a:spLocks noGrp="1"/>
          </p:cNvSpPr>
          <p:nvPr>
            <p:ph type="sldNum" sz="quarter" idx="12"/>
          </p:nvPr>
        </p:nvSpPr>
        <p:spPr/>
        <p:txBody>
          <a:bodyPr/>
          <a:lstStyle/>
          <a:p>
            <a:fld id="{C81B67DF-558A-48C5-9560-97786227B5C4}" type="slidenum">
              <a:rPr lang="en-US" smtClean="0"/>
              <a:t>‹#›</a:t>
            </a:fld>
            <a:endParaRPr lang="en-US"/>
          </a:p>
        </p:txBody>
      </p:sp>
    </p:spTree>
    <p:extLst>
      <p:ext uri="{BB962C8B-B14F-4D97-AF65-F5344CB8AC3E}">
        <p14:creationId xmlns:p14="http://schemas.microsoft.com/office/powerpoint/2010/main" val="1495248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24700-BA36-4747-8F7F-EE0AF16C18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7A36EF-DDCB-4EDC-9353-DAB6DCA48349}"/>
              </a:ext>
            </a:extLst>
          </p:cNvPr>
          <p:cNvSpPr>
            <a:spLocks noGrp="1"/>
          </p:cNvSpPr>
          <p:nvPr>
            <p:ph type="dt" sz="half" idx="10"/>
          </p:nvPr>
        </p:nvSpPr>
        <p:spPr/>
        <p:txBody>
          <a:bodyPr/>
          <a:lstStyle/>
          <a:p>
            <a:fld id="{A2BA89BD-73C8-4FB3-8BDC-A92CFED60C59}" type="datetimeFigureOut">
              <a:rPr lang="en-US" smtClean="0"/>
              <a:t>11/3/22</a:t>
            </a:fld>
            <a:endParaRPr lang="en-US"/>
          </a:p>
        </p:txBody>
      </p:sp>
      <p:sp>
        <p:nvSpPr>
          <p:cNvPr id="4" name="Footer Placeholder 3">
            <a:extLst>
              <a:ext uri="{FF2B5EF4-FFF2-40B4-BE49-F238E27FC236}">
                <a16:creationId xmlns:a16="http://schemas.microsoft.com/office/drawing/2014/main" id="{93355A1E-FBCB-44AF-9D03-2229DC707B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733EE6-5462-4645-85B4-7D8E72EF3E50}"/>
              </a:ext>
            </a:extLst>
          </p:cNvPr>
          <p:cNvSpPr>
            <a:spLocks noGrp="1"/>
          </p:cNvSpPr>
          <p:nvPr>
            <p:ph type="sldNum" sz="quarter" idx="12"/>
          </p:nvPr>
        </p:nvSpPr>
        <p:spPr/>
        <p:txBody>
          <a:bodyPr/>
          <a:lstStyle/>
          <a:p>
            <a:fld id="{C81B67DF-558A-48C5-9560-97786227B5C4}" type="slidenum">
              <a:rPr lang="en-US" smtClean="0"/>
              <a:t>‹#›</a:t>
            </a:fld>
            <a:endParaRPr lang="en-US"/>
          </a:p>
        </p:txBody>
      </p:sp>
    </p:spTree>
    <p:extLst>
      <p:ext uri="{BB962C8B-B14F-4D97-AF65-F5344CB8AC3E}">
        <p14:creationId xmlns:p14="http://schemas.microsoft.com/office/powerpoint/2010/main" val="1803588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051F9E-C912-47C1-A2D0-E7282C21C3AE}"/>
              </a:ext>
            </a:extLst>
          </p:cNvPr>
          <p:cNvSpPr>
            <a:spLocks noGrp="1"/>
          </p:cNvSpPr>
          <p:nvPr>
            <p:ph type="dt" sz="half" idx="10"/>
          </p:nvPr>
        </p:nvSpPr>
        <p:spPr/>
        <p:txBody>
          <a:bodyPr/>
          <a:lstStyle/>
          <a:p>
            <a:fld id="{A2BA89BD-73C8-4FB3-8BDC-A92CFED60C59}" type="datetimeFigureOut">
              <a:rPr lang="en-US" smtClean="0"/>
              <a:t>11/3/22</a:t>
            </a:fld>
            <a:endParaRPr lang="en-US"/>
          </a:p>
        </p:txBody>
      </p:sp>
      <p:sp>
        <p:nvSpPr>
          <p:cNvPr id="3" name="Footer Placeholder 2">
            <a:extLst>
              <a:ext uri="{FF2B5EF4-FFF2-40B4-BE49-F238E27FC236}">
                <a16:creationId xmlns:a16="http://schemas.microsoft.com/office/drawing/2014/main" id="{EBF805DA-5B36-4688-8A41-790790A140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3482A-FED1-4241-B30C-A02E1AEB974B}"/>
              </a:ext>
            </a:extLst>
          </p:cNvPr>
          <p:cNvSpPr>
            <a:spLocks noGrp="1"/>
          </p:cNvSpPr>
          <p:nvPr>
            <p:ph type="sldNum" sz="quarter" idx="12"/>
          </p:nvPr>
        </p:nvSpPr>
        <p:spPr/>
        <p:txBody>
          <a:bodyPr/>
          <a:lstStyle/>
          <a:p>
            <a:fld id="{C81B67DF-558A-48C5-9560-97786227B5C4}" type="slidenum">
              <a:rPr lang="en-US" smtClean="0"/>
              <a:t>‹#›</a:t>
            </a:fld>
            <a:endParaRPr lang="en-US"/>
          </a:p>
        </p:txBody>
      </p:sp>
    </p:spTree>
    <p:extLst>
      <p:ext uri="{BB962C8B-B14F-4D97-AF65-F5344CB8AC3E}">
        <p14:creationId xmlns:p14="http://schemas.microsoft.com/office/powerpoint/2010/main" val="234993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28468-CE39-47F4-AD7A-4E901D94E5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38A1A7-336C-4EC5-BA19-80FC82C0A8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1DF420-D8A9-444A-B82C-671F6F22E1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7012BA-D7BA-4B55-B40E-E216311BADA4}"/>
              </a:ext>
            </a:extLst>
          </p:cNvPr>
          <p:cNvSpPr>
            <a:spLocks noGrp="1"/>
          </p:cNvSpPr>
          <p:nvPr>
            <p:ph type="dt" sz="half" idx="10"/>
          </p:nvPr>
        </p:nvSpPr>
        <p:spPr/>
        <p:txBody>
          <a:bodyPr/>
          <a:lstStyle/>
          <a:p>
            <a:fld id="{A2BA89BD-73C8-4FB3-8BDC-A92CFED60C59}" type="datetimeFigureOut">
              <a:rPr lang="en-US" smtClean="0"/>
              <a:t>11/3/22</a:t>
            </a:fld>
            <a:endParaRPr lang="en-US"/>
          </a:p>
        </p:txBody>
      </p:sp>
      <p:sp>
        <p:nvSpPr>
          <p:cNvPr id="6" name="Footer Placeholder 5">
            <a:extLst>
              <a:ext uri="{FF2B5EF4-FFF2-40B4-BE49-F238E27FC236}">
                <a16:creationId xmlns:a16="http://schemas.microsoft.com/office/drawing/2014/main" id="{EB9C530F-2A53-40D9-8860-833C834BC7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11696E-83B1-47F3-AC6B-490AE7CB3C73}"/>
              </a:ext>
            </a:extLst>
          </p:cNvPr>
          <p:cNvSpPr>
            <a:spLocks noGrp="1"/>
          </p:cNvSpPr>
          <p:nvPr>
            <p:ph type="sldNum" sz="quarter" idx="12"/>
          </p:nvPr>
        </p:nvSpPr>
        <p:spPr/>
        <p:txBody>
          <a:bodyPr/>
          <a:lstStyle/>
          <a:p>
            <a:fld id="{C81B67DF-558A-48C5-9560-97786227B5C4}" type="slidenum">
              <a:rPr lang="en-US" smtClean="0"/>
              <a:t>‹#›</a:t>
            </a:fld>
            <a:endParaRPr lang="en-US"/>
          </a:p>
        </p:txBody>
      </p:sp>
    </p:spTree>
    <p:extLst>
      <p:ext uri="{BB962C8B-B14F-4D97-AF65-F5344CB8AC3E}">
        <p14:creationId xmlns:p14="http://schemas.microsoft.com/office/powerpoint/2010/main" val="2683981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68DB5-BAEC-4366-8428-C8424FDA41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802315-6AAD-4C0D-AF83-7BC78EC14D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87350F-B125-4B56-96E7-63F29318C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DF37D1-4ED7-45DE-B352-60371B8057E3}"/>
              </a:ext>
            </a:extLst>
          </p:cNvPr>
          <p:cNvSpPr>
            <a:spLocks noGrp="1"/>
          </p:cNvSpPr>
          <p:nvPr>
            <p:ph type="dt" sz="half" idx="10"/>
          </p:nvPr>
        </p:nvSpPr>
        <p:spPr/>
        <p:txBody>
          <a:bodyPr/>
          <a:lstStyle/>
          <a:p>
            <a:fld id="{A2BA89BD-73C8-4FB3-8BDC-A92CFED60C59}" type="datetimeFigureOut">
              <a:rPr lang="en-US" smtClean="0"/>
              <a:t>11/3/22</a:t>
            </a:fld>
            <a:endParaRPr lang="en-US"/>
          </a:p>
        </p:txBody>
      </p:sp>
      <p:sp>
        <p:nvSpPr>
          <p:cNvPr id="6" name="Footer Placeholder 5">
            <a:extLst>
              <a:ext uri="{FF2B5EF4-FFF2-40B4-BE49-F238E27FC236}">
                <a16:creationId xmlns:a16="http://schemas.microsoft.com/office/drawing/2014/main" id="{C79E1FAF-71B4-4FBE-A628-B7A3E0197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8DF89A-CE99-44B9-930D-A4621A4ED20D}"/>
              </a:ext>
            </a:extLst>
          </p:cNvPr>
          <p:cNvSpPr>
            <a:spLocks noGrp="1"/>
          </p:cNvSpPr>
          <p:nvPr>
            <p:ph type="sldNum" sz="quarter" idx="12"/>
          </p:nvPr>
        </p:nvSpPr>
        <p:spPr/>
        <p:txBody>
          <a:bodyPr/>
          <a:lstStyle/>
          <a:p>
            <a:fld id="{C81B67DF-558A-48C5-9560-97786227B5C4}" type="slidenum">
              <a:rPr lang="en-US" smtClean="0"/>
              <a:t>‹#›</a:t>
            </a:fld>
            <a:endParaRPr lang="en-US"/>
          </a:p>
        </p:txBody>
      </p:sp>
    </p:spTree>
    <p:extLst>
      <p:ext uri="{BB962C8B-B14F-4D97-AF65-F5344CB8AC3E}">
        <p14:creationId xmlns:p14="http://schemas.microsoft.com/office/powerpoint/2010/main" val="3578667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955933-B8CF-497B-846D-3DA88AB6D1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4415EC-03EC-4B3C-A5ED-19AAB19A3B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24A66-7D78-486D-A22D-A172D8944E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A89BD-73C8-4FB3-8BDC-A92CFED60C59}" type="datetimeFigureOut">
              <a:rPr lang="en-US" smtClean="0"/>
              <a:t>11/3/22</a:t>
            </a:fld>
            <a:endParaRPr lang="en-US"/>
          </a:p>
        </p:txBody>
      </p:sp>
      <p:sp>
        <p:nvSpPr>
          <p:cNvPr id="5" name="Footer Placeholder 4">
            <a:extLst>
              <a:ext uri="{FF2B5EF4-FFF2-40B4-BE49-F238E27FC236}">
                <a16:creationId xmlns:a16="http://schemas.microsoft.com/office/drawing/2014/main" id="{2A8D2D72-2B33-453F-A41A-84102A664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3AADD4-7BBE-4BBC-82E3-412F3941EB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1B67DF-558A-48C5-9560-97786227B5C4}" type="slidenum">
              <a:rPr lang="en-US" smtClean="0"/>
              <a:t>‹#›</a:t>
            </a:fld>
            <a:endParaRPr lang="en-US"/>
          </a:p>
        </p:txBody>
      </p:sp>
    </p:spTree>
    <p:extLst>
      <p:ext uri="{BB962C8B-B14F-4D97-AF65-F5344CB8AC3E}">
        <p14:creationId xmlns:p14="http://schemas.microsoft.com/office/powerpoint/2010/main" val="2100430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emf"/><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BBEE2-B2BB-4B6C-8412-28A702A2C30B}"/>
              </a:ext>
            </a:extLst>
          </p:cNvPr>
          <p:cNvSpPr>
            <a:spLocks noGrp="1"/>
          </p:cNvSpPr>
          <p:nvPr>
            <p:ph type="ctrTitle"/>
          </p:nvPr>
        </p:nvSpPr>
        <p:spPr>
          <a:xfrm>
            <a:off x="1448499" y="1199626"/>
            <a:ext cx="9144000" cy="1538550"/>
          </a:xfrm>
        </p:spPr>
        <p:txBody>
          <a:bodyPr>
            <a:normAutofit fontScale="90000"/>
          </a:bodyPr>
          <a:lstStyle/>
          <a:p>
            <a:r>
              <a:rPr lang="en-US" b="1" dirty="0">
                <a:solidFill>
                  <a:srgbClr val="0070C0"/>
                </a:solidFill>
              </a:rPr>
              <a:t>The Pathway from Rare Gene Discovery to Drug Development</a:t>
            </a:r>
          </a:p>
        </p:txBody>
      </p:sp>
      <p:sp>
        <p:nvSpPr>
          <p:cNvPr id="3" name="Subtitle 2">
            <a:extLst>
              <a:ext uri="{FF2B5EF4-FFF2-40B4-BE49-F238E27FC236}">
                <a16:creationId xmlns:a16="http://schemas.microsoft.com/office/drawing/2014/main" id="{BF602450-0FE2-4136-9618-AC66B8AA8283}"/>
              </a:ext>
            </a:extLst>
          </p:cNvPr>
          <p:cNvSpPr>
            <a:spLocks noGrp="1"/>
          </p:cNvSpPr>
          <p:nvPr>
            <p:ph type="subTitle" idx="1"/>
          </p:nvPr>
        </p:nvSpPr>
        <p:spPr/>
        <p:txBody>
          <a:bodyPr>
            <a:normAutofit lnSpcReduction="10000"/>
          </a:bodyPr>
          <a:lstStyle/>
          <a:p>
            <a:r>
              <a:rPr lang="en-US" dirty="0"/>
              <a:t>Michael T. Collins, MD</a:t>
            </a:r>
          </a:p>
          <a:p>
            <a:r>
              <a:rPr lang="en-US" dirty="0"/>
              <a:t>Skeletal Disorders and Mineral Homeostasis Section,</a:t>
            </a:r>
          </a:p>
          <a:p>
            <a:r>
              <a:rPr lang="en-US" dirty="0"/>
              <a:t>National Institute of Dental and Craniofacial Research </a:t>
            </a:r>
          </a:p>
          <a:p>
            <a:r>
              <a:rPr lang="en-US" dirty="0"/>
              <a:t>National Institutes of Health</a:t>
            </a:r>
          </a:p>
        </p:txBody>
      </p:sp>
      <p:pic>
        <p:nvPicPr>
          <p:cNvPr id="4" name="Picture 3">
            <a:extLst>
              <a:ext uri="{FF2B5EF4-FFF2-40B4-BE49-F238E27FC236}">
                <a16:creationId xmlns:a16="http://schemas.microsoft.com/office/drawing/2014/main" id="{EBC56447-36B2-4243-B30C-1924A776B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4040" y="6269456"/>
            <a:ext cx="1841265" cy="371406"/>
          </a:xfrm>
          <a:prstGeom prst="rect">
            <a:avLst/>
          </a:prstGeom>
        </p:spPr>
      </p:pic>
    </p:spTree>
    <p:extLst>
      <p:ext uri="{BB962C8B-B14F-4D97-AF65-F5344CB8AC3E}">
        <p14:creationId xmlns:p14="http://schemas.microsoft.com/office/powerpoint/2010/main" val="230339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35761" y="1896139"/>
            <a:ext cx="7520477" cy="3991616"/>
            <a:chOff x="698092" y="2787135"/>
            <a:chExt cx="7520477" cy="3991616"/>
          </a:xfrm>
        </p:grpSpPr>
        <p:sp>
          <p:nvSpPr>
            <p:cNvPr id="10" name="TextBox 9"/>
            <p:cNvSpPr txBox="1"/>
            <p:nvPr/>
          </p:nvSpPr>
          <p:spPr>
            <a:xfrm>
              <a:off x="841248" y="3431523"/>
              <a:ext cx="2559611" cy="400110"/>
            </a:xfrm>
            <a:prstGeom prst="rect">
              <a:avLst/>
            </a:prstGeom>
            <a:noFill/>
          </p:spPr>
          <p:txBody>
            <a:bodyPr wrap="none" rtlCol="0">
              <a:spAutoFit/>
            </a:bodyPr>
            <a:lstStyle/>
            <a:p>
              <a:r>
                <a:rPr lang="en-US" sz="2000" b="1" dirty="0"/>
                <a:t>natural history studies</a:t>
              </a:r>
            </a:p>
          </p:txBody>
        </p:sp>
        <p:sp>
          <p:nvSpPr>
            <p:cNvPr id="12" name="TextBox 11"/>
            <p:cNvSpPr txBox="1"/>
            <p:nvPr/>
          </p:nvSpPr>
          <p:spPr>
            <a:xfrm>
              <a:off x="1393438" y="5760541"/>
              <a:ext cx="1504066" cy="400110"/>
            </a:xfrm>
            <a:prstGeom prst="rect">
              <a:avLst/>
            </a:prstGeom>
            <a:noFill/>
          </p:spPr>
          <p:txBody>
            <a:bodyPr wrap="none" rtlCol="0">
              <a:spAutoFit/>
            </a:bodyPr>
            <a:lstStyle/>
            <a:p>
              <a:r>
                <a:rPr lang="en-US" sz="2000" b="1" dirty="0"/>
                <a:t>clinical trials</a:t>
              </a:r>
            </a:p>
          </p:txBody>
        </p:sp>
        <p:sp>
          <p:nvSpPr>
            <p:cNvPr id="13" name="TextBox 12"/>
            <p:cNvSpPr txBox="1"/>
            <p:nvPr/>
          </p:nvSpPr>
          <p:spPr>
            <a:xfrm>
              <a:off x="5698375" y="3431523"/>
              <a:ext cx="2344231" cy="400110"/>
            </a:xfrm>
            <a:prstGeom prst="rect">
              <a:avLst/>
            </a:prstGeom>
            <a:noFill/>
          </p:spPr>
          <p:txBody>
            <a:bodyPr wrap="none" rtlCol="0">
              <a:spAutoFit/>
            </a:bodyPr>
            <a:lstStyle/>
            <a:p>
              <a:r>
                <a:rPr lang="en-US" sz="2000" b="1" dirty="0"/>
                <a:t>translational studies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8832" t="13629" r="15688" b="22015"/>
            <a:stretch/>
          </p:blipFill>
          <p:spPr>
            <a:xfrm>
              <a:off x="698092" y="3809999"/>
              <a:ext cx="2709456" cy="1998107"/>
            </a:xfrm>
            <a:prstGeom prst="rect">
              <a:avLst/>
            </a:prstGeom>
            <a:ln>
              <a:solidFill>
                <a:schemeClr val="tx1"/>
              </a:solidFill>
            </a:ln>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t="1145" r="4607" b="5318"/>
            <a:stretch/>
          </p:blipFill>
          <p:spPr>
            <a:xfrm>
              <a:off x="5522414" y="3810000"/>
              <a:ext cx="2696155" cy="1982803"/>
            </a:xfrm>
            <a:prstGeom prst="rect">
              <a:avLst/>
            </a:prstGeom>
            <a:ln>
              <a:solidFill>
                <a:schemeClr val="tx1"/>
              </a:solidFill>
            </a:ln>
          </p:spPr>
        </p:pic>
        <p:sp>
          <p:nvSpPr>
            <p:cNvPr id="20" name="Curved Down Arrow 19"/>
            <p:cNvSpPr/>
            <p:nvPr/>
          </p:nvSpPr>
          <p:spPr>
            <a:xfrm>
              <a:off x="1959863" y="2787135"/>
              <a:ext cx="5157080" cy="685800"/>
            </a:xfrm>
            <a:prstGeom prst="curved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p:cNvSpPr/>
            <p:nvPr/>
          </p:nvSpPr>
          <p:spPr>
            <a:xfrm rot="10800000">
              <a:off x="2023871" y="6092951"/>
              <a:ext cx="5042659" cy="685800"/>
            </a:xfrm>
            <a:prstGeom prst="curved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4953000" y="5029200"/>
              <a:ext cx="184731" cy="369332"/>
            </a:xfrm>
            <a:prstGeom prst="rect">
              <a:avLst/>
            </a:prstGeom>
            <a:noFill/>
          </p:spPr>
          <p:txBody>
            <a:bodyPr wrap="none" rtlCol="0">
              <a:spAutoFit/>
            </a:bodyPr>
            <a:lstStyle/>
            <a:p>
              <a:endParaRPr lang="en-US" dirty="0"/>
            </a:p>
          </p:txBody>
        </p:sp>
        <p:sp>
          <p:nvSpPr>
            <p:cNvPr id="15" name="Curved Down Arrow 14"/>
            <p:cNvSpPr/>
            <p:nvPr/>
          </p:nvSpPr>
          <p:spPr>
            <a:xfrm rot="5400000">
              <a:off x="2470682" y="4467123"/>
              <a:ext cx="2574295" cy="713942"/>
            </a:xfrm>
            <a:prstGeom prst="curved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extBox 2"/>
            <p:cNvSpPr txBox="1"/>
            <p:nvPr/>
          </p:nvSpPr>
          <p:spPr>
            <a:xfrm>
              <a:off x="3302269" y="6176756"/>
              <a:ext cx="2819811" cy="400110"/>
            </a:xfrm>
            <a:prstGeom prst="rect">
              <a:avLst/>
            </a:prstGeom>
            <a:noFill/>
          </p:spPr>
          <p:txBody>
            <a:bodyPr wrap="none" rtlCol="0">
              <a:spAutoFit/>
            </a:bodyPr>
            <a:lstStyle/>
            <a:p>
              <a:r>
                <a:rPr lang="en-US" sz="2000" b="1" dirty="0"/>
                <a:t>bed-to-bench-to bedside</a:t>
              </a:r>
            </a:p>
          </p:txBody>
        </p:sp>
      </p:grpSp>
      <p:pic>
        <p:nvPicPr>
          <p:cNvPr id="16" name="Picture 15">
            <a:extLst>
              <a:ext uri="{FF2B5EF4-FFF2-40B4-BE49-F238E27FC236}">
                <a16:creationId xmlns:a16="http://schemas.microsoft.com/office/drawing/2014/main" id="{AACBF37D-33EB-4A06-A44C-3A84AB5208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4040" y="6269456"/>
            <a:ext cx="1841265" cy="371406"/>
          </a:xfrm>
          <a:prstGeom prst="rect">
            <a:avLst/>
          </a:prstGeom>
        </p:spPr>
      </p:pic>
      <p:sp>
        <p:nvSpPr>
          <p:cNvPr id="18" name="TextBox 17">
            <a:extLst>
              <a:ext uri="{FF2B5EF4-FFF2-40B4-BE49-F238E27FC236}">
                <a16:creationId xmlns:a16="http://schemas.microsoft.com/office/drawing/2014/main" id="{2B301C13-EA07-4BB8-97E2-32DA4AB415EA}"/>
              </a:ext>
            </a:extLst>
          </p:cNvPr>
          <p:cNvSpPr txBox="1"/>
          <p:nvPr/>
        </p:nvSpPr>
        <p:spPr>
          <a:xfrm>
            <a:off x="9386431" y="1570742"/>
            <a:ext cx="2003690" cy="923330"/>
          </a:xfrm>
          <a:prstGeom prst="rect">
            <a:avLst/>
          </a:prstGeom>
          <a:noFill/>
          <a:ln>
            <a:solidFill>
              <a:srgbClr val="860908">
                <a:shade val="95000"/>
                <a:satMod val="105000"/>
              </a:srgbClr>
            </a:solidFill>
          </a:ln>
        </p:spPr>
        <p:txBody>
          <a:bodyPr wrap="none" rtlCol="0">
            <a:spAutoFit/>
          </a:bodyPr>
          <a:lstStyle/>
          <a:p>
            <a:r>
              <a:rPr lang="en-US" dirty="0"/>
              <a:t>- pathophysiology</a:t>
            </a:r>
          </a:p>
          <a:p>
            <a:r>
              <a:rPr lang="en-US" dirty="0"/>
              <a:t>- models </a:t>
            </a:r>
          </a:p>
          <a:p>
            <a:r>
              <a:rPr lang="en-US" dirty="0"/>
              <a:t>- preclinical testing </a:t>
            </a:r>
          </a:p>
        </p:txBody>
      </p:sp>
      <p:sp>
        <p:nvSpPr>
          <p:cNvPr id="24" name="TextBox 23">
            <a:extLst>
              <a:ext uri="{FF2B5EF4-FFF2-40B4-BE49-F238E27FC236}">
                <a16:creationId xmlns:a16="http://schemas.microsoft.com/office/drawing/2014/main" id="{051351DE-6FAC-4685-AECF-40111D9A61B9}"/>
              </a:ext>
            </a:extLst>
          </p:cNvPr>
          <p:cNvSpPr txBox="1"/>
          <p:nvPr/>
        </p:nvSpPr>
        <p:spPr>
          <a:xfrm>
            <a:off x="475570" y="5201955"/>
            <a:ext cx="2983317" cy="646331"/>
          </a:xfrm>
          <a:prstGeom prst="rect">
            <a:avLst/>
          </a:prstGeom>
          <a:noFill/>
          <a:ln>
            <a:solidFill>
              <a:srgbClr val="860908">
                <a:shade val="95000"/>
                <a:satMod val="105000"/>
              </a:srgbClr>
            </a:solidFill>
          </a:ln>
        </p:spPr>
        <p:txBody>
          <a:bodyPr wrap="none" rtlCol="0">
            <a:spAutoFit/>
          </a:bodyPr>
          <a:lstStyle/>
          <a:p>
            <a:r>
              <a:rPr lang="en-US" dirty="0"/>
              <a:t>- repurposed and novel drugs</a:t>
            </a:r>
          </a:p>
          <a:p>
            <a:r>
              <a:rPr lang="en-US" dirty="0"/>
              <a:t>- </a:t>
            </a:r>
            <a:r>
              <a:rPr lang="en-US" b="1" u="sng" dirty="0"/>
              <a:t>reduce illness and disability</a:t>
            </a:r>
          </a:p>
        </p:txBody>
      </p:sp>
      <p:sp>
        <p:nvSpPr>
          <p:cNvPr id="2" name="TextBox 1">
            <a:extLst>
              <a:ext uri="{FF2B5EF4-FFF2-40B4-BE49-F238E27FC236}">
                <a16:creationId xmlns:a16="http://schemas.microsoft.com/office/drawing/2014/main" id="{4CF90388-7824-4404-99E0-129466D2A60C}"/>
              </a:ext>
            </a:extLst>
          </p:cNvPr>
          <p:cNvSpPr txBox="1"/>
          <p:nvPr/>
        </p:nvSpPr>
        <p:spPr>
          <a:xfrm>
            <a:off x="5167398" y="1662086"/>
            <a:ext cx="1798506" cy="523220"/>
          </a:xfrm>
          <a:prstGeom prst="rect">
            <a:avLst/>
          </a:prstGeom>
          <a:solidFill>
            <a:schemeClr val="bg1"/>
          </a:solidFill>
        </p:spPr>
        <p:txBody>
          <a:bodyPr wrap="none" rtlCol="0">
            <a:spAutoFit/>
          </a:bodyPr>
          <a:lstStyle/>
          <a:p>
            <a:r>
              <a:rPr lang="en-US" sz="2800" b="1" dirty="0"/>
              <a:t>5-10 years </a:t>
            </a:r>
          </a:p>
        </p:txBody>
      </p:sp>
      <p:sp>
        <p:nvSpPr>
          <p:cNvPr id="22" name="TextBox 21">
            <a:extLst>
              <a:ext uri="{FF2B5EF4-FFF2-40B4-BE49-F238E27FC236}">
                <a16:creationId xmlns:a16="http://schemas.microsoft.com/office/drawing/2014/main" id="{5797EDF3-A724-42B2-A06F-8A1A06F645AA}"/>
              </a:ext>
            </a:extLst>
          </p:cNvPr>
          <p:cNvSpPr txBox="1"/>
          <p:nvPr/>
        </p:nvSpPr>
        <p:spPr>
          <a:xfrm>
            <a:off x="5276819" y="5586676"/>
            <a:ext cx="1798506" cy="523220"/>
          </a:xfrm>
          <a:prstGeom prst="rect">
            <a:avLst/>
          </a:prstGeom>
          <a:solidFill>
            <a:schemeClr val="bg1"/>
          </a:solidFill>
        </p:spPr>
        <p:txBody>
          <a:bodyPr wrap="none" rtlCol="0">
            <a:spAutoFit/>
          </a:bodyPr>
          <a:lstStyle/>
          <a:p>
            <a:r>
              <a:rPr lang="en-US" sz="2800" b="1" dirty="0"/>
              <a:t>5-10 years </a:t>
            </a:r>
          </a:p>
        </p:txBody>
      </p:sp>
      <p:sp>
        <p:nvSpPr>
          <p:cNvPr id="26" name="TextBox 25">
            <a:extLst>
              <a:ext uri="{FF2B5EF4-FFF2-40B4-BE49-F238E27FC236}">
                <a16:creationId xmlns:a16="http://schemas.microsoft.com/office/drawing/2014/main" id="{FD87E4EB-19CF-461A-948C-39D81915D317}"/>
              </a:ext>
            </a:extLst>
          </p:cNvPr>
          <p:cNvSpPr txBox="1"/>
          <p:nvPr/>
        </p:nvSpPr>
        <p:spPr>
          <a:xfrm>
            <a:off x="5159637" y="3573082"/>
            <a:ext cx="1615763" cy="523220"/>
          </a:xfrm>
          <a:prstGeom prst="rect">
            <a:avLst/>
          </a:prstGeom>
          <a:solidFill>
            <a:schemeClr val="bg1"/>
          </a:solidFill>
        </p:spPr>
        <p:txBody>
          <a:bodyPr wrap="none" rtlCol="0">
            <a:spAutoFit/>
          </a:bodyPr>
          <a:lstStyle/>
          <a:p>
            <a:r>
              <a:rPr lang="en-US" sz="2800" b="1" dirty="0"/>
              <a:t>2-5 years </a:t>
            </a:r>
          </a:p>
        </p:txBody>
      </p:sp>
      <p:sp>
        <p:nvSpPr>
          <p:cNvPr id="27" name="TextBox 26">
            <a:extLst>
              <a:ext uri="{FF2B5EF4-FFF2-40B4-BE49-F238E27FC236}">
                <a16:creationId xmlns:a16="http://schemas.microsoft.com/office/drawing/2014/main" id="{A4AC1D4F-2443-45AA-992F-34D0111C2D75}"/>
              </a:ext>
            </a:extLst>
          </p:cNvPr>
          <p:cNvSpPr txBox="1"/>
          <p:nvPr/>
        </p:nvSpPr>
        <p:spPr>
          <a:xfrm>
            <a:off x="691280" y="366491"/>
            <a:ext cx="10580269" cy="707886"/>
          </a:xfrm>
          <a:prstGeom prst="rect">
            <a:avLst/>
          </a:prstGeom>
          <a:noFill/>
        </p:spPr>
        <p:txBody>
          <a:bodyPr wrap="none" rtlCol="0">
            <a:spAutoFit/>
          </a:bodyPr>
          <a:lstStyle/>
          <a:p>
            <a:pPr algn="ctr"/>
            <a:r>
              <a:rPr lang="en-US" sz="4000" b="1" dirty="0">
                <a:solidFill>
                  <a:srgbClr val="0070C0"/>
                </a:solidFill>
                <a:latin typeface="+mj-lt"/>
              </a:rPr>
              <a:t>Skeletal Disorders and Mineral Homeostasis Section</a:t>
            </a:r>
          </a:p>
        </p:txBody>
      </p:sp>
      <p:sp>
        <p:nvSpPr>
          <p:cNvPr id="28" name="TextBox 27">
            <a:extLst>
              <a:ext uri="{FF2B5EF4-FFF2-40B4-BE49-F238E27FC236}">
                <a16:creationId xmlns:a16="http://schemas.microsoft.com/office/drawing/2014/main" id="{1A851064-1B90-4F88-9416-FBE1B3601399}"/>
              </a:ext>
            </a:extLst>
          </p:cNvPr>
          <p:cNvSpPr txBox="1"/>
          <p:nvPr/>
        </p:nvSpPr>
        <p:spPr>
          <a:xfrm>
            <a:off x="395522" y="1725664"/>
            <a:ext cx="2570191" cy="646331"/>
          </a:xfrm>
          <a:prstGeom prst="rect">
            <a:avLst/>
          </a:prstGeom>
          <a:noFill/>
          <a:ln>
            <a:solidFill>
              <a:srgbClr val="860908">
                <a:shade val="95000"/>
                <a:satMod val="105000"/>
              </a:srgbClr>
            </a:solidFill>
          </a:ln>
        </p:spPr>
        <p:txBody>
          <a:bodyPr wrap="none" rtlCol="0">
            <a:spAutoFit/>
          </a:bodyPr>
          <a:lstStyle/>
          <a:p>
            <a:r>
              <a:rPr lang="en-US" dirty="0"/>
              <a:t>- rare diseases as models </a:t>
            </a:r>
          </a:p>
          <a:p>
            <a:r>
              <a:rPr lang="en-US" dirty="0"/>
              <a:t>- identify unmet needs </a:t>
            </a:r>
          </a:p>
        </p:txBody>
      </p:sp>
    </p:spTree>
    <p:extLst>
      <p:ext uri="{BB962C8B-B14F-4D97-AF65-F5344CB8AC3E}">
        <p14:creationId xmlns:p14="http://schemas.microsoft.com/office/powerpoint/2010/main" val="784629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31171-5738-4CCF-924F-69D00FCAE2B9}"/>
              </a:ext>
            </a:extLst>
          </p:cNvPr>
          <p:cNvSpPr>
            <a:spLocks noGrp="1"/>
          </p:cNvSpPr>
          <p:nvPr>
            <p:ph type="title"/>
          </p:nvPr>
        </p:nvSpPr>
        <p:spPr/>
        <p:txBody>
          <a:bodyPr/>
          <a:lstStyle/>
          <a:p>
            <a:r>
              <a:rPr lang="en-US" b="1" dirty="0">
                <a:solidFill>
                  <a:srgbClr val="0070C0"/>
                </a:solidFill>
              </a:rPr>
              <a:t>Tumor-induced osteomalacia and infigratinib</a:t>
            </a:r>
          </a:p>
        </p:txBody>
      </p:sp>
      <p:sp>
        <p:nvSpPr>
          <p:cNvPr id="4" name="TextBox 3">
            <a:extLst>
              <a:ext uri="{FF2B5EF4-FFF2-40B4-BE49-F238E27FC236}">
                <a16:creationId xmlns:a16="http://schemas.microsoft.com/office/drawing/2014/main" id="{79046220-E4BC-4139-84FE-4F4C7B37D6FA}"/>
              </a:ext>
            </a:extLst>
          </p:cNvPr>
          <p:cNvSpPr txBox="1"/>
          <p:nvPr/>
        </p:nvSpPr>
        <p:spPr>
          <a:xfrm>
            <a:off x="931178" y="1870745"/>
            <a:ext cx="4589013" cy="923330"/>
          </a:xfrm>
          <a:prstGeom prst="rect">
            <a:avLst/>
          </a:prstGeom>
          <a:noFill/>
        </p:spPr>
        <p:txBody>
          <a:bodyPr wrap="none" rtlCol="0">
            <a:spAutoFit/>
          </a:bodyPr>
          <a:lstStyle/>
          <a:p>
            <a:pPr marL="285750" indent="-285750">
              <a:buFont typeface="Arial" panose="020B0604020202020204" pitchFamily="34" charset="0"/>
              <a:buChar char="•"/>
            </a:pPr>
            <a:r>
              <a:rPr lang="en-US" dirty="0"/>
              <a:t>TIO is a disease of FGF23 excess</a:t>
            </a:r>
          </a:p>
          <a:p>
            <a:pPr marL="285750" indent="-285750">
              <a:buFont typeface="Arial" panose="020B0604020202020204" pitchFamily="34" charset="0"/>
              <a:buChar char="•"/>
            </a:pPr>
            <a:r>
              <a:rPr lang="en-US" dirty="0"/>
              <a:t>FGF23 lowers blood phosphate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 FGF23 → ↓ phosphate → weak bones </a:t>
            </a:r>
            <a:endParaRPr lang="en-US" dirty="0"/>
          </a:p>
        </p:txBody>
      </p:sp>
      <p:pic>
        <p:nvPicPr>
          <p:cNvPr id="7" name="Picture 6">
            <a:extLst>
              <a:ext uri="{FF2B5EF4-FFF2-40B4-BE49-F238E27FC236}">
                <a16:creationId xmlns:a16="http://schemas.microsoft.com/office/drawing/2014/main" id="{AF438A0A-548D-4871-B4CD-BD0DC76AAEC7}"/>
              </a:ext>
            </a:extLst>
          </p:cNvPr>
          <p:cNvPicPr>
            <a:picLocks noChangeAspect="1"/>
          </p:cNvPicPr>
          <p:nvPr/>
        </p:nvPicPr>
        <p:blipFill rotWithShape="1">
          <a:blip r:embed="rId2">
            <a:extLst>
              <a:ext uri="{28A0092B-C50C-407E-A947-70E740481C1C}">
                <a14:useLocalDpi xmlns:a14="http://schemas.microsoft.com/office/drawing/2010/main" val="0"/>
              </a:ext>
            </a:extLst>
          </a:blip>
          <a:srcRect l="33774" t="4623" r="47215" b="19496"/>
          <a:stretch/>
        </p:blipFill>
        <p:spPr>
          <a:xfrm>
            <a:off x="1926137" y="2944831"/>
            <a:ext cx="2183343" cy="3490107"/>
          </a:xfrm>
          <a:prstGeom prst="rect">
            <a:avLst/>
          </a:prstGeom>
          <a:ln>
            <a:solidFill>
              <a:schemeClr val="bg1"/>
            </a:solidFill>
          </a:ln>
        </p:spPr>
      </p:pic>
      <p:sp>
        <p:nvSpPr>
          <p:cNvPr id="8" name="TextBox 7">
            <a:extLst>
              <a:ext uri="{FF2B5EF4-FFF2-40B4-BE49-F238E27FC236}">
                <a16:creationId xmlns:a16="http://schemas.microsoft.com/office/drawing/2014/main" id="{7DE59B74-0752-4B35-911E-38B01374A1DA}"/>
              </a:ext>
            </a:extLst>
          </p:cNvPr>
          <p:cNvSpPr txBox="1"/>
          <p:nvPr/>
        </p:nvSpPr>
        <p:spPr>
          <a:xfrm>
            <a:off x="6988029" y="1870745"/>
            <a:ext cx="4625305" cy="923330"/>
          </a:xfrm>
          <a:prstGeom prst="rect">
            <a:avLst/>
          </a:prstGeom>
          <a:noFill/>
        </p:spPr>
        <p:txBody>
          <a:bodyPr wrap="none" rtlCol="0">
            <a:spAutoFit/>
          </a:bodyPr>
          <a:lstStyle/>
          <a:p>
            <a:pPr marL="285750" indent="-285750">
              <a:buFont typeface="Arial" panose="020B0604020202020204" pitchFamily="34" charset="0"/>
              <a:buChar char="•"/>
            </a:pPr>
            <a:r>
              <a:rPr lang="en-US" dirty="0"/>
              <a:t>TIO is caused by small, hard to find tumors</a:t>
            </a:r>
          </a:p>
          <a:p>
            <a:pPr marL="285750" indent="-285750">
              <a:buFont typeface="Arial" panose="020B0604020202020204" pitchFamily="34" charset="0"/>
              <a:buChar char="•"/>
            </a:pPr>
            <a:r>
              <a:rPr lang="en-US" dirty="0"/>
              <a:t>Tumor removal is curative</a:t>
            </a:r>
          </a:p>
          <a:p>
            <a:pPr marL="285750" indent="-285750">
              <a:buFont typeface="Arial" panose="020B0604020202020204" pitchFamily="34" charset="0"/>
              <a:buChar char="•"/>
            </a:pPr>
            <a:r>
              <a:rPr lang="en-US" dirty="0"/>
              <a:t>Some tumors can’t be found or metastasize </a:t>
            </a:r>
          </a:p>
        </p:txBody>
      </p:sp>
      <p:pic>
        <p:nvPicPr>
          <p:cNvPr id="9" name="Picture 2" descr="PET_CT back 2">
            <a:extLst>
              <a:ext uri="{FF2B5EF4-FFF2-40B4-BE49-F238E27FC236}">
                <a16:creationId xmlns:a16="http://schemas.microsoft.com/office/drawing/2014/main" id="{424593A3-BAD0-45A7-B39B-8CAA5B4019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772" t="50612" r="9341"/>
          <a:stretch/>
        </p:blipFill>
        <p:spPr bwMode="auto">
          <a:xfrm>
            <a:off x="7281740" y="2974132"/>
            <a:ext cx="1726883" cy="3377852"/>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A3EE80A8-9B99-4646-B663-75A8C4C4C557}"/>
              </a:ext>
            </a:extLst>
          </p:cNvPr>
          <p:cNvCxnSpPr/>
          <p:nvPr/>
        </p:nvCxnSpPr>
        <p:spPr>
          <a:xfrm flipH="1">
            <a:off x="8582880" y="4719417"/>
            <a:ext cx="209724" cy="15939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7FE955D4-7145-42F8-AA38-6DCF7890C245}"/>
              </a:ext>
            </a:extLst>
          </p:cNvPr>
          <p:cNvGrpSpPr/>
          <p:nvPr/>
        </p:nvGrpSpPr>
        <p:grpSpPr>
          <a:xfrm>
            <a:off x="9858481" y="2878634"/>
            <a:ext cx="1205384" cy="3473350"/>
            <a:chOff x="1224291" y="2509407"/>
            <a:chExt cx="1362023" cy="3923108"/>
          </a:xfrm>
        </p:grpSpPr>
        <p:pic>
          <p:nvPicPr>
            <p:cNvPr id="12" name="Picture 11">
              <a:extLst>
                <a:ext uri="{FF2B5EF4-FFF2-40B4-BE49-F238E27FC236}">
                  <a16:creationId xmlns:a16="http://schemas.microsoft.com/office/drawing/2014/main" id="{0226445A-BDC7-4180-AD6C-4F7B0D372E6E}"/>
                </a:ext>
              </a:extLst>
            </p:cNvPr>
            <p:cNvPicPr>
              <a:picLocks noChangeAspect="1"/>
            </p:cNvPicPr>
            <p:nvPr/>
          </p:nvPicPr>
          <p:blipFill>
            <a:blip r:embed="rId4"/>
            <a:stretch>
              <a:fillRect/>
            </a:stretch>
          </p:blipFill>
          <p:spPr>
            <a:xfrm>
              <a:off x="1224291" y="2509407"/>
              <a:ext cx="1362023" cy="2306046"/>
            </a:xfrm>
            <a:prstGeom prst="rect">
              <a:avLst/>
            </a:prstGeom>
          </p:spPr>
        </p:pic>
        <p:pic>
          <p:nvPicPr>
            <p:cNvPr id="13" name="Picture 12">
              <a:extLst>
                <a:ext uri="{FF2B5EF4-FFF2-40B4-BE49-F238E27FC236}">
                  <a16:creationId xmlns:a16="http://schemas.microsoft.com/office/drawing/2014/main" id="{0AAD02FF-5B7F-45DE-9CF1-94A26F2DA55A}"/>
                </a:ext>
              </a:extLst>
            </p:cNvPr>
            <p:cNvPicPr>
              <a:picLocks noChangeAspect="1"/>
            </p:cNvPicPr>
            <p:nvPr/>
          </p:nvPicPr>
          <p:blipFill>
            <a:blip r:embed="rId5"/>
            <a:stretch>
              <a:fillRect/>
            </a:stretch>
          </p:blipFill>
          <p:spPr>
            <a:xfrm>
              <a:off x="1463205" y="4449427"/>
              <a:ext cx="844968" cy="1983088"/>
            </a:xfrm>
            <a:prstGeom prst="rect">
              <a:avLst/>
            </a:prstGeom>
          </p:spPr>
        </p:pic>
      </p:grpSp>
      <p:cxnSp>
        <p:nvCxnSpPr>
          <p:cNvPr id="16" name="Straight Arrow Connector 15">
            <a:extLst>
              <a:ext uri="{FF2B5EF4-FFF2-40B4-BE49-F238E27FC236}">
                <a16:creationId xmlns:a16="http://schemas.microsoft.com/office/drawing/2014/main" id="{00F8A439-5B34-4452-A719-1EF4D2517460}"/>
              </a:ext>
            </a:extLst>
          </p:cNvPr>
          <p:cNvCxnSpPr/>
          <p:nvPr/>
        </p:nvCxnSpPr>
        <p:spPr>
          <a:xfrm>
            <a:off x="9974675" y="3275045"/>
            <a:ext cx="291188"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05468DF-A70F-483D-B6C5-96D5C95EEEBF}"/>
              </a:ext>
            </a:extLst>
          </p:cNvPr>
          <p:cNvCxnSpPr>
            <a:cxnSpLocks/>
          </p:cNvCxnSpPr>
          <p:nvPr/>
        </p:nvCxnSpPr>
        <p:spPr>
          <a:xfrm flipH="1">
            <a:off x="10827043" y="3548494"/>
            <a:ext cx="258281" cy="119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A66D1B5-33B5-48AF-8BDF-4FF720BDC058}"/>
              </a:ext>
            </a:extLst>
          </p:cNvPr>
          <p:cNvCxnSpPr>
            <a:cxnSpLocks/>
          </p:cNvCxnSpPr>
          <p:nvPr/>
        </p:nvCxnSpPr>
        <p:spPr>
          <a:xfrm flipH="1">
            <a:off x="10682507" y="4570142"/>
            <a:ext cx="258281" cy="11974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5A85B37-E0D8-4A18-977B-22B6A180FE29}"/>
              </a:ext>
            </a:extLst>
          </p:cNvPr>
          <p:cNvCxnSpPr/>
          <p:nvPr/>
        </p:nvCxnSpPr>
        <p:spPr>
          <a:xfrm>
            <a:off x="9886667" y="4656838"/>
            <a:ext cx="291188"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62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31171-5738-4CCF-924F-69D00FCAE2B9}"/>
              </a:ext>
            </a:extLst>
          </p:cNvPr>
          <p:cNvSpPr>
            <a:spLocks noGrp="1"/>
          </p:cNvSpPr>
          <p:nvPr>
            <p:ph type="title"/>
          </p:nvPr>
        </p:nvSpPr>
        <p:spPr>
          <a:xfrm>
            <a:off x="1043473" y="253158"/>
            <a:ext cx="10515600" cy="1325563"/>
          </a:xfrm>
        </p:spPr>
        <p:txBody>
          <a:bodyPr/>
          <a:lstStyle/>
          <a:p>
            <a:r>
              <a:rPr lang="en-US" b="1" dirty="0">
                <a:solidFill>
                  <a:srgbClr val="0070C0"/>
                </a:solidFill>
              </a:rPr>
              <a:t>TIO genetic defect identified in 2014</a:t>
            </a:r>
          </a:p>
        </p:txBody>
      </p:sp>
      <p:cxnSp>
        <p:nvCxnSpPr>
          <p:cNvPr id="11" name="Straight Arrow Connector 10">
            <a:extLst>
              <a:ext uri="{FF2B5EF4-FFF2-40B4-BE49-F238E27FC236}">
                <a16:creationId xmlns:a16="http://schemas.microsoft.com/office/drawing/2014/main" id="{A3EE80A8-9B99-4646-B663-75A8C4C4C557}"/>
              </a:ext>
            </a:extLst>
          </p:cNvPr>
          <p:cNvCxnSpPr/>
          <p:nvPr/>
        </p:nvCxnSpPr>
        <p:spPr>
          <a:xfrm flipH="1">
            <a:off x="7659149" y="4731391"/>
            <a:ext cx="209724" cy="15939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45FB1D8-6DCF-402D-8DFC-A688C7FA5F08}"/>
              </a:ext>
            </a:extLst>
          </p:cNvPr>
          <p:cNvPicPr>
            <a:picLocks noChangeAspect="1"/>
          </p:cNvPicPr>
          <p:nvPr/>
        </p:nvPicPr>
        <p:blipFill rotWithShape="1">
          <a:blip r:embed="rId2"/>
          <a:srcRect r="77161"/>
          <a:stretch/>
        </p:blipFill>
        <p:spPr>
          <a:xfrm>
            <a:off x="1314991" y="2847245"/>
            <a:ext cx="1801431" cy="3768292"/>
          </a:xfrm>
          <a:prstGeom prst="rect">
            <a:avLst/>
          </a:prstGeom>
        </p:spPr>
      </p:pic>
      <p:sp>
        <p:nvSpPr>
          <p:cNvPr id="5" name="TextBox 4">
            <a:extLst>
              <a:ext uri="{FF2B5EF4-FFF2-40B4-BE49-F238E27FC236}">
                <a16:creationId xmlns:a16="http://schemas.microsoft.com/office/drawing/2014/main" id="{4DD10812-1B56-4A2D-BE7E-0C916AAAD60D}"/>
              </a:ext>
            </a:extLst>
          </p:cNvPr>
          <p:cNvSpPr txBox="1"/>
          <p:nvPr/>
        </p:nvSpPr>
        <p:spPr>
          <a:xfrm>
            <a:off x="664555" y="1677728"/>
            <a:ext cx="5799473" cy="1477328"/>
          </a:xfrm>
          <a:prstGeom prst="rect">
            <a:avLst/>
          </a:prstGeom>
          <a:noFill/>
        </p:spPr>
        <p:txBody>
          <a:bodyPr wrap="none" rtlCol="0">
            <a:spAutoFit/>
          </a:bodyPr>
          <a:lstStyle/>
          <a:p>
            <a:pPr marL="285750" indent="-285750">
              <a:buFont typeface="Arial" panose="020B0604020202020204" pitchFamily="34" charset="0"/>
              <a:buChar char="•"/>
            </a:pPr>
            <a:r>
              <a:rPr lang="en-US" dirty="0"/>
              <a:t>RNA sequencing of tumors found the defect (2014)</a:t>
            </a:r>
          </a:p>
          <a:p>
            <a:pPr marL="285750" indent="-285750">
              <a:buFont typeface="Arial" panose="020B0604020202020204" pitchFamily="34" charset="0"/>
              <a:buChar char="•"/>
            </a:pPr>
            <a:r>
              <a:rPr lang="en-US" dirty="0"/>
              <a:t>“translocation” between two genes</a:t>
            </a:r>
          </a:p>
          <a:p>
            <a:pPr marL="285750" indent="-285750">
              <a:buFont typeface="Arial" panose="020B0604020202020204" pitchFamily="34" charset="0"/>
              <a:buChar char="•"/>
            </a:pPr>
            <a:r>
              <a:rPr lang="en-US" dirty="0"/>
              <a:t>Fibronectin 1 (FN) and fibroblast growth factor 1 (FGFR1)</a:t>
            </a:r>
          </a:p>
          <a:p>
            <a:pPr marL="285750" indent="-285750">
              <a:buFont typeface="Arial" panose="020B0604020202020204" pitchFamily="34" charset="0"/>
              <a:buChar char="•"/>
            </a:pPr>
            <a:r>
              <a:rPr lang="en-US" dirty="0"/>
              <a:t>Possibly transmits FGFR1 signals to the cells</a:t>
            </a:r>
          </a:p>
          <a:p>
            <a:pPr marL="285750" indent="-285750">
              <a:buFont typeface="Arial" panose="020B0604020202020204" pitchFamily="34" charset="0"/>
              <a:buChar char="•"/>
            </a:pPr>
            <a:r>
              <a:rPr lang="en-US" dirty="0"/>
              <a:t>An FGFR blocker may be effective </a:t>
            </a:r>
          </a:p>
        </p:txBody>
      </p:sp>
      <p:sp>
        <p:nvSpPr>
          <p:cNvPr id="38" name="TextBox 37">
            <a:extLst>
              <a:ext uri="{FF2B5EF4-FFF2-40B4-BE49-F238E27FC236}">
                <a16:creationId xmlns:a16="http://schemas.microsoft.com/office/drawing/2014/main" id="{C71C1229-B8BB-42F8-80FC-CC9EAEABFB58}"/>
              </a:ext>
            </a:extLst>
          </p:cNvPr>
          <p:cNvSpPr txBox="1"/>
          <p:nvPr/>
        </p:nvSpPr>
        <p:spPr>
          <a:xfrm>
            <a:off x="6464028" y="1677728"/>
            <a:ext cx="5699702"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rPr>
              <a:t>BGJ 398 (infigratinib)* a “pan” FGFR inhibitor – Novartis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mn-ea"/>
                <a:cs typeface="+mn-cs"/>
              </a:rPr>
              <a:t>Initiated in 2015</a:t>
            </a:r>
          </a:p>
        </p:txBody>
      </p:sp>
      <p:pic>
        <p:nvPicPr>
          <p:cNvPr id="6" name="Picture 5">
            <a:extLst>
              <a:ext uri="{FF2B5EF4-FFF2-40B4-BE49-F238E27FC236}">
                <a16:creationId xmlns:a16="http://schemas.microsoft.com/office/drawing/2014/main" id="{30B45D42-7525-4FCB-9311-40EC0D48657A}"/>
              </a:ext>
            </a:extLst>
          </p:cNvPr>
          <p:cNvPicPr>
            <a:picLocks noChangeAspect="1"/>
          </p:cNvPicPr>
          <p:nvPr/>
        </p:nvPicPr>
        <p:blipFill rotWithShape="1">
          <a:blip r:embed="rId3"/>
          <a:srcRect t="7642"/>
          <a:stretch/>
        </p:blipFill>
        <p:spPr>
          <a:xfrm>
            <a:off x="7348881" y="2498033"/>
            <a:ext cx="3453398" cy="3664284"/>
          </a:xfrm>
          <a:prstGeom prst="rect">
            <a:avLst/>
          </a:prstGeom>
        </p:spPr>
      </p:pic>
      <p:sp>
        <p:nvSpPr>
          <p:cNvPr id="10" name="TextBox 9">
            <a:extLst>
              <a:ext uri="{FF2B5EF4-FFF2-40B4-BE49-F238E27FC236}">
                <a16:creationId xmlns:a16="http://schemas.microsoft.com/office/drawing/2014/main" id="{E4718B5C-4B85-4D28-8D48-39A0F77103A5}"/>
              </a:ext>
            </a:extLst>
          </p:cNvPr>
          <p:cNvSpPr txBox="1"/>
          <p:nvPr/>
        </p:nvSpPr>
        <p:spPr>
          <a:xfrm>
            <a:off x="8792159" y="6461648"/>
            <a:ext cx="3399841" cy="307777"/>
          </a:xfrm>
          <a:prstGeom prst="rect">
            <a:avLst/>
          </a:prstGeom>
          <a:noFill/>
        </p:spPr>
        <p:txBody>
          <a:bodyPr wrap="none" rtlCol="0">
            <a:spAutoFit/>
          </a:bodyPr>
          <a:lstStyle/>
          <a:p>
            <a:r>
              <a:rPr lang="en-US" sz="1400" dirty="0"/>
              <a:t>* Approved in 2021 for cholangiocarcinoma </a:t>
            </a:r>
          </a:p>
        </p:txBody>
      </p:sp>
    </p:spTree>
    <p:extLst>
      <p:ext uri="{BB962C8B-B14F-4D97-AF65-F5344CB8AC3E}">
        <p14:creationId xmlns:p14="http://schemas.microsoft.com/office/powerpoint/2010/main" val="127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1E9B-8170-40FB-9606-E0DF5431FF50}"/>
              </a:ext>
            </a:extLst>
          </p:cNvPr>
          <p:cNvSpPr>
            <a:spLocks noGrp="1"/>
          </p:cNvSpPr>
          <p:nvPr>
            <p:ph type="title"/>
          </p:nvPr>
        </p:nvSpPr>
        <p:spPr>
          <a:xfrm>
            <a:off x="1905302" y="5965"/>
            <a:ext cx="8441122" cy="1499616"/>
          </a:xfrm>
        </p:spPr>
        <p:txBody>
          <a:bodyPr/>
          <a:lstStyle/>
          <a:p>
            <a:r>
              <a:rPr lang="en-US" b="1" dirty="0">
                <a:solidFill>
                  <a:srgbClr val="0070C0"/>
                </a:solidFill>
              </a:rPr>
              <a:t>Infigratinib was effective for 5 years </a:t>
            </a:r>
          </a:p>
        </p:txBody>
      </p:sp>
      <p:sp>
        <p:nvSpPr>
          <p:cNvPr id="14" name="TextBox 13">
            <a:extLst>
              <a:ext uri="{FF2B5EF4-FFF2-40B4-BE49-F238E27FC236}">
                <a16:creationId xmlns:a16="http://schemas.microsoft.com/office/drawing/2014/main" id="{2304DC58-6524-4911-B003-72BECF3ABFC7}"/>
              </a:ext>
            </a:extLst>
          </p:cNvPr>
          <p:cNvSpPr txBox="1"/>
          <p:nvPr/>
        </p:nvSpPr>
        <p:spPr>
          <a:xfrm>
            <a:off x="9451442" y="6471881"/>
            <a:ext cx="274055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(Hartley, New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Eng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J Med 2020)</a:t>
            </a:r>
          </a:p>
        </p:txBody>
      </p:sp>
      <p:sp>
        <p:nvSpPr>
          <p:cNvPr id="49" name="TextBox 48">
            <a:extLst>
              <a:ext uri="{FF2B5EF4-FFF2-40B4-BE49-F238E27FC236}">
                <a16:creationId xmlns:a16="http://schemas.microsoft.com/office/drawing/2014/main" id="{E96247E1-4562-417E-8E96-8D1CD3E5FF65}"/>
              </a:ext>
            </a:extLst>
          </p:cNvPr>
          <p:cNvSpPr txBox="1"/>
          <p:nvPr/>
        </p:nvSpPr>
        <p:spPr>
          <a:xfrm>
            <a:off x="5461372" y="2151468"/>
            <a:ext cx="1896068" cy="3050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4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 28 months off drug </a:t>
            </a:r>
          </a:p>
        </p:txBody>
      </p:sp>
      <p:sp>
        <p:nvSpPr>
          <p:cNvPr id="50" name="TextBox 49">
            <a:extLst>
              <a:ext uri="{FF2B5EF4-FFF2-40B4-BE49-F238E27FC236}">
                <a16:creationId xmlns:a16="http://schemas.microsoft.com/office/drawing/2014/main" id="{7A97008A-01FE-4256-963F-651DCA4F069B}"/>
              </a:ext>
            </a:extLst>
          </p:cNvPr>
          <p:cNvSpPr txBox="1"/>
          <p:nvPr/>
        </p:nvSpPr>
        <p:spPr>
          <a:xfrm>
            <a:off x="7855203" y="2151468"/>
            <a:ext cx="1766680" cy="3050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4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 3 months on drug</a:t>
            </a:r>
          </a:p>
        </p:txBody>
      </p:sp>
      <p:sp>
        <p:nvSpPr>
          <p:cNvPr id="51" name="TextBox 50">
            <a:extLst>
              <a:ext uri="{FF2B5EF4-FFF2-40B4-BE49-F238E27FC236}">
                <a16:creationId xmlns:a16="http://schemas.microsoft.com/office/drawing/2014/main" id="{056EF6A5-23BE-4B84-AA93-9904CAAAE390}"/>
              </a:ext>
            </a:extLst>
          </p:cNvPr>
          <p:cNvSpPr txBox="1"/>
          <p:nvPr/>
        </p:nvSpPr>
        <p:spPr>
          <a:xfrm>
            <a:off x="10010882" y="2151468"/>
            <a:ext cx="1801594" cy="3050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4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 | 8 months on drug</a:t>
            </a:r>
          </a:p>
        </p:txBody>
      </p:sp>
      <p:pic>
        <p:nvPicPr>
          <p:cNvPr id="55" name="Picture 54">
            <a:extLst>
              <a:ext uri="{FF2B5EF4-FFF2-40B4-BE49-F238E27FC236}">
                <a16:creationId xmlns:a16="http://schemas.microsoft.com/office/drawing/2014/main" id="{F2204E78-0084-4141-822B-E0448F58FBC0}"/>
              </a:ext>
            </a:extLst>
          </p:cNvPr>
          <p:cNvPicPr>
            <a:picLocks noChangeAspect="1"/>
          </p:cNvPicPr>
          <p:nvPr/>
        </p:nvPicPr>
        <p:blipFill>
          <a:blip r:embed="rId3"/>
          <a:stretch>
            <a:fillRect/>
          </a:stretch>
        </p:blipFill>
        <p:spPr>
          <a:xfrm>
            <a:off x="5805893" y="2537793"/>
            <a:ext cx="1149647" cy="3890087"/>
          </a:xfrm>
          <a:prstGeom prst="rect">
            <a:avLst/>
          </a:prstGeom>
        </p:spPr>
      </p:pic>
      <p:pic>
        <p:nvPicPr>
          <p:cNvPr id="56" name="Picture 55">
            <a:extLst>
              <a:ext uri="{FF2B5EF4-FFF2-40B4-BE49-F238E27FC236}">
                <a16:creationId xmlns:a16="http://schemas.microsoft.com/office/drawing/2014/main" id="{306F3280-604D-4B0D-B4C9-421483C1E58C}"/>
              </a:ext>
            </a:extLst>
          </p:cNvPr>
          <p:cNvPicPr>
            <a:picLocks noChangeAspect="1"/>
          </p:cNvPicPr>
          <p:nvPr/>
        </p:nvPicPr>
        <p:blipFill>
          <a:blip r:embed="rId4"/>
          <a:stretch>
            <a:fillRect/>
          </a:stretch>
        </p:blipFill>
        <p:spPr>
          <a:xfrm>
            <a:off x="8133844" y="2537793"/>
            <a:ext cx="1239181" cy="3890087"/>
          </a:xfrm>
          <a:prstGeom prst="rect">
            <a:avLst/>
          </a:prstGeom>
        </p:spPr>
      </p:pic>
      <p:pic>
        <p:nvPicPr>
          <p:cNvPr id="57" name="Picture 56">
            <a:extLst>
              <a:ext uri="{FF2B5EF4-FFF2-40B4-BE49-F238E27FC236}">
                <a16:creationId xmlns:a16="http://schemas.microsoft.com/office/drawing/2014/main" id="{62DBA2B0-428F-4436-A349-AB2BE8A7C046}"/>
              </a:ext>
            </a:extLst>
          </p:cNvPr>
          <p:cNvPicPr>
            <a:picLocks noChangeAspect="1"/>
          </p:cNvPicPr>
          <p:nvPr/>
        </p:nvPicPr>
        <p:blipFill>
          <a:blip r:embed="rId5"/>
          <a:stretch>
            <a:fillRect/>
          </a:stretch>
        </p:blipFill>
        <p:spPr>
          <a:xfrm>
            <a:off x="10406231" y="2537793"/>
            <a:ext cx="1095990" cy="3890087"/>
          </a:xfrm>
          <a:prstGeom prst="rect">
            <a:avLst/>
          </a:prstGeom>
        </p:spPr>
      </p:pic>
      <p:sp>
        <p:nvSpPr>
          <p:cNvPr id="59" name="TextBox 58">
            <a:extLst>
              <a:ext uri="{FF2B5EF4-FFF2-40B4-BE49-F238E27FC236}">
                <a16:creationId xmlns:a16="http://schemas.microsoft.com/office/drawing/2014/main" id="{BA447E3D-940A-4753-A7AD-4E12B5A97A5D}"/>
              </a:ext>
            </a:extLst>
          </p:cNvPr>
          <p:cNvSpPr txBox="1"/>
          <p:nvPr/>
        </p:nvSpPr>
        <p:spPr>
          <a:xfrm>
            <a:off x="5343180" y="1737958"/>
            <a:ext cx="2034988" cy="3984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21" b="0" i="0" u="none" strike="noStrike" kern="1200" cap="none" spc="0" normalizeH="0" baseline="0" noProof="0" dirty="0">
                <a:ln>
                  <a:noFill/>
                </a:ln>
                <a:solidFill>
                  <a:prstClr val="black"/>
                </a:solidFill>
                <a:effectLst/>
                <a:uLnTx/>
                <a:uFillTx/>
                <a:latin typeface="Calibri" panose="020F0502020204030204"/>
                <a:ea typeface="+mn-ea"/>
                <a:cs typeface="+mn-cs"/>
              </a:rPr>
              <a:t>DISCONTINUATION</a:t>
            </a:r>
          </a:p>
        </p:txBody>
      </p:sp>
      <p:cxnSp>
        <p:nvCxnSpPr>
          <p:cNvPr id="61" name="Straight Connector 60">
            <a:extLst>
              <a:ext uri="{FF2B5EF4-FFF2-40B4-BE49-F238E27FC236}">
                <a16:creationId xmlns:a16="http://schemas.microsoft.com/office/drawing/2014/main" id="{29A82A7E-D349-4590-8B76-DA9491E648F3}"/>
              </a:ext>
            </a:extLst>
          </p:cNvPr>
          <p:cNvCxnSpPr>
            <a:cxnSpLocks/>
          </p:cNvCxnSpPr>
          <p:nvPr/>
        </p:nvCxnSpPr>
        <p:spPr>
          <a:xfrm>
            <a:off x="7728258" y="2113330"/>
            <a:ext cx="20332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E8E6467A-1A12-4644-AD4B-5DE634E31D83}"/>
              </a:ext>
            </a:extLst>
          </p:cNvPr>
          <p:cNvCxnSpPr>
            <a:cxnSpLocks/>
          </p:cNvCxnSpPr>
          <p:nvPr/>
        </p:nvCxnSpPr>
        <p:spPr>
          <a:xfrm>
            <a:off x="5965624" y="2888604"/>
            <a:ext cx="26205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F05C44B-1409-4AD3-8D0F-8584B7C891B8}"/>
              </a:ext>
            </a:extLst>
          </p:cNvPr>
          <p:cNvCxnSpPr>
            <a:cxnSpLocks/>
          </p:cNvCxnSpPr>
          <p:nvPr/>
        </p:nvCxnSpPr>
        <p:spPr>
          <a:xfrm>
            <a:off x="8343958" y="2912833"/>
            <a:ext cx="26205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F70DEC37-7066-4A73-88FC-4BC6F79E5C4A}"/>
              </a:ext>
            </a:extLst>
          </p:cNvPr>
          <p:cNvCxnSpPr>
            <a:cxnSpLocks/>
          </p:cNvCxnSpPr>
          <p:nvPr/>
        </p:nvCxnSpPr>
        <p:spPr>
          <a:xfrm>
            <a:off x="10508380" y="2893019"/>
            <a:ext cx="26205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086B84A2-A513-4077-810C-8A084181E2A1}"/>
              </a:ext>
            </a:extLst>
          </p:cNvPr>
          <p:cNvSpPr txBox="1"/>
          <p:nvPr/>
        </p:nvSpPr>
        <p:spPr>
          <a:xfrm>
            <a:off x="7962012" y="1737958"/>
            <a:ext cx="1514309" cy="3984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21" b="0" i="0" u="none" strike="noStrike" kern="1200" cap="none" spc="0" normalizeH="0" baseline="0" noProof="0" dirty="0">
                <a:ln>
                  <a:noFill/>
                </a:ln>
                <a:solidFill>
                  <a:prstClr val="black"/>
                </a:solidFill>
                <a:effectLst/>
                <a:uLnTx/>
                <a:uFillTx/>
                <a:latin typeface="Calibri" panose="020F0502020204030204"/>
                <a:ea typeface="+mn-ea"/>
                <a:cs typeface="+mn-cs"/>
              </a:rPr>
              <a:t>REINITIATION</a:t>
            </a:r>
          </a:p>
        </p:txBody>
      </p:sp>
      <p:cxnSp>
        <p:nvCxnSpPr>
          <p:cNvPr id="68" name="Straight Connector 67">
            <a:extLst>
              <a:ext uri="{FF2B5EF4-FFF2-40B4-BE49-F238E27FC236}">
                <a16:creationId xmlns:a16="http://schemas.microsoft.com/office/drawing/2014/main" id="{5B025BDB-77A2-4B1A-9576-91BD16CC49FC}"/>
              </a:ext>
            </a:extLst>
          </p:cNvPr>
          <p:cNvCxnSpPr>
            <a:cxnSpLocks/>
          </p:cNvCxnSpPr>
          <p:nvPr/>
        </p:nvCxnSpPr>
        <p:spPr>
          <a:xfrm>
            <a:off x="5411912" y="2104263"/>
            <a:ext cx="1945247" cy="0"/>
          </a:xfrm>
          <a:prstGeom prst="line">
            <a:avLst/>
          </a:prstGeom>
        </p:spPr>
        <p:style>
          <a:lnRef idx="1">
            <a:schemeClr val="accent1"/>
          </a:lnRef>
          <a:fillRef idx="0">
            <a:schemeClr val="accent1"/>
          </a:fillRef>
          <a:effectRef idx="0">
            <a:schemeClr val="accent1"/>
          </a:effectRef>
          <a:fontRef idx="minor">
            <a:schemeClr val="tx1"/>
          </a:fontRef>
        </p:style>
      </p:cxnSp>
      <p:sp>
        <p:nvSpPr>
          <p:cNvPr id="72" name="Arrow: Right 71">
            <a:extLst>
              <a:ext uri="{FF2B5EF4-FFF2-40B4-BE49-F238E27FC236}">
                <a16:creationId xmlns:a16="http://schemas.microsoft.com/office/drawing/2014/main" id="{E4C981A4-CCF3-4E21-BE98-94D04CBEEE99}"/>
              </a:ext>
            </a:extLst>
          </p:cNvPr>
          <p:cNvSpPr/>
          <p:nvPr/>
        </p:nvSpPr>
        <p:spPr>
          <a:xfrm>
            <a:off x="7478006" y="3858706"/>
            <a:ext cx="363976" cy="39843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Arrow: Right 72">
            <a:extLst>
              <a:ext uri="{FF2B5EF4-FFF2-40B4-BE49-F238E27FC236}">
                <a16:creationId xmlns:a16="http://schemas.microsoft.com/office/drawing/2014/main" id="{7C0BB40D-0E2F-4834-BD14-ADD4E1CEBC0C}"/>
              </a:ext>
            </a:extLst>
          </p:cNvPr>
          <p:cNvSpPr/>
          <p:nvPr/>
        </p:nvSpPr>
        <p:spPr>
          <a:xfrm>
            <a:off x="5119547" y="3858707"/>
            <a:ext cx="363976" cy="39843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Arrow: Right 73">
            <a:extLst>
              <a:ext uri="{FF2B5EF4-FFF2-40B4-BE49-F238E27FC236}">
                <a16:creationId xmlns:a16="http://schemas.microsoft.com/office/drawing/2014/main" id="{83E1919F-BD90-4A6C-AD77-CEAA08420818}"/>
              </a:ext>
            </a:extLst>
          </p:cNvPr>
          <p:cNvSpPr/>
          <p:nvPr/>
        </p:nvSpPr>
        <p:spPr>
          <a:xfrm>
            <a:off x="9761489" y="3862669"/>
            <a:ext cx="363976" cy="39843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a:extLst>
              <a:ext uri="{FF2B5EF4-FFF2-40B4-BE49-F238E27FC236}">
                <a16:creationId xmlns:a16="http://schemas.microsoft.com/office/drawing/2014/main" id="{B01C70AD-5500-4F3D-8B49-889B947CC531}"/>
              </a:ext>
            </a:extLst>
          </p:cNvPr>
          <p:cNvCxnSpPr>
            <a:cxnSpLocks/>
          </p:cNvCxnSpPr>
          <p:nvPr/>
        </p:nvCxnSpPr>
        <p:spPr>
          <a:xfrm>
            <a:off x="10103376" y="2119982"/>
            <a:ext cx="1627154" cy="0"/>
          </a:xfrm>
          <a:prstGeom prst="line">
            <a:avLst/>
          </a:prstGeom>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A4D78F60-7A33-4680-8C9A-CFEDEEB8A364}"/>
              </a:ext>
            </a:extLst>
          </p:cNvPr>
          <p:cNvSpPr txBox="1"/>
          <p:nvPr/>
        </p:nvSpPr>
        <p:spPr>
          <a:xfrm>
            <a:off x="10161777" y="1737958"/>
            <a:ext cx="1601883" cy="3984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21" b="0" i="0" u="none" strike="noStrike" kern="1200" cap="none" spc="0" normalizeH="0" baseline="0" noProof="0" dirty="0">
                <a:ln>
                  <a:noFill/>
                </a:ln>
                <a:solidFill>
                  <a:prstClr val="black"/>
                </a:solidFill>
                <a:effectLst/>
                <a:uLnTx/>
                <a:uFillTx/>
                <a:latin typeface="Calibri" panose="020F0502020204030204"/>
                <a:ea typeface="+mn-ea"/>
                <a:cs typeface="+mn-cs"/>
              </a:rPr>
              <a:t>PROGRESSION</a:t>
            </a:r>
          </a:p>
        </p:txBody>
      </p:sp>
      <p:grpSp>
        <p:nvGrpSpPr>
          <p:cNvPr id="4" name="Group 3">
            <a:extLst>
              <a:ext uri="{FF2B5EF4-FFF2-40B4-BE49-F238E27FC236}">
                <a16:creationId xmlns:a16="http://schemas.microsoft.com/office/drawing/2014/main" id="{A61E12EA-1714-42DA-A5CF-84DD0BB065A4}"/>
              </a:ext>
            </a:extLst>
          </p:cNvPr>
          <p:cNvGrpSpPr/>
          <p:nvPr/>
        </p:nvGrpSpPr>
        <p:grpSpPr>
          <a:xfrm>
            <a:off x="1046027" y="1748037"/>
            <a:ext cx="3769114" cy="4684478"/>
            <a:chOff x="1046027" y="1748037"/>
            <a:chExt cx="3769114" cy="4684478"/>
          </a:xfrm>
        </p:grpSpPr>
        <p:pic>
          <p:nvPicPr>
            <p:cNvPr id="46" name="Picture 45">
              <a:extLst>
                <a:ext uri="{FF2B5EF4-FFF2-40B4-BE49-F238E27FC236}">
                  <a16:creationId xmlns:a16="http://schemas.microsoft.com/office/drawing/2014/main" id="{1F7D0609-3713-45BA-BA8C-EA9251658B05}"/>
                </a:ext>
              </a:extLst>
            </p:cNvPr>
            <p:cNvPicPr>
              <a:picLocks noChangeAspect="1"/>
            </p:cNvPicPr>
            <p:nvPr/>
          </p:nvPicPr>
          <p:blipFill>
            <a:blip r:embed="rId6"/>
            <a:stretch>
              <a:fillRect/>
            </a:stretch>
          </p:blipFill>
          <p:spPr>
            <a:xfrm>
              <a:off x="3720603" y="4764164"/>
              <a:ext cx="718293" cy="1663718"/>
            </a:xfrm>
            <a:prstGeom prst="rect">
              <a:avLst/>
            </a:prstGeom>
          </p:spPr>
        </p:pic>
        <p:sp>
          <p:nvSpPr>
            <p:cNvPr id="47" name="TextBox 46">
              <a:extLst>
                <a:ext uri="{FF2B5EF4-FFF2-40B4-BE49-F238E27FC236}">
                  <a16:creationId xmlns:a16="http://schemas.microsoft.com/office/drawing/2014/main" id="{F90D51D2-581A-48A4-8352-29E86128FD8F}"/>
                </a:ext>
              </a:extLst>
            </p:cNvPr>
            <p:cNvSpPr txBox="1"/>
            <p:nvPr/>
          </p:nvSpPr>
          <p:spPr>
            <a:xfrm>
              <a:off x="1114822" y="2151469"/>
              <a:ext cx="1458610" cy="3050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4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 Pre-treatment</a:t>
              </a:r>
            </a:p>
          </p:txBody>
        </p:sp>
        <p:sp>
          <p:nvSpPr>
            <p:cNvPr id="48" name="TextBox 47">
              <a:extLst>
                <a:ext uri="{FF2B5EF4-FFF2-40B4-BE49-F238E27FC236}">
                  <a16:creationId xmlns:a16="http://schemas.microsoft.com/office/drawing/2014/main" id="{8B57B5EE-60A9-4CAD-BF1F-D7D1FFBB50E3}"/>
                </a:ext>
              </a:extLst>
            </p:cNvPr>
            <p:cNvSpPr txBox="1"/>
            <p:nvPr/>
          </p:nvSpPr>
          <p:spPr>
            <a:xfrm>
              <a:off x="3288756" y="2151468"/>
              <a:ext cx="1526385" cy="3050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4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 1 year on drug</a:t>
              </a:r>
            </a:p>
          </p:txBody>
        </p:sp>
        <p:pic>
          <p:nvPicPr>
            <p:cNvPr id="52" name="Picture 51">
              <a:extLst>
                <a:ext uri="{FF2B5EF4-FFF2-40B4-BE49-F238E27FC236}">
                  <a16:creationId xmlns:a16="http://schemas.microsoft.com/office/drawing/2014/main" id="{ABB13592-F320-417C-9798-9FEF4A230489}"/>
                </a:ext>
              </a:extLst>
            </p:cNvPr>
            <p:cNvPicPr>
              <a:picLocks noChangeAspect="1"/>
            </p:cNvPicPr>
            <p:nvPr/>
          </p:nvPicPr>
          <p:blipFill>
            <a:blip r:embed="rId7"/>
            <a:stretch>
              <a:fillRect/>
            </a:stretch>
          </p:blipFill>
          <p:spPr>
            <a:xfrm>
              <a:off x="1224291" y="2509407"/>
              <a:ext cx="1362023" cy="2306046"/>
            </a:xfrm>
            <a:prstGeom prst="rect">
              <a:avLst/>
            </a:prstGeom>
          </p:spPr>
        </p:pic>
        <p:pic>
          <p:nvPicPr>
            <p:cNvPr id="53" name="Picture 52">
              <a:extLst>
                <a:ext uri="{FF2B5EF4-FFF2-40B4-BE49-F238E27FC236}">
                  <a16:creationId xmlns:a16="http://schemas.microsoft.com/office/drawing/2014/main" id="{BBB2FA3C-464B-4BBB-960B-4BC05D4C98BD}"/>
                </a:ext>
              </a:extLst>
            </p:cNvPr>
            <p:cNvPicPr>
              <a:picLocks noChangeAspect="1"/>
            </p:cNvPicPr>
            <p:nvPr/>
          </p:nvPicPr>
          <p:blipFill>
            <a:blip r:embed="rId8"/>
            <a:stretch>
              <a:fillRect/>
            </a:stretch>
          </p:blipFill>
          <p:spPr>
            <a:xfrm>
              <a:off x="1463205" y="4449427"/>
              <a:ext cx="844968" cy="1983088"/>
            </a:xfrm>
            <a:prstGeom prst="rect">
              <a:avLst/>
            </a:prstGeom>
          </p:spPr>
        </p:pic>
        <p:pic>
          <p:nvPicPr>
            <p:cNvPr id="54" name="Picture 53">
              <a:extLst>
                <a:ext uri="{FF2B5EF4-FFF2-40B4-BE49-F238E27FC236}">
                  <a16:creationId xmlns:a16="http://schemas.microsoft.com/office/drawing/2014/main" id="{99F3014A-6835-43C4-84E4-DF13AFACB382}"/>
                </a:ext>
              </a:extLst>
            </p:cNvPr>
            <p:cNvPicPr>
              <a:picLocks noChangeAspect="1"/>
            </p:cNvPicPr>
            <p:nvPr/>
          </p:nvPicPr>
          <p:blipFill>
            <a:blip r:embed="rId9"/>
            <a:stretch>
              <a:fillRect/>
            </a:stretch>
          </p:blipFill>
          <p:spPr>
            <a:xfrm>
              <a:off x="3419665" y="2539420"/>
              <a:ext cx="1255249" cy="2279648"/>
            </a:xfrm>
            <a:prstGeom prst="rect">
              <a:avLst/>
            </a:prstGeom>
          </p:spPr>
        </p:pic>
        <p:sp>
          <p:nvSpPr>
            <p:cNvPr id="58" name="TextBox 57">
              <a:extLst>
                <a:ext uri="{FF2B5EF4-FFF2-40B4-BE49-F238E27FC236}">
                  <a16:creationId xmlns:a16="http://schemas.microsoft.com/office/drawing/2014/main" id="{86C4E3C6-7E8A-470F-8856-284E1825AE7F}"/>
                </a:ext>
              </a:extLst>
            </p:cNvPr>
            <p:cNvSpPr txBox="1"/>
            <p:nvPr/>
          </p:nvSpPr>
          <p:spPr>
            <a:xfrm>
              <a:off x="1380223" y="1748037"/>
              <a:ext cx="3099925" cy="3984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21" b="0" i="0" u="none" strike="noStrike" kern="1200" cap="none" spc="0" normalizeH="0" baseline="0" noProof="0" dirty="0">
                  <a:ln>
                    <a:noFill/>
                  </a:ln>
                  <a:solidFill>
                    <a:prstClr val="black"/>
                  </a:solidFill>
                  <a:effectLst/>
                  <a:uLnTx/>
                  <a:uFillTx/>
                  <a:latin typeface="Calibri" panose="020F0502020204030204"/>
                  <a:ea typeface="+mn-ea"/>
                  <a:cs typeface="+mn-cs"/>
                </a:rPr>
                <a:t>FIRST COURSE OF TREATMENT</a:t>
              </a:r>
            </a:p>
          </p:txBody>
        </p:sp>
        <p:cxnSp>
          <p:nvCxnSpPr>
            <p:cNvPr id="60" name="Straight Connector 59">
              <a:extLst>
                <a:ext uri="{FF2B5EF4-FFF2-40B4-BE49-F238E27FC236}">
                  <a16:creationId xmlns:a16="http://schemas.microsoft.com/office/drawing/2014/main" id="{07DF476F-C517-4D14-B29C-6A24C85EC714}"/>
                </a:ext>
              </a:extLst>
            </p:cNvPr>
            <p:cNvCxnSpPr>
              <a:cxnSpLocks/>
            </p:cNvCxnSpPr>
            <p:nvPr/>
          </p:nvCxnSpPr>
          <p:spPr>
            <a:xfrm>
              <a:off x="1046027" y="2104097"/>
              <a:ext cx="3755833" cy="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734FA29-59D7-4DA9-8007-60600F8A9543}"/>
                </a:ext>
              </a:extLst>
            </p:cNvPr>
            <p:cNvCxnSpPr>
              <a:cxnSpLocks/>
            </p:cNvCxnSpPr>
            <p:nvPr/>
          </p:nvCxnSpPr>
          <p:spPr>
            <a:xfrm>
              <a:off x="1454949" y="2918885"/>
              <a:ext cx="2831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C65441C-0E3A-4135-82F4-4B48B6AB871B}"/>
                </a:ext>
              </a:extLst>
            </p:cNvPr>
            <p:cNvCxnSpPr>
              <a:cxnSpLocks/>
            </p:cNvCxnSpPr>
            <p:nvPr/>
          </p:nvCxnSpPr>
          <p:spPr>
            <a:xfrm>
              <a:off x="3603648" y="2918885"/>
              <a:ext cx="26205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Arrow: Right 70">
              <a:extLst>
                <a:ext uri="{FF2B5EF4-FFF2-40B4-BE49-F238E27FC236}">
                  <a16:creationId xmlns:a16="http://schemas.microsoft.com/office/drawing/2014/main" id="{193244A3-6D6A-456A-AD1A-1BFF31C9833B}"/>
                </a:ext>
              </a:extLst>
            </p:cNvPr>
            <p:cNvSpPr/>
            <p:nvPr/>
          </p:nvSpPr>
          <p:spPr>
            <a:xfrm>
              <a:off x="2771703" y="3862669"/>
              <a:ext cx="363976" cy="39843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CF622F0-E4E9-48B6-A18B-A23F0E7A06D1}"/>
                </a:ext>
              </a:extLst>
            </p:cNvPr>
            <p:cNvSpPr txBox="1"/>
            <p:nvPr/>
          </p:nvSpPr>
          <p:spPr>
            <a:xfrm>
              <a:off x="2417217" y="4289849"/>
              <a:ext cx="94365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Treatment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D5C5E870-528A-489E-8521-057F3DABCCA8}"/>
              </a:ext>
            </a:extLst>
          </p:cNvPr>
          <p:cNvSpPr txBox="1"/>
          <p:nvPr/>
        </p:nvSpPr>
        <p:spPr>
          <a:xfrm>
            <a:off x="7204253" y="4287921"/>
            <a:ext cx="94365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Treatment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EF76B84-7904-495E-9A1A-34DCC1BB5392}"/>
              </a:ext>
            </a:extLst>
          </p:cNvPr>
          <p:cNvSpPr txBox="1"/>
          <p:nvPr/>
        </p:nvSpPr>
        <p:spPr>
          <a:xfrm>
            <a:off x="9101267" y="4285312"/>
            <a:ext cx="166917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Intermittent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dose interruptions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due to side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effects</a:t>
            </a:r>
          </a:p>
        </p:txBody>
      </p:sp>
      <p:sp>
        <p:nvSpPr>
          <p:cNvPr id="77" name="TextBox 76">
            <a:extLst>
              <a:ext uri="{FF2B5EF4-FFF2-40B4-BE49-F238E27FC236}">
                <a16:creationId xmlns:a16="http://schemas.microsoft.com/office/drawing/2014/main" id="{EFFF6A95-8915-45CC-91E8-84E9BBDB5828}"/>
              </a:ext>
            </a:extLst>
          </p:cNvPr>
          <p:cNvSpPr txBox="1"/>
          <p:nvPr/>
        </p:nvSpPr>
        <p:spPr>
          <a:xfrm>
            <a:off x="4759073" y="4318695"/>
            <a:ext cx="104682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Stopped due to side effects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963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12C8-00C6-467B-B5BF-EC8E066297AB}"/>
              </a:ext>
            </a:extLst>
          </p:cNvPr>
          <p:cNvSpPr>
            <a:spLocks noGrp="1"/>
          </p:cNvSpPr>
          <p:nvPr>
            <p:ph type="title"/>
          </p:nvPr>
        </p:nvSpPr>
        <p:spPr>
          <a:xfrm>
            <a:off x="1743270" y="432593"/>
            <a:ext cx="8949612" cy="1325563"/>
          </a:xfrm>
        </p:spPr>
        <p:txBody>
          <a:bodyPr/>
          <a:lstStyle/>
          <a:p>
            <a:r>
              <a:rPr lang="en-US" b="1" dirty="0">
                <a:solidFill>
                  <a:srgbClr val="0070C0"/>
                </a:solidFill>
              </a:rPr>
              <a:t>TIO as a rare disease treatment model</a:t>
            </a:r>
          </a:p>
        </p:txBody>
      </p:sp>
      <p:sp>
        <p:nvSpPr>
          <p:cNvPr id="3" name="Content Placeholder 2">
            <a:extLst>
              <a:ext uri="{FF2B5EF4-FFF2-40B4-BE49-F238E27FC236}">
                <a16:creationId xmlns:a16="http://schemas.microsoft.com/office/drawing/2014/main" id="{F15723EE-45B1-476E-B0D3-EA21AA63E809}"/>
              </a:ext>
            </a:extLst>
          </p:cNvPr>
          <p:cNvSpPr>
            <a:spLocks noGrp="1"/>
          </p:cNvSpPr>
          <p:nvPr>
            <p:ph idx="1"/>
          </p:nvPr>
        </p:nvSpPr>
        <p:spPr/>
        <p:txBody>
          <a:bodyPr/>
          <a:lstStyle/>
          <a:p>
            <a:r>
              <a:rPr lang="en-US" dirty="0"/>
              <a:t>TIO was a disease entity for &gt; 50 years</a:t>
            </a:r>
          </a:p>
          <a:p>
            <a:r>
              <a:rPr lang="en-US" dirty="0"/>
              <a:t>Genetic underpinning identified in 2014 through advanced molecular sequencing techniques (FGFR1)</a:t>
            </a:r>
          </a:p>
          <a:p>
            <a:r>
              <a:rPr lang="en-US" dirty="0"/>
              <a:t>FGFR inhibitor drugs first appeared in mid 2000’s; first approved 2019</a:t>
            </a:r>
          </a:p>
          <a:p>
            <a:r>
              <a:rPr lang="en-US" dirty="0"/>
              <a:t>Infigratinib trial in TIO stopped early due to toxicity*</a:t>
            </a:r>
          </a:p>
          <a:p>
            <a:r>
              <a:rPr lang="en-US" dirty="0"/>
              <a:t>Future:</a:t>
            </a:r>
          </a:p>
          <a:p>
            <a:pPr lvl="1"/>
            <a:r>
              <a:rPr lang="en-US" dirty="0"/>
              <a:t>More selective inhibitors </a:t>
            </a:r>
          </a:p>
          <a:p>
            <a:pPr lvl="1"/>
            <a:r>
              <a:rPr lang="en-US" dirty="0"/>
              <a:t>Oligonucleotide therapy</a:t>
            </a:r>
          </a:p>
          <a:p>
            <a:pPr lvl="1"/>
            <a:r>
              <a:rPr lang="en-US" dirty="0"/>
              <a:t>Tumor-directed delivery</a:t>
            </a:r>
          </a:p>
        </p:txBody>
      </p:sp>
      <p:sp>
        <p:nvSpPr>
          <p:cNvPr id="4" name="TextBox 3">
            <a:extLst>
              <a:ext uri="{FF2B5EF4-FFF2-40B4-BE49-F238E27FC236}">
                <a16:creationId xmlns:a16="http://schemas.microsoft.com/office/drawing/2014/main" id="{EFFF5B42-69A6-4BEC-B646-91DE946DFAE2}"/>
              </a:ext>
            </a:extLst>
          </p:cNvPr>
          <p:cNvSpPr txBox="1"/>
          <p:nvPr/>
        </p:nvSpPr>
        <p:spPr>
          <a:xfrm>
            <a:off x="9302620" y="6311900"/>
            <a:ext cx="2555187" cy="369332"/>
          </a:xfrm>
          <a:prstGeom prst="rect">
            <a:avLst/>
          </a:prstGeom>
          <a:noFill/>
        </p:spPr>
        <p:txBody>
          <a:bodyPr wrap="none" rtlCol="0">
            <a:spAutoFit/>
          </a:bodyPr>
          <a:lstStyle/>
          <a:p>
            <a:r>
              <a:rPr lang="en-US" dirty="0"/>
              <a:t>*Hartley, JBMR Plus 2022</a:t>
            </a:r>
          </a:p>
        </p:txBody>
      </p:sp>
    </p:spTree>
    <p:extLst>
      <p:ext uri="{BB962C8B-B14F-4D97-AF65-F5344CB8AC3E}">
        <p14:creationId xmlns:p14="http://schemas.microsoft.com/office/powerpoint/2010/main" val="350404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31171-5738-4CCF-924F-69D00FCAE2B9}"/>
              </a:ext>
            </a:extLst>
          </p:cNvPr>
          <p:cNvSpPr>
            <a:spLocks noGrp="1"/>
          </p:cNvSpPr>
          <p:nvPr>
            <p:ph type="title"/>
          </p:nvPr>
        </p:nvSpPr>
        <p:spPr/>
        <p:txBody>
          <a:bodyPr/>
          <a:lstStyle/>
          <a:p>
            <a:r>
              <a:rPr lang="en-US" b="1" dirty="0">
                <a:solidFill>
                  <a:srgbClr val="0070C0"/>
                </a:solidFill>
              </a:rPr>
              <a:t>Autosomal dominant hypocalcemia type 1 and encaleret: Mr. B’s story</a:t>
            </a:r>
          </a:p>
        </p:txBody>
      </p:sp>
      <p:sp>
        <p:nvSpPr>
          <p:cNvPr id="15" name="Content Placeholder 2">
            <a:extLst>
              <a:ext uri="{FF2B5EF4-FFF2-40B4-BE49-F238E27FC236}">
                <a16:creationId xmlns:a16="http://schemas.microsoft.com/office/drawing/2014/main" id="{F7CE9910-E5F2-45ED-B670-5F750DBFECB4}"/>
              </a:ext>
            </a:extLst>
          </p:cNvPr>
          <p:cNvSpPr txBox="1">
            <a:spLocks/>
          </p:cNvSpPr>
          <p:nvPr/>
        </p:nvSpPr>
        <p:spPr bwMode="auto">
          <a:xfrm>
            <a:off x="528417" y="1822709"/>
            <a:ext cx="8980725" cy="4531438"/>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lvl1pPr marL="406405" indent="-406405" algn="l" rtl="0" eaLnBrk="0" fontAlgn="base" hangingPunct="0">
              <a:lnSpc>
                <a:spcPct val="95000"/>
              </a:lnSpc>
              <a:spcBef>
                <a:spcPct val="25000"/>
              </a:spcBef>
              <a:spcAft>
                <a:spcPct val="0"/>
              </a:spcAft>
              <a:buClr>
                <a:srgbClr val="F63F1B"/>
              </a:buClr>
              <a:buSzPct val="100000"/>
              <a:buChar char="•"/>
              <a:defRPr sz="3556">
                <a:solidFill>
                  <a:schemeClr val="tx1"/>
                </a:solidFill>
                <a:latin typeface="+mn-lt"/>
                <a:ea typeface="+mn-ea"/>
                <a:cs typeface="+mn-cs"/>
              </a:defRPr>
            </a:lvl1pPr>
            <a:lvl2pPr marL="880544" indent="-338671" algn="l" rtl="0" eaLnBrk="0" fontAlgn="base" hangingPunct="0">
              <a:lnSpc>
                <a:spcPct val="95000"/>
              </a:lnSpc>
              <a:spcBef>
                <a:spcPct val="25000"/>
              </a:spcBef>
              <a:spcAft>
                <a:spcPct val="0"/>
              </a:spcAft>
              <a:buClr>
                <a:srgbClr val="F63F1B"/>
              </a:buClr>
              <a:buSzPct val="100000"/>
              <a:buChar char="–"/>
              <a:defRPr sz="3319">
                <a:solidFill>
                  <a:schemeClr val="tx1"/>
                </a:solidFill>
                <a:latin typeface="+mn-lt"/>
              </a:defRPr>
            </a:lvl2pPr>
            <a:lvl3pPr marL="1354684" indent="-270937" algn="l" rtl="0" eaLnBrk="0" fontAlgn="base" hangingPunct="0">
              <a:lnSpc>
                <a:spcPct val="95000"/>
              </a:lnSpc>
              <a:spcBef>
                <a:spcPct val="25000"/>
              </a:spcBef>
              <a:spcAft>
                <a:spcPct val="0"/>
              </a:spcAft>
              <a:buClr>
                <a:srgbClr val="F63F1B"/>
              </a:buClr>
              <a:buSzPct val="100000"/>
              <a:buChar char="•"/>
              <a:defRPr sz="2844">
                <a:solidFill>
                  <a:schemeClr val="tx1"/>
                </a:solidFill>
                <a:latin typeface="+mn-lt"/>
              </a:defRPr>
            </a:lvl3pPr>
            <a:lvl4pPr marL="1896557" indent="-270937" algn="l" rtl="0" eaLnBrk="0" fontAlgn="base" hangingPunct="0">
              <a:lnSpc>
                <a:spcPct val="95000"/>
              </a:lnSpc>
              <a:spcBef>
                <a:spcPct val="25000"/>
              </a:spcBef>
              <a:spcAft>
                <a:spcPct val="0"/>
              </a:spcAft>
              <a:buClr>
                <a:srgbClr val="F63F1B"/>
              </a:buClr>
              <a:buSzPct val="100000"/>
              <a:buChar char="–"/>
              <a:defRPr sz="2370">
                <a:solidFill>
                  <a:schemeClr val="tx1"/>
                </a:solidFill>
                <a:latin typeface="+mn-lt"/>
              </a:defRPr>
            </a:lvl4pPr>
            <a:lvl5pPr marL="2438430" indent="-270937" algn="l" rtl="0" eaLnBrk="0" fontAlgn="base" hangingPunct="0">
              <a:lnSpc>
                <a:spcPct val="95000"/>
              </a:lnSpc>
              <a:spcBef>
                <a:spcPct val="25000"/>
              </a:spcBef>
              <a:spcAft>
                <a:spcPct val="0"/>
              </a:spcAft>
              <a:buClr>
                <a:srgbClr val="F63F1B"/>
              </a:buClr>
              <a:buSzPct val="100000"/>
              <a:buChar char="•"/>
              <a:defRPr sz="2370">
                <a:solidFill>
                  <a:schemeClr val="tx1"/>
                </a:solidFill>
                <a:latin typeface="+mn-lt"/>
              </a:defRPr>
            </a:lvl5pPr>
            <a:lvl6pPr marL="2980304" indent="-270937" algn="l" rtl="0" eaLnBrk="0" fontAlgn="base" hangingPunct="0">
              <a:lnSpc>
                <a:spcPct val="95000"/>
              </a:lnSpc>
              <a:spcBef>
                <a:spcPct val="25000"/>
              </a:spcBef>
              <a:spcAft>
                <a:spcPct val="0"/>
              </a:spcAft>
              <a:buClr>
                <a:srgbClr val="F63F1B"/>
              </a:buClr>
              <a:buSzPct val="100000"/>
              <a:buChar char="•"/>
              <a:defRPr sz="2370">
                <a:solidFill>
                  <a:schemeClr val="tx1"/>
                </a:solidFill>
                <a:latin typeface="+mn-lt"/>
              </a:defRPr>
            </a:lvl6pPr>
            <a:lvl7pPr marL="3522177" indent="-270937" algn="l" rtl="0" eaLnBrk="0" fontAlgn="base" hangingPunct="0">
              <a:lnSpc>
                <a:spcPct val="95000"/>
              </a:lnSpc>
              <a:spcBef>
                <a:spcPct val="25000"/>
              </a:spcBef>
              <a:spcAft>
                <a:spcPct val="0"/>
              </a:spcAft>
              <a:buClr>
                <a:srgbClr val="F63F1B"/>
              </a:buClr>
              <a:buSzPct val="100000"/>
              <a:buChar char="•"/>
              <a:defRPr sz="2370">
                <a:solidFill>
                  <a:schemeClr val="tx1"/>
                </a:solidFill>
                <a:latin typeface="+mn-lt"/>
              </a:defRPr>
            </a:lvl7pPr>
            <a:lvl8pPr marL="4064051" indent="-270937" algn="l" rtl="0" eaLnBrk="0" fontAlgn="base" hangingPunct="0">
              <a:lnSpc>
                <a:spcPct val="95000"/>
              </a:lnSpc>
              <a:spcBef>
                <a:spcPct val="25000"/>
              </a:spcBef>
              <a:spcAft>
                <a:spcPct val="0"/>
              </a:spcAft>
              <a:buClr>
                <a:srgbClr val="F63F1B"/>
              </a:buClr>
              <a:buSzPct val="100000"/>
              <a:buChar char="•"/>
              <a:defRPr sz="2370">
                <a:solidFill>
                  <a:schemeClr val="tx1"/>
                </a:solidFill>
                <a:latin typeface="+mn-lt"/>
              </a:defRPr>
            </a:lvl8pPr>
            <a:lvl9pPr marL="4605924" indent="-270937" algn="l" rtl="0" eaLnBrk="0" fontAlgn="base" hangingPunct="0">
              <a:lnSpc>
                <a:spcPct val="95000"/>
              </a:lnSpc>
              <a:spcBef>
                <a:spcPct val="25000"/>
              </a:spcBef>
              <a:spcAft>
                <a:spcPct val="0"/>
              </a:spcAft>
              <a:buClr>
                <a:srgbClr val="F63F1B"/>
              </a:buClr>
              <a:buSzPct val="100000"/>
              <a:buChar char="•"/>
              <a:defRPr sz="2370">
                <a:solidFill>
                  <a:schemeClr val="tx1"/>
                </a:solidFill>
                <a:latin typeface="+mn-lt"/>
              </a:defRPr>
            </a:lvl9pPr>
          </a:lstStyle>
          <a:p>
            <a:pPr>
              <a:buClrTx/>
              <a:buFont typeface="Arial" panose="020B0604020202020204" pitchFamily="34" charset="0"/>
              <a:buChar char="•"/>
              <a:defRPr/>
            </a:pPr>
            <a:r>
              <a:rPr lang="en-US" sz="2400" kern="0" dirty="0">
                <a:solidFill>
                  <a:srgbClr val="000000"/>
                </a:solidFill>
              </a:rPr>
              <a:t>As a child, cramping, paresthesias, “foggy” thinking</a:t>
            </a:r>
          </a:p>
          <a:p>
            <a:pPr lvl="0">
              <a:spcBef>
                <a:spcPts val="0"/>
              </a:spcBef>
              <a:buClrTx/>
              <a:buFont typeface="Arial" panose="020B0604020202020204" pitchFamily="34" charset="0"/>
              <a:buChar char="•"/>
              <a:defRPr/>
            </a:pPr>
            <a:r>
              <a:rPr lang="en-US" sz="2400" kern="0" dirty="0">
                <a:solidFill>
                  <a:srgbClr val="000000"/>
                </a:solidFill>
              </a:rPr>
              <a:t>Age 6, </a:t>
            </a:r>
            <a:r>
              <a:rPr kumimoji="0" lang="en-US" sz="2400" b="0" i="0" u="none" strike="noStrike" kern="0" cap="none" spc="0" normalizeH="0" baseline="0" noProof="0" dirty="0">
                <a:ln>
                  <a:noFill/>
                </a:ln>
                <a:solidFill>
                  <a:srgbClr val="000000"/>
                </a:solidFill>
                <a:effectLst/>
                <a:uLnTx/>
                <a:uFillTx/>
                <a:ea typeface="+mn-ea"/>
                <a:cs typeface="+mn-cs"/>
              </a:rPr>
              <a:t>evaluated for learning difficulties, found to have low calcium, </a:t>
            </a:r>
            <a:r>
              <a:rPr lang="en-US" sz="2400" kern="0" dirty="0">
                <a:solidFill>
                  <a:srgbClr val="000000"/>
                </a:solidFill>
              </a:rPr>
              <a:t>hypoparathyroidism </a:t>
            </a:r>
            <a:r>
              <a:rPr kumimoji="0" lang="en-US" sz="2400" b="0" i="0" u="none" strike="noStrike" kern="0" cap="none" spc="0" normalizeH="0" baseline="0" noProof="0" dirty="0">
                <a:ln>
                  <a:noFill/>
                </a:ln>
                <a:solidFill>
                  <a:srgbClr val="000000"/>
                </a:solidFill>
                <a:effectLst/>
                <a:uLnTx/>
                <a:uFillTx/>
                <a:ea typeface="+mn-ea"/>
                <a:cs typeface="+mn-cs"/>
              </a:rPr>
              <a:t>diagnosed</a:t>
            </a:r>
            <a:endParaRPr lang="en-US" sz="2400" kern="0" dirty="0">
              <a:solidFill>
                <a:srgbClr val="000000"/>
              </a:solidFill>
            </a:endParaRPr>
          </a:p>
          <a:p>
            <a:pPr marR="0" lvl="0" algn="l" defTabSz="914400" rtl="0" eaLnBrk="0" fontAlgn="base" latinLnBrk="0" hangingPunct="0">
              <a:lnSpc>
                <a:spcPct val="95000"/>
              </a:lnSpc>
              <a:spcBef>
                <a:spcPts val="0"/>
              </a:spcBef>
              <a:spcAft>
                <a:spcPct val="0"/>
              </a:spcAft>
              <a:buClrTx/>
              <a:buSzPct val="100000"/>
              <a:buFont typeface="Arial" panose="020B0604020202020204" pitchFamily="34" charset="0"/>
              <a:buChar char="•"/>
              <a:tabLst/>
              <a:defRPr/>
            </a:pPr>
            <a:r>
              <a:rPr lang="en-US" sz="2400" u="sng" kern="0" dirty="0">
                <a:solidFill>
                  <a:srgbClr val="000000"/>
                </a:solidFill>
              </a:rPr>
              <a:t>Family history</a:t>
            </a:r>
            <a:r>
              <a:rPr lang="en-US" sz="2400" kern="0" dirty="0">
                <a:solidFill>
                  <a:srgbClr val="000000"/>
                </a:solidFill>
              </a:rPr>
              <a:t>:</a:t>
            </a:r>
          </a:p>
          <a:p>
            <a:pPr lvl="1">
              <a:buClrTx/>
              <a:buFont typeface="Arial" panose="020B0604020202020204" pitchFamily="34" charset="0"/>
              <a:buChar char="•"/>
              <a:defRPr/>
            </a:pPr>
            <a:r>
              <a:rPr lang="en-US" sz="2400" kern="0" dirty="0">
                <a:solidFill>
                  <a:srgbClr val="000000"/>
                </a:solidFill>
              </a:rPr>
              <a:t>father checked when son diagnosed, also had ↓ calcium</a:t>
            </a:r>
          </a:p>
          <a:p>
            <a:pPr lvl="1">
              <a:buClrTx/>
              <a:buFont typeface="Arial" panose="020B0604020202020204" pitchFamily="34" charset="0"/>
              <a:buChar char="•"/>
              <a:defRPr/>
            </a:pPr>
            <a:r>
              <a:rPr lang="en-US" sz="2400" i="1" kern="0" dirty="0">
                <a:solidFill>
                  <a:srgbClr val="000000"/>
                </a:solidFill>
              </a:rPr>
              <a:t>2 siblings died in infancy with (?hypocalcemic) seizures </a:t>
            </a:r>
          </a:p>
          <a:p>
            <a:pPr>
              <a:buClrTx/>
              <a:buFont typeface="Arial" panose="020B0604020202020204" pitchFamily="34" charset="0"/>
              <a:buChar char="•"/>
              <a:defRPr/>
            </a:pPr>
            <a:r>
              <a:rPr lang="en-US" sz="2400" kern="0" dirty="0">
                <a:solidFill>
                  <a:srgbClr val="000000"/>
                </a:solidFill>
              </a:rPr>
              <a:t>Age 6 onward treated with calcium + vitamin D</a:t>
            </a:r>
          </a:p>
          <a:p>
            <a:pPr marR="0" lvl="0" algn="l" defTabSz="914400" rtl="0" eaLnBrk="0" fontAlgn="base" latinLnBrk="0" hangingPunct="0">
              <a:lnSpc>
                <a:spcPct val="95000"/>
              </a:lnSpc>
              <a:spcBef>
                <a:spcPct val="25000"/>
              </a:spcBef>
              <a:spcAft>
                <a:spcPct val="0"/>
              </a:spcAft>
              <a:buClrTx/>
              <a:buSzPct val="100000"/>
              <a:buFont typeface="Arial" panose="020B0604020202020204" pitchFamily="34" charset="0"/>
              <a:buChar char="•"/>
              <a:tabLst/>
              <a:defRPr/>
            </a:pPr>
            <a:r>
              <a:rPr lang="en-US" sz="2400" kern="0" dirty="0">
                <a:solidFill>
                  <a:srgbClr val="000000"/>
                </a:solidFill>
              </a:rPr>
              <a:t>Renal calcification (nephrocalcinosis) at 14; hospitalized for hypercalcemia at 20 (overtreatment)</a:t>
            </a:r>
          </a:p>
        </p:txBody>
      </p:sp>
      <p:grpSp>
        <p:nvGrpSpPr>
          <p:cNvPr id="18" name="Group 17">
            <a:extLst>
              <a:ext uri="{FF2B5EF4-FFF2-40B4-BE49-F238E27FC236}">
                <a16:creationId xmlns:a16="http://schemas.microsoft.com/office/drawing/2014/main" id="{24E06053-C5FF-4A61-8039-BE3F2C1615F5}"/>
              </a:ext>
            </a:extLst>
          </p:cNvPr>
          <p:cNvGrpSpPr/>
          <p:nvPr/>
        </p:nvGrpSpPr>
        <p:grpSpPr>
          <a:xfrm>
            <a:off x="8498417" y="3901140"/>
            <a:ext cx="3495675" cy="2363034"/>
            <a:chOff x="8225738" y="2815329"/>
            <a:chExt cx="3495675" cy="2363034"/>
          </a:xfrm>
        </p:grpSpPr>
        <p:grpSp>
          <p:nvGrpSpPr>
            <p:cNvPr id="21" name="Group 20">
              <a:extLst>
                <a:ext uri="{FF2B5EF4-FFF2-40B4-BE49-F238E27FC236}">
                  <a16:creationId xmlns:a16="http://schemas.microsoft.com/office/drawing/2014/main" id="{10540B1E-F7A6-460A-A772-95F0ACD2B291}"/>
                </a:ext>
              </a:extLst>
            </p:cNvPr>
            <p:cNvGrpSpPr/>
            <p:nvPr/>
          </p:nvGrpSpPr>
          <p:grpSpPr>
            <a:xfrm>
              <a:off x="8225738" y="3123106"/>
              <a:ext cx="3495675" cy="2055257"/>
              <a:chOff x="7877175" y="1590674"/>
              <a:chExt cx="3495675" cy="2055257"/>
            </a:xfrm>
          </p:grpSpPr>
          <p:pic>
            <p:nvPicPr>
              <p:cNvPr id="25" name="Picture 24">
                <a:extLst>
                  <a:ext uri="{FF2B5EF4-FFF2-40B4-BE49-F238E27FC236}">
                    <a16:creationId xmlns:a16="http://schemas.microsoft.com/office/drawing/2014/main" id="{E2480854-E9D2-4B43-A558-54E3E923CFB3}"/>
                  </a:ext>
                </a:extLst>
              </p:cNvPr>
              <p:cNvPicPr>
                <a:picLocks noChangeAspect="1"/>
              </p:cNvPicPr>
              <p:nvPr/>
            </p:nvPicPr>
            <p:blipFill rotWithShape="1">
              <a:blip r:embed="rId2"/>
              <a:srcRect l="32740" t="43426" r="33200" b="21530"/>
              <a:stretch/>
            </p:blipFill>
            <p:spPr>
              <a:xfrm>
                <a:off x="7877175" y="1590674"/>
                <a:ext cx="3495675" cy="1685925"/>
              </a:xfrm>
              <a:prstGeom prst="rect">
                <a:avLst/>
              </a:prstGeom>
            </p:spPr>
          </p:pic>
          <p:sp>
            <p:nvSpPr>
              <p:cNvPr id="26" name="TextBox 25">
                <a:extLst>
                  <a:ext uri="{FF2B5EF4-FFF2-40B4-BE49-F238E27FC236}">
                    <a16:creationId xmlns:a16="http://schemas.microsoft.com/office/drawing/2014/main" id="{5E229493-DB53-45E4-B638-E1B89701FE52}"/>
                  </a:ext>
                </a:extLst>
              </p:cNvPr>
              <p:cNvSpPr txBox="1"/>
              <p:nvPr/>
            </p:nvSpPr>
            <p:spPr>
              <a:xfrm>
                <a:off x="8871862" y="3276599"/>
                <a:ext cx="1699183" cy="369332"/>
              </a:xfrm>
              <a:prstGeom prst="rect">
                <a:avLst/>
              </a:prstGeom>
              <a:noFill/>
            </p:spPr>
            <p:txBody>
              <a:bodyPr wrap="none" rtlCol="0">
                <a:spAutoFit/>
              </a:bodyPr>
              <a:lstStyle/>
              <a:p>
                <a:r>
                  <a:rPr lang="en-US" b="1" dirty="0">
                    <a:latin typeface="+mj-lt"/>
                  </a:rPr>
                  <a:t>nephrocalcinosis</a:t>
                </a:r>
                <a:endParaRPr lang="en-US" dirty="0"/>
              </a:p>
            </p:txBody>
          </p:sp>
        </p:grpSp>
        <p:sp>
          <p:nvSpPr>
            <p:cNvPr id="22" name="TextBox 21">
              <a:extLst>
                <a:ext uri="{FF2B5EF4-FFF2-40B4-BE49-F238E27FC236}">
                  <a16:creationId xmlns:a16="http://schemas.microsoft.com/office/drawing/2014/main" id="{FA0E4AAE-D5CA-4BC2-95B5-62D9F12F1DAC}"/>
                </a:ext>
              </a:extLst>
            </p:cNvPr>
            <p:cNvSpPr txBox="1"/>
            <p:nvPr/>
          </p:nvSpPr>
          <p:spPr>
            <a:xfrm>
              <a:off x="8763949" y="2815329"/>
              <a:ext cx="2419252" cy="307777"/>
            </a:xfrm>
            <a:prstGeom prst="rect">
              <a:avLst/>
            </a:prstGeom>
            <a:noFill/>
          </p:spPr>
          <p:txBody>
            <a:bodyPr wrap="none" rtlCol="0">
              <a:spAutoFit/>
            </a:bodyPr>
            <a:lstStyle/>
            <a:p>
              <a:r>
                <a:rPr lang="en-US" sz="1400" b="1" dirty="0">
                  <a:solidFill>
                    <a:schemeClr val="bg1"/>
                  </a:solidFill>
                </a:rPr>
                <a:t>CT scan of kidneys age 51</a:t>
              </a:r>
            </a:p>
          </p:txBody>
        </p:sp>
        <p:cxnSp>
          <p:nvCxnSpPr>
            <p:cNvPr id="23" name="Straight Arrow Connector 22">
              <a:extLst>
                <a:ext uri="{FF2B5EF4-FFF2-40B4-BE49-F238E27FC236}">
                  <a16:creationId xmlns:a16="http://schemas.microsoft.com/office/drawing/2014/main" id="{D3744EF5-0E74-41FD-9A6C-214FF0F39C01}"/>
                </a:ext>
              </a:extLst>
            </p:cNvPr>
            <p:cNvCxnSpPr/>
            <p:nvPr/>
          </p:nvCxnSpPr>
          <p:spPr bwMode="auto">
            <a:xfrm>
              <a:off x="8763949" y="3327776"/>
              <a:ext cx="256032" cy="329184"/>
            </a:xfrm>
            <a:prstGeom prst="straightConnector1">
              <a:avLst/>
            </a:prstGeom>
            <a:solidFill>
              <a:schemeClr val="accent1"/>
            </a:solidFill>
            <a:ln w="38100" cap="flat" cmpd="sng" algn="ctr">
              <a:solidFill>
                <a:srgbClr val="FFFFFF"/>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6BD2B6FF-F659-43AE-9E04-0139FF5F63C7}"/>
                </a:ext>
              </a:extLst>
            </p:cNvPr>
            <p:cNvCxnSpPr>
              <a:cxnSpLocks/>
            </p:cNvCxnSpPr>
            <p:nvPr/>
          </p:nvCxnSpPr>
          <p:spPr bwMode="auto">
            <a:xfrm flipH="1">
              <a:off x="11072296" y="3397628"/>
              <a:ext cx="221810" cy="251186"/>
            </a:xfrm>
            <a:prstGeom prst="straightConnector1">
              <a:avLst/>
            </a:prstGeom>
            <a:solidFill>
              <a:schemeClr val="accent1"/>
            </a:solidFill>
            <a:ln w="38100" cap="flat" cmpd="sng" algn="ctr">
              <a:solidFill>
                <a:srgbClr val="FFFFFF"/>
              </a:solidFill>
              <a:prstDash val="solid"/>
              <a:round/>
              <a:headEnd type="none" w="med" len="med"/>
              <a:tailEnd type="triangle"/>
            </a:ln>
            <a:effectLst/>
          </p:spPr>
        </p:cxnSp>
      </p:grpSp>
    </p:spTree>
    <p:extLst>
      <p:ext uri="{BB962C8B-B14F-4D97-AF65-F5344CB8AC3E}">
        <p14:creationId xmlns:p14="http://schemas.microsoft.com/office/powerpoint/2010/main" val="121283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7781B-07B4-4150-A776-4EE6566745DB}"/>
              </a:ext>
            </a:extLst>
          </p:cNvPr>
          <p:cNvSpPr>
            <a:spLocks noGrp="1"/>
          </p:cNvSpPr>
          <p:nvPr>
            <p:ph type="title"/>
          </p:nvPr>
        </p:nvSpPr>
        <p:spPr/>
        <p:txBody>
          <a:bodyPr/>
          <a:lstStyle/>
          <a:p>
            <a:r>
              <a:rPr lang="en-US" b="1" dirty="0">
                <a:solidFill>
                  <a:srgbClr val="0070C0"/>
                </a:solidFill>
              </a:rPr>
              <a:t>Autosomal dominant hypocalcemia type 1</a:t>
            </a:r>
            <a:endParaRPr lang="en-US" dirty="0"/>
          </a:p>
        </p:txBody>
      </p:sp>
      <p:sp>
        <p:nvSpPr>
          <p:cNvPr id="3" name="Content Placeholder 2">
            <a:extLst>
              <a:ext uri="{FF2B5EF4-FFF2-40B4-BE49-F238E27FC236}">
                <a16:creationId xmlns:a16="http://schemas.microsoft.com/office/drawing/2014/main" id="{2E1DE997-3D02-4D79-9BB3-B4FA199D40F9}"/>
              </a:ext>
            </a:extLst>
          </p:cNvPr>
          <p:cNvSpPr>
            <a:spLocks noGrp="1"/>
          </p:cNvSpPr>
          <p:nvPr>
            <p:ph idx="1"/>
          </p:nvPr>
        </p:nvSpPr>
        <p:spPr/>
        <p:txBody>
          <a:bodyPr/>
          <a:lstStyle/>
          <a:p>
            <a:r>
              <a:rPr lang="en-US" dirty="0"/>
              <a:t>Caused by low levels of parathyroid hormone (PTH)</a:t>
            </a:r>
          </a:p>
          <a:p>
            <a:r>
              <a:rPr lang="en-US" dirty="0"/>
              <a:t>PTH levels are regulated by the calcium-sensing receptor (CaSR) on the parathyroid gland</a:t>
            </a:r>
          </a:p>
          <a:p>
            <a:r>
              <a:rPr lang="en-US" dirty="0"/>
              <a:t>ADH1 is caused by a variant (mutation) in the CaSR - 1994</a:t>
            </a:r>
          </a:p>
          <a:p>
            <a:r>
              <a:rPr lang="en-US" dirty="0"/>
              <a:t>The CaSR is inappropriately “turned on”</a:t>
            </a:r>
          </a:p>
        </p:txBody>
      </p:sp>
    </p:spTree>
    <p:extLst>
      <p:ext uri="{BB962C8B-B14F-4D97-AF65-F5344CB8AC3E}">
        <p14:creationId xmlns:p14="http://schemas.microsoft.com/office/powerpoint/2010/main" val="3422909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59083-73ED-4DAC-B75E-6035FDC1957A}"/>
              </a:ext>
            </a:extLst>
          </p:cNvPr>
          <p:cNvSpPr>
            <a:spLocks noGrp="1"/>
          </p:cNvSpPr>
          <p:nvPr>
            <p:ph type="title"/>
          </p:nvPr>
        </p:nvSpPr>
        <p:spPr/>
        <p:txBody>
          <a:bodyPr/>
          <a:lstStyle/>
          <a:p>
            <a:r>
              <a:rPr lang="en-US" b="1" dirty="0">
                <a:solidFill>
                  <a:srgbClr val="0070C0"/>
                </a:solidFill>
              </a:rPr>
              <a:t>ADH1 and calcilytics (antagonists of the CaSR)</a:t>
            </a:r>
          </a:p>
        </p:txBody>
      </p:sp>
      <p:sp>
        <p:nvSpPr>
          <p:cNvPr id="3" name="Content Placeholder 2">
            <a:extLst>
              <a:ext uri="{FF2B5EF4-FFF2-40B4-BE49-F238E27FC236}">
                <a16:creationId xmlns:a16="http://schemas.microsoft.com/office/drawing/2014/main" id="{EA1A5720-C67F-4B57-9BB3-AFD6FAF701A6}"/>
              </a:ext>
            </a:extLst>
          </p:cNvPr>
          <p:cNvSpPr>
            <a:spLocks noGrp="1"/>
          </p:cNvSpPr>
          <p:nvPr>
            <p:ph idx="1"/>
          </p:nvPr>
        </p:nvSpPr>
        <p:spPr/>
        <p:txBody>
          <a:bodyPr/>
          <a:lstStyle/>
          <a:p>
            <a:r>
              <a:rPr lang="en-US" dirty="0"/>
              <a:t>The CaSR was discovered in 1993 by Ed Nemeth and Ed Brown</a:t>
            </a:r>
          </a:p>
          <a:p>
            <a:r>
              <a:rPr lang="en-US" dirty="0"/>
              <a:t>Agonists (calcimimetics) discovered in 1996</a:t>
            </a:r>
          </a:p>
          <a:p>
            <a:r>
              <a:rPr lang="en-US" dirty="0"/>
              <a:t>Antagonists (calcilytics) reported in 2000</a:t>
            </a:r>
          </a:p>
          <a:p>
            <a:r>
              <a:rPr lang="en-US" dirty="0"/>
              <a:t>Early 2000’s multiple companies developed calcilytics for osteoporosis</a:t>
            </a:r>
          </a:p>
          <a:p>
            <a:r>
              <a:rPr lang="en-US" dirty="0"/>
              <a:t>2005 GlaxoSmithKline licensed calcilytics from NPS pharma </a:t>
            </a:r>
          </a:p>
        </p:txBody>
      </p:sp>
    </p:spTree>
    <p:extLst>
      <p:ext uri="{BB962C8B-B14F-4D97-AF65-F5344CB8AC3E}">
        <p14:creationId xmlns:p14="http://schemas.microsoft.com/office/powerpoint/2010/main" val="3272653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59083-73ED-4DAC-B75E-6035FDC1957A}"/>
              </a:ext>
            </a:extLst>
          </p:cNvPr>
          <p:cNvSpPr>
            <a:spLocks noGrp="1"/>
          </p:cNvSpPr>
          <p:nvPr>
            <p:ph type="title"/>
          </p:nvPr>
        </p:nvSpPr>
        <p:spPr/>
        <p:txBody>
          <a:bodyPr/>
          <a:lstStyle/>
          <a:p>
            <a:r>
              <a:rPr lang="en-US" b="1" dirty="0">
                <a:solidFill>
                  <a:srgbClr val="0070C0"/>
                </a:solidFill>
              </a:rPr>
              <a:t>Calcilytics for ADH1</a:t>
            </a:r>
          </a:p>
        </p:txBody>
      </p:sp>
      <p:sp>
        <p:nvSpPr>
          <p:cNvPr id="3" name="Content Placeholder 2">
            <a:extLst>
              <a:ext uri="{FF2B5EF4-FFF2-40B4-BE49-F238E27FC236}">
                <a16:creationId xmlns:a16="http://schemas.microsoft.com/office/drawing/2014/main" id="{EA1A5720-C67F-4B57-9BB3-AFD6FAF701A6}"/>
              </a:ext>
            </a:extLst>
          </p:cNvPr>
          <p:cNvSpPr>
            <a:spLocks noGrp="1"/>
          </p:cNvSpPr>
          <p:nvPr>
            <p:ph idx="1"/>
          </p:nvPr>
        </p:nvSpPr>
        <p:spPr/>
        <p:txBody>
          <a:bodyPr/>
          <a:lstStyle/>
          <a:p>
            <a:r>
              <a:rPr lang="en-US" dirty="0"/>
              <a:t>2007 NIDCR negotiated a study of ronacaleret in at NIH with GSK </a:t>
            </a:r>
          </a:p>
          <a:p>
            <a:r>
              <a:rPr lang="en-US" dirty="0"/>
              <a:t>2008 ronacaleret in osteoporosis failed; GSK abandoned ronacaleret</a:t>
            </a:r>
          </a:p>
          <a:p>
            <a:r>
              <a:rPr lang="en-US" dirty="0"/>
              <a:t>GSK abandoned calcilytics and the NIH study</a:t>
            </a:r>
          </a:p>
          <a:p>
            <a:r>
              <a:rPr lang="en-US" dirty="0"/>
              <a:t>2011 NPS licenses calcilytics back from GSK – NIH study back on</a:t>
            </a:r>
          </a:p>
          <a:p>
            <a:r>
              <a:rPr lang="en-US" dirty="0"/>
              <a:t>2014 study of NPS drug in ADH1 conducted at NIH*</a:t>
            </a:r>
          </a:p>
          <a:p>
            <a:r>
              <a:rPr lang="en-US" dirty="0"/>
              <a:t> 2015 Shire acquires NPS – interest in ADH1 waned</a:t>
            </a:r>
          </a:p>
          <a:p>
            <a:r>
              <a:rPr lang="en-US" dirty="0"/>
              <a:t>2019 Takeda acquires Shire – interest in ADH1 lost</a:t>
            </a:r>
          </a:p>
          <a:p>
            <a:r>
              <a:rPr lang="en-US" dirty="0"/>
              <a:t>2020 BridgeBio acquires calcilytic encaleret</a:t>
            </a:r>
          </a:p>
        </p:txBody>
      </p:sp>
      <p:sp>
        <p:nvSpPr>
          <p:cNvPr id="4" name="TextBox 3">
            <a:extLst>
              <a:ext uri="{FF2B5EF4-FFF2-40B4-BE49-F238E27FC236}">
                <a16:creationId xmlns:a16="http://schemas.microsoft.com/office/drawing/2014/main" id="{C85E378F-91EB-4CCC-A9C5-BFDE28162BFE}"/>
              </a:ext>
            </a:extLst>
          </p:cNvPr>
          <p:cNvSpPr txBox="1"/>
          <p:nvPr/>
        </p:nvSpPr>
        <p:spPr>
          <a:xfrm>
            <a:off x="8584163" y="6319999"/>
            <a:ext cx="3325782" cy="369332"/>
          </a:xfrm>
          <a:prstGeom prst="rect">
            <a:avLst/>
          </a:prstGeom>
          <a:noFill/>
        </p:spPr>
        <p:txBody>
          <a:bodyPr wrap="none" rtlCol="0">
            <a:spAutoFit/>
          </a:bodyPr>
          <a:lstStyle/>
          <a:p>
            <a:r>
              <a:rPr lang="en-US" dirty="0"/>
              <a:t>*Roberts, J Bone Miner Res, 2019</a:t>
            </a:r>
          </a:p>
        </p:txBody>
      </p:sp>
    </p:spTree>
    <p:extLst>
      <p:ext uri="{BB962C8B-B14F-4D97-AF65-F5344CB8AC3E}">
        <p14:creationId xmlns:p14="http://schemas.microsoft.com/office/powerpoint/2010/main" val="2979955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59083-73ED-4DAC-B75E-6035FDC1957A}"/>
              </a:ext>
            </a:extLst>
          </p:cNvPr>
          <p:cNvSpPr>
            <a:spLocks noGrp="1"/>
          </p:cNvSpPr>
          <p:nvPr>
            <p:ph type="title"/>
          </p:nvPr>
        </p:nvSpPr>
        <p:spPr/>
        <p:txBody>
          <a:bodyPr/>
          <a:lstStyle/>
          <a:p>
            <a:r>
              <a:rPr lang="en-US" b="1" dirty="0">
                <a:solidFill>
                  <a:srgbClr val="0070C0"/>
                </a:solidFill>
              </a:rPr>
              <a:t>Calcilytics for ADH1</a:t>
            </a:r>
          </a:p>
        </p:txBody>
      </p:sp>
      <p:sp>
        <p:nvSpPr>
          <p:cNvPr id="3" name="Content Placeholder 2">
            <a:extLst>
              <a:ext uri="{FF2B5EF4-FFF2-40B4-BE49-F238E27FC236}">
                <a16:creationId xmlns:a16="http://schemas.microsoft.com/office/drawing/2014/main" id="{EA1A5720-C67F-4B57-9BB3-AFD6FAF701A6}"/>
              </a:ext>
            </a:extLst>
          </p:cNvPr>
          <p:cNvSpPr>
            <a:spLocks noGrp="1"/>
          </p:cNvSpPr>
          <p:nvPr>
            <p:ph idx="1"/>
          </p:nvPr>
        </p:nvSpPr>
        <p:spPr/>
        <p:txBody>
          <a:bodyPr>
            <a:normAutofit lnSpcReduction="10000"/>
          </a:bodyPr>
          <a:lstStyle/>
          <a:p>
            <a:r>
              <a:rPr lang="en-US" dirty="0"/>
              <a:t>Phase 2 study of encaleret in ADH1 at NIH started in 2020</a:t>
            </a:r>
          </a:p>
          <a:p>
            <a:r>
              <a:rPr lang="en-US" dirty="0"/>
              <a:t>Phase 2 study completed in 2022</a:t>
            </a:r>
          </a:p>
          <a:p>
            <a:endParaRPr lang="en-US" dirty="0"/>
          </a:p>
          <a:p>
            <a:endParaRPr lang="en-US" dirty="0"/>
          </a:p>
          <a:p>
            <a:endParaRPr lang="en-US" dirty="0"/>
          </a:p>
          <a:p>
            <a:pPr marL="0" indent="0">
              <a:buNone/>
            </a:pPr>
            <a:endParaRPr lang="en-US" dirty="0"/>
          </a:p>
          <a:p>
            <a:endParaRPr lang="en-US" dirty="0"/>
          </a:p>
          <a:p>
            <a:endParaRPr lang="en-US" dirty="0"/>
          </a:p>
          <a:p>
            <a:r>
              <a:rPr lang="en-US" dirty="0"/>
              <a:t>Phase 3 study starting Q4 2022/Q1 2023</a:t>
            </a:r>
          </a:p>
        </p:txBody>
      </p:sp>
      <p:pic>
        <p:nvPicPr>
          <p:cNvPr id="5" name="Picture 4" descr="A picture containing antenna&#10;&#10;Description automatically generated">
            <a:extLst>
              <a:ext uri="{FF2B5EF4-FFF2-40B4-BE49-F238E27FC236}">
                <a16:creationId xmlns:a16="http://schemas.microsoft.com/office/drawing/2014/main" id="{686BEB68-12D0-4E04-884B-04C45803B074}"/>
              </a:ext>
            </a:extLst>
          </p:cNvPr>
          <p:cNvPicPr>
            <a:picLocks noChangeAspect="1"/>
          </p:cNvPicPr>
          <p:nvPr/>
        </p:nvPicPr>
        <p:blipFill rotWithShape="1">
          <a:blip r:embed="rId2"/>
          <a:srcRect t="8294"/>
          <a:stretch/>
        </p:blipFill>
        <p:spPr>
          <a:xfrm>
            <a:off x="724670" y="2734587"/>
            <a:ext cx="9789528" cy="2167819"/>
          </a:xfrm>
          <a:prstGeom prst="rect">
            <a:avLst/>
          </a:prstGeom>
        </p:spPr>
      </p:pic>
      <p:sp>
        <p:nvSpPr>
          <p:cNvPr id="6" name="TextBox 5">
            <a:extLst>
              <a:ext uri="{FF2B5EF4-FFF2-40B4-BE49-F238E27FC236}">
                <a16:creationId xmlns:a16="http://schemas.microsoft.com/office/drawing/2014/main" id="{BA2746F6-3420-4835-9F8B-61CA0ED85846}"/>
              </a:ext>
            </a:extLst>
          </p:cNvPr>
          <p:cNvSpPr txBox="1"/>
          <p:nvPr/>
        </p:nvSpPr>
        <p:spPr>
          <a:xfrm rot="16200000">
            <a:off x="-225000" y="3343740"/>
            <a:ext cx="1541624" cy="584775"/>
          </a:xfrm>
          <a:prstGeom prst="rect">
            <a:avLst/>
          </a:prstGeom>
          <a:noFill/>
        </p:spPr>
        <p:txBody>
          <a:bodyPr wrap="square" lIns="91440" tIns="45720" rIns="91440" bIns="45720" rtlCol="0" anchor="t">
            <a:spAutoFit/>
          </a:bodyPr>
          <a:lstStyle/>
          <a:p>
            <a:pPr algn="ctr" defTabSz="3686769">
              <a:buClr>
                <a:srgbClr val="76499E"/>
              </a:buClr>
              <a:defRPr/>
            </a:pPr>
            <a:r>
              <a:rPr lang="en-US" sz="1600" b="1" kern="0" dirty="0">
                <a:solidFill>
                  <a:srgbClr val="000000"/>
                </a:solidFill>
                <a:latin typeface="Arial" panose="020B0604020202020204"/>
              </a:rPr>
              <a:t>Blood cCa</a:t>
            </a:r>
          </a:p>
          <a:p>
            <a:pPr algn="ctr" defTabSz="3686769">
              <a:buClr>
                <a:srgbClr val="76499E"/>
              </a:buClr>
              <a:defRPr/>
            </a:pPr>
            <a:r>
              <a:rPr lang="en-US" sz="1600" b="1" kern="0" dirty="0">
                <a:solidFill>
                  <a:srgbClr val="000000"/>
                </a:solidFill>
                <a:latin typeface="Arial" panose="020B0604020202020204"/>
              </a:rPr>
              <a:t> (mg/dL)</a:t>
            </a:r>
            <a:endParaRPr lang="en-US" sz="1600" kern="0" dirty="0">
              <a:solidFill>
                <a:srgbClr val="000000"/>
              </a:solidFill>
              <a:latin typeface="Arial" panose="020B0604020202020204"/>
            </a:endParaRPr>
          </a:p>
        </p:txBody>
      </p:sp>
      <p:sp>
        <p:nvSpPr>
          <p:cNvPr id="13" name="Left Brace 12">
            <a:extLst>
              <a:ext uri="{FF2B5EF4-FFF2-40B4-BE49-F238E27FC236}">
                <a16:creationId xmlns:a16="http://schemas.microsoft.com/office/drawing/2014/main" id="{6BDF51C6-E738-41C9-95F6-01735D9EDA10}"/>
              </a:ext>
            </a:extLst>
          </p:cNvPr>
          <p:cNvSpPr/>
          <p:nvPr/>
        </p:nvSpPr>
        <p:spPr>
          <a:xfrm rot="16200000">
            <a:off x="3513866" y="2702012"/>
            <a:ext cx="209223" cy="4652591"/>
          </a:xfrm>
          <a:prstGeom prst="leftBrace">
            <a:avLst/>
          </a:prstGeom>
          <a:ln w="19050">
            <a:solidFill>
              <a:schemeClr val="tx1"/>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1"/>
          </a:p>
        </p:txBody>
      </p:sp>
      <p:sp>
        <p:nvSpPr>
          <p:cNvPr id="14" name="TextBox 13">
            <a:extLst>
              <a:ext uri="{FF2B5EF4-FFF2-40B4-BE49-F238E27FC236}">
                <a16:creationId xmlns:a16="http://schemas.microsoft.com/office/drawing/2014/main" id="{20D0C0EE-D41F-41CB-A4C4-21E2DEF4FC7D}"/>
              </a:ext>
            </a:extLst>
          </p:cNvPr>
          <p:cNvSpPr txBox="1"/>
          <p:nvPr/>
        </p:nvSpPr>
        <p:spPr>
          <a:xfrm>
            <a:off x="2928279" y="5093542"/>
            <a:ext cx="1238949" cy="369332"/>
          </a:xfrm>
          <a:prstGeom prst="rect">
            <a:avLst/>
          </a:prstGeom>
          <a:noFill/>
        </p:spPr>
        <p:txBody>
          <a:bodyPr wrap="square" rtlCol="0">
            <a:spAutoFit/>
          </a:bodyPr>
          <a:lstStyle/>
          <a:p>
            <a:pPr algn="ctr"/>
            <a:r>
              <a:rPr lang="en-US" b="1" dirty="0"/>
              <a:t>Period 2</a:t>
            </a:r>
          </a:p>
        </p:txBody>
      </p:sp>
      <p:sp>
        <p:nvSpPr>
          <p:cNvPr id="15" name="Left Brace 14">
            <a:extLst>
              <a:ext uri="{FF2B5EF4-FFF2-40B4-BE49-F238E27FC236}">
                <a16:creationId xmlns:a16="http://schemas.microsoft.com/office/drawing/2014/main" id="{BAA2BBC8-67B6-4FDA-BAAF-7E3B85546842}"/>
              </a:ext>
            </a:extLst>
          </p:cNvPr>
          <p:cNvSpPr/>
          <p:nvPr/>
        </p:nvSpPr>
        <p:spPr>
          <a:xfrm rot="16200000">
            <a:off x="8168609" y="3624120"/>
            <a:ext cx="235557" cy="2834708"/>
          </a:xfrm>
          <a:prstGeom prst="leftBrace">
            <a:avLst/>
          </a:prstGeom>
          <a:ln w="19050">
            <a:solidFill>
              <a:schemeClr val="tx1"/>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1"/>
          </a:p>
        </p:txBody>
      </p:sp>
      <p:sp>
        <p:nvSpPr>
          <p:cNvPr id="16" name="TextBox 15">
            <a:extLst>
              <a:ext uri="{FF2B5EF4-FFF2-40B4-BE49-F238E27FC236}">
                <a16:creationId xmlns:a16="http://schemas.microsoft.com/office/drawing/2014/main" id="{334F0F12-D22E-401B-91BD-E3FB01337F99}"/>
              </a:ext>
            </a:extLst>
          </p:cNvPr>
          <p:cNvSpPr txBox="1"/>
          <p:nvPr/>
        </p:nvSpPr>
        <p:spPr>
          <a:xfrm>
            <a:off x="7616609" y="5149815"/>
            <a:ext cx="1238949" cy="369332"/>
          </a:xfrm>
          <a:prstGeom prst="rect">
            <a:avLst/>
          </a:prstGeom>
          <a:noFill/>
        </p:spPr>
        <p:txBody>
          <a:bodyPr wrap="square" rtlCol="0">
            <a:spAutoFit/>
          </a:bodyPr>
          <a:lstStyle/>
          <a:p>
            <a:pPr algn="ctr"/>
            <a:r>
              <a:rPr lang="en-US" b="1" dirty="0"/>
              <a:t>Period 3</a:t>
            </a:r>
          </a:p>
        </p:txBody>
      </p:sp>
      <p:sp>
        <p:nvSpPr>
          <p:cNvPr id="17" name="TextBox 16">
            <a:extLst>
              <a:ext uri="{FF2B5EF4-FFF2-40B4-BE49-F238E27FC236}">
                <a16:creationId xmlns:a16="http://schemas.microsoft.com/office/drawing/2014/main" id="{E7F7867E-B39F-4447-B3A3-217B3E7F826D}"/>
              </a:ext>
            </a:extLst>
          </p:cNvPr>
          <p:cNvSpPr txBox="1"/>
          <p:nvPr/>
        </p:nvSpPr>
        <p:spPr>
          <a:xfrm>
            <a:off x="2860268" y="4698789"/>
            <a:ext cx="1541624" cy="338554"/>
          </a:xfrm>
          <a:prstGeom prst="rect">
            <a:avLst/>
          </a:prstGeom>
          <a:noFill/>
        </p:spPr>
        <p:txBody>
          <a:bodyPr wrap="square" lIns="91440" tIns="45720" rIns="91440" bIns="45720" rtlCol="0" anchor="t">
            <a:spAutoFit/>
          </a:bodyPr>
          <a:lstStyle/>
          <a:p>
            <a:pPr algn="ctr" defTabSz="3686769">
              <a:buClr>
                <a:srgbClr val="76499E"/>
              </a:buClr>
              <a:defRPr/>
            </a:pPr>
            <a:r>
              <a:rPr lang="en-US" sz="1600" b="1" kern="0" dirty="0">
                <a:solidFill>
                  <a:srgbClr val="000000"/>
                </a:solidFill>
                <a:latin typeface="Arial" panose="020B0604020202020204"/>
              </a:rPr>
              <a:t>Days</a:t>
            </a:r>
            <a:endParaRPr lang="en-US" sz="1600" kern="0" dirty="0">
              <a:solidFill>
                <a:srgbClr val="000000"/>
              </a:solidFill>
              <a:latin typeface="Arial" panose="020B0604020202020204"/>
            </a:endParaRPr>
          </a:p>
        </p:txBody>
      </p:sp>
      <p:sp>
        <p:nvSpPr>
          <p:cNvPr id="18" name="TextBox 17">
            <a:extLst>
              <a:ext uri="{FF2B5EF4-FFF2-40B4-BE49-F238E27FC236}">
                <a16:creationId xmlns:a16="http://schemas.microsoft.com/office/drawing/2014/main" id="{4C3D8EC4-7A78-42AF-AF7E-AD571E0E798F}"/>
              </a:ext>
            </a:extLst>
          </p:cNvPr>
          <p:cNvSpPr txBox="1"/>
          <p:nvPr/>
        </p:nvSpPr>
        <p:spPr>
          <a:xfrm>
            <a:off x="7475296" y="4698789"/>
            <a:ext cx="1541624" cy="338554"/>
          </a:xfrm>
          <a:prstGeom prst="rect">
            <a:avLst/>
          </a:prstGeom>
          <a:noFill/>
        </p:spPr>
        <p:txBody>
          <a:bodyPr wrap="square" lIns="91440" tIns="45720" rIns="91440" bIns="45720" rtlCol="0" anchor="t">
            <a:spAutoFit/>
          </a:bodyPr>
          <a:lstStyle/>
          <a:p>
            <a:pPr algn="ctr" defTabSz="3686769">
              <a:buClr>
                <a:srgbClr val="76499E"/>
              </a:buClr>
              <a:defRPr/>
            </a:pPr>
            <a:r>
              <a:rPr lang="en-US" sz="1600" b="1" kern="0" dirty="0">
                <a:solidFill>
                  <a:srgbClr val="000000"/>
                </a:solidFill>
                <a:latin typeface="Arial" panose="020B0604020202020204"/>
              </a:rPr>
              <a:t>Weeks</a:t>
            </a:r>
            <a:endParaRPr lang="en-US" sz="1600" kern="0" dirty="0">
              <a:solidFill>
                <a:srgbClr val="000000"/>
              </a:solidFill>
              <a:latin typeface="Arial" panose="020B0604020202020204"/>
            </a:endParaRPr>
          </a:p>
        </p:txBody>
      </p:sp>
      <p:sp>
        <p:nvSpPr>
          <p:cNvPr id="19" name="TextBox 18">
            <a:extLst>
              <a:ext uri="{FF2B5EF4-FFF2-40B4-BE49-F238E27FC236}">
                <a16:creationId xmlns:a16="http://schemas.microsoft.com/office/drawing/2014/main" id="{A20EF656-4AD2-4C08-9706-F107163F064F}"/>
              </a:ext>
            </a:extLst>
          </p:cNvPr>
          <p:cNvSpPr txBox="1"/>
          <p:nvPr/>
        </p:nvSpPr>
        <p:spPr>
          <a:xfrm>
            <a:off x="1292182" y="3004457"/>
            <a:ext cx="1297599" cy="338554"/>
          </a:xfrm>
          <a:prstGeom prst="rect">
            <a:avLst/>
          </a:prstGeom>
          <a:noFill/>
        </p:spPr>
        <p:txBody>
          <a:bodyPr wrap="none" rtlCol="0">
            <a:spAutoFit/>
          </a:bodyPr>
          <a:lstStyle/>
          <a:p>
            <a:r>
              <a:rPr lang="en-US" sz="1600" dirty="0"/>
              <a:t>normal range</a:t>
            </a:r>
          </a:p>
        </p:txBody>
      </p:sp>
    </p:spTree>
    <p:extLst>
      <p:ext uri="{BB962C8B-B14F-4D97-AF65-F5344CB8AC3E}">
        <p14:creationId xmlns:p14="http://schemas.microsoft.com/office/powerpoint/2010/main" val="3606482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BBEE2-B2BB-4B6C-8412-28A702A2C30B}"/>
              </a:ext>
            </a:extLst>
          </p:cNvPr>
          <p:cNvSpPr>
            <a:spLocks noGrp="1"/>
          </p:cNvSpPr>
          <p:nvPr>
            <p:ph type="ctrTitle"/>
          </p:nvPr>
        </p:nvSpPr>
        <p:spPr>
          <a:xfrm>
            <a:off x="1448499" y="1199626"/>
            <a:ext cx="9144000" cy="1538550"/>
          </a:xfrm>
        </p:spPr>
        <p:txBody>
          <a:bodyPr>
            <a:normAutofit fontScale="90000"/>
          </a:bodyPr>
          <a:lstStyle/>
          <a:p>
            <a:r>
              <a:rPr lang="en-US" b="1" dirty="0">
                <a:solidFill>
                  <a:srgbClr val="0070C0"/>
                </a:solidFill>
              </a:rPr>
              <a:t>The Pathway from Rare Gene Discovery to Treatment</a:t>
            </a:r>
          </a:p>
        </p:txBody>
      </p:sp>
      <p:sp>
        <p:nvSpPr>
          <p:cNvPr id="3" name="Subtitle 2">
            <a:extLst>
              <a:ext uri="{FF2B5EF4-FFF2-40B4-BE49-F238E27FC236}">
                <a16:creationId xmlns:a16="http://schemas.microsoft.com/office/drawing/2014/main" id="{BF602450-0FE2-4136-9618-AC66B8AA8283}"/>
              </a:ext>
            </a:extLst>
          </p:cNvPr>
          <p:cNvSpPr>
            <a:spLocks noGrp="1"/>
          </p:cNvSpPr>
          <p:nvPr>
            <p:ph type="subTitle" idx="1"/>
          </p:nvPr>
        </p:nvSpPr>
        <p:spPr/>
        <p:txBody>
          <a:bodyPr>
            <a:normAutofit lnSpcReduction="10000"/>
          </a:bodyPr>
          <a:lstStyle/>
          <a:p>
            <a:r>
              <a:rPr lang="en-US" dirty="0"/>
              <a:t>Michael T. Collins, MD</a:t>
            </a:r>
          </a:p>
          <a:p>
            <a:r>
              <a:rPr lang="en-US" dirty="0"/>
              <a:t>Skeletal Disorders and Mineral Homeostasis Section,</a:t>
            </a:r>
          </a:p>
          <a:p>
            <a:r>
              <a:rPr lang="en-US" dirty="0"/>
              <a:t>National Institute of Dental and Craniofacial Research </a:t>
            </a:r>
          </a:p>
          <a:p>
            <a:r>
              <a:rPr lang="en-US" dirty="0"/>
              <a:t>National Institutes of Health</a:t>
            </a:r>
          </a:p>
        </p:txBody>
      </p:sp>
      <p:pic>
        <p:nvPicPr>
          <p:cNvPr id="4" name="Picture 3">
            <a:extLst>
              <a:ext uri="{FF2B5EF4-FFF2-40B4-BE49-F238E27FC236}">
                <a16:creationId xmlns:a16="http://schemas.microsoft.com/office/drawing/2014/main" id="{453002D0-153E-438C-AF43-2E87450C2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4040" y="6269456"/>
            <a:ext cx="1841265" cy="371406"/>
          </a:xfrm>
          <a:prstGeom prst="rect">
            <a:avLst/>
          </a:prstGeom>
        </p:spPr>
      </p:pic>
    </p:spTree>
    <p:extLst>
      <p:ext uri="{BB962C8B-B14F-4D97-AF65-F5344CB8AC3E}">
        <p14:creationId xmlns:p14="http://schemas.microsoft.com/office/powerpoint/2010/main" val="1042600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12C8-00C6-467B-B5BF-EC8E066297AB}"/>
              </a:ext>
            </a:extLst>
          </p:cNvPr>
          <p:cNvSpPr>
            <a:spLocks noGrp="1"/>
          </p:cNvSpPr>
          <p:nvPr>
            <p:ph type="title"/>
          </p:nvPr>
        </p:nvSpPr>
        <p:spPr>
          <a:xfrm>
            <a:off x="1743269" y="432593"/>
            <a:ext cx="9453465" cy="1325563"/>
          </a:xfrm>
        </p:spPr>
        <p:txBody>
          <a:bodyPr/>
          <a:lstStyle/>
          <a:p>
            <a:r>
              <a:rPr lang="en-US" b="1" dirty="0">
                <a:solidFill>
                  <a:srgbClr val="0070C0"/>
                </a:solidFill>
              </a:rPr>
              <a:t>ADH1 as a rare disease treatment model</a:t>
            </a:r>
          </a:p>
        </p:txBody>
      </p:sp>
      <p:sp>
        <p:nvSpPr>
          <p:cNvPr id="3" name="Content Placeholder 2">
            <a:extLst>
              <a:ext uri="{FF2B5EF4-FFF2-40B4-BE49-F238E27FC236}">
                <a16:creationId xmlns:a16="http://schemas.microsoft.com/office/drawing/2014/main" id="{F15723EE-45B1-476E-B0D3-EA21AA63E809}"/>
              </a:ext>
            </a:extLst>
          </p:cNvPr>
          <p:cNvSpPr>
            <a:spLocks noGrp="1"/>
          </p:cNvSpPr>
          <p:nvPr>
            <p:ph idx="1"/>
          </p:nvPr>
        </p:nvSpPr>
        <p:spPr/>
        <p:txBody>
          <a:bodyPr>
            <a:normAutofit/>
          </a:bodyPr>
          <a:lstStyle/>
          <a:p>
            <a:r>
              <a:rPr lang="en-US" dirty="0"/>
              <a:t>CaSR gene and ADH1 variant identified in 1993/1994</a:t>
            </a:r>
          </a:p>
          <a:p>
            <a:r>
              <a:rPr lang="en-US" dirty="0"/>
              <a:t>CaSR drugs (calcilytic) identified in 2000</a:t>
            </a:r>
          </a:p>
          <a:p>
            <a:r>
              <a:rPr lang="en-US" dirty="0"/>
              <a:t>Phase 2 study delayed until 2020 by: </a:t>
            </a:r>
          </a:p>
          <a:p>
            <a:pPr lvl="1"/>
            <a:r>
              <a:rPr lang="en-US" dirty="0"/>
              <a:t>Inability of pharma to take risks on “off-label” use of a drug in development</a:t>
            </a:r>
          </a:p>
          <a:p>
            <a:pPr lvl="1"/>
            <a:r>
              <a:rPr lang="en-US" dirty="0"/>
              <a:t>Acquisitions/mergers – lack of interest/competing interest of drugs</a:t>
            </a:r>
          </a:p>
          <a:p>
            <a:r>
              <a:rPr lang="en-US" dirty="0"/>
              <a:t>Phase 2 study enabled by:</a:t>
            </a:r>
          </a:p>
          <a:p>
            <a:pPr lvl="1"/>
            <a:r>
              <a:rPr lang="en-US" dirty="0"/>
              <a:t>New phenomenon of pharma interest in rare diseases</a:t>
            </a:r>
          </a:p>
          <a:p>
            <a:pPr lvl="1"/>
            <a:r>
              <a:rPr lang="en-US" dirty="0"/>
              <a:t>FDA incentives</a:t>
            </a:r>
          </a:p>
          <a:p>
            <a:pPr lvl="1"/>
            <a:r>
              <a:rPr lang="en-US" dirty="0"/>
              <a:t>Well-studied rare disease cohort</a:t>
            </a:r>
          </a:p>
        </p:txBody>
      </p:sp>
      <p:sp>
        <p:nvSpPr>
          <p:cNvPr id="4" name="TextBox 3">
            <a:extLst>
              <a:ext uri="{FF2B5EF4-FFF2-40B4-BE49-F238E27FC236}">
                <a16:creationId xmlns:a16="http://schemas.microsoft.com/office/drawing/2014/main" id="{EFFF5B42-69A6-4BEC-B646-91DE946DFAE2}"/>
              </a:ext>
            </a:extLst>
          </p:cNvPr>
          <p:cNvSpPr txBox="1"/>
          <p:nvPr/>
        </p:nvSpPr>
        <p:spPr>
          <a:xfrm>
            <a:off x="9302620" y="6311900"/>
            <a:ext cx="2555187" cy="369332"/>
          </a:xfrm>
          <a:prstGeom prst="rect">
            <a:avLst/>
          </a:prstGeom>
          <a:noFill/>
        </p:spPr>
        <p:txBody>
          <a:bodyPr wrap="none" rtlCol="0">
            <a:spAutoFit/>
          </a:bodyPr>
          <a:lstStyle/>
          <a:p>
            <a:r>
              <a:rPr lang="en-US" dirty="0"/>
              <a:t>*Hartley, JBMR Plus 2022</a:t>
            </a:r>
          </a:p>
        </p:txBody>
      </p:sp>
    </p:spTree>
    <p:extLst>
      <p:ext uri="{BB962C8B-B14F-4D97-AF65-F5344CB8AC3E}">
        <p14:creationId xmlns:p14="http://schemas.microsoft.com/office/powerpoint/2010/main" val="2471075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12C8-00C6-467B-B5BF-EC8E066297AB}"/>
              </a:ext>
            </a:extLst>
          </p:cNvPr>
          <p:cNvSpPr>
            <a:spLocks noGrp="1"/>
          </p:cNvSpPr>
          <p:nvPr>
            <p:ph type="title"/>
          </p:nvPr>
        </p:nvSpPr>
        <p:spPr>
          <a:xfrm>
            <a:off x="1026367" y="432593"/>
            <a:ext cx="9666515" cy="1325563"/>
          </a:xfrm>
        </p:spPr>
        <p:txBody>
          <a:bodyPr>
            <a:normAutofit fontScale="90000"/>
          </a:bodyPr>
          <a:lstStyle/>
          <a:p>
            <a:r>
              <a:rPr lang="en-US" b="1" dirty="0">
                <a:solidFill>
                  <a:srgbClr val="0070C0"/>
                </a:solidFill>
              </a:rPr>
              <a:t>Fibrous dysplasia/McCune-Albright syndrome as a rare disease treatment model</a:t>
            </a:r>
          </a:p>
        </p:txBody>
      </p:sp>
      <p:sp>
        <p:nvSpPr>
          <p:cNvPr id="3" name="Content Placeholder 2">
            <a:extLst>
              <a:ext uri="{FF2B5EF4-FFF2-40B4-BE49-F238E27FC236}">
                <a16:creationId xmlns:a16="http://schemas.microsoft.com/office/drawing/2014/main" id="{F15723EE-45B1-476E-B0D3-EA21AA63E809}"/>
              </a:ext>
            </a:extLst>
          </p:cNvPr>
          <p:cNvSpPr>
            <a:spLocks noGrp="1"/>
          </p:cNvSpPr>
          <p:nvPr>
            <p:ph idx="1"/>
          </p:nvPr>
        </p:nvSpPr>
        <p:spPr>
          <a:xfrm>
            <a:off x="838200" y="1844286"/>
            <a:ext cx="10515600" cy="4351338"/>
          </a:xfrm>
        </p:spPr>
        <p:txBody>
          <a:bodyPr/>
          <a:lstStyle/>
          <a:p>
            <a:r>
              <a:rPr lang="en-US" dirty="0"/>
              <a:t>FD/MAS: mosaic disease</a:t>
            </a:r>
          </a:p>
          <a:p>
            <a:endParaRPr lang="en-US" dirty="0"/>
          </a:p>
        </p:txBody>
      </p:sp>
      <p:pic>
        <p:nvPicPr>
          <p:cNvPr id="30" name="Graphic 1">
            <a:extLst>
              <a:ext uri="{FF2B5EF4-FFF2-40B4-BE49-F238E27FC236}">
                <a16:creationId xmlns:a16="http://schemas.microsoft.com/office/drawing/2014/main" id="{42BF4780-A5B0-4F71-A979-11BB36B428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64363" y="2513140"/>
            <a:ext cx="7315200" cy="4114800"/>
          </a:xfrm>
          <a:prstGeom prst="rect">
            <a:avLst/>
          </a:prstGeom>
        </p:spPr>
      </p:pic>
    </p:spTree>
    <p:extLst>
      <p:ext uri="{BB962C8B-B14F-4D97-AF65-F5344CB8AC3E}">
        <p14:creationId xmlns:p14="http://schemas.microsoft.com/office/powerpoint/2010/main" val="2429119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845EADA-3764-4C4C-AE5D-CCD7BD9058FB}"/>
              </a:ext>
            </a:extLst>
          </p:cNvPr>
          <p:cNvSpPr txBox="1">
            <a:spLocks/>
          </p:cNvSpPr>
          <p:nvPr/>
        </p:nvSpPr>
        <p:spPr>
          <a:xfrm>
            <a:off x="805543" y="277905"/>
            <a:ext cx="10580914"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70C0"/>
                </a:solidFill>
              </a:rPr>
              <a:t>Fibrous dysplasia/McCune-Albright syndrome: complex, broad and debilitating spectrum</a:t>
            </a:r>
          </a:p>
        </p:txBody>
      </p:sp>
      <p:pic>
        <p:nvPicPr>
          <p:cNvPr id="21" name="Picture 20">
            <a:extLst>
              <a:ext uri="{FF2B5EF4-FFF2-40B4-BE49-F238E27FC236}">
                <a16:creationId xmlns:a16="http://schemas.microsoft.com/office/drawing/2014/main" id="{C4B24F76-BE9D-448D-B726-5D23EC91A8E1}"/>
              </a:ext>
            </a:extLst>
          </p:cNvPr>
          <p:cNvPicPr>
            <a:picLocks noChangeAspect="1"/>
          </p:cNvPicPr>
          <p:nvPr/>
        </p:nvPicPr>
        <p:blipFill>
          <a:blip r:embed="rId2"/>
          <a:stretch>
            <a:fillRect/>
          </a:stretch>
        </p:blipFill>
        <p:spPr>
          <a:xfrm>
            <a:off x="2678381" y="1883229"/>
            <a:ext cx="6835238" cy="4572000"/>
          </a:xfrm>
          <a:prstGeom prst="rect">
            <a:avLst/>
          </a:prstGeom>
        </p:spPr>
      </p:pic>
    </p:spTree>
    <p:extLst>
      <p:ext uri="{BB962C8B-B14F-4D97-AF65-F5344CB8AC3E}">
        <p14:creationId xmlns:p14="http://schemas.microsoft.com/office/powerpoint/2010/main" val="2128684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12C8-00C6-467B-B5BF-EC8E066297AB}"/>
              </a:ext>
            </a:extLst>
          </p:cNvPr>
          <p:cNvSpPr>
            <a:spLocks noGrp="1"/>
          </p:cNvSpPr>
          <p:nvPr>
            <p:ph type="title"/>
          </p:nvPr>
        </p:nvSpPr>
        <p:spPr>
          <a:xfrm>
            <a:off x="1026367" y="432593"/>
            <a:ext cx="10327433" cy="1325563"/>
          </a:xfrm>
        </p:spPr>
        <p:txBody>
          <a:bodyPr>
            <a:normAutofit/>
          </a:bodyPr>
          <a:lstStyle/>
          <a:p>
            <a:r>
              <a:rPr lang="en-US" b="1" dirty="0">
                <a:solidFill>
                  <a:srgbClr val="0070C0"/>
                </a:solidFill>
              </a:rPr>
              <a:t>Fibrous dysplasia/McCune-Albright syndrome: dysregulated GPCR signaling</a:t>
            </a:r>
          </a:p>
        </p:txBody>
      </p:sp>
      <p:sp>
        <p:nvSpPr>
          <p:cNvPr id="3" name="Content Placeholder 2">
            <a:extLst>
              <a:ext uri="{FF2B5EF4-FFF2-40B4-BE49-F238E27FC236}">
                <a16:creationId xmlns:a16="http://schemas.microsoft.com/office/drawing/2014/main" id="{F15723EE-45B1-476E-B0D3-EA21AA63E809}"/>
              </a:ext>
            </a:extLst>
          </p:cNvPr>
          <p:cNvSpPr>
            <a:spLocks noGrp="1"/>
          </p:cNvSpPr>
          <p:nvPr>
            <p:ph idx="1"/>
          </p:nvPr>
        </p:nvSpPr>
        <p:spPr>
          <a:xfrm>
            <a:off x="838200" y="1844286"/>
            <a:ext cx="10515600" cy="4351338"/>
          </a:xfrm>
        </p:spPr>
        <p:txBody>
          <a:bodyPr/>
          <a:lstStyle/>
          <a:p>
            <a:endParaRPr lang="en-US" dirty="0"/>
          </a:p>
        </p:txBody>
      </p:sp>
      <p:pic>
        <p:nvPicPr>
          <p:cNvPr id="5" name="Graphic 1">
            <a:extLst>
              <a:ext uri="{FF2B5EF4-FFF2-40B4-BE49-F238E27FC236}">
                <a16:creationId xmlns:a16="http://schemas.microsoft.com/office/drawing/2014/main" id="{19FD040E-5BED-4706-BE87-764A5B91384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8634"/>
          <a:stretch/>
        </p:blipFill>
        <p:spPr>
          <a:xfrm>
            <a:off x="2438400" y="2743200"/>
            <a:ext cx="7315200" cy="3348036"/>
          </a:xfrm>
          <a:prstGeom prst="rect">
            <a:avLst/>
          </a:prstGeom>
        </p:spPr>
      </p:pic>
    </p:spTree>
    <p:extLst>
      <p:ext uri="{BB962C8B-B14F-4D97-AF65-F5344CB8AC3E}">
        <p14:creationId xmlns:p14="http://schemas.microsoft.com/office/powerpoint/2010/main" val="3022377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12C8-00C6-467B-B5BF-EC8E066297AB}"/>
              </a:ext>
            </a:extLst>
          </p:cNvPr>
          <p:cNvSpPr>
            <a:spLocks noGrp="1"/>
          </p:cNvSpPr>
          <p:nvPr>
            <p:ph type="title"/>
          </p:nvPr>
        </p:nvSpPr>
        <p:spPr>
          <a:xfrm>
            <a:off x="1026367" y="432593"/>
            <a:ext cx="10327433" cy="1325563"/>
          </a:xfrm>
        </p:spPr>
        <p:txBody>
          <a:bodyPr>
            <a:normAutofit/>
          </a:bodyPr>
          <a:lstStyle/>
          <a:p>
            <a:r>
              <a:rPr lang="en-US" b="1" dirty="0">
                <a:solidFill>
                  <a:srgbClr val="0070C0"/>
                </a:solidFill>
              </a:rPr>
              <a:t>Molecular targeting of the mutation in Gs alpha has proven very difficult</a:t>
            </a:r>
          </a:p>
        </p:txBody>
      </p:sp>
      <p:sp>
        <p:nvSpPr>
          <p:cNvPr id="3" name="Content Placeholder 2">
            <a:extLst>
              <a:ext uri="{FF2B5EF4-FFF2-40B4-BE49-F238E27FC236}">
                <a16:creationId xmlns:a16="http://schemas.microsoft.com/office/drawing/2014/main" id="{F15723EE-45B1-476E-B0D3-EA21AA63E809}"/>
              </a:ext>
            </a:extLst>
          </p:cNvPr>
          <p:cNvSpPr>
            <a:spLocks noGrp="1"/>
          </p:cNvSpPr>
          <p:nvPr>
            <p:ph idx="1"/>
          </p:nvPr>
        </p:nvSpPr>
        <p:spPr>
          <a:xfrm>
            <a:off x="838200" y="1844286"/>
            <a:ext cx="10591800" cy="4351338"/>
          </a:xfrm>
        </p:spPr>
        <p:txBody>
          <a:bodyPr/>
          <a:lstStyle/>
          <a:p>
            <a:r>
              <a:rPr lang="en-US" dirty="0"/>
              <a:t>Disease described in the 1930s</a:t>
            </a:r>
          </a:p>
          <a:p>
            <a:r>
              <a:rPr lang="en-US" dirty="0"/>
              <a:t>50 years before Gs mutations discovered in 1989</a:t>
            </a:r>
          </a:p>
          <a:p>
            <a:r>
              <a:rPr lang="en-US" dirty="0"/>
              <a:t>Gs mutations as cause of FD/MAS discovered 1991</a:t>
            </a:r>
          </a:p>
          <a:p>
            <a:r>
              <a:rPr lang="en-US" dirty="0"/>
              <a:t>Drug must be very specific – only mutant Gs</a:t>
            </a:r>
            <a:r>
              <a:rPr lang="el-GR" dirty="0">
                <a:latin typeface="Calibri" panose="020F0502020204030204" pitchFamily="34" charset="0"/>
                <a:cs typeface="Calibri" panose="020F0502020204030204" pitchFamily="34" charset="0"/>
              </a:rPr>
              <a:t>α</a:t>
            </a:r>
            <a:r>
              <a:rPr lang="en-US" dirty="0">
                <a:latin typeface="Calibri" panose="020F0502020204030204" pitchFamily="34" charset="0"/>
                <a:cs typeface="Calibri" panose="020F0502020204030204" pitchFamily="34" charset="0"/>
              </a:rPr>
              <a:t> </a:t>
            </a:r>
            <a:r>
              <a:rPr lang="en-US" dirty="0"/>
              <a:t>(avoid off-target effects)</a:t>
            </a:r>
          </a:p>
          <a:p>
            <a:r>
              <a:rPr lang="en-US" dirty="0"/>
              <a:t>Get into mutated cells</a:t>
            </a:r>
          </a:p>
          <a:p>
            <a:r>
              <a:rPr lang="en-US" dirty="0"/>
              <a:t>SDMHS/NCATS collaboration of almost 10 y failed</a:t>
            </a:r>
          </a:p>
        </p:txBody>
      </p:sp>
    </p:spTree>
    <p:extLst>
      <p:ext uri="{BB962C8B-B14F-4D97-AF65-F5344CB8AC3E}">
        <p14:creationId xmlns:p14="http://schemas.microsoft.com/office/powerpoint/2010/main" val="2746744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12C8-00C6-467B-B5BF-EC8E066297AB}"/>
              </a:ext>
            </a:extLst>
          </p:cNvPr>
          <p:cNvSpPr>
            <a:spLocks noGrp="1"/>
          </p:cNvSpPr>
          <p:nvPr>
            <p:ph type="title"/>
          </p:nvPr>
        </p:nvSpPr>
        <p:spPr>
          <a:xfrm>
            <a:off x="1026367" y="432593"/>
            <a:ext cx="10327433" cy="1325563"/>
          </a:xfrm>
        </p:spPr>
        <p:txBody>
          <a:bodyPr>
            <a:normAutofit/>
          </a:bodyPr>
          <a:lstStyle/>
          <a:p>
            <a:r>
              <a:rPr lang="en-US" b="1" dirty="0">
                <a:solidFill>
                  <a:srgbClr val="0070C0"/>
                </a:solidFill>
              </a:rPr>
              <a:t>Promise for FD/MAS</a:t>
            </a:r>
          </a:p>
        </p:txBody>
      </p:sp>
      <p:sp>
        <p:nvSpPr>
          <p:cNvPr id="3" name="Content Placeholder 2">
            <a:extLst>
              <a:ext uri="{FF2B5EF4-FFF2-40B4-BE49-F238E27FC236}">
                <a16:creationId xmlns:a16="http://schemas.microsoft.com/office/drawing/2014/main" id="{F15723EE-45B1-476E-B0D3-EA21AA63E809}"/>
              </a:ext>
            </a:extLst>
          </p:cNvPr>
          <p:cNvSpPr>
            <a:spLocks noGrp="1"/>
          </p:cNvSpPr>
          <p:nvPr>
            <p:ph idx="1"/>
          </p:nvPr>
        </p:nvSpPr>
        <p:spPr>
          <a:xfrm>
            <a:off x="838200" y="1844286"/>
            <a:ext cx="10591800" cy="4351338"/>
          </a:xfrm>
        </p:spPr>
        <p:txBody>
          <a:bodyPr>
            <a:normAutofit lnSpcReduction="10000"/>
          </a:bodyPr>
          <a:lstStyle/>
          <a:p>
            <a:r>
              <a:rPr lang="en-US" dirty="0"/>
              <a:t>Oct 2022: small molecule inhibitors of mutant Gs discovered*</a:t>
            </a:r>
          </a:p>
          <a:p>
            <a:endParaRPr lang="en-US" dirty="0"/>
          </a:p>
          <a:p>
            <a:endParaRPr lang="en-US" dirty="0"/>
          </a:p>
          <a:p>
            <a:endParaRPr lang="en-US" dirty="0"/>
          </a:p>
          <a:p>
            <a:endParaRPr lang="en-US" dirty="0"/>
          </a:p>
          <a:p>
            <a:endParaRPr lang="en-US" dirty="0"/>
          </a:p>
          <a:p>
            <a:endParaRPr lang="en-US" dirty="0"/>
          </a:p>
          <a:p>
            <a:endParaRPr lang="en-US" dirty="0"/>
          </a:p>
          <a:p>
            <a:r>
              <a:rPr lang="en-US" dirty="0"/>
              <a:t>Mutant specificity remains to be achieved</a:t>
            </a:r>
          </a:p>
          <a:p>
            <a:endParaRPr lang="en-US" dirty="0"/>
          </a:p>
        </p:txBody>
      </p:sp>
      <p:sp>
        <p:nvSpPr>
          <p:cNvPr id="4" name="TextBox 3">
            <a:extLst>
              <a:ext uri="{FF2B5EF4-FFF2-40B4-BE49-F238E27FC236}">
                <a16:creationId xmlns:a16="http://schemas.microsoft.com/office/drawing/2014/main" id="{4065706A-48A4-42B3-9BE4-E968D77B9C78}"/>
              </a:ext>
            </a:extLst>
          </p:cNvPr>
          <p:cNvSpPr txBox="1"/>
          <p:nvPr/>
        </p:nvSpPr>
        <p:spPr>
          <a:xfrm>
            <a:off x="9442579" y="6366038"/>
            <a:ext cx="2434000" cy="369332"/>
          </a:xfrm>
          <a:prstGeom prst="rect">
            <a:avLst/>
          </a:prstGeom>
          <a:noFill/>
        </p:spPr>
        <p:txBody>
          <a:bodyPr wrap="none" rtlCol="0">
            <a:spAutoFit/>
          </a:bodyPr>
          <a:lstStyle/>
          <a:p>
            <a:r>
              <a:rPr lang="en-US" dirty="0"/>
              <a:t>*Dai…Shokat, Cell, 2022</a:t>
            </a:r>
          </a:p>
        </p:txBody>
      </p:sp>
      <p:pic>
        <p:nvPicPr>
          <p:cNvPr id="6" name="Picture 5">
            <a:extLst>
              <a:ext uri="{FF2B5EF4-FFF2-40B4-BE49-F238E27FC236}">
                <a16:creationId xmlns:a16="http://schemas.microsoft.com/office/drawing/2014/main" id="{A89244AC-46E8-43F2-B73B-1B98F96E6BBF}"/>
              </a:ext>
            </a:extLst>
          </p:cNvPr>
          <p:cNvPicPr>
            <a:picLocks noChangeAspect="1"/>
          </p:cNvPicPr>
          <p:nvPr/>
        </p:nvPicPr>
        <p:blipFill>
          <a:blip r:embed="rId2"/>
          <a:stretch>
            <a:fillRect/>
          </a:stretch>
        </p:blipFill>
        <p:spPr>
          <a:xfrm>
            <a:off x="1348085" y="2415765"/>
            <a:ext cx="9167516" cy="2801185"/>
          </a:xfrm>
          <a:prstGeom prst="rect">
            <a:avLst/>
          </a:prstGeom>
        </p:spPr>
      </p:pic>
      <p:cxnSp>
        <p:nvCxnSpPr>
          <p:cNvPr id="8" name="Straight Arrow Connector 7">
            <a:extLst>
              <a:ext uri="{FF2B5EF4-FFF2-40B4-BE49-F238E27FC236}">
                <a16:creationId xmlns:a16="http://schemas.microsoft.com/office/drawing/2014/main" id="{D16E98F8-737C-46C3-9002-E47E0BC4931D}"/>
              </a:ext>
            </a:extLst>
          </p:cNvPr>
          <p:cNvCxnSpPr>
            <a:cxnSpLocks/>
          </p:cNvCxnSpPr>
          <p:nvPr/>
        </p:nvCxnSpPr>
        <p:spPr>
          <a:xfrm flipH="1">
            <a:off x="8388220" y="3051110"/>
            <a:ext cx="550507" cy="8490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B36A18A-CB33-457A-9135-E94F2D484D44}"/>
              </a:ext>
            </a:extLst>
          </p:cNvPr>
          <p:cNvSpPr txBox="1"/>
          <p:nvPr/>
        </p:nvSpPr>
        <p:spPr>
          <a:xfrm>
            <a:off x="8276253" y="2669984"/>
            <a:ext cx="1731308" cy="369332"/>
          </a:xfrm>
          <a:prstGeom prst="rect">
            <a:avLst/>
          </a:prstGeom>
          <a:noFill/>
        </p:spPr>
        <p:txBody>
          <a:bodyPr wrap="none" rtlCol="0">
            <a:spAutoFit/>
          </a:bodyPr>
          <a:lstStyle/>
          <a:p>
            <a:r>
              <a:rPr lang="en-US" dirty="0"/>
              <a:t>“cyclic peptides”</a:t>
            </a:r>
          </a:p>
        </p:txBody>
      </p:sp>
    </p:spTree>
    <p:extLst>
      <p:ext uri="{BB962C8B-B14F-4D97-AF65-F5344CB8AC3E}">
        <p14:creationId xmlns:p14="http://schemas.microsoft.com/office/powerpoint/2010/main" val="2845982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12C8-00C6-467B-B5BF-EC8E066297AB}"/>
              </a:ext>
            </a:extLst>
          </p:cNvPr>
          <p:cNvSpPr>
            <a:spLocks noGrp="1"/>
          </p:cNvSpPr>
          <p:nvPr>
            <p:ph type="title"/>
          </p:nvPr>
        </p:nvSpPr>
        <p:spPr>
          <a:xfrm>
            <a:off x="1296955" y="432593"/>
            <a:ext cx="9899779" cy="1325563"/>
          </a:xfrm>
        </p:spPr>
        <p:txBody>
          <a:bodyPr/>
          <a:lstStyle/>
          <a:p>
            <a:r>
              <a:rPr lang="en-US" b="1" dirty="0">
                <a:solidFill>
                  <a:srgbClr val="0070C0"/>
                </a:solidFill>
              </a:rPr>
              <a:t>FD/MAS as a rare disease treatment model</a:t>
            </a:r>
          </a:p>
        </p:txBody>
      </p:sp>
      <p:sp>
        <p:nvSpPr>
          <p:cNvPr id="3" name="Content Placeholder 2">
            <a:extLst>
              <a:ext uri="{FF2B5EF4-FFF2-40B4-BE49-F238E27FC236}">
                <a16:creationId xmlns:a16="http://schemas.microsoft.com/office/drawing/2014/main" id="{F15723EE-45B1-476E-B0D3-EA21AA63E809}"/>
              </a:ext>
            </a:extLst>
          </p:cNvPr>
          <p:cNvSpPr>
            <a:spLocks noGrp="1"/>
          </p:cNvSpPr>
          <p:nvPr>
            <p:ph idx="1"/>
          </p:nvPr>
        </p:nvSpPr>
        <p:spPr/>
        <p:txBody>
          <a:bodyPr>
            <a:normAutofit/>
          </a:bodyPr>
          <a:lstStyle/>
          <a:p>
            <a:r>
              <a:rPr lang="en-US" dirty="0"/>
              <a:t>Gs alpha gene and FD/MAS variant identified in 1989/1991</a:t>
            </a:r>
          </a:p>
          <a:p>
            <a:r>
              <a:rPr lang="en-US" dirty="0"/>
              <a:t>Mosaic diseases are harder</a:t>
            </a:r>
          </a:p>
          <a:p>
            <a:r>
              <a:rPr lang="en-US" dirty="0"/>
              <a:t>G-protein-associated mutants have been very difficult to target </a:t>
            </a:r>
          </a:p>
          <a:p>
            <a:r>
              <a:rPr lang="en-US" dirty="0"/>
              <a:t>30 years in, we now have promising molecules </a:t>
            </a:r>
          </a:p>
          <a:p>
            <a:r>
              <a:rPr lang="en-US" dirty="0"/>
              <a:t>Treatment studies will be facilitated by:</a:t>
            </a:r>
          </a:p>
          <a:p>
            <a:pPr lvl="1"/>
            <a:r>
              <a:rPr lang="en-US" dirty="0"/>
              <a:t>“drug-ready” cohorts: detailed, long-term, patient natural history data</a:t>
            </a:r>
          </a:p>
          <a:p>
            <a:pPr lvl="1"/>
            <a:r>
              <a:rPr lang="en-US" dirty="0"/>
              <a:t> patient registry </a:t>
            </a:r>
          </a:p>
          <a:p>
            <a:pPr lvl="1"/>
            <a:r>
              <a:rPr lang="en-US" dirty="0"/>
              <a:t>Existing, validated in vitro and in vivo models</a:t>
            </a:r>
          </a:p>
        </p:txBody>
      </p:sp>
    </p:spTree>
    <p:extLst>
      <p:ext uri="{BB962C8B-B14F-4D97-AF65-F5344CB8AC3E}">
        <p14:creationId xmlns:p14="http://schemas.microsoft.com/office/powerpoint/2010/main" val="4126686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16B1-EC05-401E-9440-456538AB7BD5}"/>
              </a:ext>
            </a:extLst>
          </p:cNvPr>
          <p:cNvSpPr>
            <a:spLocks noGrp="1"/>
          </p:cNvSpPr>
          <p:nvPr>
            <p:ph type="title"/>
          </p:nvPr>
        </p:nvSpPr>
        <p:spPr/>
        <p:txBody>
          <a:bodyPr/>
          <a:lstStyle/>
          <a:p>
            <a:r>
              <a:rPr lang="en-US" b="1" dirty="0">
                <a:solidFill>
                  <a:srgbClr val="0070C0"/>
                </a:solidFill>
              </a:rPr>
              <a:t>Rare Disease Treatment is Challenging, but barriers are falling</a:t>
            </a:r>
          </a:p>
        </p:txBody>
      </p:sp>
      <p:sp>
        <p:nvSpPr>
          <p:cNvPr id="3" name="Content Placeholder 2">
            <a:extLst>
              <a:ext uri="{FF2B5EF4-FFF2-40B4-BE49-F238E27FC236}">
                <a16:creationId xmlns:a16="http://schemas.microsoft.com/office/drawing/2014/main" id="{D7EB04B9-7185-4217-AB1D-D9F4E9BFA24C}"/>
              </a:ext>
            </a:extLst>
          </p:cNvPr>
          <p:cNvSpPr>
            <a:spLocks noGrp="1"/>
          </p:cNvSpPr>
          <p:nvPr>
            <p:ph idx="1"/>
          </p:nvPr>
        </p:nvSpPr>
        <p:spPr/>
        <p:txBody>
          <a:bodyPr>
            <a:normAutofit lnSpcReduction="10000"/>
          </a:bodyPr>
          <a:lstStyle/>
          <a:p>
            <a:r>
              <a:rPr lang="en-US" dirty="0"/>
              <a:t>Genetic causes are identified sooner</a:t>
            </a:r>
          </a:p>
          <a:p>
            <a:r>
              <a:rPr lang="en-US" dirty="0"/>
              <a:t>Drug screening libraries are larger</a:t>
            </a:r>
          </a:p>
          <a:p>
            <a:r>
              <a:rPr lang="en-US" dirty="0"/>
              <a:t>Nucleotide and gene therapy approaches are improving</a:t>
            </a:r>
          </a:p>
          <a:p>
            <a:r>
              <a:rPr lang="en-US" dirty="0"/>
              <a:t>Legislative financial incentives and “small” pharma interest</a:t>
            </a:r>
          </a:p>
          <a:p>
            <a:r>
              <a:rPr lang="en-US" dirty="0"/>
              <a:t>We still need</a:t>
            </a:r>
          </a:p>
          <a:p>
            <a:pPr lvl="1"/>
            <a:r>
              <a:rPr lang="en-US" dirty="0"/>
              <a:t>Funding for natural history studies and international collaboration</a:t>
            </a:r>
          </a:p>
          <a:p>
            <a:pPr lvl="1"/>
            <a:r>
              <a:rPr lang="en-US" dirty="0"/>
              <a:t>Creative trial designs and </a:t>
            </a:r>
            <a:r>
              <a:rPr lang="en-US" dirty="0" err="1"/>
              <a:t>FDAgency</a:t>
            </a:r>
            <a:r>
              <a:rPr lang="en-US" dirty="0"/>
              <a:t> flexibility to accommodate small numbers of patients and lack of traditional “control” groups</a:t>
            </a:r>
          </a:p>
          <a:p>
            <a:pPr lvl="1"/>
            <a:r>
              <a:rPr lang="en-US" b="1" i="1" u="sng" dirty="0"/>
              <a:t>Great reporting to inform the public, support the patients, and sway the funders/legislators!</a:t>
            </a:r>
          </a:p>
        </p:txBody>
      </p:sp>
    </p:spTree>
    <p:extLst>
      <p:ext uri="{BB962C8B-B14F-4D97-AF65-F5344CB8AC3E}">
        <p14:creationId xmlns:p14="http://schemas.microsoft.com/office/powerpoint/2010/main" val="3050900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726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CA909C-BE0C-4D7D-8194-0415E7BF02B6}"/>
              </a:ext>
            </a:extLst>
          </p:cNvPr>
          <p:cNvPicPr>
            <a:picLocks noChangeAspect="1"/>
          </p:cNvPicPr>
          <p:nvPr/>
        </p:nvPicPr>
        <p:blipFill>
          <a:blip r:embed="rId2"/>
          <a:stretch>
            <a:fillRect/>
          </a:stretch>
        </p:blipFill>
        <p:spPr>
          <a:xfrm>
            <a:off x="582647" y="2372049"/>
            <a:ext cx="5372949" cy="2846987"/>
          </a:xfrm>
          <a:prstGeom prst="rect">
            <a:avLst/>
          </a:prstGeom>
        </p:spPr>
      </p:pic>
      <p:sp>
        <p:nvSpPr>
          <p:cNvPr id="4" name="TextBox 3">
            <a:extLst>
              <a:ext uri="{FF2B5EF4-FFF2-40B4-BE49-F238E27FC236}">
                <a16:creationId xmlns:a16="http://schemas.microsoft.com/office/drawing/2014/main" id="{10E192E6-2B3F-49ED-9555-7CFE06A86B44}"/>
              </a:ext>
            </a:extLst>
          </p:cNvPr>
          <p:cNvSpPr txBox="1"/>
          <p:nvPr/>
        </p:nvSpPr>
        <p:spPr>
          <a:xfrm>
            <a:off x="7203233" y="6382139"/>
            <a:ext cx="2134046" cy="369332"/>
          </a:xfrm>
          <a:prstGeom prst="rect">
            <a:avLst/>
          </a:prstGeom>
          <a:noFill/>
        </p:spPr>
        <p:txBody>
          <a:bodyPr wrap="none" rtlCol="0">
            <a:spAutoFit/>
          </a:bodyPr>
          <a:lstStyle/>
          <a:p>
            <a:r>
              <a:rPr lang="en-US" dirty="0"/>
              <a:t>IQVIA Institute, 2020</a:t>
            </a:r>
          </a:p>
        </p:txBody>
      </p:sp>
      <p:pic>
        <p:nvPicPr>
          <p:cNvPr id="6" name="Picture 5">
            <a:extLst>
              <a:ext uri="{FF2B5EF4-FFF2-40B4-BE49-F238E27FC236}">
                <a16:creationId xmlns:a16="http://schemas.microsoft.com/office/drawing/2014/main" id="{29E50CBD-8A88-480B-8B30-831C621BD9F6}"/>
              </a:ext>
            </a:extLst>
          </p:cNvPr>
          <p:cNvPicPr>
            <a:picLocks noChangeAspect="1"/>
          </p:cNvPicPr>
          <p:nvPr/>
        </p:nvPicPr>
        <p:blipFill>
          <a:blip r:embed="rId3"/>
          <a:stretch>
            <a:fillRect/>
          </a:stretch>
        </p:blipFill>
        <p:spPr>
          <a:xfrm>
            <a:off x="6236405" y="2372049"/>
            <a:ext cx="5694337" cy="2937268"/>
          </a:xfrm>
          <a:prstGeom prst="rect">
            <a:avLst/>
          </a:prstGeom>
        </p:spPr>
      </p:pic>
    </p:spTree>
    <p:extLst>
      <p:ext uri="{BB962C8B-B14F-4D97-AF65-F5344CB8AC3E}">
        <p14:creationId xmlns:p14="http://schemas.microsoft.com/office/powerpoint/2010/main" val="2207392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44755-D399-4712-8F8B-868B2BAD5644}"/>
              </a:ext>
            </a:extLst>
          </p:cNvPr>
          <p:cNvSpPr>
            <a:spLocks noGrp="1"/>
          </p:cNvSpPr>
          <p:nvPr>
            <p:ph type="title"/>
          </p:nvPr>
        </p:nvSpPr>
        <p:spPr>
          <a:xfrm>
            <a:off x="647700" y="500062"/>
            <a:ext cx="10896600" cy="1325563"/>
          </a:xfrm>
        </p:spPr>
        <p:txBody>
          <a:bodyPr/>
          <a:lstStyle/>
          <a:p>
            <a:r>
              <a:rPr lang="en-US" b="1" dirty="0">
                <a:solidFill>
                  <a:srgbClr val="0070C0"/>
                </a:solidFill>
              </a:rPr>
              <a:t>Disclosures: The SDMHS receives support from:</a:t>
            </a:r>
          </a:p>
        </p:txBody>
      </p:sp>
      <p:sp>
        <p:nvSpPr>
          <p:cNvPr id="3" name="Content Placeholder 2">
            <a:extLst>
              <a:ext uri="{FF2B5EF4-FFF2-40B4-BE49-F238E27FC236}">
                <a16:creationId xmlns:a16="http://schemas.microsoft.com/office/drawing/2014/main" id="{0F14B207-F526-4426-BBAD-5D2820A988C5}"/>
              </a:ext>
            </a:extLst>
          </p:cNvPr>
          <p:cNvSpPr>
            <a:spLocks noGrp="1"/>
          </p:cNvSpPr>
          <p:nvPr>
            <p:ph idx="1"/>
          </p:nvPr>
        </p:nvSpPr>
        <p:spPr/>
        <p:txBody>
          <a:bodyPr/>
          <a:lstStyle/>
          <a:p>
            <a:r>
              <a:rPr lang="en-US" dirty="0"/>
              <a:t>Amgen – to treat fibrous dysplasia/McCune-Albright syndrome</a:t>
            </a:r>
          </a:p>
          <a:p>
            <a:endParaRPr lang="en-US" dirty="0"/>
          </a:p>
          <a:p>
            <a:r>
              <a:rPr lang="en-US" dirty="0"/>
              <a:t>BridgeBio – to treat autosomal dominant hypocalcemia type 1</a:t>
            </a:r>
          </a:p>
          <a:p>
            <a:endParaRPr lang="en-US" dirty="0"/>
          </a:p>
        </p:txBody>
      </p:sp>
      <p:pic>
        <p:nvPicPr>
          <p:cNvPr id="4" name="Picture 3">
            <a:extLst>
              <a:ext uri="{FF2B5EF4-FFF2-40B4-BE49-F238E27FC236}">
                <a16:creationId xmlns:a16="http://schemas.microsoft.com/office/drawing/2014/main" id="{C1C89998-4249-440B-8EBF-D0E1A9C2F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4040" y="6269456"/>
            <a:ext cx="1841265" cy="371406"/>
          </a:xfrm>
          <a:prstGeom prst="rect">
            <a:avLst/>
          </a:prstGeom>
        </p:spPr>
      </p:pic>
    </p:spTree>
    <p:extLst>
      <p:ext uri="{BB962C8B-B14F-4D97-AF65-F5344CB8AC3E}">
        <p14:creationId xmlns:p14="http://schemas.microsoft.com/office/powerpoint/2010/main" val="716449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7E3EC4-F032-487A-8C3A-07165082261B}"/>
              </a:ext>
            </a:extLst>
          </p:cNvPr>
          <p:cNvPicPr>
            <a:picLocks noChangeAspect="1"/>
          </p:cNvPicPr>
          <p:nvPr/>
        </p:nvPicPr>
        <p:blipFill rotWithShape="1">
          <a:blip r:embed="rId2"/>
          <a:srcRect t="26387"/>
          <a:stretch/>
        </p:blipFill>
        <p:spPr>
          <a:xfrm>
            <a:off x="2351314" y="2547257"/>
            <a:ext cx="7153469" cy="2748843"/>
          </a:xfrm>
          <a:prstGeom prst="rect">
            <a:avLst/>
          </a:prstGeom>
        </p:spPr>
      </p:pic>
      <p:sp>
        <p:nvSpPr>
          <p:cNvPr id="4" name="TextBox 3">
            <a:extLst>
              <a:ext uri="{FF2B5EF4-FFF2-40B4-BE49-F238E27FC236}">
                <a16:creationId xmlns:a16="http://schemas.microsoft.com/office/drawing/2014/main" id="{56837F72-C90B-4252-8360-D6FB808B8047}"/>
              </a:ext>
            </a:extLst>
          </p:cNvPr>
          <p:cNvSpPr txBox="1"/>
          <p:nvPr/>
        </p:nvSpPr>
        <p:spPr>
          <a:xfrm>
            <a:off x="7203233" y="6382139"/>
            <a:ext cx="2134046" cy="369332"/>
          </a:xfrm>
          <a:prstGeom prst="rect">
            <a:avLst/>
          </a:prstGeom>
          <a:noFill/>
        </p:spPr>
        <p:txBody>
          <a:bodyPr wrap="none" rtlCol="0">
            <a:spAutoFit/>
          </a:bodyPr>
          <a:lstStyle/>
          <a:p>
            <a:r>
              <a:rPr lang="en-US" dirty="0"/>
              <a:t>IQVIA Institute, 2020</a:t>
            </a:r>
          </a:p>
        </p:txBody>
      </p:sp>
    </p:spTree>
    <p:extLst>
      <p:ext uri="{BB962C8B-B14F-4D97-AF65-F5344CB8AC3E}">
        <p14:creationId xmlns:p14="http://schemas.microsoft.com/office/powerpoint/2010/main" val="3977087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F7D3D0-0263-47BD-8086-278A90D1F1C0}"/>
              </a:ext>
            </a:extLst>
          </p:cNvPr>
          <p:cNvPicPr>
            <a:picLocks noChangeAspect="1"/>
          </p:cNvPicPr>
          <p:nvPr/>
        </p:nvPicPr>
        <p:blipFill>
          <a:blip r:embed="rId2"/>
          <a:stretch>
            <a:fillRect/>
          </a:stretch>
        </p:blipFill>
        <p:spPr>
          <a:xfrm>
            <a:off x="6596744" y="1495818"/>
            <a:ext cx="5131836" cy="4081570"/>
          </a:xfrm>
          <a:prstGeom prst="rect">
            <a:avLst/>
          </a:prstGeom>
        </p:spPr>
      </p:pic>
      <p:pic>
        <p:nvPicPr>
          <p:cNvPr id="7" name="Picture 6">
            <a:extLst>
              <a:ext uri="{FF2B5EF4-FFF2-40B4-BE49-F238E27FC236}">
                <a16:creationId xmlns:a16="http://schemas.microsoft.com/office/drawing/2014/main" id="{6381DFB4-97F3-4A2D-B5E1-C07770EBCB67}"/>
              </a:ext>
            </a:extLst>
          </p:cNvPr>
          <p:cNvPicPr>
            <a:picLocks noChangeAspect="1"/>
          </p:cNvPicPr>
          <p:nvPr/>
        </p:nvPicPr>
        <p:blipFill>
          <a:blip r:embed="rId3"/>
          <a:stretch>
            <a:fillRect/>
          </a:stretch>
        </p:blipFill>
        <p:spPr>
          <a:xfrm>
            <a:off x="374742" y="1296446"/>
            <a:ext cx="5895430" cy="4095623"/>
          </a:xfrm>
          <a:prstGeom prst="rect">
            <a:avLst/>
          </a:prstGeom>
        </p:spPr>
      </p:pic>
      <p:grpSp>
        <p:nvGrpSpPr>
          <p:cNvPr id="11" name="Group 10">
            <a:extLst>
              <a:ext uri="{FF2B5EF4-FFF2-40B4-BE49-F238E27FC236}">
                <a16:creationId xmlns:a16="http://schemas.microsoft.com/office/drawing/2014/main" id="{33340C45-AAB2-4AA4-83C4-CC2F11A8988C}"/>
              </a:ext>
            </a:extLst>
          </p:cNvPr>
          <p:cNvGrpSpPr/>
          <p:nvPr/>
        </p:nvGrpSpPr>
        <p:grpSpPr>
          <a:xfrm>
            <a:off x="9057568" y="6044731"/>
            <a:ext cx="3021980" cy="512956"/>
            <a:chOff x="962192" y="5885341"/>
            <a:chExt cx="3021980" cy="512956"/>
          </a:xfrm>
        </p:grpSpPr>
        <p:pic>
          <p:nvPicPr>
            <p:cNvPr id="9" name="Picture 8">
              <a:extLst>
                <a:ext uri="{FF2B5EF4-FFF2-40B4-BE49-F238E27FC236}">
                  <a16:creationId xmlns:a16="http://schemas.microsoft.com/office/drawing/2014/main" id="{FF7DB7F7-27BF-46AF-9B0C-384FFBAAD303}"/>
                </a:ext>
              </a:extLst>
            </p:cNvPr>
            <p:cNvPicPr>
              <a:picLocks noChangeAspect="1"/>
            </p:cNvPicPr>
            <p:nvPr/>
          </p:nvPicPr>
          <p:blipFill rotWithShape="1">
            <a:blip r:embed="rId4"/>
            <a:srcRect r="71534"/>
            <a:stretch/>
          </p:blipFill>
          <p:spPr>
            <a:xfrm>
              <a:off x="962192" y="5885341"/>
              <a:ext cx="3021980" cy="256478"/>
            </a:xfrm>
            <a:prstGeom prst="rect">
              <a:avLst/>
            </a:prstGeom>
          </p:spPr>
        </p:pic>
        <p:pic>
          <p:nvPicPr>
            <p:cNvPr id="10" name="Picture 9">
              <a:extLst>
                <a:ext uri="{FF2B5EF4-FFF2-40B4-BE49-F238E27FC236}">
                  <a16:creationId xmlns:a16="http://schemas.microsoft.com/office/drawing/2014/main" id="{6061E90D-8E87-49DF-B886-8BC1076C723C}"/>
                </a:ext>
              </a:extLst>
            </p:cNvPr>
            <p:cNvPicPr>
              <a:picLocks noChangeAspect="1"/>
            </p:cNvPicPr>
            <p:nvPr/>
          </p:nvPicPr>
          <p:blipFill rotWithShape="1">
            <a:blip r:embed="rId4"/>
            <a:srcRect l="79239"/>
            <a:stretch/>
          </p:blipFill>
          <p:spPr>
            <a:xfrm>
              <a:off x="962192" y="6141819"/>
              <a:ext cx="2203997" cy="256478"/>
            </a:xfrm>
            <a:prstGeom prst="rect">
              <a:avLst/>
            </a:prstGeom>
          </p:spPr>
        </p:pic>
      </p:grpSp>
    </p:spTree>
    <p:extLst>
      <p:ext uri="{BB962C8B-B14F-4D97-AF65-F5344CB8AC3E}">
        <p14:creationId xmlns:p14="http://schemas.microsoft.com/office/powerpoint/2010/main" val="420923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7B7544-90E8-4940-8BD2-D0AD1706B0AE}"/>
              </a:ext>
            </a:extLst>
          </p:cNvPr>
          <p:cNvPicPr>
            <a:picLocks noChangeAspect="1"/>
          </p:cNvPicPr>
          <p:nvPr/>
        </p:nvPicPr>
        <p:blipFill>
          <a:blip r:embed="rId2"/>
          <a:stretch>
            <a:fillRect/>
          </a:stretch>
        </p:blipFill>
        <p:spPr>
          <a:xfrm>
            <a:off x="569166" y="733089"/>
            <a:ext cx="4389107" cy="5135865"/>
          </a:xfrm>
          <a:prstGeom prst="rect">
            <a:avLst/>
          </a:prstGeom>
        </p:spPr>
      </p:pic>
      <p:grpSp>
        <p:nvGrpSpPr>
          <p:cNvPr id="4" name="Group 3">
            <a:extLst>
              <a:ext uri="{FF2B5EF4-FFF2-40B4-BE49-F238E27FC236}">
                <a16:creationId xmlns:a16="http://schemas.microsoft.com/office/drawing/2014/main" id="{B5C7B3BC-6EBD-4134-9431-82F509A7F49C}"/>
              </a:ext>
            </a:extLst>
          </p:cNvPr>
          <p:cNvGrpSpPr/>
          <p:nvPr/>
        </p:nvGrpSpPr>
        <p:grpSpPr>
          <a:xfrm>
            <a:off x="9057568" y="6044731"/>
            <a:ext cx="3021980" cy="512956"/>
            <a:chOff x="962192" y="5885341"/>
            <a:chExt cx="3021980" cy="512956"/>
          </a:xfrm>
        </p:grpSpPr>
        <p:pic>
          <p:nvPicPr>
            <p:cNvPr id="5" name="Picture 4">
              <a:extLst>
                <a:ext uri="{FF2B5EF4-FFF2-40B4-BE49-F238E27FC236}">
                  <a16:creationId xmlns:a16="http://schemas.microsoft.com/office/drawing/2014/main" id="{1A15A106-2C55-4E40-98B3-C51E256DF8E0}"/>
                </a:ext>
              </a:extLst>
            </p:cNvPr>
            <p:cNvPicPr>
              <a:picLocks noChangeAspect="1"/>
            </p:cNvPicPr>
            <p:nvPr/>
          </p:nvPicPr>
          <p:blipFill rotWithShape="1">
            <a:blip r:embed="rId3"/>
            <a:srcRect r="71534"/>
            <a:stretch/>
          </p:blipFill>
          <p:spPr>
            <a:xfrm>
              <a:off x="962192" y="5885341"/>
              <a:ext cx="3021980" cy="256478"/>
            </a:xfrm>
            <a:prstGeom prst="rect">
              <a:avLst/>
            </a:prstGeom>
          </p:spPr>
        </p:pic>
        <p:pic>
          <p:nvPicPr>
            <p:cNvPr id="6" name="Picture 5">
              <a:extLst>
                <a:ext uri="{FF2B5EF4-FFF2-40B4-BE49-F238E27FC236}">
                  <a16:creationId xmlns:a16="http://schemas.microsoft.com/office/drawing/2014/main" id="{6B1A44C7-31F0-4648-883A-B79CFCABA12F}"/>
                </a:ext>
              </a:extLst>
            </p:cNvPr>
            <p:cNvPicPr>
              <a:picLocks noChangeAspect="1"/>
            </p:cNvPicPr>
            <p:nvPr/>
          </p:nvPicPr>
          <p:blipFill rotWithShape="1">
            <a:blip r:embed="rId3"/>
            <a:srcRect l="79239"/>
            <a:stretch/>
          </p:blipFill>
          <p:spPr>
            <a:xfrm>
              <a:off x="962192" y="6141819"/>
              <a:ext cx="2203997" cy="256478"/>
            </a:xfrm>
            <a:prstGeom prst="rect">
              <a:avLst/>
            </a:prstGeom>
          </p:spPr>
        </p:pic>
      </p:grpSp>
      <p:pic>
        <p:nvPicPr>
          <p:cNvPr id="8" name="Picture 7">
            <a:extLst>
              <a:ext uri="{FF2B5EF4-FFF2-40B4-BE49-F238E27FC236}">
                <a16:creationId xmlns:a16="http://schemas.microsoft.com/office/drawing/2014/main" id="{7B1D856D-D100-473F-B3F6-21A32657FAD3}"/>
              </a:ext>
            </a:extLst>
          </p:cNvPr>
          <p:cNvPicPr>
            <a:picLocks noChangeAspect="1"/>
          </p:cNvPicPr>
          <p:nvPr/>
        </p:nvPicPr>
        <p:blipFill>
          <a:blip r:embed="rId4"/>
          <a:stretch>
            <a:fillRect/>
          </a:stretch>
        </p:blipFill>
        <p:spPr>
          <a:xfrm>
            <a:off x="5567236" y="1120957"/>
            <a:ext cx="6512312" cy="4360127"/>
          </a:xfrm>
          <a:prstGeom prst="rect">
            <a:avLst/>
          </a:prstGeom>
        </p:spPr>
      </p:pic>
    </p:spTree>
    <p:extLst>
      <p:ext uri="{BB962C8B-B14F-4D97-AF65-F5344CB8AC3E}">
        <p14:creationId xmlns:p14="http://schemas.microsoft.com/office/powerpoint/2010/main" val="2867802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35505-2F83-47F0-B7EC-4657CD27313A}"/>
              </a:ext>
            </a:extLst>
          </p:cNvPr>
          <p:cNvSpPr>
            <a:spLocks noGrp="1"/>
          </p:cNvSpPr>
          <p:nvPr>
            <p:ph type="title"/>
          </p:nvPr>
        </p:nvSpPr>
        <p:spPr/>
        <p:txBody>
          <a:bodyPr/>
          <a:lstStyle/>
          <a:p>
            <a:r>
              <a:rPr lang="en-US" b="1" dirty="0">
                <a:solidFill>
                  <a:srgbClr val="0070C0"/>
                </a:solidFill>
              </a:rPr>
              <a:t>Outline</a:t>
            </a:r>
          </a:p>
        </p:txBody>
      </p:sp>
      <p:sp>
        <p:nvSpPr>
          <p:cNvPr id="3" name="Content Placeholder 2">
            <a:extLst>
              <a:ext uri="{FF2B5EF4-FFF2-40B4-BE49-F238E27FC236}">
                <a16:creationId xmlns:a16="http://schemas.microsoft.com/office/drawing/2014/main" id="{8890741A-A842-4E0A-BEF4-6E2279C4A0D9}"/>
              </a:ext>
            </a:extLst>
          </p:cNvPr>
          <p:cNvSpPr>
            <a:spLocks noGrp="1"/>
          </p:cNvSpPr>
          <p:nvPr>
            <p:ph idx="1"/>
          </p:nvPr>
        </p:nvSpPr>
        <p:spPr/>
        <p:txBody>
          <a:bodyPr/>
          <a:lstStyle/>
          <a:p>
            <a:r>
              <a:rPr lang="en-US" dirty="0"/>
              <a:t>Rare disease drug landscape</a:t>
            </a:r>
          </a:p>
          <a:p>
            <a:r>
              <a:rPr lang="en-US" dirty="0"/>
              <a:t>Skeletal disorders and mineral homeostasis section</a:t>
            </a:r>
          </a:p>
          <a:p>
            <a:r>
              <a:rPr lang="en-US" dirty="0"/>
              <a:t>3 Case studies in rare disease drug development</a:t>
            </a:r>
          </a:p>
          <a:p>
            <a:pPr lvl="1">
              <a:buFont typeface="Courier New" panose="02070309020205020404" pitchFamily="49" charset="0"/>
              <a:buChar char="o"/>
            </a:pPr>
            <a:r>
              <a:rPr lang="en-US" dirty="0"/>
              <a:t>Tumor-induced osteomalacia – infigratinib</a:t>
            </a:r>
          </a:p>
          <a:p>
            <a:pPr lvl="1">
              <a:buFont typeface="Courier New" panose="02070309020205020404" pitchFamily="49" charset="0"/>
              <a:buChar char="o"/>
            </a:pPr>
            <a:r>
              <a:rPr lang="en-US" dirty="0"/>
              <a:t>Autosomal dominant hypocalcemia type 1 – encaleret</a:t>
            </a:r>
          </a:p>
          <a:p>
            <a:pPr lvl="1">
              <a:buFont typeface="Courier New" panose="02070309020205020404" pitchFamily="49" charset="0"/>
              <a:buChar char="o"/>
            </a:pPr>
            <a:r>
              <a:rPr lang="en-US" dirty="0"/>
              <a:t>Fibrous dysplasia/McCune-Albright syndrome – TBD </a:t>
            </a:r>
          </a:p>
        </p:txBody>
      </p:sp>
      <p:pic>
        <p:nvPicPr>
          <p:cNvPr id="4" name="Picture 3">
            <a:extLst>
              <a:ext uri="{FF2B5EF4-FFF2-40B4-BE49-F238E27FC236}">
                <a16:creationId xmlns:a16="http://schemas.microsoft.com/office/drawing/2014/main" id="{9BEB3A13-1427-4FEF-A50B-3D9CE4B079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4040" y="6269456"/>
            <a:ext cx="1841265" cy="371406"/>
          </a:xfrm>
          <a:prstGeom prst="rect">
            <a:avLst/>
          </a:prstGeom>
        </p:spPr>
      </p:pic>
    </p:spTree>
    <p:extLst>
      <p:ext uri="{BB962C8B-B14F-4D97-AF65-F5344CB8AC3E}">
        <p14:creationId xmlns:p14="http://schemas.microsoft.com/office/powerpoint/2010/main" val="1286543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3A414-AF7E-4578-A441-350C785AE5E2}"/>
              </a:ext>
            </a:extLst>
          </p:cNvPr>
          <p:cNvSpPr>
            <a:spLocks noGrp="1"/>
          </p:cNvSpPr>
          <p:nvPr>
            <p:ph type="title"/>
          </p:nvPr>
        </p:nvSpPr>
        <p:spPr>
          <a:xfrm>
            <a:off x="838200" y="103108"/>
            <a:ext cx="10515600" cy="1325563"/>
          </a:xfrm>
        </p:spPr>
        <p:txBody>
          <a:bodyPr/>
          <a:lstStyle/>
          <a:p>
            <a:pPr algn="ctr"/>
            <a:r>
              <a:rPr lang="en-US" b="1" dirty="0">
                <a:solidFill>
                  <a:srgbClr val="0070C0"/>
                </a:solidFill>
              </a:rPr>
              <a:t>Rare Disease Treatment Landscape</a:t>
            </a:r>
          </a:p>
        </p:txBody>
      </p:sp>
      <p:sp>
        <p:nvSpPr>
          <p:cNvPr id="3" name="Content Placeholder 2">
            <a:extLst>
              <a:ext uri="{FF2B5EF4-FFF2-40B4-BE49-F238E27FC236}">
                <a16:creationId xmlns:a16="http://schemas.microsoft.com/office/drawing/2014/main" id="{877BA982-C629-4FF8-A675-CC8FDBF18C8B}"/>
              </a:ext>
            </a:extLst>
          </p:cNvPr>
          <p:cNvSpPr>
            <a:spLocks noGrp="1"/>
          </p:cNvSpPr>
          <p:nvPr>
            <p:ph idx="1"/>
          </p:nvPr>
        </p:nvSpPr>
        <p:spPr>
          <a:xfrm>
            <a:off x="569752" y="1339064"/>
            <a:ext cx="10515600" cy="4351338"/>
          </a:xfrm>
        </p:spPr>
        <p:txBody>
          <a:bodyPr>
            <a:normAutofit/>
          </a:bodyPr>
          <a:lstStyle/>
          <a:p>
            <a:r>
              <a:rPr lang="en-US" dirty="0"/>
              <a:t>Definition: </a:t>
            </a:r>
          </a:p>
          <a:p>
            <a:pPr lvl="1"/>
            <a:r>
              <a:rPr lang="en-US" dirty="0"/>
              <a:t>US: &lt;200,000 people (1/1,630); EU: &lt;5/10,000 (1/2,000); Japan: &lt; 50,000 (1/2,500); </a:t>
            </a:r>
            <a:r>
              <a:rPr lang="en-US" b="1" dirty="0"/>
              <a:t>Global average: 1/2,500 </a:t>
            </a:r>
          </a:p>
          <a:p>
            <a:r>
              <a:rPr lang="en-US" dirty="0"/>
              <a:t>Number of rare diseases: 5,000 – 9,603 (citations vary)</a:t>
            </a:r>
          </a:p>
          <a:p>
            <a:r>
              <a:rPr lang="en-US" dirty="0"/>
              <a:t>Prevalence: Current best estimate: 6.2% (US: 20 M; EU: 47M) </a:t>
            </a:r>
          </a:p>
          <a:p>
            <a:r>
              <a:rPr lang="en-US" dirty="0"/>
              <a:t>Cost: </a:t>
            </a:r>
          </a:p>
          <a:p>
            <a:pPr marL="0" indent="0">
              <a:buNone/>
            </a:pPr>
            <a:endParaRPr lang="en-US" dirty="0"/>
          </a:p>
        </p:txBody>
      </p:sp>
      <p:sp>
        <p:nvSpPr>
          <p:cNvPr id="5" name="TextBox 4">
            <a:extLst>
              <a:ext uri="{FF2B5EF4-FFF2-40B4-BE49-F238E27FC236}">
                <a16:creationId xmlns:a16="http://schemas.microsoft.com/office/drawing/2014/main" id="{2245DCC2-56D4-47B9-A258-3E5979A80EAA}"/>
              </a:ext>
            </a:extLst>
          </p:cNvPr>
          <p:cNvSpPr txBox="1"/>
          <p:nvPr/>
        </p:nvSpPr>
        <p:spPr>
          <a:xfrm>
            <a:off x="8863997" y="6200487"/>
            <a:ext cx="3582956" cy="584775"/>
          </a:xfrm>
          <a:prstGeom prst="rect">
            <a:avLst/>
          </a:prstGeom>
          <a:noFill/>
        </p:spPr>
        <p:txBody>
          <a:bodyPr wrap="square" rtlCol="0">
            <a:spAutoFit/>
          </a:bodyPr>
          <a:lstStyle/>
          <a:p>
            <a:r>
              <a:rPr lang="en-US" sz="1600" dirty="0"/>
              <a:t>Ferreira, Amer J Med Genet, 2018</a:t>
            </a:r>
          </a:p>
          <a:p>
            <a:r>
              <a:rPr lang="en-US" sz="1600" dirty="0"/>
              <a:t>IQVIA Institute, 2020</a:t>
            </a:r>
          </a:p>
        </p:txBody>
      </p:sp>
      <p:pic>
        <p:nvPicPr>
          <p:cNvPr id="6" name="Picture 5">
            <a:extLst>
              <a:ext uri="{FF2B5EF4-FFF2-40B4-BE49-F238E27FC236}">
                <a16:creationId xmlns:a16="http://schemas.microsoft.com/office/drawing/2014/main" id="{5663E42C-F585-4E20-A965-567B97223BB5}"/>
              </a:ext>
            </a:extLst>
          </p:cNvPr>
          <p:cNvPicPr>
            <a:picLocks noChangeAspect="1"/>
          </p:cNvPicPr>
          <p:nvPr/>
        </p:nvPicPr>
        <p:blipFill rotWithShape="1">
          <a:blip r:embed="rId2"/>
          <a:srcRect l="3391" t="26387" r="2174"/>
          <a:stretch/>
        </p:blipFill>
        <p:spPr>
          <a:xfrm>
            <a:off x="1856963" y="3514733"/>
            <a:ext cx="6755364" cy="2748843"/>
          </a:xfrm>
          <a:prstGeom prst="rect">
            <a:avLst/>
          </a:prstGeom>
        </p:spPr>
      </p:pic>
    </p:spTree>
    <p:extLst>
      <p:ext uri="{BB962C8B-B14F-4D97-AF65-F5344CB8AC3E}">
        <p14:creationId xmlns:p14="http://schemas.microsoft.com/office/powerpoint/2010/main" val="223509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AB702-9E4D-42BA-8490-48DE9C7D846E}"/>
              </a:ext>
            </a:extLst>
          </p:cNvPr>
          <p:cNvSpPr>
            <a:spLocks noGrp="1"/>
          </p:cNvSpPr>
          <p:nvPr>
            <p:ph type="title"/>
          </p:nvPr>
        </p:nvSpPr>
        <p:spPr/>
        <p:txBody>
          <a:bodyPr/>
          <a:lstStyle/>
          <a:p>
            <a:r>
              <a:rPr lang="en-US" b="1" dirty="0">
                <a:solidFill>
                  <a:srgbClr val="0070C0"/>
                </a:solidFill>
              </a:rPr>
              <a:t>Sea change in rare disease study/treatment</a:t>
            </a:r>
          </a:p>
        </p:txBody>
      </p:sp>
      <p:sp>
        <p:nvSpPr>
          <p:cNvPr id="3" name="Content Placeholder 2">
            <a:extLst>
              <a:ext uri="{FF2B5EF4-FFF2-40B4-BE49-F238E27FC236}">
                <a16:creationId xmlns:a16="http://schemas.microsoft.com/office/drawing/2014/main" id="{0F619B29-BF13-45C4-A46F-486FB4483B75}"/>
              </a:ext>
            </a:extLst>
          </p:cNvPr>
          <p:cNvSpPr>
            <a:spLocks noGrp="1"/>
          </p:cNvSpPr>
          <p:nvPr>
            <p:ph idx="1"/>
          </p:nvPr>
        </p:nvSpPr>
        <p:spPr/>
        <p:txBody>
          <a:bodyPr>
            <a:normAutofit lnSpcReduction="10000"/>
          </a:bodyPr>
          <a:lstStyle/>
          <a:p>
            <a:r>
              <a:rPr lang="en-US" dirty="0"/>
              <a:t>Advances in genetic diagnostics</a:t>
            </a:r>
          </a:p>
          <a:p>
            <a:pPr lvl="1"/>
            <a:r>
              <a:rPr lang="en-US" dirty="0">
                <a:latin typeface="Calibri" panose="020F0502020204030204" pitchFamily="34" charset="0"/>
                <a:cs typeface="Calibri" panose="020F0502020204030204" pitchFamily="34" charset="0"/>
              </a:rPr>
              <a:t>↑speed, ↓cost, ↑accuracy </a:t>
            </a:r>
            <a:endParaRPr lang="en-US" dirty="0"/>
          </a:p>
          <a:p>
            <a:r>
              <a:rPr lang="en-US" dirty="0"/>
              <a:t>Advances in drug discovery</a:t>
            </a:r>
          </a:p>
          <a:p>
            <a:pPr lvl="1"/>
            <a:r>
              <a:rPr lang="en-US" dirty="0"/>
              <a:t>From 100,000’s molecules </a:t>
            </a:r>
            <a:r>
              <a:rPr lang="en-US" i="1" dirty="0"/>
              <a:t>in vitro </a:t>
            </a:r>
            <a:r>
              <a:rPr lang="en-US" dirty="0">
                <a:latin typeface="Calibri" panose="020F0502020204030204" pitchFamily="34" charset="0"/>
                <a:cs typeface="Calibri" panose="020F0502020204030204" pitchFamily="34" charset="0"/>
              </a:rPr>
              <a:t>→ trillions of molecules </a:t>
            </a:r>
            <a:r>
              <a:rPr lang="en-US" i="1" dirty="0">
                <a:latin typeface="Calibri" panose="020F0502020204030204" pitchFamily="34" charset="0"/>
                <a:cs typeface="Calibri" panose="020F0502020204030204" pitchFamily="34" charset="0"/>
              </a:rPr>
              <a:t>in silico</a:t>
            </a:r>
          </a:p>
          <a:p>
            <a:r>
              <a:rPr lang="en-US" dirty="0">
                <a:latin typeface="Calibri" panose="020F0502020204030204" pitchFamily="34" charset="0"/>
                <a:cs typeface="Calibri" panose="020F0502020204030204" pitchFamily="34" charset="0"/>
              </a:rPr>
              <a:t>Advances in animal models</a:t>
            </a:r>
          </a:p>
          <a:p>
            <a:pPr lvl="1"/>
            <a:r>
              <a:rPr lang="en-US" dirty="0"/>
              <a:t>CRISPR mice </a:t>
            </a:r>
          </a:p>
          <a:p>
            <a:r>
              <a:rPr lang="en-US" dirty="0"/>
              <a:t>Changes in the economic landscape</a:t>
            </a:r>
          </a:p>
          <a:p>
            <a:pPr lvl="1"/>
            <a:r>
              <a:rPr lang="en-US" dirty="0"/>
              <a:t>Entry of small biopharma, interest of big pharma, legislative incentives  </a:t>
            </a:r>
          </a:p>
          <a:p>
            <a:r>
              <a:rPr lang="en-US" dirty="0"/>
              <a:t>Advances in patient information and support </a:t>
            </a:r>
          </a:p>
          <a:p>
            <a:pPr lvl="1"/>
            <a:r>
              <a:rPr lang="en-US" dirty="0"/>
              <a:t>Social media, patient support groups</a:t>
            </a:r>
          </a:p>
        </p:txBody>
      </p:sp>
      <p:pic>
        <p:nvPicPr>
          <p:cNvPr id="4" name="Picture 3">
            <a:extLst>
              <a:ext uri="{FF2B5EF4-FFF2-40B4-BE49-F238E27FC236}">
                <a16:creationId xmlns:a16="http://schemas.microsoft.com/office/drawing/2014/main" id="{C3D77992-16AA-4506-961F-F7F95ABB7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4040" y="6269456"/>
            <a:ext cx="1841265" cy="371406"/>
          </a:xfrm>
          <a:prstGeom prst="rect">
            <a:avLst/>
          </a:prstGeom>
        </p:spPr>
      </p:pic>
    </p:spTree>
    <p:extLst>
      <p:ext uri="{BB962C8B-B14F-4D97-AF65-F5344CB8AC3E}">
        <p14:creationId xmlns:p14="http://schemas.microsoft.com/office/powerpoint/2010/main" val="1857288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09364-F191-41F8-8BF8-C42509B75476}"/>
              </a:ext>
            </a:extLst>
          </p:cNvPr>
          <p:cNvSpPr>
            <a:spLocks noGrp="1"/>
          </p:cNvSpPr>
          <p:nvPr>
            <p:ph type="title"/>
          </p:nvPr>
        </p:nvSpPr>
        <p:spPr/>
        <p:txBody>
          <a:bodyPr/>
          <a:lstStyle/>
          <a:p>
            <a:pPr algn="ctr"/>
            <a:r>
              <a:rPr lang="en-US" b="1" dirty="0">
                <a:solidFill>
                  <a:srgbClr val="0070C0"/>
                </a:solidFill>
              </a:rPr>
              <a:t>Pathways to treatment: 3 case studies</a:t>
            </a:r>
          </a:p>
        </p:txBody>
      </p:sp>
      <p:sp>
        <p:nvSpPr>
          <p:cNvPr id="3" name="Content Placeholder 2">
            <a:extLst>
              <a:ext uri="{FF2B5EF4-FFF2-40B4-BE49-F238E27FC236}">
                <a16:creationId xmlns:a16="http://schemas.microsoft.com/office/drawing/2014/main" id="{87DE775A-5531-4A70-B017-DDDD4D47617B}"/>
              </a:ext>
            </a:extLst>
          </p:cNvPr>
          <p:cNvSpPr>
            <a:spLocks noGrp="1"/>
          </p:cNvSpPr>
          <p:nvPr>
            <p:ph idx="1"/>
          </p:nvPr>
        </p:nvSpPr>
        <p:spPr/>
        <p:txBody>
          <a:bodyPr/>
          <a:lstStyle/>
          <a:p>
            <a:r>
              <a:rPr lang="en-US" dirty="0"/>
              <a:t>Tumor-induced osteomalacia – infigratinib</a:t>
            </a:r>
          </a:p>
          <a:p>
            <a:pPr lvl="1"/>
            <a:r>
              <a:rPr lang="en-US" dirty="0"/>
              <a:t>Rapid application (repurposing) of a drug in development</a:t>
            </a:r>
          </a:p>
          <a:p>
            <a:r>
              <a:rPr lang="en-US" dirty="0"/>
              <a:t>Autosomal dominant hypocalcemia type 1 – encaleret</a:t>
            </a:r>
          </a:p>
          <a:p>
            <a:pPr lvl="1"/>
            <a:r>
              <a:rPr lang="en-US" dirty="0"/>
              <a:t>Protracted application (repurposing) of and existing drug</a:t>
            </a:r>
          </a:p>
          <a:p>
            <a:r>
              <a:rPr lang="en-US" dirty="0"/>
              <a:t>McCune-Albright syndrome – TBD</a:t>
            </a:r>
          </a:p>
          <a:p>
            <a:pPr lvl="1"/>
            <a:r>
              <a:rPr lang="en-US" dirty="0"/>
              <a:t> A tough nut to crack!</a:t>
            </a:r>
          </a:p>
        </p:txBody>
      </p:sp>
      <p:pic>
        <p:nvPicPr>
          <p:cNvPr id="4" name="Picture 3">
            <a:extLst>
              <a:ext uri="{FF2B5EF4-FFF2-40B4-BE49-F238E27FC236}">
                <a16:creationId xmlns:a16="http://schemas.microsoft.com/office/drawing/2014/main" id="{EA47B74A-0E7C-47FF-9C97-C4A857638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4040" y="6269456"/>
            <a:ext cx="1841265" cy="371406"/>
          </a:xfrm>
          <a:prstGeom prst="rect">
            <a:avLst/>
          </a:prstGeom>
        </p:spPr>
      </p:pic>
    </p:spTree>
    <p:extLst>
      <p:ext uri="{BB962C8B-B14F-4D97-AF65-F5344CB8AC3E}">
        <p14:creationId xmlns:p14="http://schemas.microsoft.com/office/powerpoint/2010/main" val="1336695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C48605-36A0-420F-88DE-45A9F2B44541}"/>
              </a:ext>
            </a:extLst>
          </p:cNvPr>
          <p:cNvPicPr>
            <a:picLocks noChangeAspect="1"/>
          </p:cNvPicPr>
          <p:nvPr/>
        </p:nvPicPr>
        <p:blipFill rotWithShape="1">
          <a:blip r:embed="rId2"/>
          <a:srcRect l="43010" t="3402" r="42755" b="4127"/>
          <a:stretch/>
        </p:blipFill>
        <p:spPr>
          <a:xfrm>
            <a:off x="578498" y="1173652"/>
            <a:ext cx="1735494" cy="4767944"/>
          </a:xfrm>
          <a:prstGeom prst="rect">
            <a:avLst/>
          </a:prstGeom>
        </p:spPr>
      </p:pic>
      <p:pic>
        <p:nvPicPr>
          <p:cNvPr id="4" name="Picture 3" descr="A close up of water drops on a red surface&#10;&#10;Description automatically generated with low confidence">
            <a:extLst>
              <a:ext uri="{FF2B5EF4-FFF2-40B4-BE49-F238E27FC236}">
                <a16:creationId xmlns:a16="http://schemas.microsoft.com/office/drawing/2014/main" id="{BC1A4603-0C59-4238-A1EC-44CBCA67FE47}"/>
              </a:ext>
            </a:extLst>
          </p:cNvPr>
          <p:cNvPicPr>
            <a:picLocks noChangeAspect="1"/>
          </p:cNvPicPr>
          <p:nvPr/>
        </p:nvPicPr>
        <p:blipFill rotWithShape="1">
          <a:blip r:embed="rId3">
            <a:extLst>
              <a:ext uri="{28A0092B-C50C-407E-A947-70E740481C1C}">
                <a14:useLocalDpi xmlns:a14="http://schemas.microsoft.com/office/drawing/2010/main" val="0"/>
              </a:ext>
            </a:extLst>
          </a:blip>
          <a:srcRect l="18443"/>
          <a:stretch/>
        </p:blipFill>
        <p:spPr>
          <a:xfrm rot="16200000">
            <a:off x="2071395" y="2138575"/>
            <a:ext cx="4466253" cy="2838097"/>
          </a:xfrm>
          <a:prstGeom prst="rect">
            <a:avLst/>
          </a:prstGeom>
        </p:spPr>
      </p:pic>
      <p:cxnSp>
        <p:nvCxnSpPr>
          <p:cNvPr id="8" name="Straight Connector 7">
            <a:extLst>
              <a:ext uri="{FF2B5EF4-FFF2-40B4-BE49-F238E27FC236}">
                <a16:creationId xmlns:a16="http://schemas.microsoft.com/office/drawing/2014/main" id="{67D2BBCE-4CC7-4A28-9E2D-18A74233B97E}"/>
              </a:ext>
            </a:extLst>
          </p:cNvPr>
          <p:cNvCxnSpPr/>
          <p:nvPr/>
        </p:nvCxnSpPr>
        <p:spPr>
          <a:xfrm flipV="1">
            <a:off x="1698171" y="1324497"/>
            <a:ext cx="1187302" cy="238241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5F1A2B9-65BB-435B-9004-33C9D21C5232}"/>
              </a:ext>
            </a:extLst>
          </p:cNvPr>
          <p:cNvCxnSpPr>
            <a:cxnSpLocks/>
          </p:cNvCxnSpPr>
          <p:nvPr/>
        </p:nvCxnSpPr>
        <p:spPr>
          <a:xfrm>
            <a:off x="1698171" y="3706914"/>
            <a:ext cx="1187302" cy="2083837"/>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2546F36-AE9C-4022-81CE-D4FD1BEC1234}"/>
              </a:ext>
            </a:extLst>
          </p:cNvPr>
          <p:cNvSpPr txBox="1"/>
          <p:nvPr/>
        </p:nvSpPr>
        <p:spPr>
          <a:xfrm>
            <a:off x="464405" y="5941596"/>
            <a:ext cx="1963679" cy="646331"/>
          </a:xfrm>
          <a:prstGeom prst="rect">
            <a:avLst/>
          </a:prstGeom>
          <a:noFill/>
        </p:spPr>
        <p:txBody>
          <a:bodyPr wrap="none" rtlCol="0">
            <a:spAutoFit/>
          </a:bodyPr>
          <a:lstStyle/>
          <a:p>
            <a:pPr algn="ctr"/>
            <a:r>
              <a:rPr lang="en-US" dirty="0"/>
              <a:t>mineralized tissues</a:t>
            </a:r>
          </a:p>
          <a:p>
            <a:pPr algn="ctr"/>
            <a:r>
              <a:rPr lang="en-US" dirty="0"/>
              <a:t>bones &amp; teeth</a:t>
            </a:r>
          </a:p>
        </p:txBody>
      </p:sp>
      <p:sp>
        <p:nvSpPr>
          <p:cNvPr id="13" name="TextBox 12">
            <a:extLst>
              <a:ext uri="{FF2B5EF4-FFF2-40B4-BE49-F238E27FC236}">
                <a16:creationId xmlns:a16="http://schemas.microsoft.com/office/drawing/2014/main" id="{56468E4C-4715-4562-A241-FC49AC8BDDD2}"/>
              </a:ext>
            </a:extLst>
          </p:cNvPr>
          <p:cNvSpPr txBox="1"/>
          <p:nvPr/>
        </p:nvSpPr>
        <p:spPr>
          <a:xfrm>
            <a:off x="3333785" y="5901202"/>
            <a:ext cx="1773691" cy="646331"/>
          </a:xfrm>
          <a:prstGeom prst="rect">
            <a:avLst/>
          </a:prstGeom>
          <a:noFill/>
        </p:spPr>
        <p:txBody>
          <a:bodyPr wrap="none" rtlCol="0">
            <a:spAutoFit/>
          </a:bodyPr>
          <a:lstStyle/>
          <a:p>
            <a:pPr algn="ctr"/>
            <a:r>
              <a:rPr lang="en-US" dirty="0"/>
              <a:t>very few cells</a:t>
            </a:r>
          </a:p>
          <a:p>
            <a:pPr algn="ctr"/>
            <a:r>
              <a:rPr lang="en-US" dirty="0"/>
              <a:t>a lot of “matrix”!</a:t>
            </a:r>
          </a:p>
        </p:txBody>
      </p:sp>
      <p:cxnSp>
        <p:nvCxnSpPr>
          <p:cNvPr id="16" name="Straight Arrow Connector 15">
            <a:extLst>
              <a:ext uri="{FF2B5EF4-FFF2-40B4-BE49-F238E27FC236}">
                <a16:creationId xmlns:a16="http://schemas.microsoft.com/office/drawing/2014/main" id="{F2F329FE-7EBA-4BFB-AFA9-4BBC584A15E5}"/>
              </a:ext>
            </a:extLst>
          </p:cNvPr>
          <p:cNvCxnSpPr/>
          <p:nvPr/>
        </p:nvCxnSpPr>
        <p:spPr>
          <a:xfrm flipH="1">
            <a:off x="4477837" y="4072565"/>
            <a:ext cx="167780" cy="2013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39E0B53-6B53-4266-85AB-F4BF12BF74C1}"/>
              </a:ext>
            </a:extLst>
          </p:cNvPr>
          <p:cNvCxnSpPr/>
          <p:nvPr/>
        </p:nvCxnSpPr>
        <p:spPr>
          <a:xfrm flipH="1">
            <a:off x="4052852" y="4695485"/>
            <a:ext cx="167780" cy="2013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F00F02F-86E6-4987-AC94-D89B2DAA1C86}"/>
              </a:ext>
            </a:extLst>
          </p:cNvPr>
          <p:cNvCxnSpPr/>
          <p:nvPr/>
        </p:nvCxnSpPr>
        <p:spPr>
          <a:xfrm flipH="1">
            <a:off x="3433665" y="1752352"/>
            <a:ext cx="167780" cy="2013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BE55163-BD0B-4AFD-BC9D-290591C0C32E}"/>
              </a:ext>
            </a:extLst>
          </p:cNvPr>
          <p:cNvGrpSpPr/>
          <p:nvPr/>
        </p:nvGrpSpPr>
        <p:grpSpPr>
          <a:xfrm>
            <a:off x="6295052" y="1909641"/>
            <a:ext cx="2230533" cy="3594546"/>
            <a:chOff x="5719660" y="1897634"/>
            <a:chExt cx="2230533" cy="3594546"/>
          </a:xfrm>
        </p:grpSpPr>
        <p:grpSp>
          <p:nvGrpSpPr>
            <p:cNvPr id="21" name="Group 52">
              <a:extLst>
                <a:ext uri="{FF2B5EF4-FFF2-40B4-BE49-F238E27FC236}">
                  <a16:creationId xmlns:a16="http://schemas.microsoft.com/office/drawing/2014/main" id="{4148405E-7820-4940-B559-4586979B984F}"/>
                </a:ext>
              </a:extLst>
            </p:cNvPr>
            <p:cNvGrpSpPr/>
            <p:nvPr/>
          </p:nvGrpSpPr>
          <p:grpSpPr>
            <a:xfrm>
              <a:off x="5719660" y="1897634"/>
              <a:ext cx="2230533" cy="2260512"/>
              <a:chOff x="6127229" y="803176"/>
              <a:chExt cx="2017517" cy="2007937"/>
            </a:xfrm>
          </p:grpSpPr>
          <p:sp>
            <p:nvSpPr>
              <p:cNvPr id="27" name="Right Triangle 26">
                <a:extLst>
                  <a:ext uri="{FF2B5EF4-FFF2-40B4-BE49-F238E27FC236}">
                    <a16:creationId xmlns:a16="http://schemas.microsoft.com/office/drawing/2014/main" id="{FB46DAB8-1D5E-4416-B880-11FAD05991F9}"/>
                  </a:ext>
                </a:extLst>
              </p:cNvPr>
              <p:cNvSpPr/>
              <p:nvPr/>
            </p:nvSpPr>
            <p:spPr>
              <a:xfrm rot="9270676">
                <a:off x="6737218" y="2492132"/>
                <a:ext cx="375207" cy="318981"/>
              </a:xfrm>
              <a:prstGeom prst="rtTriangle">
                <a:avLst/>
              </a:prstGeom>
              <a:solidFill>
                <a:srgbClr val="0070C0"/>
              </a:solidFill>
              <a:ln w="12700" cap="flat" cmpd="sng" algn="ctr">
                <a:solidFill>
                  <a:srgbClr val="860908">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oudy Old Style"/>
                  <a:ea typeface="+mn-ea"/>
                  <a:cs typeface="+mn-cs"/>
                </a:endParaRPr>
              </a:p>
            </p:txBody>
          </p:sp>
          <p:grpSp>
            <p:nvGrpSpPr>
              <p:cNvPr id="28" name="Group 51">
                <a:extLst>
                  <a:ext uri="{FF2B5EF4-FFF2-40B4-BE49-F238E27FC236}">
                    <a16:creationId xmlns:a16="http://schemas.microsoft.com/office/drawing/2014/main" id="{07CECB38-0C4B-4A61-B80E-6FF49C04C931}"/>
                  </a:ext>
                </a:extLst>
              </p:cNvPr>
              <p:cNvGrpSpPr/>
              <p:nvPr/>
            </p:nvGrpSpPr>
            <p:grpSpPr>
              <a:xfrm>
                <a:off x="6127229" y="803176"/>
                <a:ext cx="2017517" cy="1942231"/>
                <a:chOff x="6127229" y="803176"/>
                <a:chExt cx="2017517" cy="1942231"/>
              </a:xfrm>
            </p:grpSpPr>
            <p:sp>
              <p:nvSpPr>
                <p:cNvPr id="29" name="Oval 20">
                  <a:extLst>
                    <a:ext uri="{FF2B5EF4-FFF2-40B4-BE49-F238E27FC236}">
                      <a16:creationId xmlns:a16="http://schemas.microsoft.com/office/drawing/2014/main" id="{C1962DCA-F74B-418B-8B80-F204EC436E73}"/>
                    </a:ext>
                  </a:extLst>
                </p:cNvPr>
                <p:cNvSpPr>
                  <a:spLocks noChangeArrowheads="1"/>
                </p:cNvSpPr>
                <p:nvPr/>
              </p:nvSpPr>
              <p:spPr bwMode="auto">
                <a:xfrm>
                  <a:off x="6394468" y="2285032"/>
                  <a:ext cx="304800" cy="304800"/>
                </a:xfrm>
                <a:prstGeom prst="ellipse">
                  <a:avLst/>
                </a:prstGeom>
                <a:solidFill>
                  <a:srgbClr val="F0A43A"/>
                </a:solidFill>
                <a:ln w="9525">
                  <a:solidFill>
                    <a:sysClr val="windowText" lastClr="000000"/>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pitchFamily="1" charset="0"/>
                  </a:endParaRPr>
                </a:p>
              </p:txBody>
            </p:sp>
            <p:sp>
              <p:nvSpPr>
                <p:cNvPr id="30" name="Oval 22">
                  <a:extLst>
                    <a:ext uri="{FF2B5EF4-FFF2-40B4-BE49-F238E27FC236}">
                      <a16:creationId xmlns:a16="http://schemas.microsoft.com/office/drawing/2014/main" id="{A0B7635C-2101-4554-9A5A-98B6563B1E3A}"/>
                    </a:ext>
                  </a:extLst>
                </p:cNvPr>
                <p:cNvSpPr>
                  <a:spLocks noChangeArrowheads="1"/>
                </p:cNvSpPr>
                <p:nvPr/>
              </p:nvSpPr>
              <p:spPr bwMode="auto">
                <a:xfrm>
                  <a:off x="7043755" y="1672257"/>
                  <a:ext cx="228600" cy="228600"/>
                </a:xfrm>
                <a:prstGeom prst="ellipse">
                  <a:avLst/>
                </a:prstGeom>
                <a:solidFill>
                  <a:srgbClr val="4A0505"/>
                </a:solidFill>
                <a:ln w="57150">
                  <a:solidFill>
                    <a:sysClr val="windowText" lastClr="000000"/>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pitchFamily="1" charset="0"/>
                  </a:endParaRPr>
                </a:p>
              </p:txBody>
            </p:sp>
            <p:sp>
              <p:nvSpPr>
                <p:cNvPr id="31" name="AutoShape 23">
                  <a:extLst>
                    <a:ext uri="{FF2B5EF4-FFF2-40B4-BE49-F238E27FC236}">
                      <a16:creationId xmlns:a16="http://schemas.microsoft.com/office/drawing/2014/main" id="{BE9F9503-89E5-4B96-8A6D-7B9940FA0FE1}"/>
                    </a:ext>
                  </a:extLst>
                </p:cNvPr>
                <p:cNvSpPr>
                  <a:spLocks noChangeArrowheads="1"/>
                </p:cNvSpPr>
                <p:nvPr/>
              </p:nvSpPr>
              <p:spPr bwMode="auto">
                <a:xfrm rot="1258330">
                  <a:off x="6891355" y="1443657"/>
                  <a:ext cx="609600" cy="533400"/>
                </a:xfrm>
                <a:prstGeom prst="triangle">
                  <a:avLst>
                    <a:gd name="adj" fmla="val 50000"/>
                  </a:avLst>
                </a:prstGeom>
                <a:noFill/>
                <a:ln w="19050">
                  <a:solidFill>
                    <a:sysClr val="windowText" lastClr="000000"/>
                  </a:solidFill>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endParaRPr>
                </a:p>
              </p:txBody>
            </p:sp>
            <p:sp>
              <p:nvSpPr>
                <p:cNvPr id="32" name="Oval 24">
                  <a:extLst>
                    <a:ext uri="{FF2B5EF4-FFF2-40B4-BE49-F238E27FC236}">
                      <a16:creationId xmlns:a16="http://schemas.microsoft.com/office/drawing/2014/main" id="{A5D0A3B0-1F11-41D4-A9C0-FB1BA98B8C3E}"/>
                    </a:ext>
                  </a:extLst>
                </p:cNvPr>
                <p:cNvSpPr>
                  <a:spLocks noChangeArrowheads="1"/>
                </p:cNvSpPr>
                <p:nvPr/>
              </p:nvSpPr>
              <p:spPr bwMode="auto">
                <a:xfrm>
                  <a:off x="7272355" y="1977057"/>
                  <a:ext cx="304800" cy="304800"/>
                </a:xfrm>
                <a:prstGeom prst="ellipse">
                  <a:avLst/>
                </a:prstGeom>
                <a:solidFill>
                  <a:srgbClr val="F0A43A"/>
                </a:solidFill>
                <a:ln w="9525">
                  <a:solidFill>
                    <a:sysClr val="windowText" lastClr="000000"/>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pitchFamily="1" charset="0"/>
                  </a:endParaRPr>
                </a:p>
              </p:txBody>
            </p:sp>
            <p:sp>
              <p:nvSpPr>
                <p:cNvPr id="33" name="Oval 25">
                  <a:extLst>
                    <a:ext uri="{FF2B5EF4-FFF2-40B4-BE49-F238E27FC236}">
                      <a16:creationId xmlns:a16="http://schemas.microsoft.com/office/drawing/2014/main" id="{1D4A1470-9FB5-4008-8934-5E649BC1FEF4}"/>
                    </a:ext>
                  </a:extLst>
                </p:cNvPr>
                <p:cNvSpPr>
                  <a:spLocks noChangeArrowheads="1"/>
                </p:cNvSpPr>
                <p:nvPr/>
              </p:nvSpPr>
              <p:spPr bwMode="auto">
                <a:xfrm>
                  <a:off x="7148530" y="1221407"/>
                  <a:ext cx="304800" cy="304800"/>
                </a:xfrm>
                <a:prstGeom prst="ellipse">
                  <a:avLst/>
                </a:prstGeom>
                <a:solidFill>
                  <a:srgbClr val="F0A43A"/>
                </a:solidFill>
                <a:ln w="9525">
                  <a:solidFill>
                    <a:sysClr val="windowText" lastClr="000000"/>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pitchFamily="1" charset="0"/>
                  </a:endParaRPr>
                </a:p>
              </p:txBody>
            </p:sp>
            <p:sp>
              <p:nvSpPr>
                <p:cNvPr id="34" name="Oval 26">
                  <a:extLst>
                    <a:ext uri="{FF2B5EF4-FFF2-40B4-BE49-F238E27FC236}">
                      <a16:creationId xmlns:a16="http://schemas.microsoft.com/office/drawing/2014/main" id="{311C85CC-E631-4180-84D2-E22B56665E28}"/>
                    </a:ext>
                  </a:extLst>
                </p:cNvPr>
                <p:cNvSpPr>
                  <a:spLocks noChangeArrowheads="1"/>
                </p:cNvSpPr>
                <p:nvPr/>
              </p:nvSpPr>
              <p:spPr bwMode="auto">
                <a:xfrm>
                  <a:off x="6584968" y="1691307"/>
                  <a:ext cx="304800" cy="304800"/>
                </a:xfrm>
                <a:prstGeom prst="ellipse">
                  <a:avLst/>
                </a:prstGeom>
                <a:solidFill>
                  <a:srgbClr val="F0A43A"/>
                </a:solidFill>
                <a:ln w="9525">
                  <a:solidFill>
                    <a:sysClr val="windowText" lastClr="000000"/>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pitchFamily="1" charset="0"/>
                  </a:endParaRPr>
                </a:p>
              </p:txBody>
            </p:sp>
            <p:sp>
              <p:nvSpPr>
                <p:cNvPr id="35" name="AutoShape 27">
                  <a:extLst>
                    <a:ext uri="{FF2B5EF4-FFF2-40B4-BE49-F238E27FC236}">
                      <a16:creationId xmlns:a16="http://schemas.microsoft.com/office/drawing/2014/main" id="{BD8FF54D-816D-4C65-9981-DC0D6DB36E16}"/>
                    </a:ext>
                  </a:extLst>
                </p:cNvPr>
                <p:cNvSpPr>
                  <a:spLocks noChangeArrowheads="1"/>
                </p:cNvSpPr>
                <p:nvPr/>
              </p:nvSpPr>
              <p:spPr bwMode="auto">
                <a:xfrm rot="19566737" flipH="1">
                  <a:off x="6815155" y="1440482"/>
                  <a:ext cx="609600" cy="533400"/>
                </a:xfrm>
                <a:prstGeom prst="triangle">
                  <a:avLst>
                    <a:gd name="adj" fmla="val 50000"/>
                  </a:avLst>
                </a:prstGeom>
                <a:noFill/>
                <a:ln w="19050">
                  <a:solidFill>
                    <a:sysClr val="windowText" lastClr="000000"/>
                  </a:solidFill>
                  <a:prstDash val="sysDot"/>
                  <a:miter lim="800000"/>
                  <a:headEnd/>
                  <a:tailEnd/>
                </a:ln>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endParaRPr>
                </a:p>
              </p:txBody>
            </p:sp>
            <p:sp>
              <p:nvSpPr>
                <p:cNvPr id="36" name="Oval 28">
                  <a:extLst>
                    <a:ext uri="{FF2B5EF4-FFF2-40B4-BE49-F238E27FC236}">
                      <a16:creationId xmlns:a16="http://schemas.microsoft.com/office/drawing/2014/main" id="{1AE0FA8A-443C-4C6F-A2E9-05F3F34250EB}"/>
                    </a:ext>
                  </a:extLst>
                </p:cNvPr>
                <p:cNvSpPr>
                  <a:spLocks noChangeArrowheads="1"/>
                </p:cNvSpPr>
                <p:nvPr/>
              </p:nvSpPr>
              <p:spPr bwMode="auto">
                <a:xfrm>
                  <a:off x="6740543" y="1267445"/>
                  <a:ext cx="304800" cy="304800"/>
                </a:xfrm>
                <a:prstGeom prst="ellipse">
                  <a:avLst/>
                </a:prstGeom>
                <a:solidFill>
                  <a:srgbClr val="F0A43A"/>
                </a:solidFill>
                <a:ln w="9525">
                  <a:solidFill>
                    <a:sysClr val="windowText" lastClr="000000"/>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pitchFamily="1" charset="0"/>
                  </a:endParaRPr>
                </a:p>
              </p:txBody>
            </p:sp>
            <p:sp>
              <p:nvSpPr>
                <p:cNvPr id="37" name="Oval 29">
                  <a:extLst>
                    <a:ext uri="{FF2B5EF4-FFF2-40B4-BE49-F238E27FC236}">
                      <a16:creationId xmlns:a16="http://schemas.microsoft.com/office/drawing/2014/main" id="{40F8C005-DF16-4CA6-9BD1-000C622167CC}"/>
                    </a:ext>
                  </a:extLst>
                </p:cNvPr>
                <p:cNvSpPr>
                  <a:spLocks noChangeArrowheads="1"/>
                </p:cNvSpPr>
                <p:nvPr/>
              </p:nvSpPr>
              <p:spPr bwMode="auto">
                <a:xfrm>
                  <a:off x="7424755" y="1596057"/>
                  <a:ext cx="304800" cy="304800"/>
                </a:xfrm>
                <a:prstGeom prst="ellipse">
                  <a:avLst/>
                </a:prstGeom>
                <a:solidFill>
                  <a:srgbClr val="F0A43A"/>
                </a:solidFill>
                <a:ln w="9525">
                  <a:solidFill>
                    <a:sysClr val="windowText" lastClr="000000"/>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pitchFamily="1" charset="0"/>
                  </a:endParaRPr>
                </a:p>
              </p:txBody>
            </p:sp>
            <p:sp>
              <p:nvSpPr>
                <p:cNvPr id="38" name="Oval 30">
                  <a:extLst>
                    <a:ext uri="{FF2B5EF4-FFF2-40B4-BE49-F238E27FC236}">
                      <a16:creationId xmlns:a16="http://schemas.microsoft.com/office/drawing/2014/main" id="{BB4A75E7-B63F-48CF-86E2-1B4B3DA123DC}"/>
                    </a:ext>
                  </a:extLst>
                </p:cNvPr>
                <p:cNvSpPr>
                  <a:spLocks noChangeArrowheads="1"/>
                </p:cNvSpPr>
                <p:nvPr/>
              </p:nvSpPr>
              <p:spPr bwMode="auto">
                <a:xfrm>
                  <a:off x="6848493" y="2019920"/>
                  <a:ext cx="304800" cy="304800"/>
                </a:xfrm>
                <a:prstGeom prst="ellipse">
                  <a:avLst/>
                </a:prstGeom>
                <a:solidFill>
                  <a:srgbClr val="F0A43A"/>
                </a:solidFill>
                <a:ln w="9525">
                  <a:solidFill>
                    <a:sysClr val="windowText" lastClr="000000"/>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pitchFamily="1" charset="0"/>
                  </a:endParaRPr>
                </a:p>
              </p:txBody>
            </p:sp>
            <p:sp>
              <p:nvSpPr>
                <p:cNvPr id="39" name="Oval 37">
                  <a:extLst>
                    <a:ext uri="{FF2B5EF4-FFF2-40B4-BE49-F238E27FC236}">
                      <a16:creationId xmlns:a16="http://schemas.microsoft.com/office/drawing/2014/main" id="{38040E11-288F-4D57-8B7D-3F93E5817AE4}"/>
                    </a:ext>
                  </a:extLst>
                </p:cNvPr>
                <p:cNvSpPr>
                  <a:spLocks noChangeArrowheads="1"/>
                </p:cNvSpPr>
                <p:nvPr/>
              </p:nvSpPr>
              <p:spPr bwMode="auto">
                <a:xfrm>
                  <a:off x="6188468" y="1461495"/>
                  <a:ext cx="304800" cy="304800"/>
                </a:xfrm>
                <a:prstGeom prst="ellipse">
                  <a:avLst/>
                </a:prstGeom>
                <a:solidFill>
                  <a:srgbClr val="F0A43A"/>
                </a:solidFill>
                <a:ln w="9525">
                  <a:solidFill>
                    <a:sysClr val="windowText" lastClr="000000"/>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pitchFamily="1" charset="0"/>
                  </a:endParaRPr>
                </a:p>
              </p:txBody>
            </p:sp>
            <p:sp>
              <p:nvSpPr>
                <p:cNvPr id="40" name="Oval 38">
                  <a:extLst>
                    <a:ext uri="{FF2B5EF4-FFF2-40B4-BE49-F238E27FC236}">
                      <a16:creationId xmlns:a16="http://schemas.microsoft.com/office/drawing/2014/main" id="{1E85BA9E-9B52-44E6-9B97-100AF726C1E1}"/>
                    </a:ext>
                  </a:extLst>
                </p:cNvPr>
                <p:cNvSpPr>
                  <a:spLocks noChangeArrowheads="1"/>
                </p:cNvSpPr>
                <p:nvPr/>
              </p:nvSpPr>
              <p:spPr bwMode="auto">
                <a:xfrm>
                  <a:off x="7562868" y="1080120"/>
                  <a:ext cx="304800" cy="304800"/>
                </a:xfrm>
                <a:prstGeom prst="ellipse">
                  <a:avLst/>
                </a:prstGeom>
                <a:solidFill>
                  <a:srgbClr val="F0A43A"/>
                </a:solidFill>
                <a:ln w="9525">
                  <a:solidFill>
                    <a:sysClr val="windowText" lastClr="000000"/>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pitchFamily="1" charset="0"/>
                  </a:endParaRPr>
                </a:p>
              </p:txBody>
            </p:sp>
            <p:sp>
              <p:nvSpPr>
                <p:cNvPr id="41" name="Oval 39">
                  <a:extLst>
                    <a:ext uri="{FF2B5EF4-FFF2-40B4-BE49-F238E27FC236}">
                      <a16:creationId xmlns:a16="http://schemas.microsoft.com/office/drawing/2014/main" id="{444D460A-ECEB-473B-A773-0D441C57FCF5}"/>
                    </a:ext>
                  </a:extLst>
                </p:cNvPr>
                <p:cNvSpPr>
                  <a:spLocks noChangeArrowheads="1"/>
                </p:cNvSpPr>
                <p:nvPr/>
              </p:nvSpPr>
              <p:spPr bwMode="auto">
                <a:xfrm>
                  <a:off x="7197275" y="2440607"/>
                  <a:ext cx="304800" cy="304800"/>
                </a:xfrm>
                <a:prstGeom prst="ellipse">
                  <a:avLst/>
                </a:prstGeom>
                <a:solidFill>
                  <a:srgbClr val="F0A43A"/>
                </a:solidFill>
                <a:ln w="9525">
                  <a:solidFill>
                    <a:sysClr val="windowText" lastClr="000000"/>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pitchFamily="1" charset="0"/>
                  </a:endParaRPr>
                </a:p>
              </p:txBody>
            </p:sp>
            <p:sp>
              <p:nvSpPr>
                <p:cNvPr id="42" name="Oval 40">
                  <a:extLst>
                    <a:ext uri="{FF2B5EF4-FFF2-40B4-BE49-F238E27FC236}">
                      <a16:creationId xmlns:a16="http://schemas.microsoft.com/office/drawing/2014/main" id="{98DC42CE-F4F8-4120-A18F-AADB70ED202D}"/>
                    </a:ext>
                  </a:extLst>
                </p:cNvPr>
                <p:cNvSpPr>
                  <a:spLocks noChangeArrowheads="1"/>
                </p:cNvSpPr>
                <p:nvPr/>
              </p:nvSpPr>
              <p:spPr bwMode="auto">
                <a:xfrm>
                  <a:off x="6752402" y="858430"/>
                  <a:ext cx="304800" cy="304800"/>
                </a:xfrm>
                <a:prstGeom prst="ellipse">
                  <a:avLst/>
                </a:prstGeom>
                <a:solidFill>
                  <a:srgbClr val="F0A43A"/>
                </a:solidFill>
                <a:ln w="9525">
                  <a:solidFill>
                    <a:sysClr val="windowText" lastClr="000000"/>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pitchFamily="1" charset="0"/>
                  </a:endParaRPr>
                </a:p>
              </p:txBody>
            </p:sp>
            <p:sp>
              <p:nvSpPr>
                <p:cNvPr id="43" name="Oval 41">
                  <a:extLst>
                    <a:ext uri="{FF2B5EF4-FFF2-40B4-BE49-F238E27FC236}">
                      <a16:creationId xmlns:a16="http://schemas.microsoft.com/office/drawing/2014/main" id="{135332D1-F56B-40B6-B7E2-5E2D05038E70}"/>
                    </a:ext>
                  </a:extLst>
                </p:cNvPr>
                <p:cNvSpPr>
                  <a:spLocks noChangeArrowheads="1"/>
                </p:cNvSpPr>
                <p:nvPr/>
              </p:nvSpPr>
              <p:spPr bwMode="auto">
                <a:xfrm>
                  <a:off x="7716763" y="1864905"/>
                  <a:ext cx="304800" cy="304800"/>
                </a:xfrm>
                <a:prstGeom prst="ellipse">
                  <a:avLst/>
                </a:prstGeom>
                <a:solidFill>
                  <a:srgbClr val="F0A43A"/>
                </a:solidFill>
                <a:ln w="9525">
                  <a:solidFill>
                    <a:sysClr val="windowText" lastClr="000000"/>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pitchFamily="1" charset="0"/>
                  </a:endParaRPr>
                </a:p>
              </p:txBody>
            </p:sp>
            <p:sp>
              <p:nvSpPr>
                <p:cNvPr id="44" name="Right Triangle 43">
                  <a:extLst>
                    <a:ext uri="{FF2B5EF4-FFF2-40B4-BE49-F238E27FC236}">
                      <a16:creationId xmlns:a16="http://schemas.microsoft.com/office/drawing/2014/main" id="{379849D1-6965-45CD-AA7F-80F704CD9AD5}"/>
                    </a:ext>
                  </a:extLst>
                </p:cNvPr>
                <p:cNvSpPr/>
                <p:nvPr/>
              </p:nvSpPr>
              <p:spPr>
                <a:xfrm rot="16200000">
                  <a:off x="6318175" y="1051482"/>
                  <a:ext cx="375207" cy="318981"/>
                </a:xfrm>
                <a:prstGeom prst="rtTriangle">
                  <a:avLst/>
                </a:prstGeom>
                <a:solidFill>
                  <a:srgbClr val="0070C0"/>
                </a:solidFill>
                <a:ln w="12700" cap="flat" cmpd="sng" algn="ctr">
                  <a:solidFill>
                    <a:srgbClr val="860908">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oudy Old Style"/>
                    <a:ea typeface="+mn-ea"/>
                    <a:cs typeface="+mn-cs"/>
                  </a:endParaRPr>
                </a:p>
              </p:txBody>
            </p:sp>
            <p:sp>
              <p:nvSpPr>
                <p:cNvPr id="45" name="Right Triangle 44">
                  <a:extLst>
                    <a:ext uri="{FF2B5EF4-FFF2-40B4-BE49-F238E27FC236}">
                      <a16:creationId xmlns:a16="http://schemas.microsoft.com/office/drawing/2014/main" id="{8004C053-C4CD-4F6D-B7FB-5ACFE8141F0C}"/>
                    </a:ext>
                  </a:extLst>
                </p:cNvPr>
                <p:cNvSpPr/>
                <p:nvPr/>
              </p:nvSpPr>
              <p:spPr>
                <a:xfrm rot="20552720">
                  <a:off x="7153339" y="803176"/>
                  <a:ext cx="375207" cy="318981"/>
                </a:xfrm>
                <a:prstGeom prst="rtTriangle">
                  <a:avLst/>
                </a:prstGeom>
                <a:solidFill>
                  <a:srgbClr val="0070C0"/>
                </a:solidFill>
                <a:ln w="12700" cap="flat" cmpd="sng" algn="ctr">
                  <a:solidFill>
                    <a:srgbClr val="860908">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oudy Old Style"/>
                    <a:ea typeface="+mn-ea"/>
                    <a:cs typeface="+mn-cs"/>
                  </a:endParaRPr>
                </a:p>
              </p:txBody>
            </p:sp>
            <p:sp>
              <p:nvSpPr>
                <p:cNvPr id="46" name="Right Triangle 45">
                  <a:extLst>
                    <a:ext uri="{FF2B5EF4-FFF2-40B4-BE49-F238E27FC236}">
                      <a16:creationId xmlns:a16="http://schemas.microsoft.com/office/drawing/2014/main" id="{031BD8E5-CFF3-4FB5-B46D-493F92D66607}"/>
                    </a:ext>
                  </a:extLst>
                </p:cNvPr>
                <p:cNvSpPr/>
                <p:nvPr/>
              </p:nvSpPr>
              <p:spPr>
                <a:xfrm rot="2035878">
                  <a:off x="7769539" y="1431935"/>
                  <a:ext cx="375207" cy="318981"/>
                </a:xfrm>
                <a:prstGeom prst="rtTriangle">
                  <a:avLst/>
                </a:prstGeom>
                <a:solidFill>
                  <a:srgbClr val="0070C0"/>
                </a:solidFill>
                <a:ln w="12700" cap="flat" cmpd="sng" algn="ctr">
                  <a:solidFill>
                    <a:srgbClr val="860908">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oudy Old Style"/>
                    <a:ea typeface="+mn-ea"/>
                    <a:cs typeface="+mn-cs"/>
                  </a:endParaRPr>
                </a:p>
              </p:txBody>
            </p:sp>
            <p:sp>
              <p:nvSpPr>
                <p:cNvPr id="47" name="Right Triangle 46">
                  <a:extLst>
                    <a:ext uri="{FF2B5EF4-FFF2-40B4-BE49-F238E27FC236}">
                      <a16:creationId xmlns:a16="http://schemas.microsoft.com/office/drawing/2014/main" id="{D79F5ED3-EF14-4807-8882-FD2CD2372DDA}"/>
                    </a:ext>
                  </a:extLst>
                </p:cNvPr>
                <p:cNvSpPr/>
                <p:nvPr/>
              </p:nvSpPr>
              <p:spPr>
                <a:xfrm rot="5400000">
                  <a:off x="7551580" y="2258674"/>
                  <a:ext cx="375207" cy="318981"/>
                </a:xfrm>
                <a:prstGeom prst="rtTriangle">
                  <a:avLst/>
                </a:prstGeom>
                <a:solidFill>
                  <a:srgbClr val="0070C0"/>
                </a:solidFill>
                <a:ln w="12700" cap="flat" cmpd="sng" algn="ctr">
                  <a:solidFill>
                    <a:srgbClr val="860908">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oudy Old Style"/>
                    <a:ea typeface="+mn-ea"/>
                    <a:cs typeface="+mn-cs"/>
                  </a:endParaRPr>
                </a:p>
              </p:txBody>
            </p:sp>
            <p:sp>
              <p:nvSpPr>
                <p:cNvPr id="48" name="Right Triangle 47">
                  <a:extLst>
                    <a:ext uri="{FF2B5EF4-FFF2-40B4-BE49-F238E27FC236}">
                      <a16:creationId xmlns:a16="http://schemas.microsoft.com/office/drawing/2014/main" id="{FE4C0EFD-DC76-4E41-A064-D84CECB250CE}"/>
                    </a:ext>
                  </a:extLst>
                </p:cNvPr>
                <p:cNvSpPr/>
                <p:nvPr/>
              </p:nvSpPr>
              <p:spPr>
                <a:xfrm rot="12871746">
                  <a:off x="6127229" y="1917315"/>
                  <a:ext cx="375207" cy="318981"/>
                </a:xfrm>
                <a:prstGeom prst="rtTriangle">
                  <a:avLst/>
                </a:prstGeom>
                <a:solidFill>
                  <a:srgbClr val="0070C0"/>
                </a:solidFill>
                <a:ln w="12700" cap="flat" cmpd="sng" algn="ctr">
                  <a:solidFill>
                    <a:srgbClr val="860908">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oudy Old Style"/>
                    <a:ea typeface="+mn-ea"/>
                    <a:cs typeface="+mn-cs"/>
                  </a:endParaRPr>
                </a:p>
              </p:txBody>
            </p:sp>
          </p:grpSp>
        </p:grpSp>
        <p:grpSp>
          <p:nvGrpSpPr>
            <p:cNvPr id="22" name="Group 21">
              <a:extLst>
                <a:ext uri="{FF2B5EF4-FFF2-40B4-BE49-F238E27FC236}">
                  <a16:creationId xmlns:a16="http://schemas.microsoft.com/office/drawing/2014/main" id="{F6804E9A-498C-407A-B0AF-8FF9E94574D6}"/>
                </a:ext>
              </a:extLst>
            </p:cNvPr>
            <p:cNvGrpSpPr/>
            <p:nvPr/>
          </p:nvGrpSpPr>
          <p:grpSpPr>
            <a:xfrm>
              <a:off x="5958936" y="4631829"/>
              <a:ext cx="1955985" cy="860351"/>
              <a:chOff x="6028328" y="4298550"/>
              <a:chExt cx="1955985" cy="860351"/>
            </a:xfrm>
          </p:grpSpPr>
          <p:sp>
            <p:nvSpPr>
              <p:cNvPr id="24" name="Oval 21">
                <a:extLst>
                  <a:ext uri="{FF2B5EF4-FFF2-40B4-BE49-F238E27FC236}">
                    <a16:creationId xmlns:a16="http://schemas.microsoft.com/office/drawing/2014/main" id="{3A59DC31-AD36-4D2C-9362-CDBADCF663BB}"/>
                  </a:ext>
                </a:extLst>
              </p:cNvPr>
              <p:cNvSpPr>
                <a:spLocks noChangeArrowheads="1"/>
              </p:cNvSpPr>
              <p:nvPr/>
            </p:nvSpPr>
            <p:spPr bwMode="auto">
              <a:xfrm>
                <a:off x="7272359" y="4331731"/>
                <a:ext cx="228600" cy="228600"/>
              </a:xfrm>
              <a:prstGeom prst="ellipse">
                <a:avLst/>
              </a:prstGeom>
              <a:solidFill>
                <a:srgbClr val="4A0505"/>
              </a:solidFill>
              <a:ln w="57150">
                <a:solidFill>
                  <a:sysClr val="windowText" lastClr="000000"/>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pitchFamily="1" charset="0"/>
                </a:endParaRPr>
              </a:p>
            </p:txBody>
          </p:sp>
          <p:sp>
            <p:nvSpPr>
              <p:cNvPr id="25" name="Oval 42">
                <a:extLst>
                  <a:ext uri="{FF2B5EF4-FFF2-40B4-BE49-F238E27FC236}">
                    <a16:creationId xmlns:a16="http://schemas.microsoft.com/office/drawing/2014/main" id="{A6110E9F-78D6-481B-80DB-39B4B0184E71}"/>
                  </a:ext>
                </a:extLst>
              </p:cNvPr>
              <p:cNvSpPr>
                <a:spLocks noChangeAspect="1" noChangeArrowheads="1"/>
              </p:cNvSpPr>
              <p:nvPr/>
            </p:nvSpPr>
            <p:spPr bwMode="auto">
              <a:xfrm>
                <a:off x="6147147" y="4298550"/>
                <a:ext cx="274320" cy="274320"/>
              </a:xfrm>
              <a:prstGeom prst="ellipse">
                <a:avLst/>
              </a:prstGeom>
              <a:solidFill>
                <a:srgbClr val="F0A43A"/>
              </a:solidFill>
              <a:ln w="9525">
                <a:solidFill>
                  <a:sysClr val="windowText" lastClr="000000"/>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pitchFamily="1" charset="0"/>
                </a:endParaRPr>
              </a:p>
            </p:txBody>
          </p:sp>
          <p:sp>
            <p:nvSpPr>
              <p:cNvPr id="26" name="Rectangle 25">
                <a:extLst>
                  <a:ext uri="{FF2B5EF4-FFF2-40B4-BE49-F238E27FC236}">
                    <a16:creationId xmlns:a16="http://schemas.microsoft.com/office/drawing/2014/main" id="{7381832D-1684-4E91-98F7-E93159E96B55}"/>
                  </a:ext>
                </a:extLst>
              </p:cNvPr>
              <p:cNvSpPr/>
              <p:nvPr/>
            </p:nvSpPr>
            <p:spPr>
              <a:xfrm>
                <a:off x="6028328" y="4789569"/>
                <a:ext cx="1955985" cy="369332"/>
              </a:xfrm>
              <a:prstGeom prst="rect">
                <a:avLst/>
              </a:prstGeom>
            </p:spPr>
            <p:txBody>
              <a:bodyPr wrap="none">
                <a:spAutoFit/>
              </a:bodyPr>
              <a:lstStyle/>
              <a:p>
                <a:r>
                  <a:rPr lang="en-US" dirty="0">
                    <a:solidFill>
                      <a:prstClr val="black"/>
                    </a:solidFill>
                    <a:latin typeface="Arial" pitchFamily="34" charset="0"/>
                    <a:cs typeface="Arial" pitchFamily="34" charset="0"/>
                  </a:rPr>
                  <a:t>Ca</a:t>
                </a:r>
                <a:r>
                  <a:rPr lang="en-US" baseline="-25000" dirty="0">
                    <a:solidFill>
                      <a:prstClr val="black"/>
                    </a:solidFill>
                    <a:latin typeface="Arial" pitchFamily="34" charset="0"/>
                    <a:cs typeface="Arial" pitchFamily="34" charset="0"/>
                  </a:rPr>
                  <a:t>10</a:t>
                </a:r>
                <a:r>
                  <a:rPr lang="en-US" dirty="0">
                    <a:solidFill>
                      <a:prstClr val="black"/>
                    </a:solidFill>
                    <a:latin typeface="Arial" pitchFamily="34" charset="0"/>
                    <a:cs typeface="Arial" pitchFamily="34" charset="0"/>
                  </a:rPr>
                  <a:t>(PO</a:t>
                </a:r>
                <a:r>
                  <a:rPr lang="en-US" baseline="-25000" dirty="0">
                    <a:solidFill>
                      <a:prstClr val="black"/>
                    </a:solidFill>
                    <a:latin typeface="Arial" pitchFamily="34" charset="0"/>
                    <a:cs typeface="Arial" pitchFamily="34" charset="0"/>
                  </a:rPr>
                  <a:t>4</a:t>
                </a:r>
                <a:r>
                  <a:rPr lang="en-US" dirty="0">
                    <a:solidFill>
                      <a:prstClr val="black"/>
                    </a:solidFill>
                    <a:latin typeface="Arial" pitchFamily="34" charset="0"/>
                    <a:cs typeface="Arial" pitchFamily="34" charset="0"/>
                  </a:rPr>
                  <a:t>)</a:t>
                </a:r>
                <a:r>
                  <a:rPr lang="en-US" baseline="-25000" dirty="0">
                    <a:solidFill>
                      <a:prstClr val="black"/>
                    </a:solidFill>
                    <a:latin typeface="Arial" pitchFamily="34" charset="0"/>
                    <a:cs typeface="Arial" pitchFamily="34" charset="0"/>
                  </a:rPr>
                  <a:t>6</a:t>
                </a:r>
                <a:r>
                  <a:rPr lang="en-US" dirty="0">
                    <a:solidFill>
                      <a:prstClr val="black"/>
                    </a:solidFill>
                    <a:latin typeface="Arial" pitchFamily="34" charset="0"/>
                    <a:cs typeface="Arial" pitchFamily="34" charset="0"/>
                  </a:rPr>
                  <a:t>(OH)</a:t>
                </a:r>
                <a:r>
                  <a:rPr lang="en-US" baseline="-25000" dirty="0">
                    <a:solidFill>
                      <a:prstClr val="black"/>
                    </a:solidFill>
                    <a:latin typeface="Arial" pitchFamily="34" charset="0"/>
                    <a:cs typeface="Arial" pitchFamily="34" charset="0"/>
                  </a:rPr>
                  <a:t>2</a:t>
                </a:r>
                <a:r>
                  <a:rPr lang="en-US" dirty="0">
                    <a:solidFill>
                      <a:prstClr val="black"/>
                    </a:solidFill>
                    <a:latin typeface="Arial" pitchFamily="34" charset="0"/>
                    <a:cs typeface="Arial" pitchFamily="34" charset="0"/>
                  </a:rPr>
                  <a:t> </a:t>
                </a:r>
              </a:p>
            </p:txBody>
          </p:sp>
        </p:grpSp>
        <p:sp>
          <p:nvSpPr>
            <p:cNvPr id="23" name="Right Triangle 22">
              <a:extLst>
                <a:ext uri="{FF2B5EF4-FFF2-40B4-BE49-F238E27FC236}">
                  <a16:creationId xmlns:a16="http://schemas.microsoft.com/office/drawing/2014/main" id="{012202C3-33DD-4C75-B8A8-C2081AAF6EE4}"/>
                </a:ext>
              </a:extLst>
            </p:cNvPr>
            <p:cNvSpPr/>
            <p:nvPr/>
          </p:nvSpPr>
          <p:spPr>
            <a:xfrm rot="8341798">
              <a:off x="6570109" y="4722297"/>
              <a:ext cx="414823" cy="359105"/>
            </a:xfrm>
            <a:prstGeom prst="rtTriangle">
              <a:avLst/>
            </a:prstGeom>
            <a:solidFill>
              <a:srgbClr val="0070C0"/>
            </a:solidFill>
            <a:ln w="12700" cap="flat" cmpd="sng" algn="ctr">
              <a:solidFill>
                <a:srgbClr val="860908">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oudy Old Style"/>
                <a:ea typeface="+mn-ea"/>
                <a:cs typeface="+mn-cs"/>
              </a:endParaRPr>
            </a:p>
          </p:txBody>
        </p:sp>
      </p:grpSp>
      <p:sp>
        <p:nvSpPr>
          <p:cNvPr id="51" name="Rectangle 50">
            <a:extLst>
              <a:ext uri="{FF2B5EF4-FFF2-40B4-BE49-F238E27FC236}">
                <a16:creationId xmlns:a16="http://schemas.microsoft.com/office/drawing/2014/main" id="{5C42197B-62FC-41E7-B253-142C99AB55AF}"/>
              </a:ext>
            </a:extLst>
          </p:cNvPr>
          <p:cNvSpPr/>
          <p:nvPr/>
        </p:nvSpPr>
        <p:spPr>
          <a:xfrm>
            <a:off x="6237981" y="1853019"/>
            <a:ext cx="2392835" cy="3743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8BCC852-D549-4520-B301-AD83D1C2348F}"/>
              </a:ext>
            </a:extLst>
          </p:cNvPr>
          <p:cNvSpPr/>
          <p:nvPr/>
        </p:nvSpPr>
        <p:spPr>
          <a:xfrm>
            <a:off x="4164648" y="3440518"/>
            <a:ext cx="111967" cy="11710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F4BCD778-BB7E-4554-9F4D-6BBF39C333ED}"/>
              </a:ext>
            </a:extLst>
          </p:cNvPr>
          <p:cNvCxnSpPr>
            <a:cxnSpLocks/>
          </p:cNvCxnSpPr>
          <p:nvPr/>
        </p:nvCxnSpPr>
        <p:spPr>
          <a:xfrm flipV="1">
            <a:off x="4284781" y="1853019"/>
            <a:ext cx="1966390" cy="1594154"/>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410D397-B2BA-4BC1-8A25-13C0BFC0AF1E}"/>
              </a:ext>
            </a:extLst>
          </p:cNvPr>
          <p:cNvCxnSpPr>
            <a:cxnSpLocks/>
          </p:cNvCxnSpPr>
          <p:nvPr/>
        </p:nvCxnSpPr>
        <p:spPr>
          <a:xfrm>
            <a:off x="4284781" y="3557624"/>
            <a:ext cx="1966376" cy="2038739"/>
          </a:xfrm>
          <a:prstGeom prst="line">
            <a:avLst/>
          </a:prstGeom>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28CE3405-C77A-4F3A-9C16-8FEB96B2260C}"/>
              </a:ext>
            </a:extLst>
          </p:cNvPr>
          <p:cNvSpPr txBox="1"/>
          <p:nvPr/>
        </p:nvSpPr>
        <p:spPr>
          <a:xfrm>
            <a:off x="6171440" y="5884204"/>
            <a:ext cx="2499274" cy="923330"/>
          </a:xfrm>
          <a:prstGeom prst="rect">
            <a:avLst/>
          </a:prstGeom>
          <a:noFill/>
        </p:spPr>
        <p:txBody>
          <a:bodyPr wrap="none" rtlCol="0">
            <a:spAutoFit/>
          </a:bodyPr>
          <a:lstStyle/>
          <a:p>
            <a:pPr algn="ctr"/>
            <a:r>
              <a:rPr lang="en-US" dirty="0"/>
              <a:t>the hard stuff</a:t>
            </a:r>
          </a:p>
          <a:p>
            <a:pPr algn="ctr"/>
            <a:r>
              <a:rPr lang="en-US" dirty="0"/>
              <a:t>“hydroxyapatite”</a:t>
            </a:r>
          </a:p>
          <a:p>
            <a:pPr algn="ctr"/>
            <a:r>
              <a:rPr lang="en-US" dirty="0"/>
              <a:t>(calcium and phosphate)</a:t>
            </a:r>
          </a:p>
        </p:txBody>
      </p:sp>
      <p:grpSp>
        <p:nvGrpSpPr>
          <p:cNvPr id="62" name="Group 61">
            <a:extLst>
              <a:ext uri="{FF2B5EF4-FFF2-40B4-BE49-F238E27FC236}">
                <a16:creationId xmlns:a16="http://schemas.microsoft.com/office/drawing/2014/main" id="{564CECC2-8FB9-4E42-B0AB-98EB8739EDDA}"/>
              </a:ext>
            </a:extLst>
          </p:cNvPr>
          <p:cNvGrpSpPr/>
          <p:nvPr/>
        </p:nvGrpSpPr>
        <p:grpSpPr>
          <a:xfrm>
            <a:off x="9459307" y="2069650"/>
            <a:ext cx="1909883" cy="3066463"/>
            <a:chOff x="2148696" y="1985017"/>
            <a:chExt cx="1909883" cy="3066463"/>
          </a:xfrm>
        </p:grpSpPr>
        <p:sp>
          <p:nvSpPr>
            <p:cNvPr id="65" name="TextBox 64">
              <a:extLst>
                <a:ext uri="{FF2B5EF4-FFF2-40B4-BE49-F238E27FC236}">
                  <a16:creationId xmlns:a16="http://schemas.microsoft.com/office/drawing/2014/main" id="{0968DD5B-7E43-4CFA-A639-F05E0843FB8E}"/>
                </a:ext>
              </a:extLst>
            </p:cNvPr>
            <p:cNvSpPr txBox="1"/>
            <p:nvPr/>
          </p:nvSpPr>
          <p:spPr>
            <a:xfrm>
              <a:off x="2771965" y="1985017"/>
              <a:ext cx="693523" cy="461665"/>
            </a:xfrm>
            <a:prstGeom prst="rect">
              <a:avLst/>
            </a:prstGeom>
            <a:noFill/>
          </p:spPr>
          <p:txBody>
            <a:bodyPr wrap="none" rtlCol="0">
              <a:spAutoFit/>
            </a:bodyPr>
            <a:lstStyle/>
            <a:p>
              <a:r>
                <a:rPr lang="en-US" sz="2400" b="1" dirty="0"/>
                <a:t>PTH</a:t>
              </a:r>
            </a:p>
          </p:txBody>
        </p:sp>
        <p:cxnSp>
          <p:nvCxnSpPr>
            <p:cNvPr id="67" name="Straight Arrow Connector 66">
              <a:extLst>
                <a:ext uri="{FF2B5EF4-FFF2-40B4-BE49-F238E27FC236}">
                  <a16:creationId xmlns:a16="http://schemas.microsoft.com/office/drawing/2014/main" id="{6F6A6703-D95C-4720-80F3-3E46AD220009}"/>
                </a:ext>
              </a:extLst>
            </p:cNvPr>
            <p:cNvCxnSpPr>
              <a:cxnSpLocks/>
            </p:cNvCxnSpPr>
            <p:nvPr/>
          </p:nvCxnSpPr>
          <p:spPr>
            <a:xfrm flipH="1" flipV="1">
              <a:off x="2148696" y="3733361"/>
              <a:ext cx="1060228" cy="13106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C2B9941E-C5C2-4AEC-9158-1068F59268E3}"/>
                </a:ext>
              </a:extLst>
            </p:cNvPr>
            <p:cNvCxnSpPr>
              <a:cxnSpLocks/>
            </p:cNvCxnSpPr>
            <p:nvPr/>
          </p:nvCxnSpPr>
          <p:spPr>
            <a:xfrm>
              <a:off x="3102416" y="2432203"/>
              <a:ext cx="956163" cy="80483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7B5CEEF4-8DEC-41A4-A857-5902C5AB302E}"/>
                </a:ext>
              </a:extLst>
            </p:cNvPr>
            <p:cNvCxnSpPr>
              <a:cxnSpLocks/>
            </p:cNvCxnSpPr>
            <p:nvPr/>
          </p:nvCxnSpPr>
          <p:spPr>
            <a:xfrm flipH="1">
              <a:off x="2148696" y="2426858"/>
              <a:ext cx="969076" cy="8448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4FD3FF71-2CF4-4391-BC8B-338E955EF1E6}"/>
                </a:ext>
              </a:extLst>
            </p:cNvPr>
            <p:cNvCxnSpPr>
              <a:cxnSpLocks/>
            </p:cNvCxnSpPr>
            <p:nvPr/>
          </p:nvCxnSpPr>
          <p:spPr>
            <a:xfrm flipV="1">
              <a:off x="3208924" y="3698706"/>
              <a:ext cx="849655" cy="134528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9A65B639-6FDC-4764-9DB9-F862426E7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23217">
              <a:off x="2388108" y="2810071"/>
              <a:ext cx="1389215" cy="1094762"/>
            </a:xfrm>
            <a:prstGeom prst="rect">
              <a:avLst/>
            </a:prstGeom>
          </p:spPr>
        </p:pic>
        <p:cxnSp>
          <p:nvCxnSpPr>
            <p:cNvPr id="73" name="Straight Arrow Connector 72">
              <a:extLst>
                <a:ext uri="{FF2B5EF4-FFF2-40B4-BE49-F238E27FC236}">
                  <a16:creationId xmlns:a16="http://schemas.microsoft.com/office/drawing/2014/main" id="{0C8772AF-0E75-4037-A690-59DA1CF47200}"/>
                </a:ext>
              </a:extLst>
            </p:cNvPr>
            <p:cNvCxnSpPr>
              <a:cxnSpLocks/>
            </p:cNvCxnSpPr>
            <p:nvPr/>
          </p:nvCxnSpPr>
          <p:spPr>
            <a:xfrm>
              <a:off x="3119680" y="2432203"/>
              <a:ext cx="0" cy="64925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759A26E-1318-4CE9-847B-BD6D2D7F647F}"/>
                </a:ext>
              </a:extLst>
            </p:cNvPr>
            <p:cNvCxnSpPr>
              <a:cxnSpLocks/>
            </p:cNvCxnSpPr>
            <p:nvPr/>
          </p:nvCxnSpPr>
          <p:spPr>
            <a:xfrm flipV="1">
              <a:off x="3208924" y="4127538"/>
              <a:ext cx="0" cy="923942"/>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4BFDC0E4-35CE-4D5E-879B-32C0ED26A947}"/>
                </a:ext>
              </a:extLst>
            </p:cNvPr>
            <p:cNvSpPr txBox="1"/>
            <p:nvPr/>
          </p:nvSpPr>
          <p:spPr>
            <a:xfrm>
              <a:off x="2511746" y="3583350"/>
              <a:ext cx="1250663" cy="400110"/>
            </a:xfrm>
            <a:prstGeom prst="rect">
              <a:avLst/>
            </a:prstGeom>
            <a:noFill/>
          </p:spPr>
          <p:txBody>
            <a:bodyPr wrap="none" rtlCol="0">
              <a:spAutoFit/>
            </a:bodyPr>
            <a:lstStyle/>
            <a:p>
              <a:r>
                <a:rPr lang="en-US" sz="2000" b="1" dirty="0"/>
                <a:t>bone cells</a:t>
              </a:r>
            </a:p>
          </p:txBody>
        </p:sp>
      </p:grpSp>
      <p:sp>
        <p:nvSpPr>
          <p:cNvPr id="77" name="TextBox 76">
            <a:extLst>
              <a:ext uri="{FF2B5EF4-FFF2-40B4-BE49-F238E27FC236}">
                <a16:creationId xmlns:a16="http://schemas.microsoft.com/office/drawing/2014/main" id="{56F8A81A-9807-44BD-8DD9-D5F1E8DAEC6F}"/>
              </a:ext>
            </a:extLst>
          </p:cNvPr>
          <p:cNvSpPr txBox="1"/>
          <p:nvPr/>
        </p:nvSpPr>
        <p:spPr>
          <a:xfrm>
            <a:off x="9106528" y="3336505"/>
            <a:ext cx="813043" cy="461665"/>
          </a:xfrm>
          <a:prstGeom prst="rect">
            <a:avLst/>
          </a:prstGeom>
          <a:noFill/>
        </p:spPr>
        <p:txBody>
          <a:bodyPr wrap="none" rtlCol="0">
            <a:spAutoFit/>
          </a:bodyPr>
          <a:lstStyle/>
          <a:p>
            <a:r>
              <a:rPr lang="en-US" sz="2400" dirty="0">
                <a:latin typeface="Arial" pitchFamily="34" charset="0"/>
                <a:cs typeface="Arial" pitchFamily="34" charset="0"/>
              </a:rPr>
              <a:t>Ca</a:t>
            </a:r>
            <a:r>
              <a:rPr lang="en-US" sz="2400" baseline="30000" dirty="0">
                <a:latin typeface="Arial" pitchFamily="34" charset="0"/>
                <a:cs typeface="Arial" pitchFamily="34" charset="0"/>
              </a:rPr>
              <a:t>2+</a:t>
            </a:r>
            <a:endParaRPr lang="en-US" sz="2400" dirty="0">
              <a:latin typeface="Arial" pitchFamily="34" charset="0"/>
              <a:cs typeface="Arial" pitchFamily="34" charset="0"/>
            </a:endParaRPr>
          </a:p>
        </p:txBody>
      </p:sp>
      <p:sp>
        <p:nvSpPr>
          <p:cNvPr id="78" name="TextBox 77">
            <a:extLst>
              <a:ext uri="{FF2B5EF4-FFF2-40B4-BE49-F238E27FC236}">
                <a16:creationId xmlns:a16="http://schemas.microsoft.com/office/drawing/2014/main" id="{4C409F78-9894-4982-81A3-E92B752E618A}"/>
              </a:ext>
            </a:extLst>
          </p:cNvPr>
          <p:cNvSpPr txBox="1"/>
          <p:nvPr/>
        </p:nvSpPr>
        <p:spPr>
          <a:xfrm>
            <a:off x="10891108" y="3297133"/>
            <a:ext cx="925253" cy="461665"/>
          </a:xfrm>
          <a:prstGeom prst="rect">
            <a:avLst/>
          </a:prstGeom>
          <a:noFill/>
        </p:spPr>
        <p:txBody>
          <a:bodyPr wrap="none" rtlCol="0">
            <a:spAutoFit/>
          </a:bodyPr>
          <a:lstStyle/>
          <a:p>
            <a:r>
              <a:rPr lang="en-US" sz="2400" dirty="0">
                <a:latin typeface="Arial" pitchFamily="34" charset="0"/>
                <a:cs typeface="Arial" pitchFamily="34" charset="0"/>
              </a:rPr>
              <a:t>PO</a:t>
            </a:r>
            <a:r>
              <a:rPr lang="en-US" sz="2400" baseline="-25000" dirty="0">
                <a:latin typeface="Arial" pitchFamily="34" charset="0"/>
                <a:cs typeface="Arial" pitchFamily="34" charset="0"/>
              </a:rPr>
              <a:t>4</a:t>
            </a:r>
            <a:r>
              <a:rPr lang="en-US" sz="2400" baseline="30000" dirty="0">
                <a:latin typeface="Arial" pitchFamily="34" charset="0"/>
                <a:cs typeface="Arial" pitchFamily="34" charset="0"/>
              </a:rPr>
              <a:t>3-</a:t>
            </a:r>
            <a:endParaRPr lang="en-US" dirty="0">
              <a:latin typeface="Arial" pitchFamily="34" charset="0"/>
              <a:cs typeface="Arial" pitchFamily="34" charset="0"/>
            </a:endParaRPr>
          </a:p>
        </p:txBody>
      </p:sp>
      <p:sp>
        <p:nvSpPr>
          <p:cNvPr id="79" name="TextBox 78">
            <a:extLst>
              <a:ext uri="{FF2B5EF4-FFF2-40B4-BE49-F238E27FC236}">
                <a16:creationId xmlns:a16="http://schemas.microsoft.com/office/drawing/2014/main" id="{980A60E5-DD52-4B7D-A3A9-A6F55ED0DC94}"/>
              </a:ext>
            </a:extLst>
          </p:cNvPr>
          <p:cNvSpPr txBox="1"/>
          <p:nvPr/>
        </p:nvSpPr>
        <p:spPr>
          <a:xfrm>
            <a:off x="10082576" y="5163279"/>
            <a:ext cx="971100" cy="461665"/>
          </a:xfrm>
          <a:prstGeom prst="rect">
            <a:avLst/>
          </a:prstGeom>
          <a:noFill/>
        </p:spPr>
        <p:txBody>
          <a:bodyPr wrap="none" rtlCol="0">
            <a:spAutoFit/>
          </a:bodyPr>
          <a:lstStyle/>
          <a:p>
            <a:r>
              <a:rPr lang="en-US" sz="2400" b="1" dirty="0"/>
              <a:t>FGF23</a:t>
            </a:r>
          </a:p>
        </p:txBody>
      </p:sp>
      <p:sp>
        <p:nvSpPr>
          <p:cNvPr id="80" name="TextBox 79">
            <a:extLst>
              <a:ext uri="{FF2B5EF4-FFF2-40B4-BE49-F238E27FC236}">
                <a16:creationId xmlns:a16="http://schemas.microsoft.com/office/drawing/2014/main" id="{CB8B3756-B717-4B63-8FDD-B85BBF14D9D7}"/>
              </a:ext>
            </a:extLst>
          </p:cNvPr>
          <p:cNvSpPr txBox="1"/>
          <p:nvPr/>
        </p:nvSpPr>
        <p:spPr>
          <a:xfrm>
            <a:off x="8862658" y="5819456"/>
            <a:ext cx="3234989" cy="923330"/>
          </a:xfrm>
          <a:prstGeom prst="rect">
            <a:avLst/>
          </a:prstGeom>
          <a:noFill/>
        </p:spPr>
        <p:txBody>
          <a:bodyPr wrap="none" rtlCol="0">
            <a:spAutoFit/>
          </a:bodyPr>
          <a:lstStyle/>
          <a:p>
            <a:pPr algn="ctr"/>
            <a:r>
              <a:rPr lang="en-US" dirty="0"/>
              <a:t>parathyroid hormone and</a:t>
            </a:r>
          </a:p>
          <a:p>
            <a:pPr algn="ctr"/>
            <a:r>
              <a:rPr lang="en-US" dirty="0"/>
              <a:t>fibroblast growth factor 23</a:t>
            </a:r>
          </a:p>
          <a:p>
            <a:pPr algn="ctr"/>
            <a:r>
              <a:rPr lang="en-US" dirty="0"/>
              <a:t>regulate Ca &amp; PO, and bone cells</a:t>
            </a:r>
          </a:p>
        </p:txBody>
      </p:sp>
      <p:sp>
        <p:nvSpPr>
          <p:cNvPr id="81" name="Rectangle 80">
            <a:extLst>
              <a:ext uri="{FF2B5EF4-FFF2-40B4-BE49-F238E27FC236}">
                <a16:creationId xmlns:a16="http://schemas.microsoft.com/office/drawing/2014/main" id="{D5533088-714D-4AC7-8B4D-8CCEC83313CE}"/>
              </a:ext>
            </a:extLst>
          </p:cNvPr>
          <p:cNvSpPr/>
          <p:nvPr/>
        </p:nvSpPr>
        <p:spPr>
          <a:xfrm>
            <a:off x="9162251" y="1867595"/>
            <a:ext cx="2654110" cy="3743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41C9A722-D9DA-48F8-8E39-942A530143D6}"/>
              </a:ext>
            </a:extLst>
          </p:cNvPr>
          <p:cNvSpPr txBox="1"/>
          <p:nvPr/>
        </p:nvSpPr>
        <p:spPr>
          <a:xfrm>
            <a:off x="1328706" y="151051"/>
            <a:ext cx="9447393" cy="1200329"/>
          </a:xfrm>
          <a:prstGeom prst="rect">
            <a:avLst/>
          </a:prstGeom>
          <a:noFill/>
        </p:spPr>
        <p:txBody>
          <a:bodyPr wrap="none" rtlCol="0">
            <a:spAutoFit/>
          </a:bodyPr>
          <a:lstStyle/>
          <a:p>
            <a:pPr algn="ctr"/>
            <a:r>
              <a:rPr lang="en-US" sz="3600" b="1" dirty="0">
                <a:solidFill>
                  <a:srgbClr val="0070C0"/>
                </a:solidFill>
                <a:latin typeface="+mj-lt"/>
              </a:rPr>
              <a:t>Skeletal Disorders of Mineral Homeostasis Section: </a:t>
            </a:r>
          </a:p>
          <a:p>
            <a:pPr algn="ctr"/>
            <a:r>
              <a:rPr lang="en-US" sz="3600" b="1" dirty="0">
                <a:solidFill>
                  <a:srgbClr val="0070C0"/>
                </a:solidFill>
                <a:latin typeface="+mj-lt"/>
              </a:rPr>
              <a:t>Disorders of PTH and FGF23</a:t>
            </a:r>
          </a:p>
        </p:txBody>
      </p:sp>
    </p:spTree>
    <p:extLst>
      <p:ext uri="{BB962C8B-B14F-4D97-AF65-F5344CB8AC3E}">
        <p14:creationId xmlns:p14="http://schemas.microsoft.com/office/powerpoint/2010/main" val="3261225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35761" y="1896139"/>
            <a:ext cx="7520477" cy="3991616"/>
            <a:chOff x="698092" y="2787135"/>
            <a:chExt cx="7520477" cy="3991616"/>
          </a:xfrm>
        </p:grpSpPr>
        <p:sp>
          <p:nvSpPr>
            <p:cNvPr id="10" name="TextBox 9"/>
            <p:cNvSpPr txBox="1"/>
            <p:nvPr/>
          </p:nvSpPr>
          <p:spPr>
            <a:xfrm>
              <a:off x="841248" y="3431523"/>
              <a:ext cx="2559611" cy="400110"/>
            </a:xfrm>
            <a:prstGeom prst="rect">
              <a:avLst/>
            </a:prstGeom>
            <a:noFill/>
          </p:spPr>
          <p:txBody>
            <a:bodyPr wrap="none" rtlCol="0">
              <a:spAutoFit/>
            </a:bodyPr>
            <a:lstStyle/>
            <a:p>
              <a:r>
                <a:rPr lang="en-US" sz="2000" b="1" dirty="0"/>
                <a:t>natural history studies</a:t>
              </a:r>
            </a:p>
          </p:txBody>
        </p:sp>
        <p:sp>
          <p:nvSpPr>
            <p:cNvPr id="12" name="TextBox 11"/>
            <p:cNvSpPr txBox="1"/>
            <p:nvPr/>
          </p:nvSpPr>
          <p:spPr>
            <a:xfrm>
              <a:off x="1393438" y="5760541"/>
              <a:ext cx="1504066" cy="400110"/>
            </a:xfrm>
            <a:prstGeom prst="rect">
              <a:avLst/>
            </a:prstGeom>
            <a:noFill/>
          </p:spPr>
          <p:txBody>
            <a:bodyPr wrap="none" rtlCol="0">
              <a:spAutoFit/>
            </a:bodyPr>
            <a:lstStyle/>
            <a:p>
              <a:r>
                <a:rPr lang="en-US" sz="2000" b="1" dirty="0"/>
                <a:t>clinical trials</a:t>
              </a:r>
            </a:p>
          </p:txBody>
        </p:sp>
        <p:sp>
          <p:nvSpPr>
            <p:cNvPr id="13" name="TextBox 12"/>
            <p:cNvSpPr txBox="1"/>
            <p:nvPr/>
          </p:nvSpPr>
          <p:spPr>
            <a:xfrm>
              <a:off x="5698375" y="3431523"/>
              <a:ext cx="2344231" cy="400110"/>
            </a:xfrm>
            <a:prstGeom prst="rect">
              <a:avLst/>
            </a:prstGeom>
            <a:noFill/>
          </p:spPr>
          <p:txBody>
            <a:bodyPr wrap="none" rtlCol="0">
              <a:spAutoFit/>
            </a:bodyPr>
            <a:lstStyle/>
            <a:p>
              <a:r>
                <a:rPr lang="en-US" sz="2000" b="1" dirty="0"/>
                <a:t>translational studies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8832" t="13629" r="15688" b="22015"/>
            <a:stretch/>
          </p:blipFill>
          <p:spPr>
            <a:xfrm>
              <a:off x="698092" y="3809999"/>
              <a:ext cx="2709456" cy="1998107"/>
            </a:xfrm>
            <a:prstGeom prst="rect">
              <a:avLst/>
            </a:prstGeom>
            <a:ln>
              <a:solidFill>
                <a:schemeClr val="tx1"/>
              </a:solidFill>
            </a:ln>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t="1145" r="4607" b="5318"/>
            <a:stretch/>
          </p:blipFill>
          <p:spPr>
            <a:xfrm>
              <a:off x="5522414" y="3810000"/>
              <a:ext cx="2696155" cy="1982803"/>
            </a:xfrm>
            <a:prstGeom prst="rect">
              <a:avLst/>
            </a:prstGeom>
            <a:ln>
              <a:solidFill>
                <a:schemeClr val="tx1"/>
              </a:solidFill>
            </a:ln>
          </p:spPr>
        </p:pic>
        <p:sp>
          <p:nvSpPr>
            <p:cNvPr id="20" name="Curved Down Arrow 19"/>
            <p:cNvSpPr/>
            <p:nvPr/>
          </p:nvSpPr>
          <p:spPr>
            <a:xfrm>
              <a:off x="1959863" y="2787135"/>
              <a:ext cx="5157080" cy="685800"/>
            </a:xfrm>
            <a:prstGeom prst="curved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urved Down Arrow 20"/>
            <p:cNvSpPr/>
            <p:nvPr/>
          </p:nvSpPr>
          <p:spPr>
            <a:xfrm rot="10800000">
              <a:off x="2023871" y="6092951"/>
              <a:ext cx="5042659" cy="685800"/>
            </a:xfrm>
            <a:prstGeom prst="curved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4953000" y="5029200"/>
              <a:ext cx="184731" cy="369332"/>
            </a:xfrm>
            <a:prstGeom prst="rect">
              <a:avLst/>
            </a:prstGeom>
            <a:noFill/>
          </p:spPr>
          <p:txBody>
            <a:bodyPr wrap="none" rtlCol="0">
              <a:spAutoFit/>
            </a:bodyPr>
            <a:lstStyle/>
            <a:p>
              <a:endParaRPr lang="en-US" dirty="0"/>
            </a:p>
          </p:txBody>
        </p:sp>
        <p:sp>
          <p:nvSpPr>
            <p:cNvPr id="15" name="Curved Down Arrow 14"/>
            <p:cNvSpPr/>
            <p:nvPr/>
          </p:nvSpPr>
          <p:spPr>
            <a:xfrm rot="5400000">
              <a:off x="2470682" y="4467123"/>
              <a:ext cx="2574295" cy="713942"/>
            </a:xfrm>
            <a:prstGeom prst="curved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extBox 2"/>
            <p:cNvSpPr txBox="1"/>
            <p:nvPr/>
          </p:nvSpPr>
          <p:spPr>
            <a:xfrm>
              <a:off x="3302269" y="6176756"/>
              <a:ext cx="2819811" cy="400110"/>
            </a:xfrm>
            <a:prstGeom prst="rect">
              <a:avLst/>
            </a:prstGeom>
            <a:noFill/>
          </p:spPr>
          <p:txBody>
            <a:bodyPr wrap="none" rtlCol="0">
              <a:spAutoFit/>
            </a:bodyPr>
            <a:lstStyle/>
            <a:p>
              <a:r>
                <a:rPr lang="en-US" sz="2000" b="1" dirty="0"/>
                <a:t>bed-to-bench-to bedside</a:t>
              </a:r>
            </a:p>
          </p:txBody>
        </p:sp>
      </p:grpSp>
      <p:pic>
        <p:nvPicPr>
          <p:cNvPr id="16" name="Picture 15">
            <a:extLst>
              <a:ext uri="{FF2B5EF4-FFF2-40B4-BE49-F238E27FC236}">
                <a16:creationId xmlns:a16="http://schemas.microsoft.com/office/drawing/2014/main" id="{AACBF37D-33EB-4A06-A44C-3A84AB5208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4040" y="6269456"/>
            <a:ext cx="1841265" cy="371406"/>
          </a:xfrm>
          <a:prstGeom prst="rect">
            <a:avLst/>
          </a:prstGeom>
        </p:spPr>
      </p:pic>
      <p:sp>
        <p:nvSpPr>
          <p:cNvPr id="17" name="TextBox 16">
            <a:extLst>
              <a:ext uri="{FF2B5EF4-FFF2-40B4-BE49-F238E27FC236}">
                <a16:creationId xmlns:a16="http://schemas.microsoft.com/office/drawing/2014/main" id="{001A09D8-F650-42CB-9E67-04944343D2FD}"/>
              </a:ext>
            </a:extLst>
          </p:cNvPr>
          <p:cNvSpPr txBox="1"/>
          <p:nvPr/>
        </p:nvSpPr>
        <p:spPr>
          <a:xfrm>
            <a:off x="395522" y="1725664"/>
            <a:ext cx="2570191" cy="646331"/>
          </a:xfrm>
          <a:prstGeom prst="rect">
            <a:avLst/>
          </a:prstGeom>
          <a:noFill/>
          <a:ln>
            <a:solidFill>
              <a:srgbClr val="860908">
                <a:shade val="95000"/>
                <a:satMod val="105000"/>
              </a:srgbClr>
            </a:solidFill>
          </a:ln>
        </p:spPr>
        <p:txBody>
          <a:bodyPr wrap="none" rtlCol="0">
            <a:spAutoFit/>
          </a:bodyPr>
          <a:lstStyle/>
          <a:p>
            <a:r>
              <a:rPr lang="en-US" dirty="0"/>
              <a:t>- rare diseases as models </a:t>
            </a:r>
          </a:p>
          <a:p>
            <a:r>
              <a:rPr lang="en-US" dirty="0"/>
              <a:t>- identify unmet needs </a:t>
            </a:r>
          </a:p>
        </p:txBody>
      </p:sp>
      <p:sp>
        <p:nvSpPr>
          <p:cNvPr id="18" name="TextBox 17">
            <a:extLst>
              <a:ext uri="{FF2B5EF4-FFF2-40B4-BE49-F238E27FC236}">
                <a16:creationId xmlns:a16="http://schemas.microsoft.com/office/drawing/2014/main" id="{2B301C13-EA07-4BB8-97E2-32DA4AB415EA}"/>
              </a:ext>
            </a:extLst>
          </p:cNvPr>
          <p:cNvSpPr txBox="1"/>
          <p:nvPr/>
        </p:nvSpPr>
        <p:spPr>
          <a:xfrm>
            <a:off x="9386431" y="1570742"/>
            <a:ext cx="2003690" cy="923330"/>
          </a:xfrm>
          <a:prstGeom prst="rect">
            <a:avLst/>
          </a:prstGeom>
          <a:noFill/>
          <a:ln>
            <a:solidFill>
              <a:srgbClr val="860908">
                <a:shade val="95000"/>
                <a:satMod val="105000"/>
              </a:srgbClr>
            </a:solidFill>
          </a:ln>
        </p:spPr>
        <p:txBody>
          <a:bodyPr wrap="none" rtlCol="0">
            <a:spAutoFit/>
          </a:bodyPr>
          <a:lstStyle/>
          <a:p>
            <a:r>
              <a:rPr lang="en-US" dirty="0"/>
              <a:t>- pathophysiology</a:t>
            </a:r>
          </a:p>
          <a:p>
            <a:r>
              <a:rPr lang="en-US" dirty="0"/>
              <a:t>- models </a:t>
            </a:r>
          </a:p>
          <a:p>
            <a:r>
              <a:rPr lang="en-US" dirty="0"/>
              <a:t>- preclinical testing </a:t>
            </a:r>
          </a:p>
        </p:txBody>
      </p:sp>
      <p:sp>
        <p:nvSpPr>
          <p:cNvPr id="24" name="TextBox 23">
            <a:extLst>
              <a:ext uri="{FF2B5EF4-FFF2-40B4-BE49-F238E27FC236}">
                <a16:creationId xmlns:a16="http://schemas.microsoft.com/office/drawing/2014/main" id="{051351DE-6FAC-4685-AECF-40111D9A61B9}"/>
              </a:ext>
            </a:extLst>
          </p:cNvPr>
          <p:cNvSpPr txBox="1"/>
          <p:nvPr/>
        </p:nvSpPr>
        <p:spPr>
          <a:xfrm>
            <a:off x="475570" y="5201955"/>
            <a:ext cx="2983317" cy="646331"/>
          </a:xfrm>
          <a:prstGeom prst="rect">
            <a:avLst/>
          </a:prstGeom>
          <a:noFill/>
          <a:ln>
            <a:solidFill>
              <a:srgbClr val="860908">
                <a:shade val="95000"/>
                <a:satMod val="105000"/>
              </a:srgbClr>
            </a:solidFill>
          </a:ln>
        </p:spPr>
        <p:txBody>
          <a:bodyPr wrap="none" rtlCol="0">
            <a:spAutoFit/>
          </a:bodyPr>
          <a:lstStyle/>
          <a:p>
            <a:r>
              <a:rPr lang="en-US" dirty="0"/>
              <a:t>- repurposed and novel drugs</a:t>
            </a:r>
          </a:p>
          <a:p>
            <a:r>
              <a:rPr lang="en-US" dirty="0"/>
              <a:t>- </a:t>
            </a:r>
            <a:r>
              <a:rPr lang="en-US" b="1" u="sng" dirty="0"/>
              <a:t>reduce illness and disability</a:t>
            </a:r>
          </a:p>
        </p:txBody>
      </p:sp>
      <p:sp>
        <p:nvSpPr>
          <p:cNvPr id="25" name="TextBox 24">
            <a:extLst>
              <a:ext uri="{FF2B5EF4-FFF2-40B4-BE49-F238E27FC236}">
                <a16:creationId xmlns:a16="http://schemas.microsoft.com/office/drawing/2014/main" id="{81DD5C61-99C9-417D-A2DB-5C14DCE7EFA3}"/>
              </a:ext>
            </a:extLst>
          </p:cNvPr>
          <p:cNvSpPr txBox="1"/>
          <p:nvPr/>
        </p:nvSpPr>
        <p:spPr>
          <a:xfrm>
            <a:off x="691280" y="366491"/>
            <a:ext cx="10580269" cy="707886"/>
          </a:xfrm>
          <a:prstGeom prst="rect">
            <a:avLst/>
          </a:prstGeom>
          <a:noFill/>
        </p:spPr>
        <p:txBody>
          <a:bodyPr wrap="none" rtlCol="0">
            <a:spAutoFit/>
          </a:bodyPr>
          <a:lstStyle/>
          <a:p>
            <a:pPr algn="ctr"/>
            <a:r>
              <a:rPr lang="en-US" sz="4000" b="1" dirty="0">
                <a:solidFill>
                  <a:srgbClr val="0070C0"/>
                </a:solidFill>
                <a:latin typeface="+mj-lt"/>
              </a:rPr>
              <a:t>Skeletal Disorders and Mineral Homeostasis Section</a:t>
            </a:r>
          </a:p>
        </p:txBody>
      </p:sp>
    </p:spTree>
    <p:extLst>
      <p:ext uri="{BB962C8B-B14F-4D97-AF65-F5344CB8AC3E}">
        <p14:creationId xmlns:p14="http://schemas.microsoft.com/office/powerpoint/2010/main" val="13586004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1690</Words>
  <Application>Microsoft Macintosh PowerPoint</Application>
  <PresentationFormat>Widescreen</PresentationFormat>
  <Paragraphs>254</Paragraphs>
  <Slides>32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Courier New</vt:lpstr>
      <vt:lpstr>Goudy Old Style</vt:lpstr>
      <vt:lpstr>Times</vt:lpstr>
      <vt:lpstr>Office Theme</vt:lpstr>
      <vt:lpstr>The Pathway from Rare Gene Discovery to Drug Development</vt:lpstr>
      <vt:lpstr>The Pathway from Rare Gene Discovery to Treatment</vt:lpstr>
      <vt:lpstr>Disclosures: The SDMHS receives support from:</vt:lpstr>
      <vt:lpstr>Outline</vt:lpstr>
      <vt:lpstr>Rare Disease Treatment Landscape</vt:lpstr>
      <vt:lpstr>Sea change in rare disease study/treatment</vt:lpstr>
      <vt:lpstr>Pathways to treatment: 3 case studies</vt:lpstr>
      <vt:lpstr>PowerPoint Presentation</vt:lpstr>
      <vt:lpstr>PowerPoint Presentation</vt:lpstr>
      <vt:lpstr>PowerPoint Presentation</vt:lpstr>
      <vt:lpstr>Tumor-induced osteomalacia and infigratinib</vt:lpstr>
      <vt:lpstr>TIO genetic defect identified in 2014</vt:lpstr>
      <vt:lpstr>Infigratinib was effective for 5 years </vt:lpstr>
      <vt:lpstr>TIO as a rare disease treatment model</vt:lpstr>
      <vt:lpstr>Autosomal dominant hypocalcemia type 1 and encaleret: Mr. B’s story</vt:lpstr>
      <vt:lpstr>Autosomal dominant hypocalcemia type 1</vt:lpstr>
      <vt:lpstr>ADH1 and calcilytics (antagonists of the CaSR)</vt:lpstr>
      <vt:lpstr>Calcilytics for ADH1</vt:lpstr>
      <vt:lpstr>Calcilytics for ADH1</vt:lpstr>
      <vt:lpstr>ADH1 as a rare disease treatment model</vt:lpstr>
      <vt:lpstr>Fibrous dysplasia/McCune-Albright syndrome as a rare disease treatment model</vt:lpstr>
      <vt:lpstr>PowerPoint Presentation</vt:lpstr>
      <vt:lpstr>Fibrous dysplasia/McCune-Albright syndrome: dysregulated GPCR signaling</vt:lpstr>
      <vt:lpstr>Molecular targeting of the mutation in Gs alpha has proven very difficult</vt:lpstr>
      <vt:lpstr>Promise for FD/MAS</vt:lpstr>
      <vt:lpstr>FD/MAS as a rare disease treatment model</vt:lpstr>
      <vt:lpstr>Rare Disease Treatment is Challenging, but barriers are falling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Pathway from Rare Gene Discovery to Drug Development</dc:title>
  <dc:creator>Collins, Michael T (NIH/NIDCR) [E]</dc:creator>
  <cp:lastModifiedBy>Rachel Jones</cp:lastModifiedBy>
  <cp:revision>2</cp:revision>
  <dcterms:created xsi:type="dcterms:W3CDTF">2022-10-16T23:59:17Z</dcterms:created>
  <dcterms:modified xsi:type="dcterms:W3CDTF">2022-11-03T14:19:43Z</dcterms:modified>
</cp:coreProperties>
</file>