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lab-bold.fntdata"/><Relationship Id="rId6" Type="http://schemas.openxmlformats.org/officeDocument/2006/relationships/slide" Target="slides/slide1.xml"/><Relationship Id="rId18" Type="http://schemas.openxmlformats.org/officeDocument/2006/relationships/font" Target="fonts/RobotoSlab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6ee56e648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6ee56e648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ee56e648f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6ee56e648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6ee56e64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6ee56e64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b164b195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b164b195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b164b1954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b164b1954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b164b195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b164b195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6ee56e648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6ee56e648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b164b1954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b164b1954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6ee56e648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6ee56e648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6ee56e648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6ee56e648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6ee56e648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6ee56e648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bbarros@gmfus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China &amp; Secondary Sanctions: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Lithuania &amp; Beyond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0" y="3049450"/>
            <a:ext cx="5783400" cy="14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Bryce C. Barros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China Affairs Analyst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Alliance for Securing Democracy at the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German Marshall Fund of the United States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20,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EU’s Response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87900" y="1489825"/>
            <a:ext cx="4184100" cy="3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Anti-Coercion Instrument</a:t>
            </a:r>
            <a:endParaRPr sz="19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Builds on EU’s “Open Strategic Autonomy” ambitions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Defines economic coercion as pressure against the Union or a Member State to induce policy change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Includes countermeasures like: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Suspension of tariff concessions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Import/</a:t>
            </a:r>
            <a:r>
              <a:rPr lang="en" sz="1500"/>
              <a:t>export</a:t>
            </a:r>
            <a:r>
              <a:rPr lang="en" sz="1500"/>
              <a:t> restrictions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Banking, insurance, and capital market restrictions</a:t>
            </a:r>
            <a:endParaRPr sz="1500"/>
          </a:p>
        </p:txBody>
      </p:sp>
      <p:sp>
        <p:nvSpPr>
          <p:cNvPr id="128" name="Google Shape;128;p22"/>
          <p:cNvSpPr txBox="1"/>
          <p:nvPr/>
        </p:nvSpPr>
        <p:spPr>
          <a:xfrm>
            <a:off x="4868550" y="4558775"/>
            <a:ext cx="3496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CC: https://twitter.com/EPPGroup/status/1580589767661858816/photo/1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550" y="1144125"/>
            <a:ext cx="3496500" cy="34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35" name="Google Shape;135;p2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Information:</a:t>
            </a:r>
            <a:endParaRPr/>
          </a:p>
        </p:txBody>
      </p:sp>
      <p:sp>
        <p:nvSpPr>
          <p:cNvPr id="141" name="Google Shape;141;p2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Bryce C. Barros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bbarros@gmfus.org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Goal of U.S. Sanctions Regime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U.S. Sanctions Regime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EU Sanctions Regime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Recent U.S. Commerce Actions Against China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China’s Sanctions Regulations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China’s Actions Against Lithuania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Were China’s Sanctions Effective?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EU’s Response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U.S. Sanctions Regime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policy goals of U.S. Sanctions?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300"/>
              <a:t>Nonproliferation</a:t>
            </a:r>
            <a:r>
              <a:rPr lang="en" sz="1300"/>
              <a:t>/Counterproliferation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Prevent dual-use technology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Counterterrorism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Combating human rights abuses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Deter individuals and entities from undermining democratic processes or institutions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Prevent military technology development</a:t>
            </a:r>
            <a:endParaRPr sz="1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U.S. Sanctions Regime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Policy Development &amp; Implementing Entities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U.S. Department of the Treasury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Office of Terrorism and Financial Intelligence (TFI)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Terrorist Financing and Financial Crimes (TFFC)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Office of Intelligence &amp; Analysis (OIA)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Financial Crime Enforcement Network (FinCEN)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Office of Foreign Assets Control (OFAC)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Treasury Executive Office of Asset </a:t>
            </a:r>
            <a:r>
              <a:rPr lang="en"/>
              <a:t>Forfeiture (TEAOAF)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U.S. Department of State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Office of Economic Sanctions Policy and Implementation (TFS/SPI)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U.S. Department of Commerce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Bureau of Industry and Security (BIS)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9475" y="0"/>
            <a:ext cx="1676625" cy="16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9475" y="1801825"/>
            <a:ext cx="1629235" cy="162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0763" y="3508850"/>
            <a:ext cx="1566648" cy="156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Recent U.S. Commerce Actions Against China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87900" y="1489825"/>
            <a:ext cx="48009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Commerce BIS targets China’s ability to purchase and manufacture high-end chips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Advanced military systems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Speed and accuracy of military decision making, planning, and logistics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Autonomous military systems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Human rights abuses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Added 31 entities to Unverified List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Restricts export controls on chips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Imposes new controls on chip manufacturing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Restricts U.S. persons from “support”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1200" y="1296525"/>
            <a:ext cx="3650401" cy="365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E.U. Sanctions Regime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87900" y="1489825"/>
            <a:ext cx="5850000" cy="34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 part of the E.U.’s Common Foreign &amp; Security Policy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Intended to </a:t>
            </a:r>
            <a:r>
              <a:rPr i="1" lang="en"/>
              <a:t>“bring about a change in policy or activity by targeting non-E.U. countries, as well as entities and individuals, responsible for the malign behaviour”</a:t>
            </a:r>
            <a:endParaRPr i="1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Types of Sanctions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Arms embargoes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Restrictions on admission (travel bans)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Asset freezes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Other economic measures like restrictions on imports/exports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Policy and Implementing Entities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High Representative of the Union for Foreign Affairs and Security Policy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European Commission (E.U. Executive Branch)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Applicable usually within E.U. member states-only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7896" y="3312325"/>
            <a:ext cx="2884273" cy="16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9388" y="1296525"/>
            <a:ext cx="2601299" cy="1802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China’s Sanctions Regulations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87900" y="1489825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Three Regulations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Provisions of the Unreliable Entity List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Rules on Counteracting Extra-Territorial Application of Foreign Legislation and Other Measures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Anti-Foreign Sanctions Law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to punish individuals, entities, or governments going against China’s </a:t>
            </a:r>
            <a:r>
              <a:rPr lang="en"/>
              <a:t>geopolitical</a:t>
            </a:r>
            <a:r>
              <a:rPr lang="en"/>
              <a:t> interests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China often resorts to economic coercion instead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China’s Actions Against Lithuania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87900" y="1489825"/>
            <a:ext cx="4184100" cy="33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July 2021 - Downgraded diplomatic relations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December 2021 - Imposed customs block on Lithuanian exports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 least 130 companies could not send products to China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De facto </a:t>
            </a:r>
            <a:r>
              <a:rPr lang="en"/>
              <a:t>secondary sanctions against EU-registered companies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Especially with sourced components from Lithuania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2575" y="1489825"/>
            <a:ext cx="4521425" cy="27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Were China’s Sanctions Effective?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87900" y="1489825"/>
            <a:ext cx="4184100" cy="3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Short Answer - No.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Taiwan-Lithuania relations deepened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Taiwan launched US$1 billion credit program for investment in strategic areas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Backed by Taiwan’s National Development Fund and the Bank of Taiwan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Economic ties with the rest of the Indo-Pacific deepend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Lithuanian exports to the region four times exceed the volume to China in first half of 2021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296525"/>
            <a:ext cx="42672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4724400" y="4496925"/>
            <a:ext cx="426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CC: https://twitter.com/TW_in_LT/status/1461246975366598657/photo/1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