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7" r:id="rId2"/>
    <p:sldId id="2619" r:id="rId3"/>
    <p:sldId id="264" r:id="rId4"/>
    <p:sldId id="263" r:id="rId5"/>
    <p:sldId id="266" r:id="rId6"/>
    <p:sldId id="256" r:id="rId7"/>
    <p:sldId id="265" r:id="rId8"/>
    <p:sldId id="257" r:id="rId9"/>
    <p:sldId id="258" r:id="rId10"/>
    <p:sldId id="259" r:id="rId11"/>
    <p:sldId id="260" r:id="rId12"/>
    <p:sldId id="261" r:id="rId13"/>
    <p:sldId id="262" r:id="rId14"/>
    <p:sldId id="2620" r:id="rId15"/>
    <p:sldId id="262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ssim Tarraf" initials="WT" lastIdx="1" clrIdx="0">
    <p:extLst>
      <p:ext uri="{19B8F6BF-5375-455C-9EA6-DF929625EA0E}">
        <p15:presenceInfo xmlns:p15="http://schemas.microsoft.com/office/powerpoint/2012/main" userId="4f3569e3c4aedad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42F772-4DC0-4FD5-B698-6AD35E7F8753}" v="1" dt="2022-09-19T20:05:11.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9"/>
    <p:restoredTop sz="94694"/>
  </p:normalViewPr>
  <p:slideViewPr>
    <p:cSldViewPr snapToGrid="0" snapToObjects="1">
      <p:cViewPr varScale="1">
        <p:scale>
          <a:sx n="121" d="100"/>
          <a:sy n="121" d="100"/>
        </p:scale>
        <p:origin x="6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09892-E57A-47F8-AC7F-2224F06FF3AE}" type="datetimeFigureOut">
              <a:rPr lang="en-US" smtClean="0"/>
              <a:t>9/19/22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BC59A1-98F7-4C68-A4A7-CEB143412177}" type="slidenum">
              <a:rPr lang="en-US" smtClean="0"/>
              <a:t>‹#›</a:t>
            </a:fld>
            <a:endParaRPr lang="en-US"/>
          </a:p>
        </p:txBody>
      </p:sp>
    </p:spTree>
    <p:extLst>
      <p:ext uri="{BB962C8B-B14F-4D97-AF65-F5344CB8AC3E}">
        <p14:creationId xmlns:p14="http://schemas.microsoft.com/office/powerpoint/2010/main" val="2840140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C59A1-98F7-4C68-A4A7-CEB143412177}" type="slidenum">
              <a:rPr lang="en-US" smtClean="0"/>
              <a:t>5</a:t>
            </a:fld>
            <a:endParaRPr lang="en-US"/>
          </a:p>
        </p:txBody>
      </p:sp>
    </p:spTree>
    <p:extLst>
      <p:ext uri="{BB962C8B-B14F-4D97-AF65-F5344CB8AC3E}">
        <p14:creationId xmlns:p14="http://schemas.microsoft.com/office/powerpoint/2010/main" val="101368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6B5A-E61C-314A-BD49-6D664E4550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6B31B-1528-F249-9058-D1BAB025A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34BAF2-2CA0-3444-873C-2E2B06E414EE}"/>
              </a:ext>
            </a:extLst>
          </p:cNvPr>
          <p:cNvSpPr>
            <a:spLocks noGrp="1"/>
          </p:cNvSpPr>
          <p:nvPr>
            <p:ph type="dt" sz="half" idx="10"/>
          </p:nvPr>
        </p:nvSpPr>
        <p:spPr/>
        <p:txBody>
          <a:bodyPr/>
          <a:lstStyle/>
          <a:p>
            <a:fld id="{0C2B0732-2A4D-F848-BF74-F68E94B7AC92}" type="datetimeFigureOut">
              <a:rPr lang="en-US" smtClean="0"/>
              <a:t>9/19/22</a:t>
            </a:fld>
            <a:endParaRPr lang="en-US"/>
          </a:p>
        </p:txBody>
      </p:sp>
      <p:sp>
        <p:nvSpPr>
          <p:cNvPr id="5" name="Footer Placeholder 4">
            <a:extLst>
              <a:ext uri="{FF2B5EF4-FFF2-40B4-BE49-F238E27FC236}">
                <a16:creationId xmlns:a16="http://schemas.microsoft.com/office/drawing/2014/main" id="{46B92778-E2EC-5E4A-AE0A-645131C8C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B813B-4C8A-8A45-830C-AFA96D18F0ED}"/>
              </a:ext>
            </a:extLst>
          </p:cNvPr>
          <p:cNvSpPr>
            <a:spLocks noGrp="1"/>
          </p:cNvSpPr>
          <p:nvPr>
            <p:ph type="sldNum" sz="quarter" idx="12"/>
          </p:nvPr>
        </p:nvSpPr>
        <p:spPr/>
        <p:txBody>
          <a:bodyPr/>
          <a:lstStyle/>
          <a:p>
            <a:fld id="{4D286A9A-9D1C-CB41-A653-5E5647B3FC13}" type="slidenum">
              <a:rPr lang="en-US" smtClean="0"/>
              <a:t>‹#›</a:t>
            </a:fld>
            <a:endParaRPr lang="en-US"/>
          </a:p>
        </p:txBody>
      </p:sp>
    </p:spTree>
    <p:extLst>
      <p:ext uri="{BB962C8B-B14F-4D97-AF65-F5344CB8AC3E}">
        <p14:creationId xmlns:p14="http://schemas.microsoft.com/office/powerpoint/2010/main" val="3662389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7099-C48D-4440-909E-1616D2FACB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52A8C2-288A-1E42-B3C0-6BEC16251A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560FE-C0D6-F14F-8C76-BF813F8D1CF7}"/>
              </a:ext>
            </a:extLst>
          </p:cNvPr>
          <p:cNvSpPr>
            <a:spLocks noGrp="1"/>
          </p:cNvSpPr>
          <p:nvPr>
            <p:ph type="dt" sz="half" idx="10"/>
          </p:nvPr>
        </p:nvSpPr>
        <p:spPr/>
        <p:txBody>
          <a:bodyPr/>
          <a:lstStyle/>
          <a:p>
            <a:fld id="{0C2B0732-2A4D-F848-BF74-F68E94B7AC92}" type="datetimeFigureOut">
              <a:rPr lang="en-US" smtClean="0"/>
              <a:t>9/19/22</a:t>
            </a:fld>
            <a:endParaRPr lang="en-US"/>
          </a:p>
        </p:txBody>
      </p:sp>
      <p:sp>
        <p:nvSpPr>
          <p:cNvPr id="5" name="Footer Placeholder 4">
            <a:extLst>
              <a:ext uri="{FF2B5EF4-FFF2-40B4-BE49-F238E27FC236}">
                <a16:creationId xmlns:a16="http://schemas.microsoft.com/office/drawing/2014/main" id="{FF531D5E-C3DF-5C40-8406-D0E0BB2E82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5D050-EE0C-084A-A5DB-4CA73A160BDC}"/>
              </a:ext>
            </a:extLst>
          </p:cNvPr>
          <p:cNvSpPr>
            <a:spLocks noGrp="1"/>
          </p:cNvSpPr>
          <p:nvPr>
            <p:ph type="sldNum" sz="quarter" idx="12"/>
          </p:nvPr>
        </p:nvSpPr>
        <p:spPr/>
        <p:txBody>
          <a:bodyPr/>
          <a:lstStyle/>
          <a:p>
            <a:fld id="{4D286A9A-9D1C-CB41-A653-5E5647B3FC13}" type="slidenum">
              <a:rPr lang="en-US" smtClean="0"/>
              <a:t>‹#›</a:t>
            </a:fld>
            <a:endParaRPr lang="en-US"/>
          </a:p>
        </p:txBody>
      </p:sp>
    </p:spTree>
    <p:extLst>
      <p:ext uri="{BB962C8B-B14F-4D97-AF65-F5344CB8AC3E}">
        <p14:creationId xmlns:p14="http://schemas.microsoft.com/office/powerpoint/2010/main" val="3882129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12F2BD-5306-CB48-BA1D-1EC7EB961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52BA63-7C1C-D147-A39F-6CC3A58E2C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2332F-9130-CE4F-9609-F8E4DFD9CA18}"/>
              </a:ext>
            </a:extLst>
          </p:cNvPr>
          <p:cNvSpPr>
            <a:spLocks noGrp="1"/>
          </p:cNvSpPr>
          <p:nvPr>
            <p:ph type="dt" sz="half" idx="10"/>
          </p:nvPr>
        </p:nvSpPr>
        <p:spPr/>
        <p:txBody>
          <a:bodyPr/>
          <a:lstStyle/>
          <a:p>
            <a:fld id="{0C2B0732-2A4D-F848-BF74-F68E94B7AC92}" type="datetimeFigureOut">
              <a:rPr lang="en-US" smtClean="0"/>
              <a:t>9/19/22</a:t>
            </a:fld>
            <a:endParaRPr lang="en-US"/>
          </a:p>
        </p:txBody>
      </p:sp>
      <p:sp>
        <p:nvSpPr>
          <p:cNvPr id="5" name="Footer Placeholder 4">
            <a:extLst>
              <a:ext uri="{FF2B5EF4-FFF2-40B4-BE49-F238E27FC236}">
                <a16:creationId xmlns:a16="http://schemas.microsoft.com/office/drawing/2014/main" id="{C5DE7A96-6557-DB41-A68C-3978BD5C3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D019B-2041-C64D-9800-930050EC98A9}"/>
              </a:ext>
            </a:extLst>
          </p:cNvPr>
          <p:cNvSpPr>
            <a:spLocks noGrp="1"/>
          </p:cNvSpPr>
          <p:nvPr>
            <p:ph type="sldNum" sz="quarter" idx="12"/>
          </p:nvPr>
        </p:nvSpPr>
        <p:spPr/>
        <p:txBody>
          <a:bodyPr/>
          <a:lstStyle/>
          <a:p>
            <a:fld id="{4D286A9A-9D1C-CB41-A653-5E5647B3FC13}" type="slidenum">
              <a:rPr lang="en-US" smtClean="0"/>
              <a:t>‹#›</a:t>
            </a:fld>
            <a:endParaRPr lang="en-US"/>
          </a:p>
        </p:txBody>
      </p:sp>
    </p:spTree>
    <p:extLst>
      <p:ext uri="{BB962C8B-B14F-4D97-AF65-F5344CB8AC3E}">
        <p14:creationId xmlns:p14="http://schemas.microsoft.com/office/powerpoint/2010/main" val="1541163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6925-3095-0E4F-B509-1177BD051C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D14FAE-184D-E345-B144-CE99D16B60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EBFD0F-E6F6-B94F-8E62-A1F5C8B8438E}"/>
              </a:ext>
            </a:extLst>
          </p:cNvPr>
          <p:cNvSpPr>
            <a:spLocks noGrp="1"/>
          </p:cNvSpPr>
          <p:nvPr>
            <p:ph type="dt" sz="half" idx="10"/>
          </p:nvPr>
        </p:nvSpPr>
        <p:spPr/>
        <p:txBody>
          <a:bodyPr/>
          <a:lstStyle/>
          <a:p>
            <a:fld id="{0C2B0732-2A4D-F848-BF74-F68E94B7AC92}" type="datetimeFigureOut">
              <a:rPr lang="en-US" smtClean="0"/>
              <a:t>9/19/22</a:t>
            </a:fld>
            <a:endParaRPr lang="en-US"/>
          </a:p>
        </p:txBody>
      </p:sp>
      <p:sp>
        <p:nvSpPr>
          <p:cNvPr id="5" name="Footer Placeholder 4">
            <a:extLst>
              <a:ext uri="{FF2B5EF4-FFF2-40B4-BE49-F238E27FC236}">
                <a16:creationId xmlns:a16="http://schemas.microsoft.com/office/drawing/2014/main" id="{D0DD7A0F-3336-2A4C-8565-942B07474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2E66A4-4C14-9A4E-847C-55A396E738FB}"/>
              </a:ext>
            </a:extLst>
          </p:cNvPr>
          <p:cNvSpPr>
            <a:spLocks noGrp="1"/>
          </p:cNvSpPr>
          <p:nvPr>
            <p:ph type="sldNum" sz="quarter" idx="12"/>
          </p:nvPr>
        </p:nvSpPr>
        <p:spPr/>
        <p:txBody>
          <a:bodyPr/>
          <a:lstStyle/>
          <a:p>
            <a:fld id="{4D286A9A-9D1C-CB41-A653-5E5647B3FC13}" type="slidenum">
              <a:rPr lang="en-US" smtClean="0"/>
              <a:t>‹#›</a:t>
            </a:fld>
            <a:endParaRPr lang="en-US"/>
          </a:p>
        </p:txBody>
      </p:sp>
    </p:spTree>
    <p:extLst>
      <p:ext uri="{BB962C8B-B14F-4D97-AF65-F5344CB8AC3E}">
        <p14:creationId xmlns:p14="http://schemas.microsoft.com/office/powerpoint/2010/main" val="747127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EB9D-62BF-5A49-9CD0-E606B7004B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2ED44B-4B2B-A644-8D23-014C300C90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C20546-6F7F-2145-80D5-7E3A9819DCA5}"/>
              </a:ext>
            </a:extLst>
          </p:cNvPr>
          <p:cNvSpPr>
            <a:spLocks noGrp="1"/>
          </p:cNvSpPr>
          <p:nvPr>
            <p:ph type="dt" sz="half" idx="10"/>
          </p:nvPr>
        </p:nvSpPr>
        <p:spPr/>
        <p:txBody>
          <a:bodyPr/>
          <a:lstStyle/>
          <a:p>
            <a:fld id="{0C2B0732-2A4D-F848-BF74-F68E94B7AC92}" type="datetimeFigureOut">
              <a:rPr lang="en-US" smtClean="0"/>
              <a:t>9/19/22</a:t>
            </a:fld>
            <a:endParaRPr lang="en-US"/>
          </a:p>
        </p:txBody>
      </p:sp>
      <p:sp>
        <p:nvSpPr>
          <p:cNvPr id="5" name="Footer Placeholder 4">
            <a:extLst>
              <a:ext uri="{FF2B5EF4-FFF2-40B4-BE49-F238E27FC236}">
                <a16:creationId xmlns:a16="http://schemas.microsoft.com/office/drawing/2014/main" id="{15AFD328-BF59-CB45-BAB3-A5D2B3386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5E442-0E56-A443-AEC9-567CB9681107}"/>
              </a:ext>
            </a:extLst>
          </p:cNvPr>
          <p:cNvSpPr>
            <a:spLocks noGrp="1"/>
          </p:cNvSpPr>
          <p:nvPr>
            <p:ph type="sldNum" sz="quarter" idx="12"/>
          </p:nvPr>
        </p:nvSpPr>
        <p:spPr/>
        <p:txBody>
          <a:bodyPr/>
          <a:lstStyle/>
          <a:p>
            <a:fld id="{4D286A9A-9D1C-CB41-A653-5E5647B3FC13}" type="slidenum">
              <a:rPr lang="en-US" smtClean="0"/>
              <a:t>‹#›</a:t>
            </a:fld>
            <a:endParaRPr lang="en-US"/>
          </a:p>
        </p:txBody>
      </p:sp>
    </p:spTree>
    <p:extLst>
      <p:ext uri="{BB962C8B-B14F-4D97-AF65-F5344CB8AC3E}">
        <p14:creationId xmlns:p14="http://schemas.microsoft.com/office/powerpoint/2010/main" val="97072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D0E1-01A1-6546-9025-823CF8BFE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40F782-3E74-844D-A397-A3C408C391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D8005B-0E22-1941-9339-3E7A96B88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42DEDF-87BF-1C4E-87C8-7662A4B1BFAC}"/>
              </a:ext>
            </a:extLst>
          </p:cNvPr>
          <p:cNvSpPr>
            <a:spLocks noGrp="1"/>
          </p:cNvSpPr>
          <p:nvPr>
            <p:ph type="dt" sz="half" idx="10"/>
          </p:nvPr>
        </p:nvSpPr>
        <p:spPr/>
        <p:txBody>
          <a:bodyPr/>
          <a:lstStyle/>
          <a:p>
            <a:fld id="{0C2B0732-2A4D-F848-BF74-F68E94B7AC92}" type="datetimeFigureOut">
              <a:rPr lang="en-US" smtClean="0"/>
              <a:t>9/19/22</a:t>
            </a:fld>
            <a:endParaRPr lang="en-US"/>
          </a:p>
        </p:txBody>
      </p:sp>
      <p:sp>
        <p:nvSpPr>
          <p:cNvPr id="6" name="Footer Placeholder 5">
            <a:extLst>
              <a:ext uri="{FF2B5EF4-FFF2-40B4-BE49-F238E27FC236}">
                <a16:creationId xmlns:a16="http://schemas.microsoft.com/office/drawing/2014/main" id="{281E79E5-13FB-C945-8F81-E6E0893689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2C4BE6-7974-2845-AEBA-7171C09E3E3F}"/>
              </a:ext>
            </a:extLst>
          </p:cNvPr>
          <p:cNvSpPr>
            <a:spLocks noGrp="1"/>
          </p:cNvSpPr>
          <p:nvPr>
            <p:ph type="sldNum" sz="quarter" idx="12"/>
          </p:nvPr>
        </p:nvSpPr>
        <p:spPr/>
        <p:txBody>
          <a:bodyPr/>
          <a:lstStyle/>
          <a:p>
            <a:fld id="{4D286A9A-9D1C-CB41-A653-5E5647B3FC13}" type="slidenum">
              <a:rPr lang="en-US" smtClean="0"/>
              <a:t>‹#›</a:t>
            </a:fld>
            <a:endParaRPr lang="en-US"/>
          </a:p>
        </p:txBody>
      </p:sp>
    </p:spTree>
    <p:extLst>
      <p:ext uri="{BB962C8B-B14F-4D97-AF65-F5344CB8AC3E}">
        <p14:creationId xmlns:p14="http://schemas.microsoft.com/office/powerpoint/2010/main" val="352824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399C-7F45-1444-B9B7-E06C08F05D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B12D96-3C90-8144-9BF4-8E7E510DA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41027-7067-C041-A949-CE9D2DA7F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B47938-8059-D845-8B82-D14F49949E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1236AD-43A2-7943-9279-C6ED1E71FB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B1D30A-66B2-C64D-BBA2-51EB9AF2C75F}"/>
              </a:ext>
            </a:extLst>
          </p:cNvPr>
          <p:cNvSpPr>
            <a:spLocks noGrp="1"/>
          </p:cNvSpPr>
          <p:nvPr>
            <p:ph type="dt" sz="half" idx="10"/>
          </p:nvPr>
        </p:nvSpPr>
        <p:spPr/>
        <p:txBody>
          <a:bodyPr/>
          <a:lstStyle/>
          <a:p>
            <a:fld id="{0C2B0732-2A4D-F848-BF74-F68E94B7AC92}" type="datetimeFigureOut">
              <a:rPr lang="en-US" smtClean="0"/>
              <a:t>9/19/22</a:t>
            </a:fld>
            <a:endParaRPr lang="en-US"/>
          </a:p>
        </p:txBody>
      </p:sp>
      <p:sp>
        <p:nvSpPr>
          <p:cNvPr id="8" name="Footer Placeholder 7">
            <a:extLst>
              <a:ext uri="{FF2B5EF4-FFF2-40B4-BE49-F238E27FC236}">
                <a16:creationId xmlns:a16="http://schemas.microsoft.com/office/drawing/2014/main" id="{A04EE9B1-13EA-6440-B386-E90249A641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C91BA5-DF8F-4D49-B54A-56CB67FEE3BB}"/>
              </a:ext>
            </a:extLst>
          </p:cNvPr>
          <p:cNvSpPr>
            <a:spLocks noGrp="1"/>
          </p:cNvSpPr>
          <p:nvPr>
            <p:ph type="sldNum" sz="quarter" idx="12"/>
          </p:nvPr>
        </p:nvSpPr>
        <p:spPr/>
        <p:txBody>
          <a:bodyPr/>
          <a:lstStyle/>
          <a:p>
            <a:fld id="{4D286A9A-9D1C-CB41-A653-5E5647B3FC13}" type="slidenum">
              <a:rPr lang="en-US" smtClean="0"/>
              <a:t>‹#›</a:t>
            </a:fld>
            <a:endParaRPr lang="en-US"/>
          </a:p>
        </p:txBody>
      </p:sp>
    </p:spTree>
    <p:extLst>
      <p:ext uri="{BB962C8B-B14F-4D97-AF65-F5344CB8AC3E}">
        <p14:creationId xmlns:p14="http://schemas.microsoft.com/office/powerpoint/2010/main" val="381439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07C3-76EC-6F46-90CF-870C2CE62E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B4BBE5-6A22-1647-A468-A7EA19486B4A}"/>
              </a:ext>
            </a:extLst>
          </p:cNvPr>
          <p:cNvSpPr>
            <a:spLocks noGrp="1"/>
          </p:cNvSpPr>
          <p:nvPr>
            <p:ph type="dt" sz="half" idx="10"/>
          </p:nvPr>
        </p:nvSpPr>
        <p:spPr/>
        <p:txBody>
          <a:bodyPr/>
          <a:lstStyle/>
          <a:p>
            <a:fld id="{0C2B0732-2A4D-F848-BF74-F68E94B7AC92}" type="datetimeFigureOut">
              <a:rPr lang="en-US" smtClean="0"/>
              <a:t>9/19/22</a:t>
            </a:fld>
            <a:endParaRPr lang="en-US"/>
          </a:p>
        </p:txBody>
      </p:sp>
      <p:sp>
        <p:nvSpPr>
          <p:cNvPr id="4" name="Footer Placeholder 3">
            <a:extLst>
              <a:ext uri="{FF2B5EF4-FFF2-40B4-BE49-F238E27FC236}">
                <a16:creationId xmlns:a16="http://schemas.microsoft.com/office/drawing/2014/main" id="{84F68B17-0922-4449-8625-82B8BE5021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CC6870-4801-0446-B8BE-D31182196E1F}"/>
              </a:ext>
            </a:extLst>
          </p:cNvPr>
          <p:cNvSpPr>
            <a:spLocks noGrp="1"/>
          </p:cNvSpPr>
          <p:nvPr>
            <p:ph type="sldNum" sz="quarter" idx="12"/>
          </p:nvPr>
        </p:nvSpPr>
        <p:spPr/>
        <p:txBody>
          <a:bodyPr/>
          <a:lstStyle/>
          <a:p>
            <a:fld id="{4D286A9A-9D1C-CB41-A653-5E5647B3FC13}" type="slidenum">
              <a:rPr lang="en-US" smtClean="0"/>
              <a:t>‹#›</a:t>
            </a:fld>
            <a:endParaRPr lang="en-US"/>
          </a:p>
        </p:txBody>
      </p:sp>
    </p:spTree>
    <p:extLst>
      <p:ext uri="{BB962C8B-B14F-4D97-AF65-F5344CB8AC3E}">
        <p14:creationId xmlns:p14="http://schemas.microsoft.com/office/powerpoint/2010/main" val="183477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254422-15F9-4C40-A07B-4518688041BD}"/>
              </a:ext>
            </a:extLst>
          </p:cNvPr>
          <p:cNvSpPr>
            <a:spLocks noGrp="1"/>
          </p:cNvSpPr>
          <p:nvPr>
            <p:ph type="dt" sz="half" idx="10"/>
          </p:nvPr>
        </p:nvSpPr>
        <p:spPr/>
        <p:txBody>
          <a:bodyPr/>
          <a:lstStyle/>
          <a:p>
            <a:fld id="{0C2B0732-2A4D-F848-BF74-F68E94B7AC92}" type="datetimeFigureOut">
              <a:rPr lang="en-US" smtClean="0"/>
              <a:t>9/19/22</a:t>
            </a:fld>
            <a:endParaRPr lang="en-US"/>
          </a:p>
        </p:txBody>
      </p:sp>
      <p:sp>
        <p:nvSpPr>
          <p:cNvPr id="3" name="Footer Placeholder 2">
            <a:extLst>
              <a:ext uri="{FF2B5EF4-FFF2-40B4-BE49-F238E27FC236}">
                <a16:creationId xmlns:a16="http://schemas.microsoft.com/office/drawing/2014/main" id="{5E625E9C-31B0-CE44-B4C0-066E141B40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9034FE-03B3-9049-AFB4-604B3608989E}"/>
              </a:ext>
            </a:extLst>
          </p:cNvPr>
          <p:cNvSpPr>
            <a:spLocks noGrp="1"/>
          </p:cNvSpPr>
          <p:nvPr>
            <p:ph type="sldNum" sz="quarter" idx="12"/>
          </p:nvPr>
        </p:nvSpPr>
        <p:spPr/>
        <p:txBody>
          <a:bodyPr/>
          <a:lstStyle/>
          <a:p>
            <a:fld id="{4D286A9A-9D1C-CB41-A653-5E5647B3FC13}" type="slidenum">
              <a:rPr lang="en-US" smtClean="0"/>
              <a:t>‹#›</a:t>
            </a:fld>
            <a:endParaRPr lang="en-US"/>
          </a:p>
        </p:txBody>
      </p:sp>
    </p:spTree>
    <p:extLst>
      <p:ext uri="{BB962C8B-B14F-4D97-AF65-F5344CB8AC3E}">
        <p14:creationId xmlns:p14="http://schemas.microsoft.com/office/powerpoint/2010/main" val="3518305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F043-F95E-9245-88DC-EF2EED3A5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3F7B28-DBB4-D540-AF2E-B9A7E3BD97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E756E9-322B-7B48-8305-1B684E82C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725B61-FA1C-9147-BCD1-7BA7A86D29A8}"/>
              </a:ext>
            </a:extLst>
          </p:cNvPr>
          <p:cNvSpPr>
            <a:spLocks noGrp="1"/>
          </p:cNvSpPr>
          <p:nvPr>
            <p:ph type="dt" sz="half" idx="10"/>
          </p:nvPr>
        </p:nvSpPr>
        <p:spPr/>
        <p:txBody>
          <a:bodyPr/>
          <a:lstStyle/>
          <a:p>
            <a:fld id="{0C2B0732-2A4D-F848-BF74-F68E94B7AC92}" type="datetimeFigureOut">
              <a:rPr lang="en-US" smtClean="0"/>
              <a:t>9/19/22</a:t>
            </a:fld>
            <a:endParaRPr lang="en-US"/>
          </a:p>
        </p:txBody>
      </p:sp>
      <p:sp>
        <p:nvSpPr>
          <p:cNvPr id="6" name="Footer Placeholder 5">
            <a:extLst>
              <a:ext uri="{FF2B5EF4-FFF2-40B4-BE49-F238E27FC236}">
                <a16:creationId xmlns:a16="http://schemas.microsoft.com/office/drawing/2014/main" id="{0146C2C9-9E9F-8D4F-8229-6E97C578D7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E959D-EE6B-7D41-B940-F6F9AC241978}"/>
              </a:ext>
            </a:extLst>
          </p:cNvPr>
          <p:cNvSpPr>
            <a:spLocks noGrp="1"/>
          </p:cNvSpPr>
          <p:nvPr>
            <p:ph type="sldNum" sz="quarter" idx="12"/>
          </p:nvPr>
        </p:nvSpPr>
        <p:spPr/>
        <p:txBody>
          <a:bodyPr/>
          <a:lstStyle/>
          <a:p>
            <a:fld id="{4D286A9A-9D1C-CB41-A653-5E5647B3FC13}" type="slidenum">
              <a:rPr lang="en-US" smtClean="0"/>
              <a:t>‹#›</a:t>
            </a:fld>
            <a:endParaRPr lang="en-US"/>
          </a:p>
        </p:txBody>
      </p:sp>
    </p:spTree>
    <p:extLst>
      <p:ext uri="{BB962C8B-B14F-4D97-AF65-F5344CB8AC3E}">
        <p14:creationId xmlns:p14="http://schemas.microsoft.com/office/powerpoint/2010/main" val="1021789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7F91-B359-EB40-867D-6C28EAC3A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281CD5-64EC-3B47-AF15-7D319EE743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D63D63-5F15-F544-9151-76176EE07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2E82C-9ED6-CD4B-A014-680F19584C4B}"/>
              </a:ext>
            </a:extLst>
          </p:cNvPr>
          <p:cNvSpPr>
            <a:spLocks noGrp="1"/>
          </p:cNvSpPr>
          <p:nvPr>
            <p:ph type="dt" sz="half" idx="10"/>
          </p:nvPr>
        </p:nvSpPr>
        <p:spPr/>
        <p:txBody>
          <a:bodyPr/>
          <a:lstStyle/>
          <a:p>
            <a:fld id="{0C2B0732-2A4D-F848-BF74-F68E94B7AC92}" type="datetimeFigureOut">
              <a:rPr lang="en-US" smtClean="0"/>
              <a:t>9/19/22</a:t>
            </a:fld>
            <a:endParaRPr lang="en-US"/>
          </a:p>
        </p:txBody>
      </p:sp>
      <p:sp>
        <p:nvSpPr>
          <p:cNvPr id="6" name="Footer Placeholder 5">
            <a:extLst>
              <a:ext uri="{FF2B5EF4-FFF2-40B4-BE49-F238E27FC236}">
                <a16:creationId xmlns:a16="http://schemas.microsoft.com/office/drawing/2014/main" id="{5BD6B286-4BDE-5A44-BBAB-AE52F23EF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6983A-2FEE-0A45-81D4-C69EF6823F7B}"/>
              </a:ext>
            </a:extLst>
          </p:cNvPr>
          <p:cNvSpPr>
            <a:spLocks noGrp="1"/>
          </p:cNvSpPr>
          <p:nvPr>
            <p:ph type="sldNum" sz="quarter" idx="12"/>
          </p:nvPr>
        </p:nvSpPr>
        <p:spPr/>
        <p:txBody>
          <a:bodyPr/>
          <a:lstStyle/>
          <a:p>
            <a:fld id="{4D286A9A-9D1C-CB41-A653-5E5647B3FC13}" type="slidenum">
              <a:rPr lang="en-US" smtClean="0"/>
              <a:t>‹#›</a:t>
            </a:fld>
            <a:endParaRPr lang="en-US"/>
          </a:p>
        </p:txBody>
      </p:sp>
    </p:spTree>
    <p:extLst>
      <p:ext uri="{BB962C8B-B14F-4D97-AF65-F5344CB8AC3E}">
        <p14:creationId xmlns:p14="http://schemas.microsoft.com/office/powerpoint/2010/main" val="168223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5E6D0A-242B-EE45-BC65-24E618403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30BBED-0C82-2240-84AF-82087578C3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AF4F0-09EC-D945-B6E6-2C32F93CA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B0732-2A4D-F848-BF74-F68E94B7AC92}" type="datetimeFigureOut">
              <a:rPr lang="en-US" smtClean="0"/>
              <a:t>9/19/22</a:t>
            </a:fld>
            <a:endParaRPr lang="en-US"/>
          </a:p>
        </p:txBody>
      </p:sp>
      <p:sp>
        <p:nvSpPr>
          <p:cNvPr id="5" name="Footer Placeholder 4">
            <a:extLst>
              <a:ext uri="{FF2B5EF4-FFF2-40B4-BE49-F238E27FC236}">
                <a16:creationId xmlns:a16="http://schemas.microsoft.com/office/drawing/2014/main" id="{F1FE5DBF-9BC2-8341-BCCA-86FA66B53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86B427-F70B-3B44-8092-8D48D93D68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86A9A-9D1C-CB41-A653-5E5647B3FC13}" type="slidenum">
              <a:rPr lang="en-US" smtClean="0"/>
              <a:t>‹#›</a:t>
            </a:fld>
            <a:endParaRPr lang="en-US"/>
          </a:p>
        </p:txBody>
      </p:sp>
    </p:spTree>
    <p:extLst>
      <p:ext uri="{BB962C8B-B14F-4D97-AF65-F5344CB8AC3E}">
        <p14:creationId xmlns:p14="http://schemas.microsoft.com/office/powerpoint/2010/main" val="1239510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bsmedley@urban.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www.census.gov/data/experimental-data-products/household-pulse-survey.html"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census.gov/data/experimental-data-products/household-pulse-survey.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covid-impact.org/data-visualization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7A2C3-709C-DE49-BDA3-A9FE58FCC7E7}"/>
              </a:ext>
            </a:extLst>
          </p:cNvPr>
          <p:cNvSpPr>
            <a:spLocks noGrp="1"/>
          </p:cNvSpPr>
          <p:nvPr>
            <p:ph type="ctrTitle"/>
          </p:nvPr>
        </p:nvSpPr>
        <p:spPr>
          <a:xfrm>
            <a:off x="1524000" y="1122363"/>
            <a:ext cx="9144000" cy="2133599"/>
          </a:xfrm>
        </p:spPr>
        <p:txBody>
          <a:bodyPr/>
          <a:lstStyle/>
          <a:p>
            <a:r>
              <a:rPr lang="en-US" dirty="0"/>
              <a:t>COVID-19, Stress, and Coping Among Older Adults of Color</a:t>
            </a:r>
          </a:p>
        </p:txBody>
      </p:sp>
      <p:sp>
        <p:nvSpPr>
          <p:cNvPr id="3" name="Subtitle 2">
            <a:extLst>
              <a:ext uri="{FF2B5EF4-FFF2-40B4-BE49-F238E27FC236}">
                <a16:creationId xmlns:a16="http://schemas.microsoft.com/office/drawing/2014/main" id="{86FB2EFB-2431-F7A0-D73B-35040A23CDAD}"/>
              </a:ext>
            </a:extLst>
          </p:cNvPr>
          <p:cNvSpPr>
            <a:spLocks noGrp="1"/>
          </p:cNvSpPr>
          <p:nvPr>
            <p:ph type="subTitle" idx="1"/>
          </p:nvPr>
        </p:nvSpPr>
        <p:spPr>
          <a:xfrm>
            <a:off x="1524000" y="3602037"/>
            <a:ext cx="9144000" cy="2133599"/>
          </a:xfrm>
        </p:spPr>
        <p:txBody>
          <a:bodyPr>
            <a:normAutofit fontScale="77500" lnSpcReduction="20000"/>
          </a:bodyPr>
          <a:lstStyle/>
          <a:p>
            <a:r>
              <a:rPr lang="en-US" dirty="0"/>
              <a:t>Brian Smedley, Ph.D.</a:t>
            </a:r>
          </a:p>
          <a:p>
            <a:r>
              <a:rPr lang="en-US" dirty="0"/>
              <a:t>Equity Scholar, Urban Institute</a:t>
            </a:r>
          </a:p>
          <a:p>
            <a:endParaRPr lang="en-US" dirty="0"/>
          </a:p>
          <a:p>
            <a:r>
              <a:rPr lang="en-US" dirty="0"/>
              <a:t>Based on research conducted by the Michigan Center for Urban African-American Research </a:t>
            </a:r>
          </a:p>
          <a:p>
            <a:r>
              <a:rPr lang="en-US" dirty="0"/>
              <a:t>at Wayne St. University, in collaboration with the American Psychological Association </a:t>
            </a:r>
          </a:p>
          <a:p>
            <a:r>
              <a:rPr lang="en-US" dirty="0"/>
              <a:t>for the National Urban League</a:t>
            </a:r>
          </a:p>
        </p:txBody>
      </p:sp>
    </p:spTree>
    <p:extLst>
      <p:ext uri="{BB962C8B-B14F-4D97-AF65-F5344CB8AC3E}">
        <p14:creationId xmlns:p14="http://schemas.microsoft.com/office/powerpoint/2010/main" val="2197920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descr="Chart, bar chart&#10;&#10;Description automatically generated">
            <a:extLst>
              <a:ext uri="{FF2B5EF4-FFF2-40B4-BE49-F238E27FC236}">
                <a16:creationId xmlns:a16="http://schemas.microsoft.com/office/drawing/2014/main" id="{CEF482A4-27E7-BC47-B98A-D4BAD785648E}"/>
              </a:ext>
            </a:extLst>
          </p:cNvPr>
          <p:cNvPicPr/>
          <p:nvPr/>
        </p:nvPicPr>
        <p:blipFill>
          <a:blip r:embed="rId2">
            <a:extLst>
              <a:ext uri="{28A0092B-C50C-407E-A947-70E740481C1C}">
                <a14:useLocalDpi xmlns:a14="http://schemas.microsoft.com/office/drawing/2010/main" val="0"/>
              </a:ext>
            </a:extLst>
          </a:blip>
          <a:stretch>
            <a:fillRect/>
          </a:stretch>
        </p:blipFill>
        <p:spPr>
          <a:xfrm>
            <a:off x="3013919" y="1236621"/>
            <a:ext cx="9028179" cy="5517565"/>
          </a:xfrm>
          <a:prstGeom prst="rect">
            <a:avLst/>
          </a:prstGeom>
        </p:spPr>
      </p:pic>
      <p:sp>
        <p:nvSpPr>
          <p:cNvPr id="3" name="TextBox 2">
            <a:extLst>
              <a:ext uri="{FF2B5EF4-FFF2-40B4-BE49-F238E27FC236}">
                <a16:creationId xmlns:a16="http://schemas.microsoft.com/office/drawing/2014/main" id="{FB065B12-E8B7-C146-AB87-8BEDF984C65D}"/>
              </a:ext>
            </a:extLst>
          </p:cNvPr>
          <p:cNvSpPr txBox="1"/>
          <p:nvPr/>
        </p:nvSpPr>
        <p:spPr>
          <a:xfrm>
            <a:off x="974360" y="0"/>
            <a:ext cx="9593705" cy="1200329"/>
          </a:xfrm>
          <a:prstGeom prst="rect">
            <a:avLst/>
          </a:prstGeom>
          <a:noFill/>
        </p:spPr>
        <p:txBody>
          <a:bodyPr wrap="square" rtlCol="0">
            <a:spAutoFit/>
          </a:bodyPr>
          <a:lstStyle/>
          <a:p>
            <a:pPr algn="ctr"/>
            <a:r>
              <a:rPr lang="en-US" sz="3600" b="1" dirty="0">
                <a:solidFill>
                  <a:schemeClr val="accent1"/>
                </a:solidFill>
              </a:rPr>
              <a:t>Variations In Mental Health Problems within Racial and Ethnic Groups</a:t>
            </a:r>
          </a:p>
        </p:txBody>
      </p:sp>
      <p:sp>
        <p:nvSpPr>
          <p:cNvPr id="5" name="TextBox 4">
            <a:extLst>
              <a:ext uri="{FF2B5EF4-FFF2-40B4-BE49-F238E27FC236}">
                <a16:creationId xmlns:a16="http://schemas.microsoft.com/office/drawing/2014/main" id="{578CDC42-6C46-3245-A2A3-18AC3AA9E70D}"/>
              </a:ext>
            </a:extLst>
          </p:cNvPr>
          <p:cNvSpPr txBox="1"/>
          <p:nvPr/>
        </p:nvSpPr>
        <p:spPr>
          <a:xfrm>
            <a:off x="288707" y="2524390"/>
            <a:ext cx="2725212" cy="2400657"/>
          </a:xfrm>
          <a:prstGeom prst="rect">
            <a:avLst/>
          </a:prstGeom>
          <a:noFill/>
        </p:spPr>
        <p:txBody>
          <a:bodyPr wrap="square" rtlCol="0">
            <a:spAutoFit/>
          </a:bodyPr>
          <a:lstStyle/>
          <a:p>
            <a:r>
              <a:rPr lang="en-US" sz="2500" dirty="0"/>
              <a:t>Basic needs are consistent drivers of elevated mental health problems across race/ethnic groups</a:t>
            </a:r>
          </a:p>
        </p:txBody>
      </p:sp>
    </p:spTree>
    <p:extLst>
      <p:ext uri="{BB962C8B-B14F-4D97-AF65-F5344CB8AC3E}">
        <p14:creationId xmlns:p14="http://schemas.microsoft.com/office/powerpoint/2010/main" val="2450712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8089457-E29B-0746-B7EC-C1117BF72D32}"/>
              </a:ext>
            </a:extLst>
          </p:cNvPr>
          <p:cNvGraphicFramePr>
            <a:graphicFrameLocks noGrp="1"/>
          </p:cNvGraphicFramePr>
          <p:nvPr>
            <p:extLst>
              <p:ext uri="{D42A27DB-BD31-4B8C-83A1-F6EECF244321}">
                <p14:modId xmlns:p14="http://schemas.microsoft.com/office/powerpoint/2010/main" val="2828726416"/>
              </p:ext>
            </p:extLst>
          </p:nvPr>
        </p:nvGraphicFramePr>
        <p:xfrm>
          <a:off x="1463044" y="2208341"/>
          <a:ext cx="9479775" cy="3780201"/>
        </p:xfrm>
        <a:graphic>
          <a:graphicData uri="http://schemas.openxmlformats.org/drawingml/2006/table">
            <a:tbl>
              <a:tblPr firstRow="1" firstCol="1" bandRow="1">
                <a:tableStyleId>{793D81CF-94F2-401A-BA57-92F5A7B2D0C5}</a:tableStyleId>
              </a:tblPr>
              <a:tblGrid>
                <a:gridCol w="3650003">
                  <a:extLst>
                    <a:ext uri="{9D8B030D-6E8A-4147-A177-3AD203B41FA5}">
                      <a16:colId xmlns:a16="http://schemas.microsoft.com/office/drawing/2014/main" val="719666506"/>
                    </a:ext>
                  </a:extLst>
                </a:gridCol>
                <a:gridCol w="1457443">
                  <a:extLst>
                    <a:ext uri="{9D8B030D-6E8A-4147-A177-3AD203B41FA5}">
                      <a16:colId xmlns:a16="http://schemas.microsoft.com/office/drawing/2014/main" val="1815072697"/>
                    </a:ext>
                  </a:extLst>
                </a:gridCol>
                <a:gridCol w="1457443">
                  <a:extLst>
                    <a:ext uri="{9D8B030D-6E8A-4147-A177-3AD203B41FA5}">
                      <a16:colId xmlns:a16="http://schemas.microsoft.com/office/drawing/2014/main" val="1846085337"/>
                    </a:ext>
                  </a:extLst>
                </a:gridCol>
                <a:gridCol w="1457443">
                  <a:extLst>
                    <a:ext uri="{9D8B030D-6E8A-4147-A177-3AD203B41FA5}">
                      <a16:colId xmlns:a16="http://schemas.microsoft.com/office/drawing/2014/main" val="2954731421"/>
                    </a:ext>
                  </a:extLst>
                </a:gridCol>
                <a:gridCol w="1457443">
                  <a:extLst>
                    <a:ext uri="{9D8B030D-6E8A-4147-A177-3AD203B41FA5}">
                      <a16:colId xmlns:a16="http://schemas.microsoft.com/office/drawing/2014/main" val="2846559207"/>
                    </a:ext>
                  </a:extLst>
                </a:gridCol>
              </a:tblGrid>
              <a:tr h="800000">
                <a:tc>
                  <a:txBody>
                    <a:bodyPr/>
                    <a:lstStyle/>
                    <a:p>
                      <a:pPr>
                        <a:lnSpc>
                          <a:spcPct val="107000"/>
                        </a:lnSpc>
                      </a:pPr>
                      <a:endParaRPr lang="en-US" sz="20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2000" dirty="0">
                          <a:solidFill>
                            <a:schemeClr val="tx1"/>
                          </a:solidFill>
                          <a:effectLst/>
                        </a:rPr>
                        <a:t>Black</a:t>
                      </a:r>
                    </a:p>
                    <a:p>
                      <a:pPr marL="0" marR="0" algn="ctr">
                        <a:lnSpc>
                          <a:spcPct val="107000"/>
                        </a:lnSpc>
                        <a:spcBef>
                          <a:spcPts val="0"/>
                        </a:spcBef>
                        <a:spcAft>
                          <a:spcPts val="0"/>
                        </a:spcAft>
                      </a:pPr>
                      <a:r>
                        <a:rPr lang="en-US" sz="2000" dirty="0">
                          <a:solidFill>
                            <a:schemeClr val="tx1"/>
                          </a:solidFill>
                          <a:effectLst/>
                        </a:rPr>
                        <a:t>%(SE)</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marL="0" marR="0" algn="ctr">
                        <a:lnSpc>
                          <a:spcPct val="107000"/>
                        </a:lnSpc>
                        <a:spcBef>
                          <a:spcPts val="0"/>
                        </a:spcBef>
                        <a:spcAft>
                          <a:spcPts val="0"/>
                        </a:spcAft>
                      </a:pPr>
                      <a:r>
                        <a:rPr lang="en-US" sz="2000" dirty="0">
                          <a:solidFill>
                            <a:schemeClr val="tx1"/>
                          </a:solidFill>
                          <a:effectLst/>
                        </a:rPr>
                        <a:t>Asian</a:t>
                      </a:r>
                    </a:p>
                    <a:p>
                      <a:pPr marL="0" marR="0" algn="ctr">
                        <a:lnSpc>
                          <a:spcPct val="107000"/>
                        </a:lnSpc>
                        <a:spcBef>
                          <a:spcPts val="0"/>
                        </a:spcBef>
                        <a:spcAft>
                          <a:spcPts val="0"/>
                        </a:spcAft>
                      </a:pPr>
                      <a:r>
                        <a:rPr lang="en-US" sz="2000" dirty="0">
                          <a:solidFill>
                            <a:schemeClr val="tx1"/>
                          </a:solidFill>
                          <a:effectLst/>
                        </a:rPr>
                        <a:t>%(SE)</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solidFill>
                            <a:schemeClr val="tx1"/>
                          </a:solidFill>
                          <a:effectLst/>
                        </a:rPr>
                        <a:t>Hispanic </a:t>
                      </a:r>
                    </a:p>
                    <a:p>
                      <a:pPr marL="0" marR="0" algn="ctr">
                        <a:lnSpc>
                          <a:spcPct val="107000"/>
                        </a:lnSpc>
                        <a:spcBef>
                          <a:spcPts val="0"/>
                        </a:spcBef>
                        <a:spcAft>
                          <a:spcPts val="0"/>
                        </a:spcAft>
                      </a:pPr>
                      <a:r>
                        <a:rPr lang="en-US" sz="2000" dirty="0">
                          <a:solidFill>
                            <a:schemeClr val="tx1"/>
                          </a:solidFill>
                          <a:effectLst/>
                        </a:rPr>
                        <a:t>%(SE)</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solidFill>
                      <a:srgbClr val="FFC000"/>
                    </a:solidFill>
                  </a:tcPr>
                </a:tc>
                <a:tc>
                  <a:txBody>
                    <a:bodyPr/>
                    <a:lstStyle/>
                    <a:p>
                      <a:pPr marL="0" marR="0" algn="ctr">
                        <a:lnSpc>
                          <a:spcPct val="107000"/>
                        </a:lnSpc>
                        <a:spcBef>
                          <a:spcPts val="0"/>
                        </a:spcBef>
                        <a:spcAft>
                          <a:spcPts val="0"/>
                        </a:spcAft>
                      </a:pPr>
                      <a:r>
                        <a:rPr lang="en-US" sz="2000">
                          <a:effectLst/>
                        </a:rPr>
                        <a:t>Total</a:t>
                      </a:r>
                    </a:p>
                    <a:p>
                      <a:pPr marL="0" marR="0" algn="ctr">
                        <a:lnSpc>
                          <a:spcPct val="107000"/>
                        </a:lnSpc>
                        <a:spcBef>
                          <a:spcPts val="0"/>
                        </a:spcBef>
                        <a:spcAft>
                          <a:spcPts val="0"/>
                        </a:spcAft>
                      </a:pPr>
                      <a:r>
                        <a:rPr lang="en-US" sz="2000">
                          <a:effectLst/>
                        </a:rPr>
                        <a:t>%(SE)</a:t>
                      </a:r>
                      <a:endParaRPr lang="en-US" sz="2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080263008"/>
                  </a:ext>
                </a:extLst>
              </a:tr>
              <a:tr h="425743">
                <a:tc>
                  <a:txBody>
                    <a:bodyPr/>
                    <a:lstStyle/>
                    <a:p>
                      <a:pPr marL="0" marR="0">
                        <a:lnSpc>
                          <a:spcPct val="107000"/>
                        </a:lnSpc>
                        <a:spcBef>
                          <a:spcPts val="0"/>
                        </a:spcBef>
                        <a:spcAft>
                          <a:spcPts val="0"/>
                        </a:spcAft>
                      </a:pPr>
                      <a:r>
                        <a:rPr lang="en-US" sz="2000">
                          <a:effectLst/>
                        </a:rPr>
                        <a:t>Not Enough Food Pre COVID</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12.79 (0.42)</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marL="0" marR="0" algn="ctr">
                        <a:lnSpc>
                          <a:spcPct val="107000"/>
                        </a:lnSpc>
                        <a:spcBef>
                          <a:spcPts val="0"/>
                        </a:spcBef>
                        <a:spcAft>
                          <a:spcPts val="0"/>
                        </a:spcAft>
                      </a:pPr>
                      <a:r>
                        <a:rPr lang="en-US" sz="2000" dirty="0">
                          <a:effectLst/>
                        </a:rPr>
                        <a:t>5.99 (0.55)</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effectLst/>
                        </a:rPr>
                        <a:t>14.08 (0.54)</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rgbClr val="FFC000"/>
                    </a:solidFill>
                  </a:tcPr>
                </a:tc>
                <a:tc>
                  <a:txBody>
                    <a:bodyPr/>
                    <a:lstStyle/>
                    <a:p>
                      <a:pPr marL="0" marR="0" algn="ctr">
                        <a:lnSpc>
                          <a:spcPct val="107000"/>
                        </a:lnSpc>
                        <a:spcBef>
                          <a:spcPts val="0"/>
                        </a:spcBef>
                        <a:spcAft>
                          <a:spcPts val="0"/>
                        </a:spcAft>
                      </a:pPr>
                      <a:r>
                        <a:rPr lang="en-US" sz="2000" dirty="0">
                          <a:effectLst/>
                        </a:rPr>
                        <a:t>12.34 (0.31)</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500833712"/>
                  </a:ext>
                </a:extLst>
              </a:tr>
              <a:tr h="425743">
                <a:tc>
                  <a:txBody>
                    <a:bodyPr/>
                    <a:lstStyle/>
                    <a:p>
                      <a:pPr marL="0" marR="0">
                        <a:lnSpc>
                          <a:spcPct val="107000"/>
                        </a:lnSpc>
                        <a:spcBef>
                          <a:spcPts val="0"/>
                        </a:spcBef>
                        <a:spcAft>
                          <a:spcPts val="0"/>
                        </a:spcAft>
                      </a:pPr>
                      <a:r>
                        <a:rPr lang="en-US" sz="2000">
                          <a:effectLst/>
                        </a:rPr>
                        <a:t>Not Enough Food Post COVID</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13.11 (0.42)</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marL="0" marR="0" algn="ctr">
                        <a:lnSpc>
                          <a:spcPct val="107000"/>
                        </a:lnSpc>
                        <a:spcBef>
                          <a:spcPts val="0"/>
                        </a:spcBef>
                        <a:spcAft>
                          <a:spcPts val="0"/>
                        </a:spcAft>
                      </a:pPr>
                      <a:r>
                        <a:rPr lang="en-US" sz="2000" dirty="0">
                          <a:effectLst/>
                        </a:rPr>
                        <a:t>6.35 (0.54)</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effectLst/>
                        </a:rPr>
                        <a:t>14.79 (0.54)</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rgbClr val="FFC000"/>
                    </a:solidFill>
                  </a:tcPr>
                </a:tc>
                <a:tc>
                  <a:txBody>
                    <a:bodyPr/>
                    <a:lstStyle/>
                    <a:p>
                      <a:pPr marL="0" marR="0" algn="ctr">
                        <a:lnSpc>
                          <a:spcPct val="107000"/>
                        </a:lnSpc>
                        <a:spcBef>
                          <a:spcPts val="0"/>
                        </a:spcBef>
                        <a:spcAft>
                          <a:spcPts val="0"/>
                        </a:spcAft>
                      </a:pPr>
                      <a:r>
                        <a:rPr lang="en-US" sz="2000">
                          <a:effectLst/>
                        </a:rPr>
                        <a:t>12.84 (0.31)</a:t>
                      </a:r>
                      <a:endParaRPr lang="en-US" sz="2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77973226"/>
                  </a:ext>
                </a:extLst>
              </a:tr>
              <a:tr h="425743">
                <a:tc>
                  <a:txBody>
                    <a:bodyPr/>
                    <a:lstStyle/>
                    <a:p>
                      <a:pPr marL="0" marR="0">
                        <a:lnSpc>
                          <a:spcPct val="107000"/>
                        </a:lnSpc>
                        <a:spcBef>
                          <a:spcPts val="0"/>
                        </a:spcBef>
                        <a:spcAft>
                          <a:spcPts val="0"/>
                        </a:spcAft>
                      </a:pPr>
                      <a:r>
                        <a:rPr lang="en-US" sz="2000">
                          <a:effectLst/>
                        </a:rPr>
                        <a:t>Not Confident Food Sufficiency</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45.54 (0.62)</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marL="0" marR="0" algn="ctr">
                        <a:lnSpc>
                          <a:spcPct val="107000"/>
                        </a:lnSpc>
                        <a:spcBef>
                          <a:spcPts val="0"/>
                        </a:spcBef>
                        <a:spcAft>
                          <a:spcPts val="0"/>
                        </a:spcAft>
                      </a:pPr>
                      <a:r>
                        <a:rPr lang="en-US" sz="2000" dirty="0">
                          <a:effectLst/>
                        </a:rPr>
                        <a:t>30.13 (0.88)</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effectLst/>
                        </a:rPr>
                        <a:t>43.86 (0.71)</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rgbClr val="FFC000"/>
                    </a:solidFill>
                  </a:tcPr>
                </a:tc>
                <a:tc>
                  <a:txBody>
                    <a:bodyPr/>
                    <a:lstStyle/>
                    <a:p>
                      <a:pPr marL="0" marR="0" algn="ctr">
                        <a:lnSpc>
                          <a:spcPct val="107000"/>
                        </a:lnSpc>
                        <a:spcBef>
                          <a:spcPts val="0"/>
                        </a:spcBef>
                        <a:spcAft>
                          <a:spcPts val="0"/>
                        </a:spcAft>
                      </a:pPr>
                      <a:r>
                        <a:rPr lang="en-US" sz="2000">
                          <a:effectLst/>
                        </a:rPr>
                        <a:t>42.37 (0.42)</a:t>
                      </a:r>
                      <a:endParaRPr lang="en-US" sz="2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125860001"/>
                  </a:ext>
                </a:extLst>
              </a:tr>
              <a:tr h="425743">
                <a:tc>
                  <a:txBody>
                    <a:bodyPr/>
                    <a:lstStyle/>
                    <a:p>
                      <a:pPr marL="0" marR="0">
                        <a:lnSpc>
                          <a:spcPct val="107000"/>
                        </a:lnSpc>
                        <a:spcBef>
                          <a:spcPts val="0"/>
                        </a:spcBef>
                        <a:spcAft>
                          <a:spcPts val="0"/>
                        </a:spcAft>
                      </a:pPr>
                      <a:r>
                        <a:rPr lang="en-US" sz="2000">
                          <a:effectLst/>
                        </a:rPr>
                        <a:t>Income &lt;25K</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18.77 (0.51)</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marL="0" marR="0" algn="ctr">
                        <a:lnSpc>
                          <a:spcPct val="107000"/>
                        </a:lnSpc>
                        <a:spcBef>
                          <a:spcPts val="0"/>
                        </a:spcBef>
                        <a:spcAft>
                          <a:spcPts val="0"/>
                        </a:spcAft>
                      </a:pPr>
                      <a:r>
                        <a:rPr lang="en-US" sz="2000" dirty="0">
                          <a:effectLst/>
                        </a:rPr>
                        <a:t>9.32 (0.59)</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effectLst/>
                        </a:rPr>
                        <a:t>17.38 (0.53)</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rgbClr val="FFC000"/>
                    </a:solidFill>
                  </a:tcPr>
                </a:tc>
                <a:tc>
                  <a:txBody>
                    <a:bodyPr/>
                    <a:lstStyle/>
                    <a:p>
                      <a:pPr marL="0" marR="0" algn="ctr">
                        <a:lnSpc>
                          <a:spcPct val="107000"/>
                        </a:lnSpc>
                        <a:spcBef>
                          <a:spcPts val="0"/>
                        </a:spcBef>
                        <a:spcAft>
                          <a:spcPts val="0"/>
                        </a:spcAft>
                      </a:pPr>
                      <a:r>
                        <a:rPr lang="en-US" sz="2000">
                          <a:effectLst/>
                        </a:rPr>
                        <a:t>16.70 (0.33)</a:t>
                      </a:r>
                      <a:endParaRPr lang="en-US" sz="2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992783582"/>
                  </a:ext>
                </a:extLst>
              </a:tr>
              <a:tr h="425743">
                <a:tc>
                  <a:txBody>
                    <a:bodyPr/>
                    <a:lstStyle/>
                    <a:p>
                      <a:pPr marL="0" marR="0">
                        <a:lnSpc>
                          <a:spcPct val="107000"/>
                        </a:lnSpc>
                        <a:spcBef>
                          <a:spcPts val="0"/>
                        </a:spcBef>
                        <a:spcAft>
                          <a:spcPts val="0"/>
                        </a:spcAft>
                      </a:pPr>
                      <a:r>
                        <a:rPr lang="en-US" sz="2000" dirty="0">
                          <a:effectLst/>
                        </a:rPr>
                        <a:t>Expected Household Job Loss</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34.87 (0.55)</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marL="0" marR="0" algn="ctr">
                        <a:lnSpc>
                          <a:spcPct val="107000"/>
                        </a:lnSpc>
                        <a:spcBef>
                          <a:spcPts val="0"/>
                        </a:spcBef>
                        <a:spcAft>
                          <a:spcPts val="0"/>
                        </a:spcAft>
                      </a:pPr>
                      <a:r>
                        <a:rPr lang="en-US" sz="2000" dirty="0">
                          <a:effectLst/>
                        </a:rPr>
                        <a:t>36.96 (0.85)</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effectLst/>
                        </a:rPr>
                        <a:t>42.82 (0.67)</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rgbClr val="FFC000"/>
                    </a:solidFill>
                  </a:tcPr>
                </a:tc>
                <a:tc>
                  <a:txBody>
                    <a:bodyPr/>
                    <a:lstStyle/>
                    <a:p>
                      <a:pPr marL="0" marR="0" algn="ctr">
                        <a:lnSpc>
                          <a:spcPct val="107000"/>
                        </a:lnSpc>
                        <a:spcBef>
                          <a:spcPts val="0"/>
                        </a:spcBef>
                        <a:spcAft>
                          <a:spcPts val="0"/>
                        </a:spcAft>
                      </a:pPr>
                      <a:r>
                        <a:rPr lang="en-US" sz="2000">
                          <a:effectLst/>
                        </a:rPr>
                        <a:t>38.80 (0.40)</a:t>
                      </a:r>
                      <a:endParaRPr lang="en-US" sz="2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314720662"/>
                  </a:ext>
                </a:extLst>
              </a:tr>
              <a:tr h="425743">
                <a:tc>
                  <a:txBody>
                    <a:bodyPr/>
                    <a:lstStyle/>
                    <a:p>
                      <a:pPr marL="0" marR="0">
                        <a:lnSpc>
                          <a:spcPct val="107000"/>
                        </a:lnSpc>
                        <a:spcBef>
                          <a:spcPts val="0"/>
                        </a:spcBef>
                        <a:spcAft>
                          <a:spcPts val="0"/>
                        </a:spcAft>
                      </a:pPr>
                      <a:r>
                        <a:rPr lang="en-US" sz="2000">
                          <a:effectLst/>
                        </a:rPr>
                        <a:t>LTHS Education</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10.03 (0.44)</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marL="0" marR="0" algn="ctr">
                        <a:lnSpc>
                          <a:spcPct val="107000"/>
                        </a:lnSpc>
                        <a:spcBef>
                          <a:spcPts val="0"/>
                        </a:spcBef>
                        <a:spcAft>
                          <a:spcPts val="0"/>
                        </a:spcAft>
                      </a:pPr>
                      <a:r>
                        <a:rPr lang="en-US" sz="2000" dirty="0">
                          <a:effectLst/>
                        </a:rPr>
                        <a:t>11.62 (0.87)</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effectLst/>
                        </a:rPr>
                        <a:t>26.36 (0.73)</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rgbClr val="FFC000"/>
                    </a:solidFill>
                  </a:tcPr>
                </a:tc>
                <a:tc>
                  <a:txBody>
                    <a:bodyPr/>
                    <a:lstStyle/>
                    <a:p>
                      <a:pPr marL="0" marR="0" algn="ctr">
                        <a:lnSpc>
                          <a:spcPct val="107000"/>
                        </a:lnSpc>
                        <a:spcBef>
                          <a:spcPts val="0"/>
                        </a:spcBef>
                        <a:spcAft>
                          <a:spcPts val="0"/>
                        </a:spcAft>
                      </a:pPr>
                      <a:r>
                        <a:rPr lang="en-US" sz="2000">
                          <a:effectLst/>
                        </a:rPr>
                        <a:t>17.70 (0.41)</a:t>
                      </a:r>
                      <a:endParaRPr lang="en-US" sz="2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768327524"/>
                  </a:ext>
                </a:extLst>
              </a:tr>
              <a:tr h="425743">
                <a:tc>
                  <a:txBody>
                    <a:bodyPr/>
                    <a:lstStyle/>
                    <a:p>
                      <a:pPr marL="0" marR="0">
                        <a:lnSpc>
                          <a:spcPct val="107000"/>
                        </a:lnSpc>
                        <a:spcBef>
                          <a:spcPts val="0"/>
                        </a:spcBef>
                        <a:spcAft>
                          <a:spcPts val="0"/>
                        </a:spcAft>
                      </a:pPr>
                      <a:r>
                        <a:rPr lang="en-US" sz="2000">
                          <a:effectLst/>
                        </a:rPr>
                        <a:t>Public Insurance</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20.10 (0.51)</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marL="0" marR="0" algn="ctr">
                        <a:lnSpc>
                          <a:spcPct val="107000"/>
                        </a:lnSpc>
                        <a:spcBef>
                          <a:spcPts val="0"/>
                        </a:spcBef>
                        <a:spcAft>
                          <a:spcPts val="0"/>
                        </a:spcAft>
                      </a:pPr>
                      <a:r>
                        <a:rPr lang="en-US" sz="2000" dirty="0">
                          <a:effectLst/>
                        </a:rPr>
                        <a:t>15.73 (0.76)</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2000" dirty="0">
                          <a:effectLst/>
                        </a:rPr>
                        <a:t>18.43 (0.53)</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solidFill>
                      <a:srgbClr val="FFC000"/>
                    </a:solidFill>
                  </a:tcPr>
                </a:tc>
                <a:tc>
                  <a:txBody>
                    <a:bodyPr/>
                    <a:lstStyle/>
                    <a:p>
                      <a:pPr marL="0" marR="0" algn="ctr">
                        <a:lnSpc>
                          <a:spcPct val="107000"/>
                        </a:lnSpc>
                        <a:spcBef>
                          <a:spcPts val="0"/>
                        </a:spcBef>
                        <a:spcAft>
                          <a:spcPts val="0"/>
                        </a:spcAft>
                      </a:pPr>
                      <a:r>
                        <a:rPr lang="en-US" sz="2000" dirty="0">
                          <a:effectLst/>
                        </a:rPr>
                        <a:t>18.68 (0.33)</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4135577425"/>
                  </a:ext>
                </a:extLst>
              </a:tr>
            </a:tbl>
          </a:graphicData>
        </a:graphic>
      </p:graphicFrame>
      <p:sp>
        <p:nvSpPr>
          <p:cNvPr id="6" name="TextBox 5">
            <a:extLst>
              <a:ext uri="{FF2B5EF4-FFF2-40B4-BE49-F238E27FC236}">
                <a16:creationId xmlns:a16="http://schemas.microsoft.com/office/drawing/2014/main" id="{48F56C44-C113-3349-9FAD-DD3A2A036812}"/>
              </a:ext>
            </a:extLst>
          </p:cNvPr>
          <p:cNvSpPr txBox="1"/>
          <p:nvPr/>
        </p:nvSpPr>
        <p:spPr>
          <a:xfrm>
            <a:off x="499173" y="447718"/>
            <a:ext cx="11407515" cy="1200329"/>
          </a:xfrm>
          <a:prstGeom prst="rect">
            <a:avLst/>
          </a:prstGeom>
          <a:noFill/>
        </p:spPr>
        <p:txBody>
          <a:bodyPr wrap="square" rtlCol="0">
            <a:spAutoFit/>
          </a:bodyPr>
          <a:lstStyle/>
          <a:p>
            <a:pPr algn="ctr"/>
            <a:r>
              <a:rPr lang="en-US" sz="3600" b="1" dirty="0">
                <a:solidFill>
                  <a:schemeClr val="accent1"/>
                </a:solidFill>
              </a:rPr>
              <a:t>Prevalence of Top Drivers of Mental and General Health within Racial/Ethnic Groups </a:t>
            </a:r>
          </a:p>
        </p:txBody>
      </p:sp>
      <p:sp>
        <p:nvSpPr>
          <p:cNvPr id="2" name="TextBox 1">
            <a:extLst>
              <a:ext uri="{FF2B5EF4-FFF2-40B4-BE49-F238E27FC236}">
                <a16:creationId xmlns:a16="http://schemas.microsoft.com/office/drawing/2014/main" id="{B4037819-229B-BB43-8906-E37E41685DFF}"/>
              </a:ext>
            </a:extLst>
          </p:cNvPr>
          <p:cNvSpPr txBox="1"/>
          <p:nvPr/>
        </p:nvSpPr>
        <p:spPr>
          <a:xfrm>
            <a:off x="1433064" y="6028724"/>
            <a:ext cx="6444841" cy="369332"/>
          </a:xfrm>
          <a:prstGeom prst="rect">
            <a:avLst/>
          </a:prstGeom>
          <a:noFill/>
        </p:spPr>
        <p:txBody>
          <a:bodyPr wrap="none" rtlCol="0">
            <a:spAutoFit/>
          </a:bodyPr>
          <a:lstStyle/>
          <a:p>
            <a:r>
              <a:rPr lang="en-US" i="1" dirty="0"/>
              <a:t>Note:</a:t>
            </a:r>
            <a:r>
              <a:rPr lang="en-US" dirty="0"/>
              <a:t> LTHS = Less than high school; Public Insurance e.g. Medicaid</a:t>
            </a:r>
          </a:p>
        </p:txBody>
      </p:sp>
    </p:spTree>
    <p:extLst>
      <p:ext uri="{BB962C8B-B14F-4D97-AF65-F5344CB8AC3E}">
        <p14:creationId xmlns:p14="http://schemas.microsoft.com/office/powerpoint/2010/main" val="1687177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42CEC54-C2B9-2543-930B-6EFD46C4B754}"/>
              </a:ext>
            </a:extLst>
          </p:cNvPr>
          <p:cNvGraphicFramePr>
            <a:graphicFrameLocks noGrp="1"/>
          </p:cNvGraphicFramePr>
          <p:nvPr>
            <p:extLst>
              <p:ext uri="{D42A27DB-BD31-4B8C-83A1-F6EECF244321}">
                <p14:modId xmlns:p14="http://schemas.microsoft.com/office/powerpoint/2010/main" val="2111220621"/>
              </p:ext>
            </p:extLst>
          </p:nvPr>
        </p:nvGraphicFramePr>
        <p:xfrm>
          <a:off x="4032021" y="907295"/>
          <a:ext cx="8074172" cy="4587443"/>
        </p:xfrm>
        <a:graphic>
          <a:graphicData uri="http://schemas.openxmlformats.org/drawingml/2006/table">
            <a:tbl>
              <a:tblPr>
                <a:tableStyleId>{8EC20E35-A176-4012-BC5E-935CFFF8708E}</a:tableStyleId>
              </a:tblPr>
              <a:tblGrid>
                <a:gridCol w="3017519">
                  <a:extLst>
                    <a:ext uri="{9D8B030D-6E8A-4147-A177-3AD203B41FA5}">
                      <a16:colId xmlns:a16="http://schemas.microsoft.com/office/drawing/2014/main" val="3723290313"/>
                    </a:ext>
                  </a:extLst>
                </a:gridCol>
                <a:gridCol w="846054">
                  <a:extLst>
                    <a:ext uri="{9D8B030D-6E8A-4147-A177-3AD203B41FA5}">
                      <a16:colId xmlns:a16="http://schemas.microsoft.com/office/drawing/2014/main" val="3094859717"/>
                    </a:ext>
                  </a:extLst>
                </a:gridCol>
                <a:gridCol w="821298">
                  <a:extLst>
                    <a:ext uri="{9D8B030D-6E8A-4147-A177-3AD203B41FA5}">
                      <a16:colId xmlns:a16="http://schemas.microsoft.com/office/drawing/2014/main" val="47782620"/>
                    </a:ext>
                  </a:extLst>
                </a:gridCol>
                <a:gridCol w="867569">
                  <a:extLst>
                    <a:ext uri="{9D8B030D-6E8A-4147-A177-3AD203B41FA5}">
                      <a16:colId xmlns:a16="http://schemas.microsoft.com/office/drawing/2014/main" val="3174746140"/>
                    </a:ext>
                  </a:extLst>
                </a:gridCol>
                <a:gridCol w="821298">
                  <a:extLst>
                    <a:ext uri="{9D8B030D-6E8A-4147-A177-3AD203B41FA5}">
                      <a16:colId xmlns:a16="http://schemas.microsoft.com/office/drawing/2014/main" val="2196913558"/>
                    </a:ext>
                  </a:extLst>
                </a:gridCol>
                <a:gridCol w="879136">
                  <a:extLst>
                    <a:ext uri="{9D8B030D-6E8A-4147-A177-3AD203B41FA5}">
                      <a16:colId xmlns:a16="http://schemas.microsoft.com/office/drawing/2014/main" val="1221208262"/>
                    </a:ext>
                  </a:extLst>
                </a:gridCol>
                <a:gridCol w="821298">
                  <a:extLst>
                    <a:ext uri="{9D8B030D-6E8A-4147-A177-3AD203B41FA5}">
                      <a16:colId xmlns:a16="http://schemas.microsoft.com/office/drawing/2014/main" val="3883405736"/>
                    </a:ext>
                  </a:extLst>
                </a:gridCol>
              </a:tblGrid>
              <a:tr h="266211">
                <a:tc>
                  <a:txBody>
                    <a:bodyPr/>
                    <a:lstStyle/>
                    <a:p>
                      <a:pPr algn="l" fontAlgn="b"/>
                      <a:endParaRPr lang="en-US" sz="1400" b="0"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6">
                  <a:txBody>
                    <a:bodyPr/>
                    <a:lstStyle/>
                    <a:p>
                      <a:pPr algn="ctr" fontAlgn="ctr"/>
                      <a:r>
                        <a:rPr lang="en-US" sz="1400" b="1" u="none" strike="noStrike" dirty="0">
                          <a:solidFill>
                            <a:schemeClr val="tx1"/>
                          </a:solidFill>
                          <a:effectLst/>
                          <a:latin typeface="Calibri" panose="020F0502020204030204" pitchFamily="34" charset="0"/>
                          <a:cs typeface="Calibri" panose="020F0502020204030204" pitchFamily="34" charset="0"/>
                        </a:rPr>
                        <a:t>Differences Decompositions</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0087208"/>
                  </a:ext>
                </a:extLst>
              </a:tr>
              <a:tr h="250551">
                <a:tc>
                  <a:txBody>
                    <a:bodyPr/>
                    <a:lstStyle/>
                    <a:p>
                      <a:pPr algn="l" fontAlgn="b"/>
                      <a:endParaRPr lang="en-US" sz="1400" b="0"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en-US" sz="1400" b="1" u="none" strike="noStrike" dirty="0">
                          <a:solidFill>
                            <a:schemeClr val="tx1"/>
                          </a:solidFill>
                          <a:effectLst/>
                          <a:latin typeface="Calibri" panose="020F0502020204030204" pitchFamily="34" charset="0"/>
                          <a:cs typeface="Calibri" panose="020F0502020204030204" pitchFamily="34" charset="0"/>
                        </a:rPr>
                        <a:t>Black vs. Asians</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US"/>
                    </a:p>
                  </a:txBody>
                  <a:tcPr/>
                </a:tc>
                <a:tc gridSpan="2">
                  <a:txBody>
                    <a:bodyPr/>
                    <a:lstStyle/>
                    <a:p>
                      <a:pPr algn="ctr" fontAlgn="b"/>
                      <a:r>
                        <a:rPr lang="en-US" sz="1400" b="1" u="none" strike="noStrike" dirty="0">
                          <a:solidFill>
                            <a:schemeClr val="tx1"/>
                          </a:solidFill>
                          <a:effectLst/>
                          <a:latin typeface="Calibri" panose="020F0502020204030204" pitchFamily="34" charset="0"/>
                          <a:cs typeface="Calibri" panose="020F0502020204030204" pitchFamily="34" charset="0"/>
                        </a:rPr>
                        <a:t>Black vs. Hispanics</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gridSpan="2">
                  <a:txBody>
                    <a:bodyPr/>
                    <a:lstStyle/>
                    <a:p>
                      <a:pPr algn="ctr" fontAlgn="ctr"/>
                      <a:r>
                        <a:rPr lang="en-US" sz="1400" b="1" u="none" strike="noStrike" dirty="0">
                          <a:solidFill>
                            <a:schemeClr val="tx1"/>
                          </a:solidFill>
                          <a:effectLst/>
                          <a:latin typeface="Calibri" panose="020F0502020204030204" pitchFamily="34" charset="0"/>
                          <a:cs typeface="Calibri" panose="020F0502020204030204" pitchFamily="34" charset="0"/>
                        </a:rPr>
                        <a:t>Hispanic vs. Asian</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3085579181"/>
                  </a:ext>
                </a:extLst>
              </a:tr>
              <a:tr h="735997">
                <a:tc>
                  <a:txBody>
                    <a:bodyPr/>
                    <a:lstStyle/>
                    <a:p>
                      <a:pPr algn="l" fontAlgn="b"/>
                      <a:endParaRPr lang="en-US" sz="1400" b="0"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1" u="none" strike="noStrike" dirty="0">
                          <a:solidFill>
                            <a:schemeClr val="tx1"/>
                          </a:solidFill>
                          <a:effectLst/>
                          <a:latin typeface="Calibri" panose="020F0502020204030204" pitchFamily="34" charset="0"/>
                          <a:cs typeface="Calibri" panose="020F0502020204030204" pitchFamily="34" charset="0"/>
                        </a:rPr>
                        <a:t>Anxiety/</a:t>
                      </a:r>
                    </a:p>
                    <a:p>
                      <a:pPr algn="ctr" fontAlgn="b"/>
                      <a:r>
                        <a:rPr lang="en-US" sz="1400" b="1" u="none" strike="noStrike" dirty="0">
                          <a:solidFill>
                            <a:schemeClr val="tx1"/>
                          </a:solidFill>
                          <a:effectLst/>
                          <a:latin typeface="Calibri" panose="020F0502020204030204" pitchFamily="34" charset="0"/>
                          <a:cs typeface="Calibri" panose="020F0502020204030204" pitchFamily="34" charset="0"/>
                        </a:rPr>
                        <a:t>Depression</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r>
                        <a:rPr lang="en-US" sz="1400" b="1" u="none" strike="noStrike" dirty="0">
                          <a:solidFill>
                            <a:schemeClr val="tx1"/>
                          </a:solidFill>
                          <a:effectLst/>
                          <a:latin typeface="Calibri" panose="020F0502020204030204" pitchFamily="34" charset="0"/>
                          <a:cs typeface="Calibri" panose="020F0502020204030204" pitchFamily="34" charset="0"/>
                        </a:rPr>
                        <a:t>Fair/Poor Health</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r>
                        <a:rPr lang="en-US" sz="1400" b="1" u="none" strike="noStrike" dirty="0">
                          <a:solidFill>
                            <a:schemeClr val="tx1"/>
                          </a:solidFill>
                          <a:effectLst/>
                          <a:latin typeface="Calibri" panose="020F0502020204030204" pitchFamily="34" charset="0"/>
                          <a:cs typeface="Calibri" panose="020F0502020204030204" pitchFamily="34" charset="0"/>
                        </a:rPr>
                        <a:t>Anxiety/</a:t>
                      </a:r>
                    </a:p>
                    <a:p>
                      <a:pPr algn="ctr" fontAlgn="b"/>
                      <a:r>
                        <a:rPr lang="en-US" sz="1400" b="1" u="none" strike="noStrike" dirty="0">
                          <a:solidFill>
                            <a:schemeClr val="tx1"/>
                          </a:solidFill>
                          <a:effectLst/>
                          <a:latin typeface="Calibri" panose="020F0502020204030204" pitchFamily="34" charset="0"/>
                          <a:cs typeface="Calibri" panose="020F0502020204030204" pitchFamily="34" charset="0"/>
                        </a:rPr>
                        <a:t>Depression</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400" b="1" u="none" strike="noStrike" dirty="0">
                          <a:solidFill>
                            <a:schemeClr val="tx1"/>
                          </a:solidFill>
                          <a:effectLst/>
                          <a:latin typeface="Calibri" panose="020F0502020204030204" pitchFamily="34" charset="0"/>
                          <a:cs typeface="Calibri" panose="020F0502020204030204" pitchFamily="34" charset="0"/>
                        </a:rPr>
                        <a:t>Fair/Poor Health</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1400" b="1" u="none" strike="noStrike" dirty="0">
                          <a:solidFill>
                            <a:schemeClr val="tx1"/>
                          </a:solidFill>
                          <a:effectLst/>
                          <a:latin typeface="Calibri" panose="020F0502020204030204" pitchFamily="34" charset="0"/>
                          <a:cs typeface="Calibri" panose="020F0502020204030204" pitchFamily="34" charset="0"/>
                        </a:rPr>
                        <a:t>Anxiety/</a:t>
                      </a:r>
                    </a:p>
                    <a:p>
                      <a:pPr algn="ctr" fontAlgn="b"/>
                      <a:r>
                        <a:rPr lang="en-US" sz="1400" b="1" u="none" strike="noStrike" dirty="0">
                          <a:solidFill>
                            <a:schemeClr val="tx1"/>
                          </a:solidFill>
                          <a:effectLst/>
                          <a:latin typeface="Calibri" panose="020F0502020204030204" pitchFamily="34" charset="0"/>
                          <a:cs typeface="Calibri" panose="020F0502020204030204" pitchFamily="34" charset="0"/>
                        </a:rPr>
                        <a:t>Depression</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400" b="1" u="none" strike="noStrike" dirty="0">
                          <a:solidFill>
                            <a:schemeClr val="tx1"/>
                          </a:solidFill>
                          <a:effectLst/>
                          <a:latin typeface="Calibri" panose="020F0502020204030204" pitchFamily="34" charset="0"/>
                          <a:cs typeface="Calibri" panose="020F0502020204030204" pitchFamily="34" charset="0"/>
                        </a:rPr>
                        <a:t>Fair/Poor Health</a:t>
                      </a:r>
                      <a:endParaRPr lang="en-US" sz="14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42006956"/>
                  </a:ext>
                </a:extLst>
              </a:tr>
              <a:tr h="281871">
                <a:tc>
                  <a:txBody>
                    <a:bodyPr/>
                    <a:lstStyle/>
                    <a:p>
                      <a:pPr algn="l" fontAlgn="b"/>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l-GR" sz="1400" u="none" strike="noStrike" dirty="0">
                          <a:effectLst/>
                          <a:latin typeface="Calibri" panose="020F0502020204030204" pitchFamily="34" charset="0"/>
                          <a:cs typeface="Calibri" panose="020F0502020204030204" pitchFamily="34" charset="0"/>
                        </a:rPr>
                        <a:t>Δ (%)</a:t>
                      </a:r>
                      <a:endParaRPr lang="el-GR"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l-GR" sz="1400" u="none" strike="noStrike" dirty="0">
                          <a:effectLst/>
                          <a:latin typeface="Calibri" panose="020F0502020204030204" pitchFamily="34" charset="0"/>
                          <a:cs typeface="Calibri" panose="020F0502020204030204" pitchFamily="34" charset="0"/>
                        </a:rPr>
                        <a:t>Δ (%)</a:t>
                      </a:r>
                      <a:endParaRPr lang="el-GR"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l-GR" sz="1400" u="none" strike="noStrike" dirty="0">
                          <a:effectLst/>
                          <a:latin typeface="Calibri" panose="020F0502020204030204" pitchFamily="34" charset="0"/>
                          <a:cs typeface="Calibri" panose="020F0502020204030204" pitchFamily="34" charset="0"/>
                        </a:rPr>
                        <a:t>Δ (%)</a:t>
                      </a:r>
                      <a:endParaRPr lang="el-GR"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l-GR" sz="1400" u="none" strike="noStrike" dirty="0">
                          <a:effectLst/>
                          <a:latin typeface="Calibri" panose="020F0502020204030204" pitchFamily="34" charset="0"/>
                          <a:cs typeface="Calibri" panose="020F0502020204030204" pitchFamily="34" charset="0"/>
                        </a:rPr>
                        <a:t>Δ (%)</a:t>
                      </a:r>
                      <a:endParaRPr lang="el-GR"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l-GR" sz="1400" u="none" strike="noStrike" dirty="0">
                          <a:effectLst/>
                          <a:latin typeface="Calibri" panose="020F0502020204030204" pitchFamily="34" charset="0"/>
                          <a:cs typeface="Calibri" panose="020F0502020204030204" pitchFamily="34" charset="0"/>
                        </a:rPr>
                        <a:t>Δ (%)</a:t>
                      </a:r>
                      <a:endParaRPr lang="el-GR"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l-GR" sz="1400" u="none" strike="noStrike" dirty="0">
                          <a:effectLst/>
                          <a:latin typeface="Calibri" panose="020F0502020204030204" pitchFamily="34" charset="0"/>
                          <a:cs typeface="Calibri" panose="020F0502020204030204" pitchFamily="34" charset="0"/>
                        </a:rPr>
                        <a:t>Δ (%)</a:t>
                      </a:r>
                      <a:endParaRPr lang="el-GR"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43960643"/>
                  </a:ext>
                </a:extLst>
              </a:tr>
              <a:tr h="250551">
                <a:tc>
                  <a:txBody>
                    <a:bodyPr/>
                    <a:lstStyle/>
                    <a:p>
                      <a:pPr algn="l" fontAlgn="ctr"/>
                      <a:r>
                        <a:rPr lang="en-US" sz="1400" b="1" u="none" strike="noStrike" dirty="0">
                          <a:effectLst/>
                          <a:latin typeface="Calibri" panose="020F0502020204030204" pitchFamily="34" charset="0"/>
                          <a:cs typeface="Calibri" panose="020F0502020204030204" pitchFamily="34" charset="0"/>
                        </a:rPr>
                        <a:t>Crude Difference in Prevalence</a:t>
                      </a:r>
                      <a:endParaRPr lang="en-US"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-5.2</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-11.4</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6.2</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0.8</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-11.3</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-12.2</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77271943"/>
                  </a:ext>
                </a:extLst>
              </a:tr>
              <a:tr h="250551">
                <a:tc>
                  <a:txBody>
                    <a:bodyPr/>
                    <a:lstStyle/>
                    <a:p>
                      <a:pPr algn="l" fontAlgn="ctr"/>
                      <a:r>
                        <a:rPr lang="en-US" sz="1400" b="1" u="none" strike="noStrike" dirty="0">
                          <a:effectLst/>
                          <a:latin typeface="Calibri" panose="020F0502020204030204" pitchFamily="34" charset="0"/>
                          <a:cs typeface="Calibri" panose="020F0502020204030204" pitchFamily="34" charset="0"/>
                        </a:rPr>
                        <a:t>Explained Difference in Prevalence</a:t>
                      </a:r>
                      <a:endParaRPr lang="en-US"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-7.3</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-8.3</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0.4</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2.4</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-8.4</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-10.4</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32461947"/>
                  </a:ext>
                </a:extLst>
              </a:tr>
              <a:tr h="250551">
                <a:tc>
                  <a:txBody>
                    <a:bodyPr/>
                    <a:lstStyle/>
                    <a:p>
                      <a:pPr algn="l" fontAlgn="ctr"/>
                      <a:r>
                        <a:rPr lang="en-US" sz="1400" b="1" u="none" strike="noStrike" dirty="0">
                          <a:effectLst/>
                          <a:latin typeface="Calibri" panose="020F0502020204030204" pitchFamily="34" charset="0"/>
                          <a:cs typeface="Calibri" panose="020F0502020204030204" pitchFamily="34" charset="0"/>
                        </a:rPr>
                        <a:t>Unexplained Difference in Prevalence</a:t>
                      </a:r>
                      <a:endParaRPr lang="en-US"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2.1</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-3.1</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5.8</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-1.6</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-2.9</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-1.9</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28262581"/>
                  </a:ext>
                </a:extLst>
              </a:tr>
              <a:tr h="688234">
                <a:tc>
                  <a:txBody>
                    <a:bodyPr/>
                    <a:lstStyle/>
                    <a:p>
                      <a:pPr algn="l" fontAlgn="b"/>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u="sng" strike="noStrike" dirty="0">
                          <a:effectLst/>
                          <a:latin typeface="Calibri" panose="020F0502020204030204" pitchFamily="34" charset="0"/>
                          <a:cs typeface="Calibri" panose="020F0502020204030204" pitchFamily="34" charset="0"/>
                        </a:rPr>
                        <a:t>% Explained Difference</a:t>
                      </a:r>
                      <a:endParaRPr lang="en-US" sz="1400" b="1" i="0" u="sng"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b="1" u="sng" strike="noStrike" dirty="0">
                          <a:effectLst/>
                          <a:latin typeface="Calibri" panose="020F0502020204030204" pitchFamily="34" charset="0"/>
                          <a:cs typeface="Calibri" panose="020F0502020204030204" pitchFamily="34" charset="0"/>
                        </a:rPr>
                        <a:t>% Explained Difference</a:t>
                      </a:r>
                      <a:endParaRPr lang="en-US" sz="1400" b="1" i="0" u="sng"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b="1" u="sng" strike="noStrike" dirty="0">
                          <a:effectLst/>
                          <a:latin typeface="Calibri" panose="020F0502020204030204" pitchFamily="34" charset="0"/>
                          <a:cs typeface="Calibri" panose="020F0502020204030204" pitchFamily="34" charset="0"/>
                        </a:rPr>
                        <a:t>% Explained Difference</a:t>
                      </a:r>
                      <a:endParaRPr lang="en-US" sz="1400" b="1" i="0" u="sng"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b="1" u="sng" strike="noStrike" dirty="0">
                          <a:effectLst/>
                          <a:latin typeface="Calibri" panose="020F0502020204030204" pitchFamily="34" charset="0"/>
                          <a:cs typeface="Calibri" panose="020F0502020204030204" pitchFamily="34" charset="0"/>
                        </a:rPr>
                        <a:t>% Explained Difference</a:t>
                      </a:r>
                      <a:endParaRPr lang="en-US" sz="1400" b="1" i="0" u="sng"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b="1" u="sng" strike="noStrike" dirty="0">
                          <a:effectLst/>
                          <a:latin typeface="Calibri" panose="020F0502020204030204" pitchFamily="34" charset="0"/>
                          <a:cs typeface="Calibri" panose="020F0502020204030204" pitchFamily="34" charset="0"/>
                        </a:rPr>
                        <a:t>% Explained Difference</a:t>
                      </a:r>
                      <a:endParaRPr lang="en-US" sz="1400" b="1" i="0" u="sng"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b="1" u="sng" strike="noStrike" dirty="0">
                          <a:effectLst/>
                          <a:latin typeface="Calibri" panose="020F0502020204030204" pitchFamily="34" charset="0"/>
                          <a:cs typeface="Calibri" panose="020F0502020204030204" pitchFamily="34" charset="0"/>
                        </a:rPr>
                        <a:t>%</a:t>
                      </a:r>
                      <a:r>
                        <a:rPr lang="en-US" sz="1400" b="1" u="none" strike="noStrike" dirty="0">
                          <a:effectLst/>
                          <a:latin typeface="Calibri" panose="020F0502020204030204" pitchFamily="34" charset="0"/>
                          <a:cs typeface="Calibri" panose="020F0502020204030204" pitchFamily="34" charset="0"/>
                        </a:rPr>
                        <a:t> </a:t>
                      </a:r>
                      <a:r>
                        <a:rPr lang="en-US" sz="1400" b="1" u="sng" strike="noStrike" dirty="0">
                          <a:effectLst/>
                          <a:latin typeface="Calibri" panose="020F0502020204030204" pitchFamily="34" charset="0"/>
                          <a:cs typeface="Calibri" panose="020F0502020204030204" pitchFamily="34" charset="0"/>
                        </a:rPr>
                        <a:t>Explained Difference</a:t>
                      </a:r>
                      <a:endParaRPr lang="en-US" sz="1400" b="1" i="0" u="sng"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83147848"/>
                  </a:ext>
                </a:extLst>
              </a:tr>
              <a:tr h="266211">
                <a:tc>
                  <a:txBody>
                    <a:bodyPr/>
                    <a:lstStyle/>
                    <a:p>
                      <a:pPr algn="l" fontAlgn="ctr"/>
                      <a:r>
                        <a:rPr lang="en-US" sz="1400" b="1" u="none" strike="noStrike" dirty="0">
                          <a:effectLst/>
                          <a:latin typeface="Calibri" panose="020F0502020204030204" pitchFamily="34" charset="0"/>
                          <a:cs typeface="Calibri" panose="020F0502020204030204" pitchFamily="34" charset="0"/>
                        </a:rPr>
                        <a:t>Demographics</a:t>
                      </a:r>
                      <a:endParaRPr lang="en-US"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13.5</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3.1</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n/a</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n/a</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6.2</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1.5</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9864679"/>
                  </a:ext>
                </a:extLst>
              </a:tr>
              <a:tr h="266211">
                <a:tc>
                  <a:txBody>
                    <a:bodyPr/>
                    <a:lstStyle/>
                    <a:p>
                      <a:pPr algn="l" fontAlgn="ctr"/>
                      <a:r>
                        <a:rPr lang="en-US" sz="1400" b="1" u="none" strike="noStrike" dirty="0">
                          <a:effectLst/>
                          <a:latin typeface="Calibri" panose="020F0502020204030204" pitchFamily="34" charset="0"/>
                          <a:cs typeface="Calibri" panose="020F0502020204030204" pitchFamily="34" charset="0"/>
                        </a:rPr>
                        <a:t>Health Enabling</a:t>
                      </a:r>
                      <a:endParaRPr lang="en-US"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16.4</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60.6</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latin typeface="Calibri" panose="020F0502020204030204" pitchFamily="34" charset="0"/>
                          <a:cs typeface="Calibri" panose="020F0502020204030204" pitchFamily="34" charset="0"/>
                        </a:rPr>
                        <a:t>n/a</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latin typeface="Calibri" panose="020F0502020204030204" pitchFamily="34" charset="0"/>
                          <a:cs typeface="Calibri" panose="020F0502020204030204" pitchFamily="34" charset="0"/>
                        </a:rPr>
                        <a:t>n/a</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13.5</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56.2</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67101382"/>
                  </a:ext>
                </a:extLst>
              </a:tr>
              <a:tr h="266211">
                <a:tc>
                  <a:txBody>
                    <a:bodyPr/>
                    <a:lstStyle/>
                    <a:p>
                      <a:pPr algn="l" fontAlgn="ctr"/>
                      <a:r>
                        <a:rPr lang="en-US" sz="1400" b="1" u="none" strike="noStrike" dirty="0">
                          <a:effectLst/>
                          <a:latin typeface="Calibri" panose="020F0502020204030204" pitchFamily="34" charset="0"/>
                          <a:cs typeface="Calibri" panose="020F0502020204030204" pitchFamily="34" charset="0"/>
                        </a:rPr>
                        <a:t>Employment</a:t>
                      </a:r>
                      <a:endParaRPr lang="en-US"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-2.4</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0.2</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latin typeface="Calibri" panose="020F0502020204030204" pitchFamily="34" charset="0"/>
                          <a:cs typeface="Calibri" panose="020F0502020204030204" pitchFamily="34" charset="0"/>
                        </a:rPr>
                        <a:t>n/a</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latin typeface="Calibri" panose="020F0502020204030204" pitchFamily="34" charset="0"/>
                          <a:cs typeface="Calibri" panose="020F0502020204030204" pitchFamily="34" charset="0"/>
                        </a:rPr>
                        <a:t>n/a</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8</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-0.9</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28374015"/>
                  </a:ext>
                </a:extLst>
              </a:tr>
              <a:tr h="266211">
                <a:tc>
                  <a:txBody>
                    <a:bodyPr/>
                    <a:lstStyle/>
                    <a:p>
                      <a:pPr algn="l" fontAlgn="ctr"/>
                      <a:r>
                        <a:rPr lang="en-US" sz="1400" b="1" u="none" strike="noStrike" dirty="0">
                          <a:effectLst/>
                          <a:latin typeface="Calibri" panose="020F0502020204030204" pitchFamily="34" charset="0"/>
                          <a:cs typeface="Calibri" panose="020F0502020204030204" pitchFamily="34" charset="0"/>
                        </a:rPr>
                        <a:t>Healthcare Access</a:t>
                      </a:r>
                      <a:endParaRPr lang="en-US"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8.4</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10.6</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latin typeface="Calibri" panose="020F0502020204030204" pitchFamily="34" charset="0"/>
                          <a:cs typeface="Calibri" panose="020F0502020204030204" pitchFamily="34" charset="0"/>
                        </a:rPr>
                        <a:t>n/a</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latin typeface="Calibri" panose="020F0502020204030204" pitchFamily="34" charset="0"/>
                          <a:cs typeface="Calibri" panose="020F0502020204030204" pitchFamily="34" charset="0"/>
                        </a:rPr>
                        <a:t>n/a</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9.6</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8.4</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04232816"/>
                  </a:ext>
                </a:extLst>
              </a:tr>
              <a:tr h="266211">
                <a:tc>
                  <a:txBody>
                    <a:bodyPr/>
                    <a:lstStyle/>
                    <a:p>
                      <a:pPr algn="l" fontAlgn="ctr"/>
                      <a:r>
                        <a:rPr lang="en-US" sz="1400" b="1" u="none" strike="noStrike" dirty="0">
                          <a:effectLst/>
                          <a:latin typeface="Calibri" panose="020F0502020204030204" pitchFamily="34" charset="0"/>
                          <a:cs typeface="Calibri" panose="020F0502020204030204" pitchFamily="34" charset="0"/>
                        </a:rPr>
                        <a:t>Basic Need Factors</a:t>
                      </a:r>
                      <a:endParaRPr lang="en-US"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37.4</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17.8</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n/a</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n/a</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34.1</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18.2</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37476189"/>
                  </a:ext>
                </a:extLst>
              </a:tr>
              <a:tr h="281871">
                <a:tc>
                  <a:txBody>
                    <a:bodyPr/>
                    <a:lstStyle/>
                    <a:p>
                      <a:pPr algn="l" fontAlgn="ctr"/>
                      <a:r>
                        <a:rPr lang="en-US" sz="1400" b="1" u="none" strike="noStrike" dirty="0">
                          <a:effectLst/>
                          <a:latin typeface="Calibri" panose="020F0502020204030204" pitchFamily="34" charset="0"/>
                          <a:cs typeface="Calibri" panose="020F0502020204030204" pitchFamily="34" charset="0"/>
                        </a:rPr>
                        <a:t>Health Factors</a:t>
                      </a:r>
                      <a:endParaRPr lang="en-US"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26.8</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7.8</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n/a</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n/a</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28.6</a:t>
                      </a:r>
                      <a:endParaRPr lang="en-US" sz="14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16.5</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3375272524"/>
                  </a:ext>
                </a:extLst>
              </a:tr>
            </a:tbl>
          </a:graphicData>
        </a:graphic>
      </p:graphicFrame>
      <p:sp>
        <p:nvSpPr>
          <p:cNvPr id="3" name="TextBox 2">
            <a:extLst>
              <a:ext uri="{FF2B5EF4-FFF2-40B4-BE49-F238E27FC236}">
                <a16:creationId xmlns:a16="http://schemas.microsoft.com/office/drawing/2014/main" id="{4CF0EE7A-D1B1-6745-A7BD-72557DB9C42F}"/>
              </a:ext>
            </a:extLst>
          </p:cNvPr>
          <p:cNvSpPr txBox="1"/>
          <p:nvPr/>
        </p:nvSpPr>
        <p:spPr>
          <a:xfrm>
            <a:off x="0" y="67253"/>
            <a:ext cx="12192000" cy="646331"/>
          </a:xfrm>
          <a:prstGeom prst="rect">
            <a:avLst/>
          </a:prstGeom>
          <a:noFill/>
        </p:spPr>
        <p:txBody>
          <a:bodyPr wrap="square" rtlCol="0">
            <a:spAutoFit/>
          </a:bodyPr>
          <a:lstStyle/>
          <a:p>
            <a:pPr algn="ctr"/>
            <a:r>
              <a:rPr lang="en-US" sz="3600" b="1" dirty="0">
                <a:solidFill>
                  <a:schemeClr val="accent1"/>
                </a:solidFill>
              </a:rPr>
              <a:t>Mediators of Group Differences in Health Outcomes</a:t>
            </a:r>
          </a:p>
        </p:txBody>
      </p:sp>
      <p:sp>
        <p:nvSpPr>
          <p:cNvPr id="4" name="TextBox 3">
            <a:extLst>
              <a:ext uri="{FF2B5EF4-FFF2-40B4-BE49-F238E27FC236}">
                <a16:creationId xmlns:a16="http://schemas.microsoft.com/office/drawing/2014/main" id="{C3D276D8-34D4-8941-B187-185FA2827E05}"/>
              </a:ext>
            </a:extLst>
          </p:cNvPr>
          <p:cNvSpPr txBox="1"/>
          <p:nvPr/>
        </p:nvSpPr>
        <p:spPr>
          <a:xfrm>
            <a:off x="4032021" y="5605686"/>
            <a:ext cx="8178769" cy="1354217"/>
          </a:xfrm>
          <a:prstGeom prst="rect">
            <a:avLst/>
          </a:prstGeom>
          <a:noFill/>
        </p:spPr>
        <p:txBody>
          <a:bodyPr wrap="square" rtlCol="0">
            <a:spAutoFit/>
          </a:bodyPr>
          <a:lstStyle/>
          <a:p>
            <a:r>
              <a:rPr lang="en-US" sz="1200" b="1" u="sng" dirty="0"/>
              <a:t>Demographic </a:t>
            </a:r>
            <a:r>
              <a:rPr lang="en-US" sz="1200" dirty="0"/>
              <a:t>factors included</a:t>
            </a:r>
            <a:r>
              <a:rPr lang="en-US" sz="1200" u="sng" dirty="0"/>
              <a:t> </a:t>
            </a:r>
            <a:r>
              <a:rPr lang="en-US" sz="1200" i="1" dirty="0"/>
              <a:t>age, gender, marital status, living alone, and having children below 18-years of age living in the household</a:t>
            </a:r>
            <a:r>
              <a:rPr lang="en-US" sz="1200" dirty="0"/>
              <a:t>. </a:t>
            </a:r>
            <a:r>
              <a:rPr lang="en-US" sz="1200" b="1" u="sng" dirty="0"/>
              <a:t>Health enabling</a:t>
            </a:r>
            <a:r>
              <a:rPr lang="en-US" sz="1200" dirty="0"/>
              <a:t> factors included </a:t>
            </a:r>
            <a:r>
              <a:rPr lang="en-US" sz="1200" i="1" dirty="0"/>
              <a:t>education and income</a:t>
            </a:r>
            <a:r>
              <a:rPr lang="en-US" sz="1200" dirty="0"/>
              <a:t>. </a:t>
            </a:r>
            <a:r>
              <a:rPr lang="en-US" sz="1200" b="1" u="sng" dirty="0"/>
              <a:t>Employment </a:t>
            </a:r>
            <a:r>
              <a:rPr lang="en-US" sz="1200" dirty="0"/>
              <a:t>measurement included </a:t>
            </a:r>
            <a:r>
              <a:rPr lang="en-US" sz="1200" i="1" dirty="0"/>
              <a:t>reporting a household job loss, and expectation of a household job loss</a:t>
            </a:r>
            <a:r>
              <a:rPr lang="en-US" sz="1200" dirty="0"/>
              <a:t>. </a:t>
            </a:r>
            <a:r>
              <a:rPr lang="en-US" sz="1200" b="1" u="sng" dirty="0"/>
              <a:t>Healthcare access</a:t>
            </a:r>
            <a:r>
              <a:rPr lang="en-US" sz="1200" dirty="0"/>
              <a:t> included </a:t>
            </a:r>
            <a:r>
              <a:rPr lang="en-US" sz="1200" i="1" dirty="0"/>
              <a:t>insurance status, reported delays in care due to COVID, and reported problems in access not related to COVID</a:t>
            </a:r>
            <a:r>
              <a:rPr lang="en-US" sz="1200" dirty="0"/>
              <a:t>). </a:t>
            </a:r>
            <a:r>
              <a:rPr lang="en-US" sz="1200" b="1" u="sng" dirty="0"/>
              <a:t>Basic needs</a:t>
            </a:r>
            <a:r>
              <a:rPr lang="en-US" sz="1200" dirty="0"/>
              <a:t> factors included </a:t>
            </a:r>
            <a:r>
              <a:rPr lang="en-US" sz="1200" i="1" dirty="0"/>
              <a:t>not having enough food pre and post COVID, as well reporting low confidence in food sufficiency</a:t>
            </a:r>
            <a:r>
              <a:rPr lang="en-US" sz="1200" dirty="0"/>
              <a:t>. Finally, </a:t>
            </a:r>
            <a:r>
              <a:rPr lang="en-US" sz="1200" b="1" u="sng" dirty="0"/>
              <a:t>health factors </a:t>
            </a:r>
            <a:r>
              <a:rPr lang="en-US" sz="1200" dirty="0"/>
              <a:t> included </a:t>
            </a:r>
            <a:r>
              <a:rPr lang="en-US" sz="1200" i="1" dirty="0"/>
              <a:t>general health when examining anxiety or depression as an outcome, and mental health when examining fair/poor general health</a:t>
            </a:r>
            <a:r>
              <a:rPr lang="en-US" sz="1200" dirty="0"/>
              <a:t> as an outcome.</a:t>
            </a:r>
          </a:p>
          <a:p>
            <a:endParaRPr lang="en-US" sz="1000" dirty="0"/>
          </a:p>
        </p:txBody>
      </p:sp>
      <p:sp>
        <p:nvSpPr>
          <p:cNvPr id="5" name="TextBox 4">
            <a:extLst>
              <a:ext uri="{FF2B5EF4-FFF2-40B4-BE49-F238E27FC236}">
                <a16:creationId xmlns:a16="http://schemas.microsoft.com/office/drawing/2014/main" id="{8CE8CFF9-753F-B44F-BA8C-997BB1099176}"/>
              </a:ext>
            </a:extLst>
          </p:cNvPr>
          <p:cNvSpPr txBox="1"/>
          <p:nvPr/>
        </p:nvSpPr>
        <p:spPr>
          <a:xfrm>
            <a:off x="175748" y="840011"/>
            <a:ext cx="3552972" cy="6001643"/>
          </a:xfrm>
          <a:prstGeom prst="rect">
            <a:avLst/>
          </a:prstGeom>
          <a:noFill/>
        </p:spPr>
        <p:txBody>
          <a:bodyPr wrap="square" rtlCol="0">
            <a:spAutoFit/>
          </a:bodyPr>
          <a:lstStyle/>
          <a:p>
            <a:pPr marL="285750" indent="-285750">
              <a:buFont typeface="Wingdings" pitchFamily="2" charset="2"/>
              <a:buChar char="Ø"/>
            </a:pPr>
            <a:r>
              <a:rPr lang="en-US" sz="1600" dirty="0"/>
              <a:t>Difference in prevalence between Blacks and Asians was 5.2% and 11.4% for Anxiety/Depression and Fair/Poor Health, respectively. </a:t>
            </a:r>
          </a:p>
          <a:p>
            <a:pPr marL="285750" indent="-285750">
              <a:buFont typeface="Wingdings" pitchFamily="2" charset="2"/>
              <a:buChar char="Ø"/>
            </a:pPr>
            <a:endParaRPr lang="en-US" sz="1600" dirty="0"/>
          </a:p>
          <a:p>
            <a:pPr marL="285750" indent="-285750">
              <a:buFont typeface="Wingdings" pitchFamily="2" charset="2"/>
              <a:buChar char="Ø"/>
            </a:pPr>
            <a:r>
              <a:rPr lang="en-US" sz="1600" dirty="0"/>
              <a:t>Differences in prevalence between Hispanics and Asians was 11.3% and 12.2% for Anxiety/Depression and Fair/Poor Health, respectively (75% of this difference explained through the considered factors). </a:t>
            </a:r>
          </a:p>
          <a:p>
            <a:pPr marL="285750" indent="-285750">
              <a:buFont typeface="Wingdings" pitchFamily="2" charset="2"/>
              <a:buChar char="Ø"/>
            </a:pPr>
            <a:endParaRPr lang="en-US" sz="1600" dirty="0"/>
          </a:p>
          <a:p>
            <a:pPr marL="285750" indent="-285750">
              <a:buFont typeface="Wingdings" pitchFamily="2" charset="2"/>
              <a:buChar char="Ø"/>
            </a:pPr>
            <a:r>
              <a:rPr lang="en-US" sz="1600" dirty="0"/>
              <a:t>Basic need factors followed by health factors were the primary explanatory factors of group differences.</a:t>
            </a:r>
          </a:p>
          <a:p>
            <a:pPr marL="285750" indent="-285750">
              <a:buFont typeface="Wingdings" pitchFamily="2" charset="2"/>
              <a:buChar char="Ø"/>
            </a:pPr>
            <a:endParaRPr lang="en-US" sz="1600" dirty="0"/>
          </a:p>
          <a:p>
            <a:pPr marL="285750" indent="-285750">
              <a:buFont typeface="Wingdings" pitchFamily="2" charset="2"/>
              <a:buChar char="Ø"/>
            </a:pPr>
            <a:r>
              <a:rPr lang="en-US" sz="1600" dirty="0"/>
              <a:t>Differences in prevalence between Blacks and Hispanics was 6.2% for Anxiety/Depression and non-differentiable for Fair/Poor Health.</a:t>
            </a:r>
          </a:p>
          <a:p>
            <a:pPr marL="285750" indent="-285750">
              <a:buFont typeface="Wingdings" pitchFamily="2" charset="2"/>
              <a:buChar char="Ø"/>
            </a:pPr>
            <a:endParaRPr lang="en-US" sz="1600" dirty="0"/>
          </a:p>
          <a:p>
            <a:pPr marL="285750" indent="-285750">
              <a:buFont typeface="Wingdings" pitchFamily="2" charset="2"/>
              <a:buChar char="Ø"/>
            </a:pPr>
            <a:r>
              <a:rPr lang="en-US" sz="1600" dirty="0"/>
              <a:t>The considered factors explained little in terms of the differential rates between these two groups.</a:t>
            </a:r>
          </a:p>
        </p:txBody>
      </p:sp>
    </p:spTree>
    <p:extLst>
      <p:ext uri="{BB962C8B-B14F-4D97-AF65-F5344CB8AC3E}">
        <p14:creationId xmlns:p14="http://schemas.microsoft.com/office/powerpoint/2010/main" val="472842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descr="Chart, bar chart&#10;&#10;Description automatically generated">
            <a:extLst>
              <a:ext uri="{FF2B5EF4-FFF2-40B4-BE49-F238E27FC236}">
                <a16:creationId xmlns:a16="http://schemas.microsoft.com/office/drawing/2014/main" id="{14D4326C-2F1D-BE45-A901-BF4776034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100" y="145840"/>
            <a:ext cx="6080930" cy="6592240"/>
          </a:xfrm>
          <a:prstGeom prst="rect">
            <a:avLst/>
          </a:prstGeom>
        </p:spPr>
      </p:pic>
      <p:sp>
        <p:nvSpPr>
          <p:cNvPr id="3" name="TextBox 2">
            <a:extLst>
              <a:ext uri="{FF2B5EF4-FFF2-40B4-BE49-F238E27FC236}">
                <a16:creationId xmlns:a16="http://schemas.microsoft.com/office/drawing/2014/main" id="{6211BDF3-943B-644A-AEF1-C8FD2B51862A}"/>
              </a:ext>
            </a:extLst>
          </p:cNvPr>
          <p:cNvSpPr txBox="1"/>
          <p:nvPr/>
        </p:nvSpPr>
        <p:spPr>
          <a:xfrm>
            <a:off x="-44970" y="145840"/>
            <a:ext cx="6270088" cy="1754326"/>
          </a:xfrm>
          <a:prstGeom prst="rect">
            <a:avLst/>
          </a:prstGeom>
          <a:noFill/>
        </p:spPr>
        <p:txBody>
          <a:bodyPr wrap="square" rtlCol="0">
            <a:spAutoFit/>
          </a:bodyPr>
          <a:lstStyle/>
          <a:p>
            <a:pPr algn="ctr"/>
            <a:r>
              <a:rPr lang="en-US" sz="3600" b="1" dirty="0">
                <a:solidFill>
                  <a:schemeClr val="accent1"/>
                </a:solidFill>
              </a:rPr>
              <a:t>Role of Trust and Social Connectedness in Older Blacks’ and Hispanics’ Health</a:t>
            </a:r>
          </a:p>
        </p:txBody>
      </p:sp>
      <p:sp>
        <p:nvSpPr>
          <p:cNvPr id="4" name="TextBox 3">
            <a:extLst>
              <a:ext uri="{FF2B5EF4-FFF2-40B4-BE49-F238E27FC236}">
                <a16:creationId xmlns:a16="http://schemas.microsoft.com/office/drawing/2014/main" id="{617C8C1E-C2BA-5244-A400-5B0C8CFB84B9}"/>
              </a:ext>
            </a:extLst>
          </p:cNvPr>
          <p:cNvSpPr txBox="1"/>
          <p:nvPr/>
        </p:nvSpPr>
        <p:spPr>
          <a:xfrm>
            <a:off x="429320" y="2075913"/>
            <a:ext cx="5162490" cy="4493538"/>
          </a:xfrm>
          <a:prstGeom prst="rect">
            <a:avLst/>
          </a:prstGeom>
          <a:noFill/>
        </p:spPr>
        <p:txBody>
          <a:bodyPr wrap="square" rtlCol="0">
            <a:spAutoFit/>
          </a:bodyPr>
          <a:lstStyle/>
          <a:p>
            <a:pPr marL="285750" indent="-285750">
              <a:buFont typeface="Wingdings" pitchFamily="2" charset="2"/>
              <a:buChar char="Ø"/>
            </a:pPr>
            <a:r>
              <a:rPr lang="en-US" sz="2200" dirty="0"/>
              <a:t>As with the HPS data reported above, concerns about basic needs were among the primary factors associated with elevated levels of anxiety or depression using the COVID-Impact Data.</a:t>
            </a:r>
          </a:p>
          <a:p>
            <a:pPr marL="285750" indent="-285750">
              <a:buFont typeface="Wingdings" pitchFamily="2" charset="2"/>
              <a:buChar char="Ø"/>
            </a:pPr>
            <a:r>
              <a:rPr lang="en-US" sz="2200" dirty="0"/>
              <a:t>Overall, we found little evidence to support a major role for measures of trust, social connectedness, and social participation (e.g. volunteering) in buffering against mental health problems.</a:t>
            </a:r>
          </a:p>
          <a:p>
            <a:pPr marL="285750" indent="-285750">
              <a:buFont typeface="Wingdings" pitchFamily="2" charset="2"/>
              <a:buChar char="Ø"/>
            </a:pPr>
            <a:r>
              <a:rPr lang="en-US" sz="2200" dirty="0"/>
              <a:t>We found similar trends when we looked at reports of fair/poor health.</a:t>
            </a:r>
          </a:p>
        </p:txBody>
      </p:sp>
    </p:spTree>
    <p:extLst>
      <p:ext uri="{BB962C8B-B14F-4D97-AF65-F5344CB8AC3E}">
        <p14:creationId xmlns:p14="http://schemas.microsoft.com/office/powerpoint/2010/main" val="1423047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0AC8D-6C61-ADDE-B788-961F926F5D05}"/>
              </a:ext>
            </a:extLst>
          </p:cNvPr>
          <p:cNvSpPr>
            <a:spLocks noGrp="1"/>
          </p:cNvSpPr>
          <p:nvPr>
            <p:ph type="title"/>
          </p:nvPr>
        </p:nvSpPr>
        <p:spPr>
          <a:xfrm>
            <a:off x="838200" y="365125"/>
            <a:ext cx="10515600" cy="1046425"/>
          </a:xfrm>
        </p:spPr>
        <p:txBody>
          <a:bodyPr/>
          <a:lstStyle/>
          <a:p>
            <a:r>
              <a:rPr lang="en-US" dirty="0"/>
              <a:t>Summary:</a:t>
            </a:r>
          </a:p>
        </p:txBody>
      </p:sp>
      <p:sp>
        <p:nvSpPr>
          <p:cNvPr id="3" name="Content Placeholder 2">
            <a:extLst>
              <a:ext uri="{FF2B5EF4-FFF2-40B4-BE49-F238E27FC236}">
                <a16:creationId xmlns:a16="http://schemas.microsoft.com/office/drawing/2014/main" id="{F9B7E0AC-6A88-22F5-2594-A16B3A7034D1}"/>
              </a:ext>
            </a:extLst>
          </p:cNvPr>
          <p:cNvSpPr>
            <a:spLocks noGrp="1"/>
          </p:cNvSpPr>
          <p:nvPr>
            <p:ph idx="1"/>
          </p:nvPr>
        </p:nvSpPr>
        <p:spPr>
          <a:xfrm>
            <a:off x="838200" y="1411550"/>
            <a:ext cx="10515600" cy="4765413"/>
          </a:xfrm>
        </p:spPr>
        <p:txBody>
          <a:bodyPr>
            <a:normAutofit fontScale="85000" lnSpcReduction="20000"/>
          </a:bodyPr>
          <a:lstStyle/>
          <a:p>
            <a:r>
              <a:rPr lang="en-US" dirty="0"/>
              <a:t>Older adults of color reported alarmingly high rates of mental health symptoms (1/3 overall, as high as 40% in the Latinx population)</a:t>
            </a:r>
          </a:p>
          <a:p>
            <a:r>
              <a:rPr lang="en-US" dirty="0"/>
              <a:t>Mental health challenges increased in the summer of 2020 as COVID spread, and eased by late summer/fall 2020.</a:t>
            </a:r>
          </a:p>
          <a:p>
            <a:r>
              <a:rPr lang="en-US" dirty="0"/>
              <a:t>Mental health symptoms displayed significant geographic variation, with 3-4x older adults of color with mental distress symptoms in some states than others</a:t>
            </a:r>
          </a:p>
          <a:p>
            <a:r>
              <a:rPr lang="en-US" dirty="0"/>
              <a:t>Basic needs (e.g., food, income) are consistent drivers of elevated mental health problems across race/ethnic groups</a:t>
            </a:r>
          </a:p>
          <a:p>
            <a:r>
              <a:rPr lang="en-US" sz="2800" dirty="0"/>
              <a:t>Resilience against mental health problems comes with aging:  2 in 5 persons age 50 years reported mental health problems, roughly 1 in 4 persons age 75 years and older</a:t>
            </a:r>
          </a:p>
          <a:p>
            <a:r>
              <a:rPr lang="en-US" sz="2800" dirty="0"/>
              <a:t>Overall, we found little evidence to support a major role for measures of trust, social connectedness, and social participation (e.g. volunteering) in buffering against mental health problems</a:t>
            </a:r>
          </a:p>
          <a:p>
            <a:endParaRPr lang="en-US" sz="2800" dirty="0"/>
          </a:p>
          <a:p>
            <a:endParaRPr lang="en-US" dirty="0"/>
          </a:p>
          <a:p>
            <a:endParaRPr lang="en-US" dirty="0"/>
          </a:p>
          <a:p>
            <a:endParaRPr lang="en-US" dirty="0"/>
          </a:p>
        </p:txBody>
      </p:sp>
    </p:spTree>
    <p:extLst>
      <p:ext uri="{BB962C8B-B14F-4D97-AF65-F5344CB8AC3E}">
        <p14:creationId xmlns:p14="http://schemas.microsoft.com/office/powerpoint/2010/main" val="2051795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6AEEC-CCF6-FD38-0D3D-E9B373FF5A8A}"/>
              </a:ext>
            </a:extLst>
          </p:cNvPr>
          <p:cNvSpPr>
            <a:spLocks noGrp="1"/>
          </p:cNvSpPr>
          <p:nvPr>
            <p:ph type="title"/>
          </p:nvPr>
        </p:nvSpPr>
        <p:spPr/>
        <p:txBody>
          <a:bodyPr/>
          <a:lstStyle/>
          <a:p>
            <a:r>
              <a:rPr lang="en-US" b="1" dirty="0"/>
              <a:t>Thank You!</a:t>
            </a:r>
          </a:p>
        </p:txBody>
      </p:sp>
      <p:sp>
        <p:nvSpPr>
          <p:cNvPr id="3" name="Content Placeholder 2">
            <a:extLst>
              <a:ext uri="{FF2B5EF4-FFF2-40B4-BE49-F238E27FC236}">
                <a16:creationId xmlns:a16="http://schemas.microsoft.com/office/drawing/2014/main" id="{94B1DC95-E4C1-9581-0897-1654148ACC34}"/>
              </a:ext>
            </a:extLst>
          </p:cNvPr>
          <p:cNvSpPr>
            <a:spLocks noGrp="1"/>
          </p:cNvSpPr>
          <p:nvPr>
            <p:ph idx="1"/>
          </p:nvPr>
        </p:nvSpPr>
        <p:spPr/>
        <p:txBody>
          <a:bodyPr/>
          <a:lstStyle/>
          <a:p>
            <a:pPr marL="0" indent="0">
              <a:buNone/>
            </a:pPr>
            <a:r>
              <a:rPr lang="en-US" dirty="0"/>
              <a:t>Brian Smedley, Ph.D.</a:t>
            </a:r>
          </a:p>
          <a:p>
            <a:pPr marL="0" indent="0">
              <a:buNone/>
            </a:pPr>
            <a:r>
              <a:rPr lang="en-US" dirty="0"/>
              <a:t>Equity Scholar </a:t>
            </a:r>
          </a:p>
          <a:p>
            <a:pPr marL="0" indent="0">
              <a:buNone/>
            </a:pPr>
            <a:r>
              <a:rPr lang="en-US" dirty="0"/>
              <a:t>Urban Institute</a:t>
            </a:r>
          </a:p>
          <a:p>
            <a:pPr marL="0" indent="0">
              <a:buNone/>
            </a:pPr>
            <a:r>
              <a:rPr lang="en-US" dirty="0">
                <a:hlinkClick r:id="rId2"/>
              </a:rPr>
              <a:t>bsmedley@urban.org</a:t>
            </a:r>
            <a:endParaRPr lang="en-US" dirty="0"/>
          </a:p>
          <a:p>
            <a:pPr marL="0" indent="0">
              <a:buNone/>
            </a:pPr>
            <a:endParaRPr lang="en-US" dirty="0"/>
          </a:p>
        </p:txBody>
      </p:sp>
    </p:spTree>
    <p:extLst>
      <p:ext uri="{BB962C8B-B14F-4D97-AF65-F5344CB8AC3E}">
        <p14:creationId xmlns:p14="http://schemas.microsoft.com/office/powerpoint/2010/main" val="1997556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6F8C-CE95-418A-9ECE-1A67992BDD0E}"/>
              </a:ext>
            </a:extLst>
          </p:cNvPr>
          <p:cNvSpPr>
            <a:spLocks noGrp="1"/>
          </p:cNvSpPr>
          <p:nvPr>
            <p:ph type="title"/>
          </p:nvPr>
        </p:nvSpPr>
        <p:spPr/>
        <p:txBody>
          <a:bodyPr/>
          <a:lstStyle/>
          <a:p>
            <a:r>
              <a:rPr kumimoji="0" lang="en-US" sz="4000" b="1" i="0" u="none" strike="noStrike" kern="1200" cap="none" spc="0" normalizeH="0" baseline="0" noProof="0" dirty="0">
                <a:ln>
                  <a:noFill/>
                </a:ln>
                <a:solidFill>
                  <a:srgbClr val="0B2839"/>
                </a:solidFill>
                <a:effectLst/>
                <a:uLnTx/>
                <a:uFillTx/>
                <a:latin typeface="Franklin Gothic Demi" panose="020B0603020102020204" pitchFamily="34" charset="0"/>
                <a:ea typeface="+mj-ea"/>
                <a:cs typeface="+mj-cs"/>
              </a:rPr>
              <a:t>The “Dual Pandemics” of Racism and COVID-19 are a Significant Source of Stress</a:t>
            </a:r>
            <a:endParaRPr lang="en-US" dirty="0"/>
          </a:p>
        </p:txBody>
      </p:sp>
      <p:sp>
        <p:nvSpPr>
          <p:cNvPr id="3" name="Content Placeholder 2">
            <a:extLst>
              <a:ext uri="{FF2B5EF4-FFF2-40B4-BE49-F238E27FC236}">
                <a16:creationId xmlns:a16="http://schemas.microsoft.com/office/drawing/2014/main" id="{0D3ABD6D-E256-40C9-A203-D982826F0228}"/>
              </a:ext>
            </a:extLst>
          </p:cNvPr>
          <p:cNvSpPr>
            <a:spLocks noGrp="1"/>
          </p:cNvSpPr>
          <p:nvPr>
            <p:ph idx="1"/>
          </p:nvPr>
        </p:nvSpPr>
        <p:spPr/>
        <p:txBody>
          <a:bodyPr/>
          <a:lstStyle/>
          <a:p>
            <a:r>
              <a:rPr lang="en-US" dirty="0"/>
              <a:t>While a large share of Americans are experiencing symptoms of psychological distress, people of color are experiencing heightened distress during this period of racial unrest and pandemic spread</a:t>
            </a:r>
          </a:p>
          <a:p>
            <a:r>
              <a:rPr lang="en-US" dirty="0"/>
              <a:t>We are now witnessing a </a:t>
            </a:r>
            <a:r>
              <a:rPr lang="en-US" b="1" dirty="0" err="1"/>
              <a:t>syndemic</a:t>
            </a:r>
            <a:r>
              <a:rPr lang="en-US" dirty="0"/>
              <a:t>, in which the COVID-19 is fueled by and exacerbating pre-existing social and economic inequality and racism</a:t>
            </a:r>
          </a:p>
          <a:p>
            <a:r>
              <a:rPr lang="en-US" dirty="0"/>
              <a:t>Pre-exiting chronic conditions that increase risk for poor COVID-19 outcomes are driven largely by social, economic, and environmental factors that are themselves shaped by structural, institutional, and interpersonal racism</a:t>
            </a:r>
          </a:p>
        </p:txBody>
      </p:sp>
    </p:spTree>
    <p:extLst>
      <p:ext uri="{BB962C8B-B14F-4D97-AF65-F5344CB8AC3E}">
        <p14:creationId xmlns:p14="http://schemas.microsoft.com/office/powerpoint/2010/main" val="3781696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4FF59D-D0E7-ED45-AC49-0F309A8951F4}"/>
              </a:ext>
            </a:extLst>
          </p:cNvPr>
          <p:cNvSpPr txBox="1"/>
          <p:nvPr/>
        </p:nvSpPr>
        <p:spPr>
          <a:xfrm>
            <a:off x="107005" y="1005962"/>
            <a:ext cx="11977990" cy="1338828"/>
          </a:xfrm>
          <a:prstGeom prst="rect">
            <a:avLst/>
          </a:prstGeom>
          <a:solidFill>
            <a:schemeClr val="tx2">
              <a:lumMod val="20000"/>
              <a:lumOff val="80000"/>
            </a:schemeClr>
          </a:solidFill>
        </p:spPr>
        <p:txBody>
          <a:bodyPr wrap="square" rtlCol="0">
            <a:spAutoFit/>
          </a:bodyPr>
          <a:lstStyle/>
          <a:p>
            <a:r>
              <a:rPr lang="en-US" sz="2700" b="1" dirty="0"/>
              <a:t>Framework:</a:t>
            </a:r>
            <a:r>
              <a:rPr lang="en-US" sz="2700" dirty="0"/>
              <a:t> Influence of </a:t>
            </a:r>
            <a:r>
              <a:rPr lang="en-US" sz="2700" u="sng" dirty="0"/>
              <a:t>life course experiences</a:t>
            </a:r>
            <a:r>
              <a:rPr lang="en-US" sz="2700" dirty="0"/>
              <a:t>, the </a:t>
            </a:r>
            <a:r>
              <a:rPr lang="en-US" sz="2700" u="sng" dirty="0"/>
              <a:t>effects of natural disasters</a:t>
            </a:r>
            <a:r>
              <a:rPr lang="en-US" sz="2700" dirty="0"/>
              <a:t>, and </a:t>
            </a:r>
            <a:r>
              <a:rPr lang="en-US" sz="2700" u="sng" dirty="0"/>
              <a:t>chronic stress exposure </a:t>
            </a:r>
            <a:r>
              <a:rPr lang="en-US" sz="2700" dirty="0"/>
              <a:t>on the </a:t>
            </a:r>
            <a:r>
              <a:rPr lang="en-US" sz="2700" b="1" dirty="0"/>
              <a:t>psychological health </a:t>
            </a:r>
            <a:r>
              <a:rPr lang="en-US" sz="2700" dirty="0"/>
              <a:t>and </a:t>
            </a:r>
            <a:r>
              <a:rPr lang="en-US" sz="2700" b="1" dirty="0"/>
              <a:t>well-being</a:t>
            </a:r>
            <a:r>
              <a:rPr lang="en-US" sz="2700" dirty="0"/>
              <a:t> of diverse older race/ethnic older adults. </a:t>
            </a:r>
          </a:p>
        </p:txBody>
      </p:sp>
      <p:sp>
        <p:nvSpPr>
          <p:cNvPr id="4" name="TextBox 3">
            <a:extLst>
              <a:ext uri="{FF2B5EF4-FFF2-40B4-BE49-F238E27FC236}">
                <a16:creationId xmlns:a16="http://schemas.microsoft.com/office/drawing/2014/main" id="{F93CFB4B-4451-ED4E-8F13-F910ACADE930}"/>
              </a:ext>
            </a:extLst>
          </p:cNvPr>
          <p:cNvSpPr txBox="1"/>
          <p:nvPr/>
        </p:nvSpPr>
        <p:spPr>
          <a:xfrm>
            <a:off x="14639" y="138708"/>
            <a:ext cx="5538504" cy="646331"/>
          </a:xfrm>
          <a:prstGeom prst="rect">
            <a:avLst/>
          </a:prstGeom>
          <a:noFill/>
        </p:spPr>
        <p:txBody>
          <a:bodyPr wrap="none" rtlCol="0">
            <a:spAutoFit/>
          </a:bodyPr>
          <a:lstStyle/>
          <a:p>
            <a:r>
              <a:rPr lang="en-US" sz="3600" b="1" dirty="0">
                <a:solidFill>
                  <a:schemeClr val="accent1"/>
                </a:solidFill>
              </a:rPr>
              <a:t>Framework and Hypotheses</a:t>
            </a:r>
          </a:p>
        </p:txBody>
      </p:sp>
      <p:sp>
        <p:nvSpPr>
          <p:cNvPr id="5" name="TextBox 4">
            <a:extLst>
              <a:ext uri="{FF2B5EF4-FFF2-40B4-BE49-F238E27FC236}">
                <a16:creationId xmlns:a16="http://schemas.microsoft.com/office/drawing/2014/main" id="{9A85C108-20D5-014F-957C-4EDC619B94B2}"/>
              </a:ext>
            </a:extLst>
          </p:cNvPr>
          <p:cNvSpPr txBox="1"/>
          <p:nvPr/>
        </p:nvSpPr>
        <p:spPr>
          <a:xfrm>
            <a:off x="107005" y="2610683"/>
            <a:ext cx="11977990" cy="3939540"/>
          </a:xfrm>
          <a:prstGeom prst="rect">
            <a:avLst/>
          </a:prstGeom>
          <a:solidFill>
            <a:schemeClr val="tx2">
              <a:lumMod val="20000"/>
              <a:lumOff val="80000"/>
            </a:schemeClr>
          </a:solidFill>
        </p:spPr>
        <p:txBody>
          <a:bodyPr wrap="square" rtlCol="0">
            <a:spAutoFit/>
          </a:bodyPr>
          <a:lstStyle/>
          <a:p>
            <a:r>
              <a:rPr lang="en-US" sz="2500" b="1" dirty="0"/>
              <a:t>H1:</a:t>
            </a:r>
            <a:r>
              <a:rPr lang="en-US" sz="2500" dirty="0"/>
              <a:t> Over time, given the known impacts of chronic stress and disasters, there will be a significant increase in older adults’ reports of anxiety and depression (a), and general health (b). Rates of mental and general health problems will vary nationwide (c).</a:t>
            </a:r>
          </a:p>
          <a:p>
            <a:endParaRPr lang="en-US" sz="2500" b="1" dirty="0"/>
          </a:p>
          <a:p>
            <a:r>
              <a:rPr lang="en-US" sz="2500" b="1" dirty="0"/>
              <a:t>H2:</a:t>
            </a:r>
            <a:r>
              <a:rPr lang="en-US" sz="2500" dirty="0"/>
              <a:t> The increase in reports of anxiety and depression and worse health among older race/ethnic adults will be inversely related to age (a), and seen largely among those with significant financial strain and/or low income or in lower-wage occupational fields (b).</a:t>
            </a:r>
          </a:p>
          <a:p>
            <a:endParaRPr lang="en-US" sz="2500" b="1" dirty="0"/>
          </a:p>
          <a:p>
            <a:r>
              <a:rPr lang="en-US" sz="2500" b="1" dirty="0"/>
              <a:t>H3:</a:t>
            </a:r>
            <a:r>
              <a:rPr lang="en-US" sz="2500" dirty="0"/>
              <a:t> Measures of social interaction will be independently related to mental health symptoms.</a:t>
            </a:r>
          </a:p>
        </p:txBody>
      </p:sp>
    </p:spTree>
    <p:extLst>
      <p:ext uri="{BB962C8B-B14F-4D97-AF65-F5344CB8AC3E}">
        <p14:creationId xmlns:p14="http://schemas.microsoft.com/office/powerpoint/2010/main" val="2109327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496959-4B15-8D47-A0DF-1707389F2A9B}"/>
              </a:ext>
            </a:extLst>
          </p:cNvPr>
          <p:cNvSpPr txBox="1"/>
          <p:nvPr/>
        </p:nvSpPr>
        <p:spPr>
          <a:xfrm>
            <a:off x="176272" y="0"/>
            <a:ext cx="2670026" cy="646331"/>
          </a:xfrm>
          <a:prstGeom prst="rect">
            <a:avLst/>
          </a:prstGeom>
          <a:noFill/>
        </p:spPr>
        <p:txBody>
          <a:bodyPr wrap="none" rtlCol="0">
            <a:spAutoFit/>
          </a:bodyPr>
          <a:lstStyle/>
          <a:p>
            <a:r>
              <a:rPr lang="en-US" sz="3600" b="1" dirty="0">
                <a:solidFill>
                  <a:schemeClr val="accent1"/>
                </a:solidFill>
              </a:rPr>
              <a:t>Data Sources</a:t>
            </a:r>
          </a:p>
        </p:txBody>
      </p:sp>
      <p:sp>
        <p:nvSpPr>
          <p:cNvPr id="3" name="TextBox 2">
            <a:extLst>
              <a:ext uri="{FF2B5EF4-FFF2-40B4-BE49-F238E27FC236}">
                <a16:creationId xmlns:a16="http://schemas.microsoft.com/office/drawing/2014/main" id="{DCE9FC11-B82F-754F-9001-B5CE7447B375}"/>
              </a:ext>
            </a:extLst>
          </p:cNvPr>
          <p:cNvSpPr txBox="1"/>
          <p:nvPr/>
        </p:nvSpPr>
        <p:spPr>
          <a:xfrm>
            <a:off x="176272" y="2025908"/>
            <a:ext cx="5684704" cy="4832092"/>
          </a:xfrm>
          <a:prstGeom prst="rect">
            <a:avLst/>
          </a:prstGeom>
          <a:solidFill>
            <a:schemeClr val="accent5">
              <a:lumMod val="20000"/>
              <a:lumOff val="80000"/>
            </a:schemeClr>
          </a:solidFill>
        </p:spPr>
        <p:txBody>
          <a:bodyPr wrap="square" rtlCol="0">
            <a:spAutoFit/>
          </a:bodyPr>
          <a:lstStyle/>
          <a:p>
            <a:pPr marL="342900" indent="-342900">
              <a:buFont typeface="Arial" panose="020B0604020202020204" pitchFamily="34" charset="0"/>
              <a:buChar char="•"/>
            </a:pPr>
            <a:r>
              <a:rPr lang="en-US" sz="2200" dirty="0"/>
              <a:t>Designed to generate timely data to capture the experiences of American households during the COVID pandemic. </a:t>
            </a:r>
          </a:p>
          <a:p>
            <a:pPr marL="342900" indent="-342900">
              <a:buFont typeface="Arial" panose="020B0604020202020204" pitchFamily="34" charset="0"/>
              <a:buChar char="•"/>
            </a:pPr>
            <a:r>
              <a:rPr lang="en-US" sz="2200" dirty="0"/>
              <a:t>Data released periodically (on average a few weeks after collection) to enable accelerated and ongoing analyses. </a:t>
            </a:r>
          </a:p>
          <a:p>
            <a:pPr marL="342900" indent="-342900">
              <a:buFont typeface="Arial" panose="020B0604020202020204" pitchFamily="34" charset="0"/>
              <a:buChar char="•"/>
            </a:pPr>
            <a:r>
              <a:rPr lang="en-US" sz="2200" dirty="0"/>
              <a:t>We used data collected in Phase 1 and 2, spanning April to end of September 2020.</a:t>
            </a:r>
          </a:p>
          <a:p>
            <a:pPr marL="342900" indent="-342900">
              <a:buFont typeface="Arial" panose="020B0604020202020204" pitchFamily="34" charset="0"/>
              <a:buChar char="•"/>
            </a:pPr>
            <a:r>
              <a:rPr lang="en-US" sz="2200" dirty="0"/>
              <a:t>Adults 50 years and older, reporting race/ethnic background as Non-Hispanic Black (NHB), Non-Hispanic Asian (NHA), or Hispanic.</a:t>
            </a:r>
            <a:endParaRPr lang="en-US" sz="2200" dirty="0">
              <a:effectLst/>
            </a:endParaRPr>
          </a:p>
          <a:p>
            <a:endParaRPr lang="en-US" sz="2200" dirty="0"/>
          </a:p>
          <a:p>
            <a:pPr marL="342900" indent="-342900">
              <a:buFont typeface="Arial" panose="020B0604020202020204" pitchFamily="34" charset="0"/>
              <a:buChar char="•"/>
            </a:pPr>
            <a:endParaRPr lang="en-US" sz="2200" dirty="0"/>
          </a:p>
        </p:txBody>
      </p:sp>
      <p:sp>
        <p:nvSpPr>
          <p:cNvPr id="5" name="TextBox 4">
            <a:extLst>
              <a:ext uri="{FF2B5EF4-FFF2-40B4-BE49-F238E27FC236}">
                <a16:creationId xmlns:a16="http://schemas.microsoft.com/office/drawing/2014/main" id="{B698A13E-AA36-DB44-B431-807A4C32F260}"/>
              </a:ext>
            </a:extLst>
          </p:cNvPr>
          <p:cNvSpPr txBox="1"/>
          <p:nvPr/>
        </p:nvSpPr>
        <p:spPr>
          <a:xfrm>
            <a:off x="0" y="656127"/>
            <a:ext cx="6018178" cy="1292662"/>
          </a:xfrm>
          <a:prstGeom prst="rect">
            <a:avLst/>
          </a:prstGeom>
          <a:solidFill>
            <a:schemeClr val="accent5">
              <a:lumMod val="20000"/>
              <a:lumOff val="80000"/>
            </a:schemeClr>
          </a:solidFill>
        </p:spPr>
        <p:txBody>
          <a:bodyPr wrap="square" rtlCol="0">
            <a:spAutoFit/>
          </a:bodyPr>
          <a:lstStyle/>
          <a:p>
            <a:pPr algn="ctr"/>
            <a:r>
              <a:rPr lang="en-US" sz="2600" b="1" u="sng" dirty="0">
                <a:hlinkClick r:id="rId2">
                  <a:extLst>
                    <a:ext uri="{A12FA001-AC4F-418D-AE19-62706E023703}">
                      <ahyp:hlinkClr xmlns:ahyp="http://schemas.microsoft.com/office/drawing/2018/hyperlinkcolor" val="tx"/>
                    </a:ext>
                  </a:extLst>
                </a:hlinkClick>
              </a:rPr>
              <a:t>Primary Analyses</a:t>
            </a:r>
          </a:p>
          <a:p>
            <a:pPr algn="ctr"/>
            <a:r>
              <a:rPr lang="en-US" sz="2600" b="1" u="sng" dirty="0">
                <a:hlinkClick r:id="rId2">
                  <a:extLst>
                    <a:ext uri="{A12FA001-AC4F-418D-AE19-62706E023703}">
                      <ahyp:hlinkClr xmlns:ahyp="http://schemas.microsoft.com/office/drawing/2018/hyperlinkcolor" val="tx"/>
                    </a:ext>
                  </a:extLst>
                </a:hlinkClick>
              </a:rPr>
              <a:t>Census Bureau’s Household Pulse Survey</a:t>
            </a:r>
            <a:r>
              <a:rPr lang="en-US" sz="2600" b="1" u="sng" dirty="0"/>
              <a:t> </a:t>
            </a:r>
            <a:r>
              <a:rPr lang="en-US" sz="2600" b="1" u="sng" dirty="0">
                <a:solidFill>
                  <a:schemeClr val="accent1"/>
                </a:solidFill>
              </a:rPr>
              <a:t>(HPS)</a:t>
            </a:r>
          </a:p>
        </p:txBody>
      </p:sp>
      <p:sp>
        <p:nvSpPr>
          <p:cNvPr id="6" name="TextBox 5">
            <a:extLst>
              <a:ext uri="{FF2B5EF4-FFF2-40B4-BE49-F238E27FC236}">
                <a16:creationId xmlns:a16="http://schemas.microsoft.com/office/drawing/2014/main" id="{8DC8CA78-830C-424F-8D67-56C153B700C3}"/>
              </a:ext>
            </a:extLst>
          </p:cNvPr>
          <p:cNvSpPr txBox="1"/>
          <p:nvPr/>
        </p:nvSpPr>
        <p:spPr>
          <a:xfrm>
            <a:off x="6295011" y="2025908"/>
            <a:ext cx="5779477" cy="4832092"/>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pPr marL="342900" indent="-342900">
              <a:buFont typeface="Arial" panose="020B0604020202020204" pitchFamily="34" charset="0"/>
              <a:buChar char="•"/>
            </a:pPr>
            <a:r>
              <a:rPr lang="en-US" sz="2200" dirty="0"/>
              <a:t>Weekly US national and regional (18 select areas) estimates of general health conditions and “economic security and social dynamics.”</a:t>
            </a:r>
          </a:p>
          <a:p>
            <a:pPr marL="342900" indent="-342900">
              <a:buFont typeface="Arial" panose="020B0604020202020204" pitchFamily="34" charset="0"/>
              <a:buChar char="•"/>
            </a:pPr>
            <a:r>
              <a:rPr lang="en-US" sz="2200" dirty="0"/>
              <a:t>Regional data used in this report are also collected on individuals 18 years and older (~400 weekly in each of the 18 targeted regions) by online or telephone surveys following “a multi-mode address-based (or ABS) approach.”</a:t>
            </a:r>
            <a:r>
              <a:rPr lang="en-US" sz="2200" dirty="0">
                <a:effectLst/>
              </a:rPr>
              <a:t> </a:t>
            </a:r>
            <a:endParaRPr lang="en-US" sz="2200" dirty="0"/>
          </a:p>
          <a:p>
            <a:pPr marL="342900" indent="-342900">
              <a:buFont typeface="Arial" panose="020B0604020202020204" pitchFamily="34" charset="0"/>
              <a:buChar char="•"/>
            </a:pPr>
            <a:r>
              <a:rPr lang="en-US" sz="2200" dirty="0"/>
              <a:t>Data collected April 20-26, May 4-10, and May 30-June 8, 2020.</a:t>
            </a:r>
            <a:r>
              <a:rPr lang="en-US" sz="2200" dirty="0">
                <a:effectLst/>
              </a:rPr>
              <a:t> </a:t>
            </a:r>
            <a:endParaRPr lang="en-US" sz="2200" dirty="0"/>
          </a:p>
          <a:p>
            <a:pPr marL="342900" indent="-342900">
              <a:buFont typeface="Arial" panose="020B0604020202020204" pitchFamily="34" charset="0"/>
              <a:buChar char="•"/>
            </a:pPr>
            <a:r>
              <a:rPr lang="en-US" sz="2200" dirty="0"/>
              <a:t>Adults 45 years and older, reporting race and/</a:t>
            </a:r>
          </a:p>
          <a:p>
            <a:r>
              <a:rPr lang="en-US" sz="2200" dirty="0"/>
              <a:t>     or ethnic background as Non-Hispanic Black</a:t>
            </a:r>
          </a:p>
          <a:p>
            <a:r>
              <a:rPr lang="en-US" sz="2200" dirty="0"/>
              <a:t>     (NHB) or Hispanic.</a:t>
            </a:r>
          </a:p>
        </p:txBody>
      </p:sp>
      <p:sp>
        <p:nvSpPr>
          <p:cNvPr id="7" name="TextBox 6">
            <a:extLst>
              <a:ext uri="{FF2B5EF4-FFF2-40B4-BE49-F238E27FC236}">
                <a16:creationId xmlns:a16="http://schemas.microsoft.com/office/drawing/2014/main" id="{9E067241-AED6-1B43-A1C7-43105D4D2FCD}"/>
              </a:ext>
            </a:extLst>
          </p:cNvPr>
          <p:cNvSpPr txBox="1"/>
          <p:nvPr/>
        </p:nvSpPr>
        <p:spPr>
          <a:xfrm>
            <a:off x="6162807" y="645110"/>
            <a:ext cx="6018178" cy="1292662"/>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pPr algn="ctr"/>
            <a:r>
              <a:rPr lang="en-US" sz="2600" b="1" u="sng" dirty="0"/>
              <a:t>Secondary Analyses</a:t>
            </a:r>
          </a:p>
          <a:p>
            <a:pPr algn="ctr"/>
            <a:r>
              <a:rPr lang="en-US" sz="2600" b="1" u="sng" dirty="0"/>
              <a:t>National Opinion Research Center (NORC) COVID Impact Survey</a:t>
            </a:r>
            <a:r>
              <a:rPr lang="en-US" sz="2600" b="1" u="sng" dirty="0">
                <a:effectLst/>
              </a:rPr>
              <a:t> </a:t>
            </a:r>
            <a:endParaRPr lang="en-US" sz="2600" b="1" u="sng" dirty="0"/>
          </a:p>
        </p:txBody>
      </p:sp>
    </p:spTree>
    <p:extLst>
      <p:ext uri="{BB962C8B-B14F-4D97-AF65-F5344CB8AC3E}">
        <p14:creationId xmlns:p14="http://schemas.microsoft.com/office/powerpoint/2010/main" val="3145228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3CFB4B-4451-ED4E-8F13-F910ACADE930}"/>
              </a:ext>
            </a:extLst>
          </p:cNvPr>
          <p:cNvSpPr txBox="1"/>
          <p:nvPr/>
        </p:nvSpPr>
        <p:spPr>
          <a:xfrm>
            <a:off x="187235" y="29980"/>
            <a:ext cx="2131994" cy="646331"/>
          </a:xfrm>
          <a:prstGeom prst="rect">
            <a:avLst/>
          </a:prstGeom>
          <a:noFill/>
        </p:spPr>
        <p:txBody>
          <a:bodyPr wrap="none" rtlCol="0">
            <a:spAutoFit/>
          </a:bodyPr>
          <a:lstStyle/>
          <a:p>
            <a:r>
              <a:rPr lang="en-US" sz="3600" b="1" dirty="0">
                <a:solidFill>
                  <a:schemeClr val="accent1"/>
                </a:solidFill>
              </a:rPr>
              <a:t>Outcomes</a:t>
            </a:r>
          </a:p>
        </p:txBody>
      </p:sp>
      <p:sp>
        <p:nvSpPr>
          <p:cNvPr id="6" name="TextBox 5">
            <a:extLst>
              <a:ext uri="{FF2B5EF4-FFF2-40B4-BE49-F238E27FC236}">
                <a16:creationId xmlns:a16="http://schemas.microsoft.com/office/drawing/2014/main" id="{62C0BB75-B204-7746-A544-1549EAD1ACCC}"/>
              </a:ext>
            </a:extLst>
          </p:cNvPr>
          <p:cNvSpPr txBox="1"/>
          <p:nvPr/>
        </p:nvSpPr>
        <p:spPr>
          <a:xfrm>
            <a:off x="187235" y="2143122"/>
            <a:ext cx="5673687" cy="4708981"/>
          </a:xfrm>
          <a:prstGeom prst="rect">
            <a:avLst/>
          </a:prstGeom>
          <a:solidFill>
            <a:schemeClr val="accent5">
              <a:lumMod val="20000"/>
              <a:lumOff val="80000"/>
            </a:schemeClr>
          </a:solidFill>
        </p:spPr>
        <p:txBody>
          <a:bodyPr wrap="square" rtlCol="0">
            <a:spAutoFit/>
          </a:bodyPr>
          <a:lstStyle/>
          <a:p>
            <a:pPr marL="225425" lvl="0" indent="-225425"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ea typeface="Times New Roman" panose="02020603050405020304" pitchFamily="18" charset="0"/>
              </a:rPr>
              <a:t>General Health </a:t>
            </a:r>
            <a:r>
              <a:rPr lang="en-US" altLang="en-US" sz="2000" dirty="0">
                <a:ea typeface="Times New Roman" panose="02020603050405020304" pitchFamily="18" charset="0"/>
              </a:rPr>
              <a:t>S</a:t>
            </a:r>
            <a:r>
              <a:rPr kumimoji="0" lang="en-US" altLang="en-US" sz="2000" b="0" i="0" u="none" strike="noStrike" cap="none" normalizeH="0" baseline="0" dirty="0">
                <a:ln>
                  <a:noFill/>
                </a:ln>
                <a:solidFill>
                  <a:schemeClr val="tx1"/>
                </a:solidFill>
                <a:effectLst/>
                <a:ea typeface="Times New Roman" panose="02020603050405020304" pitchFamily="18" charset="0"/>
              </a:rPr>
              <a:t>tatus </a:t>
            </a:r>
            <a:endParaRPr kumimoji="0" lang="en-US" altLang="en-US" sz="2000" b="0" i="0" u="none" strike="noStrike" cap="none" normalizeH="0" baseline="0" dirty="0">
              <a:ln>
                <a:noFill/>
              </a:ln>
              <a:solidFill>
                <a:schemeClr val="tx1"/>
              </a:solidFill>
              <a:effectLst/>
            </a:endParaRPr>
          </a:p>
          <a:p>
            <a:pPr marL="225425" lvl="0" indent="-225425"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ea typeface="Times New Roman" panose="02020603050405020304" pitchFamily="18" charset="0"/>
              </a:rPr>
              <a:t>Anxiety or </a:t>
            </a:r>
            <a:r>
              <a:rPr lang="en-US" altLang="en-US" sz="2000" dirty="0">
                <a:ea typeface="Times New Roman" panose="02020603050405020304" pitchFamily="18" charset="0"/>
              </a:rPr>
              <a:t>D</a:t>
            </a:r>
            <a:r>
              <a:rPr kumimoji="0" lang="en-US" altLang="en-US" sz="2000" b="0" i="0" u="none" strike="noStrike" cap="none" normalizeH="0" baseline="0" dirty="0">
                <a:ln>
                  <a:noFill/>
                </a:ln>
                <a:solidFill>
                  <a:schemeClr val="tx1"/>
                </a:solidFill>
                <a:effectLst/>
                <a:ea typeface="Times New Roman" panose="02020603050405020304" pitchFamily="18" charset="0"/>
              </a:rPr>
              <a:t>epression:</a:t>
            </a:r>
            <a:endParaRPr lang="en-US" altLang="en-US" sz="2000" dirty="0"/>
          </a:p>
          <a:p>
            <a:pPr lvl="1" eaLnBrk="0" fontAlgn="base" hangingPunct="0">
              <a:spcBef>
                <a:spcPct val="0"/>
              </a:spcBef>
              <a:spcAft>
                <a:spcPct val="0"/>
              </a:spcAft>
            </a:pPr>
            <a:r>
              <a:rPr kumimoji="0" lang="en-US" altLang="en-US" sz="2000" b="1" i="0" u="sng" strike="noStrike" cap="none" normalizeH="0" baseline="0" dirty="0">
                <a:ln>
                  <a:noFill/>
                </a:ln>
                <a:solidFill>
                  <a:schemeClr val="tx1"/>
                </a:solidFill>
                <a:effectLst/>
                <a:ea typeface="Times New Roman" panose="02020603050405020304" pitchFamily="18" charset="0"/>
              </a:rPr>
              <a:t>Anxiety</a:t>
            </a:r>
            <a:r>
              <a:rPr kumimoji="0" lang="en-US" altLang="en-US" sz="2000" b="0" i="0" u="none" strike="noStrike" cap="none" normalizeH="0" baseline="0" dirty="0">
                <a:ln>
                  <a:noFill/>
                </a:ln>
                <a:solidFill>
                  <a:schemeClr val="tx1"/>
                </a:solidFill>
                <a:effectLst/>
                <a:ea typeface="Times New Roman" panose="02020603050405020304" pitchFamily="18" charset="0"/>
              </a:rPr>
              <a:t> measured using GAD-2 which includes two probes: </a:t>
            </a:r>
          </a:p>
          <a:p>
            <a:pPr marL="1200150" lvl="2" indent="-285750" eaLnBrk="0" fontAlgn="base" hangingPunct="0">
              <a:spcBef>
                <a:spcPct val="0"/>
              </a:spcBef>
              <a:spcAft>
                <a:spcPct val="0"/>
              </a:spcAft>
              <a:buFont typeface="Wingdings" panose="05000000000000000000" pitchFamily="2" charset="2"/>
              <a:buChar char="§"/>
            </a:pPr>
            <a:r>
              <a:rPr kumimoji="0" lang="en-US" altLang="en-US" sz="2000" b="0" i="0" u="none" strike="noStrike" cap="none" normalizeH="0" baseline="0" dirty="0">
                <a:ln>
                  <a:noFill/>
                </a:ln>
                <a:solidFill>
                  <a:schemeClr val="tx1"/>
                </a:solidFill>
                <a:effectLst/>
                <a:ea typeface="Times New Roman" panose="02020603050405020304" pitchFamily="18" charset="0"/>
              </a:rPr>
              <a:t>Feeling nervous, anxious or on edge</a:t>
            </a:r>
          </a:p>
          <a:p>
            <a:pPr marL="1200150" lvl="2" indent="-285750" eaLnBrk="0" fontAlgn="base" hangingPunct="0">
              <a:spcBef>
                <a:spcPct val="0"/>
              </a:spcBef>
              <a:spcAft>
                <a:spcPct val="0"/>
              </a:spcAft>
              <a:buFont typeface="Wingdings" panose="05000000000000000000" pitchFamily="2" charset="2"/>
              <a:buChar char="§"/>
            </a:pPr>
            <a:r>
              <a:rPr kumimoji="0" lang="en-US" altLang="en-US" sz="2000" b="0" i="0" u="none" strike="noStrike" cap="none" normalizeH="0" baseline="0" dirty="0">
                <a:ln>
                  <a:noFill/>
                </a:ln>
                <a:solidFill>
                  <a:schemeClr val="tx1"/>
                </a:solidFill>
                <a:effectLst/>
                <a:ea typeface="Times New Roman" panose="02020603050405020304" pitchFamily="18" charset="0"/>
              </a:rPr>
              <a:t>Not being able to stop or control worrying</a:t>
            </a:r>
            <a:endParaRPr lang="en-US" altLang="en-US" sz="2000" dirty="0">
              <a:ea typeface="Times New Roman" panose="02020603050405020304" pitchFamily="18" charset="0"/>
            </a:endParaRPr>
          </a:p>
          <a:p>
            <a:pPr lvl="1" eaLnBrk="0" fontAlgn="base" hangingPunct="0">
              <a:spcBef>
                <a:spcPct val="0"/>
              </a:spcBef>
              <a:spcAft>
                <a:spcPct val="0"/>
              </a:spcAft>
            </a:pPr>
            <a:r>
              <a:rPr kumimoji="0" lang="en-US" altLang="en-US" sz="2000" b="1" i="0" u="sng" strike="noStrike" cap="none" normalizeH="0" baseline="0" dirty="0">
                <a:ln>
                  <a:noFill/>
                </a:ln>
                <a:solidFill>
                  <a:schemeClr val="tx1"/>
                </a:solidFill>
                <a:effectLst/>
                <a:ea typeface="Times New Roman" panose="02020603050405020304" pitchFamily="18" charset="0"/>
              </a:rPr>
              <a:t>Depression</a:t>
            </a:r>
            <a:r>
              <a:rPr kumimoji="0" lang="en-US" altLang="en-US" sz="2000" b="0" i="0" u="none" strike="noStrike" cap="none" normalizeH="0" baseline="0" dirty="0">
                <a:ln>
                  <a:noFill/>
                </a:ln>
                <a:solidFill>
                  <a:schemeClr val="tx1"/>
                </a:solidFill>
                <a:effectLst/>
                <a:ea typeface="Times New Roman" panose="02020603050405020304" pitchFamily="18" charset="0"/>
              </a:rPr>
              <a:t> measured using PHQ-2 which also includes two </a:t>
            </a:r>
            <a:r>
              <a:rPr lang="en-US" altLang="en-US" sz="2000" dirty="0">
                <a:ea typeface="Times New Roman" panose="02020603050405020304" pitchFamily="18" charset="0"/>
              </a:rPr>
              <a:t>probes</a:t>
            </a:r>
            <a:r>
              <a:rPr kumimoji="0" lang="en-US" altLang="en-US" sz="2000" b="0" i="0" u="none" strike="noStrike" cap="none" normalizeH="0" baseline="0" dirty="0">
                <a:ln>
                  <a:noFill/>
                </a:ln>
                <a:solidFill>
                  <a:schemeClr val="tx1"/>
                </a:solidFill>
                <a:effectLst/>
                <a:ea typeface="Times New Roman" panose="02020603050405020304" pitchFamily="18" charset="0"/>
              </a:rPr>
              <a:t>:  </a:t>
            </a:r>
          </a:p>
          <a:p>
            <a:pPr marL="1200150" lvl="2" indent="-285750" eaLnBrk="0" fontAlgn="base" hangingPunct="0">
              <a:spcBef>
                <a:spcPct val="0"/>
              </a:spcBef>
              <a:spcAft>
                <a:spcPct val="0"/>
              </a:spcAft>
              <a:buFont typeface="Wingdings" panose="05000000000000000000" pitchFamily="2" charset="2"/>
              <a:buChar char="§"/>
            </a:pPr>
            <a:r>
              <a:rPr kumimoji="0" lang="en-US" altLang="en-US" sz="2000" b="0" i="0" u="none" strike="noStrike" cap="none" normalizeH="0" baseline="0" dirty="0">
                <a:ln>
                  <a:noFill/>
                </a:ln>
                <a:solidFill>
                  <a:schemeClr val="tx1"/>
                </a:solidFill>
                <a:effectLst/>
                <a:ea typeface="Times New Roman" panose="02020603050405020304" pitchFamily="18" charset="0"/>
              </a:rPr>
              <a:t>Little interest or pleasure in doing things</a:t>
            </a:r>
          </a:p>
          <a:p>
            <a:pPr marL="1200150" lvl="2" indent="-285750" eaLnBrk="0" fontAlgn="base" hangingPunct="0">
              <a:spcBef>
                <a:spcPct val="0"/>
              </a:spcBef>
              <a:spcAft>
                <a:spcPct val="0"/>
              </a:spcAft>
              <a:buFont typeface="Wingdings" panose="05000000000000000000" pitchFamily="2" charset="2"/>
              <a:buChar char="§"/>
            </a:pPr>
            <a:r>
              <a:rPr kumimoji="0" lang="en-US" altLang="en-US" sz="2000" b="0" i="0" u="none" strike="noStrike" cap="none" normalizeH="0" baseline="0" dirty="0">
                <a:ln>
                  <a:noFill/>
                </a:ln>
                <a:solidFill>
                  <a:schemeClr val="tx1"/>
                </a:solidFill>
                <a:effectLst/>
                <a:ea typeface="Times New Roman" panose="02020603050405020304" pitchFamily="18" charset="0"/>
              </a:rPr>
              <a:t>Feeling down, depressed or hopeless</a:t>
            </a:r>
            <a:endParaRPr lang="en-US" altLang="en-US" sz="2000" dirty="0">
              <a:ea typeface="Times New Roman" panose="02020603050405020304" pitchFamily="18" charset="0"/>
            </a:endParaRPr>
          </a:p>
          <a:p>
            <a:pPr lvl="1" eaLnBrk="0" fontAlgn="base" hangingPunct="0">
              <a:spcBef>
                <a:spcPct val="0"/>
              </a:spcBef>
              <a:spcAft>
                <a:spcPct val="0"/>
              </a:spcAft>
            </a:pPr>
            <a:r>
              <a:rPr lang="en-US" sz="2000" b="1" u="sng" dirty="0"/>
              <a:t>Depressed or anxious:  </a:t>
            </a:r>
            <a:r>
              <a:rPr lang="en-US" sz="2000" dirty="0"/>
              <a:t>A</a:t>
            </a:r>
            <a:r>
              <a:rPr kumimoji="0" lang="en-US" altLang="en-US" sz="2000" b="0" i="0" u="none" strike="noStrike" cap="none" normalizeH="0" baseline="0" dirty="0">
                <a:ln>
                  <a:noFill/>
                </a:ln>
                <a:solidFill>
                  <a:schemeClr val="tx1"/>
                </a:solidFill>
                <a:effectLst/>
                <a:ea typeface="Times New Roman" panose="02020603050405020304" pitchFamily="18" charset="0"/>
              </a:rPr>
              <a:t> person scoring &gt;=3 on either of sum of the anxiety or depression items was considered depressed/anxious </a:t>
            </a:r>
            <a:r>
              <a:rPr kumimoji="0" lang="en-US" altLang="en-US" sz="2000" b="0" i="1" u="none" strike="noStrike" cap="none" normalizeH="0" baseline="0" dirty="0">
                <a:ln>
                  <a:noFill/>
                </a:ln>
                <a:solidFill>
                  <a:schemeClr val="tx1"/>
                </a:solidFill>
                <a:effectLst/>
                <a:ea typeface="Times New Roman" panose="02020603050405020304" pitchFamily="18" charset="0"/>
              </a:rPr>
              <a:t>(Twenge &amp; Joiner, 2020)</a:t>
            </a:r>
            <a:r>
              <a:rPr kumimoji="0" lang="en-US" altLang="en-US" sz="2000" b="0" i="0" u="none" strike="noStrike" cap="none" normalizeH="0" baseline="0" dirty="0">
                <a:ln>
                  <a:noFill/>
                </a:ln>
                <a:solidFill>
                  <a:schemeClr val="tx1"/>
                </a:solidFill>
                <a:effectLst/>
                <a:ea typeface="Times New Roman" panose="02020603050405020304" pitchFamily="18" charset="0"/>
              </a:rPr>
              <a:t>.</a:t>
            </a:r>
          </a:p>
        </p:txBody>
      </p:sp>
      <p:sp>
        <p:nvSpPr>
          <p:cNvPr id="7" name="TextBox 6">
            <a:extLst>
              <a:ext uri="{FF2B5EF4-FFF2-40B4-BE49-F238E27FC236}">
                <a16:creationId xmlns:a16="http://schemas.microsoft.com/office/drawing/2014/main" id="{29242B1B-511E-9245-92D2-98EC45747C4C}"/>
              </a:ext>
            </a:extLst>
          </p:cNvPr>
          <p:cNvSpPr txBox="1"/>
          <p:nvPr/>
        </p:nvSpPr>
        <p:spPr>
          <a:xfrm>
            <a:off x="0" y="733246"/>
            <a:ext cx="6018178" cy="1292662"/>
          </a:xfrm>
          <a:prstGeom prst="rect">
            <a:avLst/>
          </a:prstGeom>
          <a:solidFill>
            <a:schemeClr val="accent5">
              <a:lumMod val="20000"/>
              <a:lumOff val="80000"/>
            </a:schemeClr>
          </a:solidFill>
        </p:spPr>
        <p:txBody>
          <a:bodyPr wrap="square" rtlCol="0">
            <a:spAutoFit/>
          </a:bodyPr>
          <a:lstStyle/>
          <a:p>
            <a:pPr algn="ctr"/>
            <a:r>
              <a:rPr lang="en-US" sz="2600" b="1" dirty="0">
                <a:hlinkClick r:id="rId3">
                  <a:extLst>
                    <a:ext uri="{A12FA001-AC4F-418D-AE19-62706E023703}">
                      <ahyp:hlinkClr xmlns:ahyp="http://schemas.microsoft.com/office/drawing/2018/hyperlinkcolor" val="tx"/>
                    </a:ext>
                  </a:extLst>
                </a:hlinkClick>
              </a:rPr>
              <a:t>Primary Analyses</a:t>
            </a:r>
          </a:p>
          <a:p>
            <a:pPr algn="ctr"/>
            <a:r>
              <a:rPr lang="en-US" sz="2600" b="1" dirty="0">
                <a:hlinkClick r:id="rId3">
                  <a:extLst>
                    <a:ext uri="{A12FA001-AC4F-418D-AE19-62706E023703}">
                      <ahyp:hlinkClr xmlns:ahyp="http://schemas.microsoft.com/office/drawing/2018/hyperlinkcolor" val="tx"/>
                    </a:ext>
                  </a:extLst>
                </a:hlinkClick>
              </a:rPr>
              <a:t>Census Bureau’s Household Pulse Survey</a:t>
            </a:r>
            <a:r>
              <a:rPr lang="en-US" sz="2600" b="1" dirty="0"/>
              <a:t> </a:t>
            </a:r>
            <a:r>
              <a:rPr lang="en-US" sz="2600" b="1" u="sng" dirty="0">
                <a:solidFill>
                  <a:schemeClr val="accent1"/>
                </a:solidFill>
              </a:rPr>
              <a:t>(HPS)</a:t>
            </a:r>
          </a:p>
        </p:txBody>
      </p:sp>
      <p:sp>
        <p:nvSpPr>
          <p:cNvPr id="8" name="TextBox 7">
            <a:extLst>
              <a:ext uri="{FF2B5EF4-FFF2-40B4-BE49-F238E27FC236}">
                <a16:creationId xmlns:a16="http://schemas.microsoft.com/office/drawing/2014/main" id="{1584F04D-6862-334D-87A9-AA094EDBB721}"/>
              </a:ext>
            </a:extLst>
          </p:cNvPr>
          <p:cNvSpPr txBox="1"/>
          <p:nvPr/>
        </p:nvSpPr>
        <p:spPr>
          <a:xfrm>
            <a:off x="6419870" y="2123323"/>
            <a:ext cx="5511400" cy="4708981"/>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pPr marL="225425" lvl="0" indent="-225425">
              <a:buFont typeface="+mj-lt"/>
              <a:buAutoNum type="arabicPeriod"/>
            </a:pPr>
            <a:r>
              <a:rPr lang="en-US" sz="2000" dirty="0"/>
              <a:t>General Health Status</a:t>
            </a:r>
          </a:p>
          <a:p>
            <a:pPr marL="225425" lvl="0" indent="-225425">
              <a:buFont typeface="+mj-lt"/>
              <a:buAutoNum type="arabicPeriod"/>
            </a:pPr>
            <a:r>
              <a:rPr lang="en-US" sz="2000" dirty="0"/>
              <a:t>Anxiety or Depression</a:t>
            </a:r>
          </a:p>
          <a:p>
            <a:pPr lvl="1"/>
            <a:r>
              <a:rPr lang="en-US" sz="2000" b="1" u="sng" dirty="0"/>
              <a:t>Anxiety</a:t>
            </a:r>
            <a:r>
              <a:rPr lang="en-US" sz="2000" dirty="0"/>
              <a:t> measured using a single item probing how often a person felt nervous, anxious, or on edge in the past 7 days.</a:t>
            </a:r>
          </a:p>
          <a:p>
            <a:pPr lvl="1"/>
            <a:r>
              <a:rPr lang="en-US" sz="2000" b="1" u="sng" dirty="0"/>
              <a:t>Depression</a:t>
            </a:r>
            <a:r>
              <a:rPr lang="en-US" sz="2000" dirty="0"/>
              <a:t> measured using a single item probing how often a person felt depressed in the past 7 days.</a:t>
            </a:r>
          </a:p>
          <a:p>
            <a:pPr lvl="1"/>
            <a:r>
              <a:rPr lang="en-US" sz="2000" b="1" u="sng" dirty="0"/>
              <a:t>Depressed or anxious:</a:t>
            </a:r>
            <a:r>
              <a:rPr lang="en-US" sz="2000" dirty="0"/>
              <a:t> person reports 1 or more days (over the past 7 ) on either the anxiety or depression questions.</a:t>
            </a:r>
          </a:p>
          <a:p>
            <a:pPr marL="742950" lvl="1" indent="-285750">
              <a:buFont typeface="Arial" panose="020B0604020202020204" pitchFamily="34" charset="0"/>
              <a:buChar char="•"/>
            </a:pPr>
            <a:r>
              <a:rPr lang="en-US" sz="2000" dirty="0"/>
              <a:t>We followed the same coding procedures as available reports using the COVID Impact Survey: </a:t>
            </a:r>
            <a:r>
              <a:rPr lang="en-US" sz="2000" dirty="0">
                <a:hlinkClick r:id="rId4"/>
              </a:rPr>
              <a:t>https://www.covid-impact.org/data-visualizations</a:t>
            </a:r>
            <a:endParaRPr lang="en-US" sz="2000" dirty="0"/>
          </a:p>
        </p:txBody>
      </p:sp>
      <p:sp>
        <p:nvSpPr>
          <p:cNvPr id="9" name="TextBox 8">
            <a:extLst>
              <a:ext uri="{FF2B5EF4-FFF2-40B4-BE49-F238E27FC236}">
                <a16:creationId xmlns:a16="http://schemas.microsoft.com/office/drawing/2014/main" id="{8006BFA4-E4B5-174D-9F46-BEB782A66BB2}"/>
              </a:ext>
            </a:extLst>
          </p:cNvPr>
          <p:cNvSpPr txBox="1"/>
          <p:nvPr/>
        </p:nvSpPr>
        <p:spPr>
          <a:xfrm>
            <a:off x="6173824" y="733246"/>
            <a:ext cx="6018178" cy="1292662"/>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pPr algn="ctr"/>
            <a:r>
              <a:rPr lang="en-US" sz="2600" b="1" u="sng" dirty="0"/>
              <a:t>Secondary Analyses</a:t>
            </a:r>
          </a:p>
          <a:p>
            <a:pPr algn="ctr"/>
            <a:r>
              <a:rPr lang="en-US" sz="2600" b="1" u="sng" dirty="0"/>
              <a:t>National Opinion Research Center (NORC) COVID Impact Survey</a:t>
            </a:r>
            <a:r>
              <a:rPr lang="en-US" sz="2600" b="1" u="sng" dirty="0">
                <a:effectLst/>
              </a:rPr>
              <a:t> </a:t>
            </a:r>
            <a:endParaRPr lang="en-US" sz="2600" b="1" u="sng" dirty="0"/>
          </a:p>
        </p:txBody>
      </p:sp>
    </p:spTree>
    <p:extLst>
      <p:ext uri="{BB962C8B-B14F-4D97-AF65-F5344CB8AC3E}">
        <p14:creationId xmlns:p14="http://schemas.microsoft.com/office/powerpoint/2010/main" val="1546073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B17F98-5846-2F40-BF44-D07876937CFA}"/>
              </a:ext>
            </a:extLst>
          </p:cNvPr>
          <p:cNvPicPr>
            <a:picLocks noChangeAspect="1"/>
          </p:cNvPicPr>
          <p:nvPr/>
        </p:nvPicPr>
        <p:blipFill>
          <a:blip r:embed="rId2"/>
          <a:stretch>
            <a:fillRect/>
          </a:stretch>
        </p:blipFill>
        <p:spPr>
          <a:xfrm>
            <a:off x="8105601" y="0"/>
            <a:ext cx="3936499" cy="6865534"/>
          </a:xfrm>
          <a:prstGeom prst="rect">
            <a:avLst/>
          </a:prstGeom>
        </p:spPr>
      </p:pic>
      <p:sp>
        <p:nvSpPr>
          <p:cNvPr id="7" name="TextBox 6">
            <a:extLst>
              <a:ext uri="{FF2B5EF4-FFF2-40B4-BE49-F238E27FC236}">
                <a16:creationId xmlns:a16="http://schemas.microsoft.com/office/drawing/2014/main" id="{42F29C22-8D2B-4246-AC21-B9E6E29ADBEF}"/>
              </a:ext>
            </a:extLst>
          </p:cNvPr>
          <p:cNvSpPr txBox="1"/>
          <p:nvPr/>
        </p:nvSpPr>
        <p:spPr>
          <a:xfrm>
            <a:off x="104930" y="149900"/>
            <a:ext cx="7844010" cy="1200329"/>
          </a:xfrm>
          <a:prstGeom prst="rect">
            <a:avLst/>
          </a:prstGeom>
          <a:noFill/>
        </p:spPr>
        <p:txBody>
          <a:bodyPr wrap="square" rtlCol="0">
            <a:spAutoFit/>
          </a:bodyPr>
          <a:lstStyle/>
          <a:p>
            <a:pPr algn="ctr"/>
            <a:r>
              <a:rPr lang="en-US" sz="3600" b="1" dirty="0">
                <a:solidFill>
                  <a:schemeClr val="accent1"/>
                </a:solidFill>
              </a:rPr>
              <a:t>Time Trends in Mental and Physical Health Of Older Minorities</a:t>
            </a:r>
          </a:p>
        </p:txBody>
      </p:sp>
      <p:sp>
        <p:nvSpPr>
          <p:cNvPr id="8" name="TextBox 7">
            <a:extLst>
              <a:ext uri="{FF2B5EF4-FFF2-40B4-BE49-F238E27FC236}">
                <a16:creationId xmlns:a16="http://schemas.microsoft.com/office/drawing/2014/main" id="{146B0348-99D0-0742-8320-39F903D90B18}"/>
              </a:ext>
            </a:extLst>
          </p:cNvPr>
          <p:cNvSpPr txBox="1"/>
          <p:nvPr/>
        </p:nvSpPr>
        <p:spPr>
          <a:xfrm>
            <a:off x="585519" y="1350229"/>
            <a:ext cx="7363421" cy="4832092"/>
          </a:xfrm>
          <a:prstGeom prst="rect">
            <a:avLst/>
          </a:prstGeom>
          <a:noFill/>
        </p:spPr>
        <p:txBody>
          <a:bodyPr wrap="square" rtlCol="0">
            <a:spAutoFit/>
          </a:bodyPr>
          <a:lstStyle/>
          <a:p>
            <a:endParaRPr lang="en-US" sz="2200" dirty="0"/>
          </a:p>
          <a:p>
            <a:pPr marL="342900" indent="-342900">
              <a:buFont typeface="Wingdings" pitchFamily="2" charset="2"/>
              <a:buChar char="Ø"/>
            </a:pPr>
            <a:r>
              <a:rPr lang="en-US" sz="2200" dirty="0"/>
              <a:t>Alarmingly consistent high rates of mental health symptoms (nearly 1/3 of older race/ethnic adults) among all three racial/ethnic groups. Rates especially high among Hispanic older adults (2 in 5)</a:t>
            </a:r>
          </a:p>
          <a:p>
            <a:endParaRPr lang="en-US" sz="2200" dirty="0"/>
          </a:p>
          <a:p>
            <a:pPr marL="342900" indent="-342900">
              <a:buFont typeface="Wingdings" pitchFamily="2" charset="2"/>
              <a:buChar char="Ø"/>
            </a:pPr>
            <a:r>
              <a:rPr lang="en-US" sz="2200" dirty="0"/>
              <a:t>Evidence for a curvilinear trend in the prevalence of mental health problems; increasing during the summer months (June and July) and dropping to starting levels by the end of summer and into early fall. Trends particularly evident for the Hispanic group, but less so in Blacks and Asians.</a:t>
            </a:r>
          </a:p>
          <a:p>
            <a:pPr marL="342900" indent="-342900">
              <a:buFont typeface="Wingdings" pitchFamily="2" charset="2"/>
              <a:buChar char="Ø"/>
            </a:pPr>
            <a:endParaRPr lang="en-US" sz="2200" dirty="0"/>
          </a:p>
          <a:p>
            <a:pPr marL="342900" indent="-342900">
              <a:buFont typeface="Wingdings" pitchFamily="2" charset="2"/>
              <a:buChar char="Ø"/>
            </a:pPr>
            <a:r>
              <a:rPr lang="en-US" sz="2200" dirty="0"/>
              <a:t>A linear increase in the prevalence of fair/poor general health over time.</a:t>
            </a:r>
          </a:p>
        </p:txBody>
      </p:sp>
    </p:spTree>
    <p:extLst>
      <p:ext uri="{BB962C8B-B14F-4D97-AF65-F5344CB8AC3E}">
        <p14:creationId xmlns:p14="http://schemas.microsoft.com/office/powerpoint/2010/main" val="394017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descr="Chart, scatter chart&#10;&#10;Description automatically generated">
            <a:extLst>
              <a:ext uri="{FF2B5EF4-FFF2-40B4-BE49-F238E27FC236}">
                <a16:creationId xmlns:a16="http://schemas.microsoft.com/office/drawing/2014/main" id="{33A2DF5B-982C-DF44-ABC5-3E3861E038C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045377" y="74950"/>
            <a:ext cx="5011713" cy="6694559"/>
          </a:xfrm>
          <a:prstGeom prst="rect">
            <a:avLst/>
          </a:prstGeom>
        </p:spPr>
      </p:pic>
      <p:sp>
        <p:nvSpPr>
          <p:cNvPr id="3" name="Rectangle 2">
            <a:extLst>
              <a:ext uri="{FF2B5EF4-FFF2-40B4-BE49-F238E27FC236}">
                <a16:creationId xmlns:a16="http://schemas.microsoft.com/office/drawing/2014/main" id="{6C9073E5-60B5-B14D-B05E-96FF09CBBA60}"/>
              </a:ext>
            </a:extLst>
          </p:cNvPr>
          <p:cNvSpPr/>
          <p:nvPr/>
        </p:nvSpPr>
        <p:spPr>
          <a:xfrm>
            <a:off x="-119921" y="74950"/>
            <a:ext cx="7321476" cy="1754326"/>
          </a:xfrm>
          <a:prstGeom prst="rect">
            <a:avLst/>
          </a:prstGeom>
        </p:spPr>
        <p:txBody>
          <a:bodyPr wrap="square">
            <a:spAutoFit/>
          </a:bodyPr>
          <a:lstStyle/>
          <a:p>
            <a:pPr algn="ctr"/>
            <a:r>
              <a:rPr lang="en-US" sz="3600" b="1" dirty="0">
                <a:solidFill>
                  <a:schemeClr val="accent1"/>
                </a:solidFill>
                <a:ea typeface="Times New Roman" panose="02020603050405020304" pitchFamily="18" charset="0"/>
                <a:cs typeface="Arial" panose="020B0604020202020204" pitchFamily="34" charset="0"/>
              </a:rPr>
              <a:t>National Variability in Mental and Physical Health Levels among </a:t>
            </a:r>
          </a:p>
          <a:p>
            <a:pPr algn="ctr"/>
            <a:r>
              <a:rPr lang="en-US" sz="3600" b="1" dirty="0">
                <a:solidFill>
                  <a:schemeClr val="accent1"/>
                </a:solidFill>
                <a:ea typeface="Times New Roman" panose="02020603050405020304" pitchFamily="18" charset="0"/>
                <a:cs typeface="Arial" panose="020B0604020202020204" pitchFamily="34" charset="0"/>
              </a:rPr>
              <a:t>Older Minorities</a:t>
            </a:r>
            <a:r>
              <a:rPr lang="en-US" sz="3600" b="1" dirty="0">
                <a:solidFill>
                  <a:schemeClr val="accent1"/>
                </a:solidFill>
                <a:effectLst/>
                <a:cs typeface="Arial" panose="020B0604020202020204" pitchFamily="34" charset="0"/>
              </a:rPr>
              <a:t> </a:t>
            </a:r>
            <a:endParaRPr lang="en-US" sz="3600" b="1" dirty="0">
              <a:solidFill>
                <a:schemeClr val="accent1"/>
              </a:solidFill>
              <a:cs typeface="Arial" panose="020B0604020202020204" pitchFamily="34" charset="0"/>
            </a:endParaRPr>
          </a:p>
        </p:txBody>
      </p:sp>
      <p:sp>
        <p:nvSpPr>
          <p:cNvPr id="4" name="TextBox 3">
            <a:extLst>
              <a:ext uri="{FF2B5EF4-FFF2-40B4-BE49-F238E27FC236}">
                <a16:creationId xmlns:a16="http://schemas.microsoft.com/office/drawing/2014/main" id="{38DAB4F3-12BB-DE45-8DB8-2BDF2E96244B}"/>
              </a:ext>
            </a:extLst>
          </p:cNvPr>
          <p:cNvSpPr txBox="1"/>
          <p:nvPr/>
        </p:nvSpPr>
        <p:spPr>
          <a:xfrm>
            <a:off x="530334" y="2060881"/>
            <a:ext cx="6260806" cy="4493538"/>
          </a:xfrm>
          <a:prstGeom prst="rect">
            <a:avLst/>
          </a:prstGeom>
          <a:noFill/>
        </p:spPr>
        <p:txBody>
          <a:bodyPr wrap="square" rtlCol="0">
            <a:spAutoFit/>
          </a:bodyPr>
          <a:lstStyle/>
          <a:p>
            <a:pPr marL="285750" indent="-285750">
              <a:buFont typeface="Wingdings" pitchFamily="2" charset="2"/>
              <a:buChar char="Ø"/>
            </a:pPr>
            <a:r>
              <a:rPr lang="en-US" sz="2200" dirty="0"/>
              <a:t>Heterogeneity in mental and physical health conditions across groups and regions of the country.</a:t>
            </a:r>
          </a:p>
          <a:p>
            <a:r>
              <a:rPr lang="en-US" sz="2200" dirty="0"/>
              <a:t> </a:t>
            </a:r>
          </a:p>
          <a:p>
            <a:pPr marL="285750" indent="-285750">
              <a:buFont typeface="Wingdings" pitchFamily="2" charset="2"/>
              <a:buChar char="Ø"/>
            </a:pPr>
            <a:r>
              <a:rPr lang="en-US" sz="2200" dirty="0"/>
              <a:t>Both geographic and within group heterogeneities are important to keep in mind regarding mental and physical health among diverse groups. </a:t>
            </a:r>
          </a:p>
          <a:p>
            <a:endParaRPr lang="en-US" sz="2200" dirty="0"/>
          </a:p>
          <a:p>
            <a:pPr marL="285750" indent="-285750">
              <a:buFont typeface="Wingdings" pitchFamily="2" charset="2"/>
              <a:buChar char="Ø"/>
            </a:pPr>
            <a:r>
              <a:rPr lang="en-US" sz="2200" dirty="0"/>
              <a:t>One size fits all policy solutions are likely insufficient to alleviate these within group differences. Multidimensional interventions with federal, state, and local components are likely required.</a:t>
            </a:r>
          </a:p>
        </p:txBody>
      </p:sp>
    </p:spTree>
    <p:extLst>
      <p:ext uri="{BB962C8B-B14F-4D97-AF65-F5344CB8AC3E}">
        <p14:creationId xmlns:p14="http://schemas.microsoft.com/office/powerpoint/2010/main" val="4071154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84F048-1CA0-5849-AAA7-54937FC60BB6}"/>
              </a:ext>
            </a:extLst>
          </p:cNvPr>
          <p:cNvPicPr/>
          <p:nvPr/>
        </p:nvPicPr>
        <p:blipFill rotWithShape="1">
          <a:blip r:embed="rId2">
            <a:extLst>
              <a:ext uri="{28A0092B-C50C-407E-A947-70E740481C1C}">
                <a14:useLocalDpi xmlns:a14="http://schemas.microsoft.com/office/drawing/2010/main" val="0"/>
              </a:ext>
            </a:extLst>
          </a:blip>
          <a:srcRect l="4176" t="4176" r="2172" b="5257"/>
          <a:stretch/>
        </p:blipFill>
        <p:spPr bwMode="auto">
          <a:xfrm>
            <a:off x="6205930" y="659567"/>
            <a:ext cx="5769093" cy="5526305"/>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A48AC16F-2EB1-2940-836D-DDE7A98E1ABA}"/>
              </a:ext>
            </a:extLst>
          </p:cNvPr>
          <p:cNvSpPr/>
          <p:nvPr/>
        </p:nvSpPr>
        <p:spPr>
          <a:xfrm>
            <a:off x="1427774" y="605427"/>
            <a:ext cx="3331938" cy="707886"/>
          </a:xfrm>
          <a:prstGeom prst="rect">
            <a:avLst/>
          </a:prstGeom>
        </p:spPr>
        <p:txBody>
          <a:bodyPr wrap="none">
            <a:spAutoFit/>
          </a:bodyPr>
          <a:lstStyle/>
          <a:p>
            <a:r>
              <a:rPr lang="en-US" sz="4000" b="1" dirty="0">
                <a:solidFill>
                  <a:schemeClr val="accent1"/>
                </a:solidFill>
                <a:latin typeface="Calibri" panose="020F0502020204030204" pitchFamily="34" charset="0"/>
                <a:ea typeface="Times New Roman" panose="02020603050405020304" pitchFamily="18" charset="0"/>
              </a:rPr>
              <a:t>Resilient Aging</a:t>
            </a:r>
            <a:endParaRPr lang="en-US" sz="4000" b="1" dirty="0">
              <a:solidFill>
                <a:schemeClr val="accent1"/>
              </a:solidFill>
            </a:endParaRPr>
          </a:p>
        </p:txBody>
      </p:sp>
      <p:sp>
        <p:nvSpPr>
          <p:cNvPr id="4" name="TextBox 3">
            <a:extLst>
              <a:ext uri="{FF2B5EF4-FFF2-40B4-BE49-F238E27FC236}">
                <a16:creationId xmlns:a16="http://schemas.microsoft.com/office/drawing/2014/main" id="{79C24DE0-2827-D946-ADDE-CF7DE8D22520}"/>
              </a:ext>
            </a:extLst>
          </p:cNvPr>
          <p:cNvSpPr txBox="1"/>
          <p:nvPr/>
        </p:nvSpPr>
        <p:spPr>
          <a:xfrm>
            <a:off x="666684" y="1725139"/>
            <a:ext cx="5269422" cy="4154984"/>
          </a:xfrm>
          <a:prstGeom prst="rect">
            <a:avLst/>
          </a:prstGeom>
          <a:noFill/>
        </p:spPr>
        <p:txBody>
          <a:bodyPr wrap="square" rtlCol="0">
            <a:spAutoFit/>
          </a:bodyPr>
          <a:lstStyle/>
          <a:p>
            <a:pPr marL="342900" indent="-342900">
              <a:buFont typeface="Wingdings" panose="05000000000000000000" pitchFamily="2" charset="2"/>
              <a:buChar char="Ø"/>
            </a:pPr>
            <a:r>
              <a:rPr lang="en-US" sz="2200" dirty="0"/>
              <a:t>Resilience against mental health problems that comes with aging. </a:t>
            </a:r>
          </a:p>
          <a:p>
            <a:pPr marL="342900" indent="-342900">
              <a:buFont typeface="Wingdings" panose="05000000000000000000" pitchFamily="2" charset="2"/>
              <a:buChar char="Ø"/>
            </a:pPr>
            <a:endParaRPr lang="en-US" sz="2200" dirty="0"/>
          </a:p>
          <a:p>
            <a:pPr marL="342900" indent="-342900">
              <a:buFont typeface="Wingdings" panose="05000000000000000000" pitchFamily="2" charset="2"/>
              <a:buChar char="Ø"/>
            </a:pPr>
            <a:r>
              <a:rPr lang="en-US" sz="2200" dirty="0"/>
              <a:t>Prevalence of anxiety or depression decreased consistently with age:</a:t>
            </a:r>
          </a:p>
          <a:p>
            <a:pPr marL="800100" lvl="1" indent="-342900">
              <a:buFont typeface="Wingdings" panose="05000000000000000000" pitchFamily="2" charset="2"/>
              <a:buChar char="§"/>
            </a:pPr>
            <a:r>
              <a:rPr lang="en-US" sz="2200" dirty="0"/>
              <a:t>2 in 5 persons age 50 years reported mental health problems </a:t>
            </a:r>
          </a:p>
          <a:p>
            <a:pPr marL="800100" lvl="1" indent="-342900">
              <a:buFont typeface="Wingdings" panose="05000000000000000000" pitchFamily="2" charset="2"/>
              <a:buChar char="§"/>
            </a:pPr>
            <a:r>
              <a:rPr lang="en-US" sz="2200" dirty="0"/>
              <a:t>Roughly 1 in 4 persons age 75 years and older. </a:t>
            </a:r>
          </a:p>
          <a:p>
            <a:pPr marL="342900" indent="-342900">
              <a:buFont typeface="Wingdings" panose="05000000000000000000" pitchFamily="2" charset="2"/>
              <a:buChar char="Ø"/>
            </a:pPr>
            <a:endParaRPr lang="en-US" sz="2200" dirty="0"/>
          </a:p>
          <a:p>
            <a:pPr marL="342900" indent="-342900">
              <a:buFont typeface="Wingdings" panose="05000000000000000000" pitchFamily="2" charset="2"/>
              <a:buChar char="Ø"/>
            </a:pPr>
            <a:r>
              <a:rPr lang="en-US" sz="2200" dirty="0"/>
              <a:t>Trends consistent across all three racial/ethnic groups considered.</a:t>
            </a:r>
          </a:p>
        </p:txBody>
      </p:sp>
    </p:spTree>
    <p:extLst>
      <p:ext uri="{BB962C8B-B14F-4D97-AF65-F5344CB8AC3E}">
        <p14:creationId xmlns:p14="http://schemas.microsoft.com/office/powerpoint/2010/main" val="1946026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descr="Chart, bar chart&#10;&#10;Description automatically generated">
            <a:extLst>
              <a:ext uri="{FF2B5EF4-FFF2-40B4-BE49-F238E27FC236}">
                <a16:creationId xmlns:a16="http://schemas.microsoft.com/office/drawing/2014/main" id="{D62135BB-BB32-9C4B-9086-2DE41DBAC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0950" y="1700408"/>
            <a:ext cx="4921770" cy="5033628"/>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6E290C5E-0C43-264E-AED1-35320EBA1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13" y="1645417"/>
            <a:ext cx="4928089" cy="5040091"/>
          </a:xfrm>
          <a:prstGeom prst="rect">
            <a:avLst/>
          </a:prstGeom>
        </p:spPr>
      </p:pic>
      <p:sp>
        <p:nvSpPr>
          <p:cNvPr id="4" name="TextBox 3">
            <a:extLst>
              <a:ext uri="{FF2B5EF4-FFF2-40B4-BE49-F238E27FC236}">
                <a16:creationId xmlns:a16="http://schemas.microsoft.com/office/drawing/2014/main" id="{1D04FF48-E142-EE4D-AF2C-AB2ECFDFFEDE}"/>
              </a:ext>
            </a:extLst>
          </p:cNvPr>
          <p:cNvSpPr txBox="1"/>
          <p:nvPr/>
        </p:nvSpPr>
        <p:spPr>
          <a:xfrm>
            <a:off x="674558" y="201039"/>
            <a:ext cx="12192000" cy="646331"/>
          </a:xfrm>
          <a:prstGeom prst="rect">
            <a:avLst/>
          </a:prstGeom>
          <a:noFill/>
        </p:spPr>
        <p:txBody>
          <a:bodyPr wrap="square" rtlCol="0">
            <a:spAutoFit/>
          </a:bodyPr>
          <a:lstStyle/>
          <a:p>
            <a:r>
              <a:rPr lang="en-US" sz="3600" b="1" dirty="0">
                <a:solidFill>
                  <a:schemeClr val="accent1"/>
                </a:solidFill>
              </a:rPr>
              <a:t>Inequitable Distribution of Mental and Physical Health</a:t>
            </a:r>
          </a:p>
        </p:txBody>
      </p:sp>
      <p:sp>
        <p:nvSpPr>
          <p:cNvPr id="5" name="TextBox 4">
            <a:extLst>
              <a:ext uri="{FF2B5EF4-FFF2-40B4-BE49-F238E27FC236}">
                <a16:creationId xmlns:a16="http://schemas.microsoft.com/office/drawing/2014/main" id="{F3772B65-297C-3D4A-A8A9-CB9C7C557E9B}"/>
              </a:ext>
            </a:extLst>
          </p:cNvPr>
          <p:cNvSpPr txBox="1"/>
          <p:nvPr/>
        </p:nvSpPr>
        <p:spPr>
          <a:xfrm>
            <a:off x="674558" y="1007484"/>
            <a:ext cx="10750911" cy="477054"/>
          </a:xfrm>
          <a:prstGeom prst="rect">
            <a:avLst/>
          </a:prstGeom>
          <a:noFill/>
        </p:spPr>
        <p:txBody>
          <a:bodyPr wrap="square" rtlCol="0">
            <a:spAutoFit/>
          </a:bodyPr>
          <a:lstStyle/>
          <a:p>
            <a:r>
              <a:rPr lang="en-US" sz="2500" dirty="0">
                <a:solidFill>
                  <a:schemeClr val="tx1">
                    <a:lumMod val="75000"/>
                    <a:lumOff val="25000"/>
                  </a:schemeClr>
                </a:solidFill>
              </a:rPr>
              <a:t>Significant mental health symptoms found most when basic needs not being met.</a:t>
            </a:r>
          </a:p>
        </p:txBody>
      </p:sp>
    </p:spTree>
    <p:extLst>
      <p:ext uri="{BB962C8B-B14F-4D97-AF65-F5344CB8AC3E}">
        <p14:creationId xmlns:p14="http://schemas.microsoft.com/office/powerpoint/2010/main" val="536125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5399</TotalTime>
  <Words>1903</Words>
  <Application>Microsoft Macintosh PowerPoint</Application>
  <PresentationFormat>Widescreen</PresentationFormat>
  <Paragraphs>242</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Franklin Gothic Demi</vt:lpstr>
      <vt:lpstr>Times New Roman</vt:lpstr>
      <vt:lpstr>Wingdings</vt:lpstr>
      <vt:lpstr>Office Theme</vt:lpstr>
      <vt:lpstr>COVID-19, Stress, and Coping Among Older Adults of Color</vt:lpstr>
      <vt:lpstr>The “Dual Pandemics” of Racism and COVID-19 are a Significant Source of Stress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Wassim Tarraf</dc:creator>
  <cp:lastModifiedBy>Rachel Jones</cp:lastModifiedBy>
  <cp:revision>27</cp:revision>
  <dcterms:created xsi:type="dcterms:W3CDTF">2021-02-09T00:38:13Z</dcterms:created>
  <dcterms:modified xsi:type="dcterms:W3CDTF">2022-09-19T21:03:47Z</dcterms:modified>
</cp:coreProperties>
</file>