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3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4.xml" ContentType="application/vnd.openxmlformats-officedocument.presentationml.notesSl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theme/themeOverride1.xml" ContentType="application/vnd.openxmlformats-officedocument.themeOverride+xml"/>
  <Override PartName="/ppt/notesSlides/notesSlide5.xml" ContentType="application/vnd.openxmlformats-officedocument.presentationml.notesSlid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notesSlides/notesSlide6.xml" ContentType="application/vnd.openxmlformats-officedocument.presentationml.notesSlid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7"/>
  </p:notesMasterIdLst>
  <p:sldIdLst>
    <p:sldId id="256" r:id="rId5"/>
    <p:sldId id="257" r:id="rId6"/>
    <p:sldId id="268" r:id="rId7"/>
    <p:sldId id="269" r:id="rId8"/>
    <p:sldId id="273" r:id="rId9"/>
    <p:sldId id="274" r:id="rId10"/>
    <p:sldId id="272" r:id="rId11"/>
    <p:sldId id="277" r:id="rId12"/>
    <p:sldId id="276" r:id="rId13"/>
    <p:sldId id="275" r:id="rId14"/>
    <p:sldId id="270" r:id="rId15"/>
    <p:sldId id="278" r:id="rId16"/>
  </p:sldIdLst>
  <p:sldSz cx="12192000" cy="6858000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95959"/>
    <a:srgbClr val="939636"/>
    <a:srgbClr val="E82E21"/>
    <a:srgbClr val="F7941E"/>
    <a:srgbClr val="E62D29"/>
    <a:srgbClr val="E82D2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34C47DB-813A-4BB8-AD26-CD6AC59F04E2}" v="87" dt="2022-09-19T21:03:07.93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352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38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microsoft.com/office/2015/10/relationships/revisionInfo" Target="revisionInfo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https://newschool0-my.sharepoint.com/personal/sradpour_newschool_edu/Documents/SCEPA/Chartbook/Chapter%202/Charts_section02_additional_2.xlsm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3.xml"/><Relationship Id="rId1" Type="http://schemas.microsoft.com/office/2011/relationships/chartStyle" Target="style3.xml"/><Relationship Id="rId4" Type="http://schemas.openxmlformats.org/officeDocument/2006/relationships/oleObject" Target="../embeddings/oleObject2.bin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https://newschool0-my.sharepoint.com/personal/sradpour_newschool_edu/Documents/SCEPA/Chartbook/Chapter%203%20-%20Sia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https://newschool0-my.sharepoint.com/personal/sradpour_newschool_edu/Documents/SCEPA/Chartbook/Chapter%202/Chartdata_section02.xlsx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strRef>
          <c:f>'inccomp_2018 (2)'!$B$3</c:f>
          <c:strCache>
            <c:ptCount val="1"/>
            <c:pt idx="0">
              <c:v> 
Share of income components by quintiles of income, 2018</c:v>
            </c:pt>
          </c:strCache>
        </c:strRef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2">
                  <a:lumMod val="50000"/>
                </a:schemeClr>
              </a:solidFill>
              <a:latin typeface="Neue" panose="020B0504000000020003" pitchFamily="34" charset="0"/>
              <a:ea typeface="Neue" panose="020B0504000000020003" pitchFamily="34" charset="0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'inccomp_2018 (2)'!$C$8</c:f>
              <c:strCache>
                <c:ptCount val="1"/>
                <c:pt idx="0">
                  <c:v>Earnings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2C80-43AB-BF08-0E12FA311EA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900" b="0" i="0" u="none" strike="noStrike" kern="1200" baseline="0">
                    <a:solidFill>
                      <a:schemeClr val="tx2">
                        <a:lumMod val="50000"/>
                      </a:schemeClr>
                    </a:solidFill>
                    <a:latin typeface="Neue" panose="020B0504000000020003" pitchFamily="34" charset="0"/>
                    <a:ea typeface="Neue" panose="020B0504000000020003" pitchFamily="34" charset="0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multiLvlStrRef>
              <c:f>'inccomp_2018 (2)'!$A$9:$B$13</c:f>
              <c:multiLvlStrCache>
                <c:ptCount val="5"/>
                <c:lvl>
                  <c:pt idx="0">
                    <c:v>1st (bottom) quintile</c:v>
                  </c:pt>
                  <c:pt idx="1">
                    <c:v>2nd (lower–middle) quintile</c:v>
                  </c:pt>
                  <c:pt idx="2">
                    <c:v>3rd (middle) quintile</c:v>
                  </c:pt>
                  <c:pt idx="3">
                    <c:v>4th (upper–middle) quintile</c:v>
                  </c:pt>
                  <c:pt idx="4">
                    <c:v>5th (top) quintile</c:v>
                  </c:pt>
                </c:lvl>
                <c:lvl>
                  <c:pt idx="0">
                    <c:v>65+</c:v>
                  </c:pt>
                </c:lvl>
              </c:multiLvlStrCache>
            </c:multiLvlStrRef>
          </c:cat>
          <c:val>
            <c:numRef>
              <c:f>'inccomp_2018 (2)'!$C$9:$C$13</c:f>
              <c:numCache>
                <c:formatCode>0.0%</c:formatCode>
                <c:ptCount val="5"/>
                <c:pt idx="0">
                  <c:v>8.7100000000000007E-3</c:v>
                </c:pt>
                <c:pt idx="1">
                  <c:v>3.7844599999999999E-2</c:v>
                </c:pt>
                <c:pt idx="2">
                  <c:v>8.3443500000000004E-2</c:v>
                </c:pt>
                <c:pt idx="3">
                  <c:v>0.13827829999999999</c:v>
                </c:pt>
                <c:pt idx="4">
                  <c:v>0.22166440000000001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C80-43AB-BF08-0E12FA311EA5}"/>
            </c:ext>
          </c:extLst>
        </c:ser>
        <c:ser>
          <c:idx val="1"/>
          <c:order val="1"/>
          <c:tx>
            <c:strRef>
              <c:f>'inccomp_2018 (2)'!$D$8</c:f>
              <c:strCache>
                <c:ptCount val="1"/>
                <c:pt idx="0">
                  <c:v>Retirement Accounts and Pensions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900" b="0" i="0" u="none" strike="noStrike" kern="1200" baseline="0">
                    <a:solidFill>
                      <a:schemeClr val="tx2">
                        <a:lumMod val="50000"/>
                      </a:schemeClr>
                    </a:solidFill>
                    <a:latin typeface="Neue" panose="020B0504000000020003" pitchFamily="34" charset="0"/>
                    <a:ea typeface="Neue" panose="020B0504000000020003" pitchFamily="34" charset="0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multiLvlStrRef>
              <c:f>'inccomp_2018 (2)'!$A$9:$B$13</c:f>
              <c:multiLvlStrCache>
                <c:ptCount val="5"/>
                <c:lvl>
                  <c:pt idx="0">
                    <c:v>1st (bottom) quintile</c:v>
                  </c:pt>
                  <c:pt idx="1">
                    <c:v>2nd (lower–middle) quintile</c:v>
                  </c:pt>
                  <c:pt idx="2">
                    <c:v>3rd (middle) quintile</c:v>
                  </c:pt>
                  <c:pt idx="3">
                    <c:v>4th (upper–middle) quintile</c:v>
                  </c:pt>
                  <c:pt idx="4">
                    <c:v>5th (top) quintile</c:v>
                  </c:pt>
                </c:lvl>
                <c:lvl>
                  <c:pt idx="0">
                    <c:v>65+</c:v>
                  </c:pt>
                </c:lvl>
              </c:multiLvlStrCache>
            </c:multiLvlStrRef>
          </c:cat>
          <c:val>
            <c:numRef>
              <c:f>'inccomp_2018 (2)'!$D$9:$D$13</c:f>
              <c:numCache>
                <c:formatCode>0.0%</c:formatCode>
                <c:ptCount val="5"/>
                <c:pt idx="0">
                  <c:v>3.7792399999999997E-2</c:v>
                </c:pt>
                <c:pt idx="1">
                  <c:v>0.1235525</c:v>
                </c:pt>
                <c:pt idx="2">
                  <c:v>0.2093228</c:v>
                </c:pt>
                <c:pt idx="3">
                  <c:v>0.27450920000000001</c:v>
                </c:pt>
                <c:pt idx="4">
                  <c:v>0.2098883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C80-43AB-BF08-0E12FA311EA5}"/>
            </c:ext>
          </c:extLst>
        </c:ser>
        <c:ser>
          <c:idx val="2"/>
          <c:order val="2"/>
          <c:tx>
            <c:strRef>
              <c:f>'inccomp_2018 (2)'!$E$8</c:f>
              <c:strCache>
                <c:ptCount val="1"/>
                <c:pt idx="0">
                  <c:v>Unemployment benefits, Disability benefits, and other government transfers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900" b="0" i="0" u="none" strike="noStrike" kern="1200" baseline="0">
                    <a:solidFill>
                      <a:schemeClr val="tx2">
                        <a:lumMod val="50000"/>
                      </a:schemeClr>
                    </a:solidFill>
                    <a:latin typeface="Neue" panose="020B0504000000020003" pitchFamily="34" charset="0"/>
                    <a:ea typeface="Neue" panose="020B0504000000020003" pitchFamily="34" charset="0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multiLvlStrRef>
              <c:f>'inccomp_2018 (2)'!$A$9:$B$13</c:f>
              <c:multiLvlStrCache>
                <c:ptCount val="5"/>
                <c:lvl>
                  <c:pt idx="0">
                    <c:v>1st (bottom) quintile</c:v>
                  </c:pt>
                  <c:pt idx="1">
                    <c:v>2nd (lower–middle) quintile</c:v>
                  </c:pt>
                  <c:pt idx="2">
                    <c:v>3rd (middle) quintile</c:v>
                  </c:pt>
                  <c:pt idx="3">
                    <c:v>4th (upper–middle) quintile</c:v>
                  </c:pt>
                  <c:pt idx="4">
                    <c:v>5th (top) quintile</c:v>
                  </c:pt>
                </c:lvl>
                <c:lvl>
                  <c:pt idx="0">
                    <c:v>65+</c:v>
                  </c:pt>
                </c:lvl>
              </c:multiLvlStrCache>
            </c:multiLvlStrRef>
          </c:cat>
          <c:val>
            <c:numRef>
              <c:f>'inccomp_2018 (2)'!$E$9:$E$13</c:f>
              <c:numCache>
                <c:formatCode>0.0%</c:formatCode>
                <c:ptCount val="5"/>
                <c:pt idx="0">
                  <c:v>7.4989899999999998E-2</c:v>
                </c:pt>
                <c:pt idx="1">
                  <c:v>5.16263E-2</c:v>
                </c:pt>
                <c:pt idx="2">
                  <c:v>5.5932099999999998E-2</c:v>
                </c:pt>
                <c:pt idx="3">
                  <c:v>6.9445500000000007E-2</c:v>
                </c:pt>
                <c:pt idx="4">
                  <c:v>1.8937800000000001E-2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2C80-43AB-BF08-0E12FA311EA5}"/>
            </c:ext>
          </c:extLst>
        </c:ser>
        <c:ser>
          <c:idx val="3"/>
          <c:order val="3"/>
          <c:tx>
            <c:strRef>
              <c:f>'inccomp_2018 (2)'!$F$8</c:f>
              <c:strCache>
                <c:ptCount val="1"/>
                <c:pt idx="0">
                  <c:v>Social Security retirement benefits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900" b="0" i="0" u="none" strike="noStrike" kern="1200" baseline="0">
                    <a:solidFill>
                      <a:schemeClr val="tx2">
                        <a:lumMod val="50000"/>
                      </a:schemeClr>
                    </a:solidFill>
                    <a:latin typeface="Neue" panose="020B0504000000020003" pitchFamily="34" charset="0"/>
                    <a:ea typeface="Neue" panose="020B0504000000020003" pitchFamily="34" charset="0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multiLvlStrRef>
              <c:f>'inccomp_2018 (2)'!$A$9:$B$13</c:f>
              <c:multiLvlStrCache>
                <c:ptCount val="5"/>
                <c:lvl>
                  <c:pt idx="0">
                    <c:v>1st (bottom) quintile</c:v>
                  </c:pt>
                  <c:pt idx="1">
                    <c:v>2nd (lower–middle) quintile</c:v>
                  </c:pt>
                  <c:pt idx="2">
                    <c:v>3rd (middle) quintile</c:v>
                  </c:pt>
                  <c:pt idx="3">
                    <c:v>4th (upper–middle) quintile</c:v>
                  </c:pt>
                  <c:pt idx="4">
                    <c:v>5th (top) quintile</c:v>
                  </c:pt>
                </c:lvl>
                <c:lvl>
                  <c:pt idx="0">
                    <c:v>65+</c:v>
                  </c:pt>
                </c:lvl>
              </c:multiLvlStrCache>
            </c:multiLvlStrRef>
          </c:cat>
          <c:val>
            <c:numRef>
              <c:f>'inccomp_2018 (2)'!$F$9:$F$13</c:f>
              <c:numCache>
                <c:formatCode>0.0%</c:formatCode>
                <c:ptCount val="5"/>
                <c:pt idx="0">
                  <c:v>0.84575500000000003</c:v>
                </c:pt>
                <c:pt idx="1">
                  <c:v>0.74524800000000002</c:v>
                </c:pt>
                <c:pt idx="2">
                  <c:v>0.55637289999999995</c:v>
                </c:pt>
                <c:pt idx="3">
                  <c:v>0.35879280000000002</c:v>
                </c:pt>
                <c:pt idx="4">
                  <c:v>0.1200827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2C80-43AB-BF08-0E12FA311EA5}"/>
            </c:ext>
          </c:extLst>
        </c:ser>
        <c:ser>
          <c:idx val="4"/>
          <c:order val="4"/>
          <c:tx>
            <c:strRef>
              <c:f>'inccomp_2018 (2)'!$G$8</c:f>
              <c:strCache>
                <c:ptCount val="1"/>
                <c:pt idx="0">
                  <c:v>Capital income, capital gains, and other income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900" b="0" i="0" u="none" strike="noStrike" kern="1200" baseline="0">
                    <a:solidFill>
                      <a:schemeClr val="tx2">
                        <a:lumMod val="50000"/>
                      </a:schemeClr>
                    </a:solidFill>
                    <a:latin typeface="Neue" panose="020B0504000000020003" pitchFamily="34" charset="0"/>
                    <a:ea typeface="Neue" panose="020B0504000000020003" pitchFamily="34" charset="0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multiLvlStrRef>
              <c:f>'inccomp_2018 (2)'!$A$9:$B$13</c:f>
              <c:multiLvlStrCache>
                <c:ptCount val="5"/>
                <c:lvl>
                  <c:pt idx="0">
                    <c:v>1st (bottom) quintile</c:v>
                  </c:pt>
                  <c:pt idx="1">
                    <c:v>2nd (lower–middle) quintile</c:v>
                  </c:pt>
                  <c:pt idx="2">
                    <c:v>3rd (middle) quintile</c:v>
                  </c:pt>
                  <c:pt idx="3">
                    <c:v>4th (upper–middle) quintile</c:v>
                  </c:pt>
                  <c:pt idx="4">
                    <c:v>5th (top) quintile</c:v>
                  </c:pt>
                </c:lvl>
                <c:lvl>
                  <c:pt idx="0">
                    <c:v>65+</c:v>
                  </c:pt>
                </c:lvl>
              </c:multiLvlStrCache>
            </c:multiLvlStrRef>
          </c:cat>
          <c:val>
            <c:numRef>
              <c:f>'inccomp_2018 (2)'!$G$9:$G$13</c:f>
              <c:numCache>
                <c:formatCode>0.0%</c:formatCode>
                <c:ptCount val="5"/>
                <c:pt idx="0">
                  <c:v>3.27526E-2</c:v>
                </c:pt>
                <c:pt idx="1">
                  <c:v>4.1728599999999998E-2</c:v>
                </c:pt>
                <c:pt idx="2">
                  <c:v>9.4928699999999991E-2</c:v>
                </c:pt>
                <c:pt idx="3">
                  <c:v>0.15897430000000001</c:v>
                </c:pt>
                <c:pt idx="4">
                  <c:v>0.42942670000000005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2C80-43AB-BF08-0E12FA311EA5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100"/>
        <c:axId val="1736049056"/>
        <c:axId val="1736037824"/>
      </c:barChart>
      <c:catAx>
        <c:axId val="173604905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2">
                    <a:lumMod val="50000"/>
                  </a:schemeClr>
                </a:solidFill>
                <a:latin typeface="Neue" panose="020B0504000000020003" pitchFamily="34" charset="0"/>
                <a:ea typeface="Neue" panose="020B0504000000020003" pitchFamily="34" charset="0"/>
                <a:cs typeface="+mn-cs"/>
              </a:defRPr>
            </a:pPr>
            <a:endParaRPr lang="en-US"/>
          </a:p>
        </c:txPr>
        <c:crossAx val="1736037824"/>
        <c:crosses val="autoZero"/>
        <c:auto val="1"/>
        <c:lblAlgn val="ctr"/>
        <c:lblOffset val="100"/>
        <c:noMultiLvlLbl val="0"/>
      </c:catAx>
      <c:valAx>
        <c:axId val="1736037824"/>
        <c:scaling>
          <c:orientation val="minMax"/>
          <c:max val="1"/>
        </c:scaling>
        <c:delete val="1"/>
        <c:axPos val="l"/>
        <c:numFmt formatCode="0.0%" sourceLinked="1"/>
        <c:majorTickMark val="none"/>
        <c:minorTickMark val="none"/>
        <c:tickLblPos val="nextTo"/>
        <c:crossAx val="173604905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0" i="0" u="none" strike="noStrike" kern="1200" baseline="0">
              <a:solidFill>
                <a:schemeClr val="tx2">
                  <a:lumMod val="50000"/>
                </a:schemeClr>
              </a:solidFill>
              <a:latin typeface="Neue" panose="020B0504000000020003" pitchFamily="34" charset="0"/>
              <a:ea typeface="Neue" panose="020B0504000000020003" pitchFamily="34" charset="0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>
          <a:solidFill>
            <a:schemeClr val="tx2">
              <a:lumMod val="50000"/>
            </a:schemeClr>
          </a:solidFill>
          <a:latin typeface="Neue" panose="020B0504000000020003" pitchFamily="34" charset="0"/>
          <a:ea typeface="Neue" panose="020B0504000000020003" pitchFamily="34" charset="0"/>
        </a:defRPr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40" b="0" i="0" u="none" strike="noStrike" kern="1200" spc="0" baseline="0">
                <a:solidFill>
                  <a:schemeClr val="tx2">
                    <a:lumMod val="50000"/>
                  </a:schemeClr>
                </a:solidFill>
                <a:latin typeface="Neue" panose="020B0504000000020003" pitchFamily="34" charset="0"/>
                <a:ea typeface="Neue" panose="020B0504000000020003" pitchFamily="34" charset="0"/>
                <a:cs typeface="+mn-cs"/>
              </a:defRPr>
            </a:pPr>
            <a:r>
              <a:rPr lang="en-US"/>
              <a:t>Share of older workers in physically demanding jobs by, race and ethnicity, gender, and age, 2018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40" b="0" i="0" u="none" strike="noStrike" kern="1200" spc="0" baseline="0">
              <a:solidFill>
                <a:schemeClr val="tx2">
                  <a:lumMod val="50000"/>
                </a:schemeClr>
              </a:solidFill>
              <a:latin typeface="Neue" panose="020B0504000000020003" pitchFamily="34" charset="0"/>
              <a:ea typeface="Neue" panose="020B0504000000020003" pitchFamily="34" charset="0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'Chart 2D data'!$C$1</c:f>
              <c:strCache>
                <c:ptCount val="1"/>
                <c:pt idx="0">
                  <c:v>White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2">
                        <a:lumMod val="50000"/>
                      </a:schemeClr>
                    </a:solidFill>
                    <a:latin typeface="Neue" panose="020B0504000000020003" pitchFamily="34" charset="0"/>
                    <a:ea typeface="Neue" panose="020B0504000000020003" pitchFamily="34" charset="0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multiLvlStrRef>
              <c:f>'Chart 2D data'!$A$2:$B$5</c:f>
              <c:multiLvlStrCache>
                <c:ptCount val="4"/>
                <c:lvl>
                  <c:pt idx="0">
                    <c:v>Men</c:v>
                  </c:pt>
                  <c:pt idx="1">
                    <c:v>Women</c:v>
                  </c:pt>
                  <c:pt idx="2">
                    <c:v>Men</c:v>
                  </c:pt>
                  <c:pt idx="3">
                    <c:v>Women</c:v>
                  </c:pt>
                </c:lvl>
                <c:lvl>
                  <c:pt idx="0">
                    <c:v>55–64</c:v>
                  </c:pt>
                  <c:pt idx="2">
                    <c:v>65+</c:v>
                  </c:pt>
                </c:lvl>
              </c:multiLvlStrCache>
            </c:multiLvlStrRef>
          </c:cat>
          <c:val>
            <c:numRef>
              <c:f>'Chart 2D data'!$C$2:$C$5</c:f>
              <c:numCache>
                <c:formatCode>0.0%</c:formatCode>
                <c:ptCount val="4"/>
                <c:pt idx="0">
                  <c:v>0.29482930000000002</c:v>
                </c:pt>
                <c:pt idx="1">
                  <c:v>0.25618249999999998</c:v>
                </c:pt>
                <c:pt idx="2">
                  <c:v>0.15904799999999999</c:v>
                </c:pt>
                <c:pt idx="3">
                  <c:v>0.26182159999999999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7B2-4E96-8234-C6CAC077F852}"/>
            </c:ext>
          </c:extLst>
        </c:ser>
        <c:ser>
          <c:idx val="1"/>
          <c:order val="1"/>
          <c:tx>
            <c:strRef>
              <c:f>'Chart 2D data'!$D$1</c:f>
              <c:strCache>
                <c:ptCount val="1"/>
                <c:pt idx="0">
                  <c:v>Black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2">
                        <a:lumMod val="50000"/>
                      </a:schemeClr>
                    </a:solidFill>
                    <a:latin typeface="Neue" panose="020B0504000000020003" pitchFamily="34" charset="0"/>
                    <a:ea typeface="Neue" panose="020B0504000000020003" pitchFamily="34" charset="0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multiLvlStrRef>
              <c:f>'Chart 2D data'!$A$2:$B$5</c:f>
              <c:multiLvlStrCache>
                <c:ptCount val="4"/>
                <c:lvl>
                  <c:pt idx="0">
                    <c:v>Men</c:v>
                  </c:pt>
                  <c:pt idx="1">
                    <c:v>Women</c:v>
                  </c:pt>
                  <c:pt idx="2">
                    <c:v>Men</c:v>
                  </c:pt>
                  <c:pt idx="3">
                    <c:v>Women</c:v>
                  </c:pt>
                </c:lvl>
                <c:lvl>
                  <c:pt idx="0">
                    <c:v>55–64</c:v>
                  </c:pt>
                  <c:pt idx="2">
                    <c:v>65+</c:v>
                  </c:pt>
                </c:lvl>
              </c:multiLvlStrCache>
            </c:multiLvlStrRef>
          </c:cat>
          <c:val>
            <c:numRef>
              <c:f>'Chart 2D data'!$D$2:$D$5</c:f>
              <c:numCache>
                <c:formatCode>0.0%</c:formatCode>
                <c:ptCount val="4"/>
                <c:pt idx="0">
                  <c:v>0.4823306</c:v>
                </c:pt>
                <c:pt idx="1">
                  <c:v>0.41393869999999999</c:v>
                </c:pt>
                <c:pt idx="2">
                  <c:v>0.43112060000000002</c:v>
                </c:pt>
                <c:pt idx="3">
                  <c:v>0.33122289999999999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7B2-4E96-8234-C6CAC077F852}"/>
            </c:ext>
          </c:extLst>
        </c:ser>
        <c:ser>
          <c:idx val="2"/>
          <c:order val="2"/>
          <c:tx>
            <c:strRef>
              <c:f>'Chart 2D data'!$E$1</c:f>
              <c:strCache>
                <c:ptCount val="1"/>
                <c:pt idx="0">
                  <c:v>Hispanic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2">
                        <a:lumMod val="50000"/>
                      </a:schemeClr>
                    </a:solidFill>
                    <a:latin typeface="Neue" panose="020B0504000000020003" pitchFamily="34" charset="0"/>
                    <a:ea typeface="Neue" panose="020B0504000000020003" pitchFamily="34" charset="0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multiLvlStrRef>
              <c:f>'Chart 2D data'!$A$2:$B$5</c:f>
              <c:multiLvlStrCache>
                <c:ptCount val="4"/>
                <c:lvl>
                  <c:pt idx="0">
                    <c:v>Men</c:v>
                  </c:pt>
                  <c:pt idx="1">
                    <c:v>Women</c:v>
                  </c:pt>
                  <c:pt idx="2">
                    <c:v>Men</c:v>
                  </c:pt>
                  <c:pt idx="3">
                    <c:v>Women</c:v>
                  </c:pt>
                </c:lvl>
                <c:lvl>
                  <c:pt idx="0">
                    <c:v>55–64</c:v>
                  </c:pt>
                  <c:pt idx="2">
                    <c:v>65+</c:v>
                  </c:pt>
                </c:lvl>
              </c:multiLvlStrCache>
            </c:multiLvlStrRef>
          </c:cat>
          <c:val>
            <c:numRef>
              <c:f>'Chart 2D data'!$E$2:$E$5</c:f>
              <c:numCache>
                <c:formatCode>0.0%</c:formatCode>
                <c:ptCount val="4"/>
                <c:pt idx="0">
                  <c:v>0.4705474</c:v>
                </c:pt>
                <c:pt idx="1">
                  <c:v>0.43130810000000003</c:v>
                </c:pt>
                <c:pt idx="2">
                  <c:v>0.37160749999999998</c:v>
                </c:pt>
                <c:pt idx="3">
                  <c:v>0.4377627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A7B2-4E96-8234-C6CAC077F852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00"/>
        <c:overlap val="-12"/>
        <c:axId val="538324991"/>
        <c:axId val="538325407"/>
      </c:barChart>
      <c:catAx>
        <c:axId val="53832499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2">
                    <a:lumMod val="50000"/>
                  </a:schemeClr>
                </a:solidFill>
                <a:latin typeface="Neue" panose="020B0504000000020003" pitchFamily="34" charset="0"/>
                <a:ea typeface="Neue" panose="020B0504000000020003" pitchFamily="34" charset="0"/>
                <a:cs typeface="+mn-cs"/>
              </a:defRPr>
            </a:pPr>
            <a:endParaRPr lang="en-US"/>
          </a:p>
        </c:txPr>
        <c:crossAx val="538325407"/>
        <c:crosses val="autoZero"/>
        <c:auto val="1"/>
        <c:lblAlgn val="ctr"/>
        <c:lblOffset val="100"/>
        <c:noMultiLvlLbl val="0"/>
      </c:catAx>
      <c:valAx>
        <c:axId val="538325407"/>
        <c:scaling>
          <c:orientation val="minMax"/>
          <c:max val="1"/>
        </c:scaling>
        <c:delete val="1"/>
        <c:axPos val="l"/>
        <c:numFmt formatCode="0%" sourceLinked="0"/>
        <c:majorTickMark val="none"/>
        <c:minorTickMark val="none"/>
        <c:tickLblPos val="nextTo"/>
        <c:crossAx val="538324991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2">
                  <a:lumMod val="50000"/>
                </a:schemeClr>
              </a:solidFill>
              <a:latin typeface="Neue" panose="020B0504000000020003" pitchFamily="34" charset="0"/>
              <a:ea typeface="Neue" panose="020B0504000000020003" pitchFamily="34" charset="0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200">
          <a:solidFill>
            <a:schemeClr val="tx2">
              <a:lumMod val="50000"/>
            </a:schemeClr>
          </a:solidFill>
          <a:latin typeface="Neue" panose="020B0504000000020003" pitchFamily="34" charset="0"/>
          <a:ea typeface="Neue" panose="020B0504000000020003" pitchFamily="34" charset="0"/>
        </a:defRPr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44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Neue" panose="020B0504000000020003" pitchFamily="34" charset="0"/>
                <a:ea typeface="Neue" panose="020B0504000000020003" pitchFamily="34" charset="0"/>
                <a:cs typeface="+mn-cs"/>
              </a:defRPr>
            </a:pPr>
            <a:r>
              <a:rPr lang="en-US" dirty="0"/>
              <a:t>Share of retired older workers who retired involuntarily, by gender and age </a:t>
            </a:r>
            <a:br>
              <a:rPr lang="en-US" dirty="0"/>
            </a:br>
            <a:r>
              <a:rPr lang="en-US" dirty="0"/>
              <a:t>(2014-2018)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4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Neue" panose="020B0504000000020003" pitchFamily="34" charset="0"/>
              <a:ea typeface="Neue" panose="020B0504000000020003" pitchFamily="34" charset="0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'Chart 2H data'!$C$1</c:f>
              <c:strCache>
                <c:ptCount val="1"/>
                <c:pt idx="0">
                  <c:v>Involuntary retirement rate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Neue" panose="020B0504000000020003" pitchFamily="34" charset="0"/>
                    <a:ea typeface="Neue" panose="020B0504000000020003" pitchFamily="34" charset="0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multiLvlStrRef>
              <c:f>'Chart 2H data'!$A$2:$B$5</c:f>
              <c:multiLvlStrCache>
                <c:ptCount val="4"/>
                <c:lvl>
                  <c:pt idx="0">
                    <c:v>Men</c:v>
                  </c:pt>
                  <c:pt idx="1">
                    <c:v>Women</c:v>
                  </c:pt>
                  <c:pt idx="2">
                    <c:v>Men</c:v>
                  </c:pt>
                  <c:pt idx="3">
                    <c:v>Women</c:v>
                  </c:pt>
                </c:lvl>
                <c:lvl>
                  <c:pt idx="0">
                    <c:v>55–64</c:v>
                  </c:pt>
                  <c:pt idx="2">
                    <c:v>65+</c:v>
                  </c:pt>
                </c:lvl>
              </c:multiLvlStrCache>
            </c:multiLvlStrRef>
          </c:cat>
          <c:val>
            <c:numRef>
              <c:f>'Chart 2H data'!$C$2:$C$5</c:f>
              <c:numCache>
                <c:formatCode>0.0%</c:formatCode>
                <c:ptCount val="4"/>
                <c:pt idx="0">
                  <c:v>0.54700000000000004</c:v>
                </c:pt>
                <c:pt idx="1">
                  <c:v>0.52700000000000002</c:v>
                </c:pt>
                <c:pt idx="2">
                  <c:v>0.46200000000000002</c:v>
                </c:pt>
                <c:pt idx="3">
                  <c:v>0.44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0FF-446B-B65B-9FDC222DC380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00"/>
        <c:overlap val="-10"/>
        <c:axId val="538324991"/>
        <c:axId val="538325407"/>
      </c:barChart>
      <c:catAx>
        <c:axId val="53832499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Neue" panose="020B0504000000020003" pitchFamily="34" charset="0"/>
                <a:ea typeface="Neue" panose="020B0504000000020003" pitchFamily="34" charset="0"/>
                <a:cs typeface="+mn-cs"/>
              </a:defRPr>
            </a:pPr>
            <a:endParaRPr lang="en-US"/>
          </a:p>
        </c:txPr>
        <c:crossAx val="538325407"/>
        <c:crosses val="autoZero"/>
        <c:auto val="1"/>
        <c:lblAlgn val="ctr"/>
        <c:lblOffset val="100"/>
        <c:noMultiLvlLbl val="0"/>
      </c:catAx>
      <c:valAx>
        <c:axId val="538325407"/>
        <c:scaling>
          <c:orientation val="minMax"/>
          <c:max val="1"/>
        </c:scaling>
        <c:delete val="1"/>
        <c:axPos val="l"/>
        <c:numFmt formatCode="0%" sourceLinked="0"/>
        <c:majorTickMark val="none"/>
        <c:minorTickMark val="none"/>
        <c:tickLblPos val="nextTo"/>
        <c:crossAx val="538324991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200">
          <a:latin typeface="Neue" panose="020B0504000000020003" pitchFamily="34" charset="0"/>
          <a:ea typeface="Neue" panose="020B0504000000020003" pitchFamily="34" charset="0"/>
        </a:defRPr>
      </a:pPr>
      <a:endParaRPr lang="en-US"/>
    </a:p>
  </c:txPr>
  <c:externalData r:id="rId4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40" b="0" i="0" u="none" strike="noStrike" kern="1200" spc="0" baseline="0">
                <a:solidFill>
                  <a:schemeClr val="tx2">
                    <a:lumMod val="50000"/>
                  </a:schemeClr>
                </a:solidFill>
                <a:latin typeface="Neue" panose="020B0504000000020003" pitchFamily="34" charset="0"/>
                <a:ea typeface="Neue" panose="020B0504000000020003" pitchFamily="34" charset="0"/>
                <a:cs typeface="+mn-cs"/>
              </a:defRPr>
            </a:pPr>
            <a:r>
              <a:rPr lang="en-US" dirty="0"/>
              <a:t>Labor force participation rate of older Americans, by gender and age, 1982-2022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40" b="0" i="0" u="none" strike="noStrike" kern="1200" spc="0" baseline="0">
              <a:solidFill>
                <a:schemeClr val="tx2">
                  <a:lumMod val="50000"/>
                </a:schemeClr>
              </a:solidFill>
              <a:latin typeface="Neue" panose="020B0504000000020003" pitchFamily="34" charset="0"/>
              <a:ea typeface="Neue" panose="020B0504000000020003" pitchFamily="34" charset="0"/>
              <a:cs typeface="+mn-cs"/>
            </a:defRPr>
          </a:pPr>
          <a:endParaRPr lang="en-US"/>
        </a:p>
      </c:txPr>
    </c:title>
    <c:autoTitleDeleted val="0"/>
    <c:plotArea>
      <c:layout/>
      <c:lineChart>
        <c:grouping val="standard"/>
        <c:varyColors val="0"/>
        <c:ser>
          <c:idx val="1"/>
          <c:order val="0"/>
          <c:tx>
            <c:strRef>
              <c:f>'Chart 2A data'!$B$1:$B$2</c:f>
              <c:strCache>
                <c:ptCount val="2"/>
                <c:pt idx="0">
                  <c:v>55–64</c:v>
                </c:pt>
                <c:pt idx="1">
                  <c:v>Men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-2.0163091026665147E-2"/>
                  <c:y val="-4.9790501096638962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820F-451B-A763-616D738ADCAD}"/>
                </c:ext>
              </c:extLst>
            </c:dLbl>
            <c:dLbl>
              <c:idx val="40"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20F-451B-A763-616D738ADCA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2">
                        <a:lumMod val="50000"/>
                      </a:schemeClr>
                    </a:solidFill>
                    <a:latin typeface="Neue" panose="020B0504000000020003" pitchFamily="34" charset="0"/>
                    <a:ea typeface="Neue" panose="020B0504000000020003" pitchFamily="34" charset="0"/>
                    <a:cs typeface="+mn-cs"/>
                  </a:defRPr>
                </a:pPr>
                <a:endParaRPr lang="en-US"/>
              </a:p>
            </c:txPr>
            <c:dLblPos val="t"/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'Chart 2A data'!$A$3:$A$43</c:f>
              <c:numCache>
                <c:formatCode>General</c:formatCode>
                <c:ptCount val="41"/>
                <c:pt idx="0">
                  <c:v>1982</c:v>
                </c:pt>
                <c:pt idx="1">
                  <c:v>1983</c:v>
                </c:pt>
                <c:pt idx="2">
                  <c:v>1984</c:v>
                </c:pt>
                <c:pt idx="3">
                  <c:v>1985</c:v>
                </c:pt>
                <c:pt idx="4">
                  <c:v>1986</c:v>
                </c:pt>
                <c:pt idx="5">
                  <c:v>1987</c:v>
                </c:pt>
                <c:pt idx="6">
                  <c:v>1988</c:v>
                </c:pt>
                <c:pt idx="7">
                  <c:v>1989</c:v>
                </c:pt>
                <c:pt idx="8">
                  <c:v>1990</c:v>
                </c:pt>
                <c:pt idx="9">
                  <c:v>1991</c:v>
                </c:pt>
                <c:pt idx="10">
                  <c:v>1992</c:v>
                </c:pt>
                <c:pt idx="11">
                  <c:v>1993</c:v>
                </c:pt>
                <c:pt idx="12">
                  <c:v>1994</c:v>
                </c:pt>
                <c:pt idx="13">
                  <c:v>1995</c:v>
                </c:pt>
                <c:pt idx="14">
                  <c:v>1996</c:v>
                </c:pt>
                <c:pt idx="15">
                  <c:v>1997</c:v>
                </c:pt>
                <c:pt idx="16">
                  <c:v>1998</c:v>
                </c:pt>
                <c:pt idx="17">
                  <c:v>1999</c:v>
                </c:pt>
                <c:pt idx="18">
                  <c:v>2000</c:v>
                </c:pt>
                <c:pt idx="19">
                  <c:v>2001</c:v>
                </c:pt>
                <c:pt idx="20">
                  <c:v>2002</c:v>
                </c:pt>
                <c:pt idx="21">
                  <c:v>2003</c:v>
                </c:pt>
                <c:pt idx="22">
                  <c:v>2004</c:v>
                </c:pt>
                <c:pt idx="23">
                  <c:v>2005</c:v>
                </c:pt>
                <c:pt idx="24">
                  <c:v>2006</c:v>
                </c:pt>
                <c:pt idx="25">
                  <c:v>2007</c:v>
                </c:pt>
                <c:pt idx="26">
                  <c:v>2008</c:v>
                </c:pt>
                <c:pt idx="27">
                  <c:v>2009</c:v>
                </c:pt>
                <c:pt idx="28">
                  <c:v>2010</c:v>
                </c:pt>
                <c:pt idx="29">
                  <c:v>2011</c:v>
                </c:pt>
                <c:pt idx="30">
                  <c:v>2012</c:v>
                </c:pt>
                <c:pt idx="31">
                  <c:v>2013</c:v>
                </c:pt>
                <c:pt idx="32">
                  <c:v>2014</c:v>
                </c:pt>
                <c:pt idx="33">
                  <c:v>2015</c:v>
                </c:pt>
                <c:pt idx="34">
                  <c:v>2016</c:v>
                </c:pt>
                <c:pt idx="35">
                  <c:v>2017</c:v>
                </c:pt>
                <c:pt idx="36">
                  <c:v>2018</c:v>
                </c:pt>
                <c:pt idx="37">
                  <c:v>2019</c:v>
                </c:pt>
                <c:pt idx="38">
                  <c:v>2020</c:v>
                </c:pt>
                <c:pt idx="39">
                  <c:v>2021</c:v>
                </c:pt>
                <c:pt idx="40">
                  <c:v>2022</c:v>
                </c:pt>
              </c:numCache>
            </c:numRef>
          </c:cat>
          <c:val>
            <c:numRef>
              <c:f>'Chart 2A data'!$B$3:$B$43</c:f>
              <c:numCache>
                <c:formatCode>0.0%</c:formatCode>
                <c:ptCount val="41"/>
                <c:pt idx="0">
                  <c:v>0.70202220000000004</c:v>
                </c:pt>
                <c:pt idx="1">
                  <c:v>0.69376990000000005</c:v>
                </c:pt>
                <c:pt idx="2">
                  <c:v>0.68511730000000004</c:v>
                </c:pt>
                <c:pt idx="3">
                  <c:v>0.67973150000000004</c:v>
                </c:pt>
                <c:pt idx="4">
                  <c:v>0.67279040000000001</c:v>
                </c:pt>
                <c:pt idx="5">
                  <c:v>0.67559139999999995</c:v>
                </c:pt>
                <c:pt idx="6">
                  <c:v>0.67001200000000005</c:v>
                </c:pt>
                <c:pt idx="7">
                  <c:v>0.67171210000000003</c:v>
                </c:pt>
                <c:pt idx="8">
                  <c:v>0.67723199999999995</c:v>
                </c:pt>
                <c:pt idx="9">
                  <c:v>0.66936180000000001</c:v>
                </c:pt>
                <c:pt idx="10">
                  <c:v>0.6696377</c:v>
                </c:pt>
                <c:pt idx="11">
                  <c:v>0.66691109999999998</c:v>
                </c:pt>
                <c:pt idx="12">
                  <c:v>0.6573426</c:v>
                </c:pt>
                <c:pt idx="13">
                  <c:v>0.65962290000000001</c:v>
                </c:pt>
                <c:pt idx="14">
                  <c:v>0.66953260000000003</c:v>
                </c:pt>
                <c:pt idx="15">
                  <c:v>0.67660810000000005</c:v>
                </c:pt>
                <c:pt idx="16">
                  <c:v>0.68115199999999998</c:v>
                </c:pt>
                <c:pt idx="17">
                  <c:v>0.67963340000000005</c:v>
                </c:pt>
                <c:pt idx="18">
                  <c:v>0.67187560000000002</c:v>
                </c:pt>
                <c:pt idx="19">
                  <c:v>0.67996900000000005</c:v>
                </c:pt>
                <c:pt idx="20">
                  <c:v>0.69137490000000001</c:v>
                </c:pt>
                <c:pt idx="21">
                  <c:v>0.68728719999999999</c:v>
                </c:pt>
                <c:pt idx="22">
                  <c:v>0.68901489999999999</c:v>
                </c:pt>
                <c:pt idx="23">
                  <c:v>0.69339899999999999</c:v>
                </c:pt>
                <c:pt idx="24">
                  <c:v>0.69579250000000004</c:v>
                </c:pt>
                <c:pt idx="25">
                  <c:v>0.69640539999999995</c:v>
                </c:pt>
                <c:pt idx="26">
                  <c:v>0.70439410000000002</c:v>
                </c:pt>
                <c:pt idx="27">
                  <c:v>0.70181389999999999</c:v>
                </c:pt>
                <c:pt idx="28">
                  <c:v>0.70120420000000006</c:v>
                </c:pt>
                <c:pt idx="29">
                  <c:v>0.69306829999999997</c:v>
                </c:pt>
                <c:pt idx="30">
                  <c:v>0.70037950000000004</c:v>
                </c:pt>
                <c:pt idx="31">
                  <c:v>0.70047890000000002</c:v>
                </c:pt>
                <c:pt idx="32">
                  <c:v>0.69821230000000001</c:v>
                </c:pt>
                <c:pt idx="33">
                  <c:v>0.70045679999999999</c:v>
                </c:pt>
                <c:pt idx="34">
                  <c:v>0.70169930000000003</c:v>
                </c:pt>
                <c:pt idx="35">
                  <c:v>0.70697169999999998</c:v>
                </c:pt>
                <c:pt idx="36">
                  <c:v>0.71372950000000002</c:v>
                </c:pt>
                <c:pt idx="37">
                  <c:v>0.71622059999999999</c:v>
                </c:pt>
                <c:pt idx="38">
                  <c:v>0.70779740000000002</c:v>
                </c:pt>
                <c:pt idx="39">
                  <c:v>0.70382619999999996</c:v>
                </c:pt>
                <c:pt idx="40">
                  <c:v>0.70783589999999996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820F-451B-A763-616D738ADCAD}"/>
            </c:ext>
          </c:extLst>
        </c:ser>
        <c:ser>
          <c:idx val="2"/>
          <c:order val="1"/>
          <c:tx>
            <c:strRef>
              <c:f>'Chart 2A data'!$C$1:$C$2</c:f>
              <c:strCache>
                <c:ptCount val="2"/>
                <c:pt idx="0">
                  <c:v>55–64</c:v>
                </c:pt>
                <c:pt idx="1">
                  <c:v>Women</c:v>
                </c:pt>
              </c:strCache>
            </c:strRef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-2.6253090646277909E-2"/>
                  <c:y val="-4.9790501096638962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820F-451B-A763-616D738ADCAD}"/>
                </c:ext>
              </c:extLst>
            </c:dLbl>
            <c:dLbl>
              <c:idx val="40"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820F-451B-A763-616D738ADCA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2">
                        <a:lumMod val="50000"/>
                      </a:schemeClr>
                    </a:solidFill>
                    <a:latin typeface="Neue" panose="020B0504000000020003" pitchFamily="34" charset="0"/>
                    <a:ea typeface="Neue" panose="020B0504000000020003" pitchFamily="34" charset="0"/>
                    <a:cs typeface="+mn-cs"/>
                  </a:defRPr>
                </a:pPr>
                <a:endParaRPr lang="en-US"/>
              </a:p>
            </c:txPr>
            <c:dLblPos val="t"/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'Chart 2A data'!$A$3:$A$43</c:f>
              <c:numCache>
                <c:formatCode>General</c:formatCode>
                <c:ptCount val="41"/>
                <c:pt idx="0">
                  <c:v>1982</c:v>
                </c:pt>
                <c:pt idx="1">
                  <c:v>1983</c:v>
                </c:pt>
                <c:pt idx="2">
                  <c:v>1984</c:v>
                </c:pt>
                <c:pt idx="3">
                  <c:v>1985</c:v>
                </c:pt>
                <c:pt idx="4">
                  <c:v>1986</c:v>
                </c:pt>
                <c:pt idx="5">
                  <c:v>1987</c:v>
                </c:pt>
                <c:pt idx="6">
                  <c:v>1988</c:v>
                </c:pt>
                <c:pt idx="7">
                  <c:v>1989</c:v>
                </c:pt>
                <c:pt idx="8">
                  <c:v>1990</c:v>
                </c:pt>
                <c:pt idx="9">
                  <c:v>1991</c:v>
                </c:pt>
                <c:pt idx="10">
                  <c:v>1992</c:v>
                </c:pt>
                <c:pt idx="11">
                  <c:v>1993</c:v>
                </c:pt>
                <c:pt idx="12">
                  <c:v>1994</c:v>
                </c:pt>
                <c:pt idx="13">
                  <c:v>1995</c:v>
                </c:pt>
                <c:pt idx="14">
                  <c:v>1996</c:v>
                </c:pt>
                <c:pt idx="15">
                  <c:v>1997</c:v>
                </c:pt>
                <c:pt idx="16">
                  <c:v>1998</c:v>
                </c:pt>
                <c:pt idx="17">
                  <c:v>1999</c:v>
                </c:pt>
                <c:pt idx="18">
                  <c:v>2000</c:v>
                </c:pt>
                <c:pt idx="19">
                  <c:v>2001</c:v>
                </c:pt>
                <c:pt idx="20">
                  <c:v>2002</c:v>
                </c:pt>
                <c:pt idx="21">
                  <c:v>2003</c:v>
                </c:pt>
                <c:pt idx="22">
                  <c:v>2004</c:v>
                </c:pt>
                <c:pt idx="23">
                  <c:v>2005</c:v>
                </c:pt>
                <c:pt idx="24">
                  <c:v>2006</c:v>
                </c:pt>
                <c:pt idx="25">
                  <c:v>2007</c:v>
                </c:pt>
                <c:pt idx="26">
                  <c:v>2008</c:v>
                </c:pt>
                <c:pt idx="27">
                  <c:v>2009</c:v>
                </c:pt>
                <c:pt idx="28">
                  <c:v>2010</c:v>
                </c:pt>
                <c:pt idx="29">
                  <c:v>2011</c:v>
                </c:pt>
                <c:pt idx="30">
                  <c:v>2012</c:v>
                </c:pt>
                <c:pt idx="31">
                  <c:v>2013</c:v>
                </c:pt>
                <c:pt idx="32">
                  <c:v>2014</c:v>
                </c:pt>
                <c:pt idx="33">
                  <c:v>2015</c:v>
                </c:pt>
                <c:pt idx="34">
                  <c:v>2016</c:v>
                </c:pt>
                <c:pt idx="35">
                  <c:v>2017</c:v>
                </c:pt>
                <c:pt idx="36">
                  <c:v>2018</c:v>
                </c:pt>
                <c:pt idx="37">
                  <c:v>2019</c:v>
                </c:pt>
                <c:pt idx="38">
                  <c:v>2020</c:v>
                </c:pt>
                <c:pt idx="39">
                  <c:v>2021</c:v>
                </c:pt>
                <c:pt idx="40">
                  <c:v>2022</c:v>
                </c:pt>
              </c:numCache>
            </c:numRef>
          </c:cat>
          <c:val>
            <c:numRef>
              <c:f>'Chart 2A data'!$C$3:$C$43</c:f>
              <c:numCache>
                <c:formatCode>0.0%</c:formatCode>
                <c:ptCount val="41"/>
                <c:pt idx="0">
                  <c:v>0.41816059999999999</c:v>
                </c:pt>
                <c:pt idx="1">
                  <c:v>0.41493150000000001</c:v>
                </c:pt>
                <c:pt idx="2">
                  <c:v>0.41714059999999997</c:v>
                </c:pt>
                <c:pt idx="3">
                  <c:v>0.41993580000000003</c:v>
                </c:pt>
                <c:pt idx="4">
                  <c:v>0.42345820000000001</c:v>
                </c:pt>
                <c:pt idx="5">
                  <c:v>0.4262994</c:v>
                </c:pt>
                <c:pt idx="6">
                  <c:v>0.43435750000000001</c:v>
                </c:pt>
                <c:pt idx="7">
                  <c:v>0.45115329999999998</c:v>
                </c:pt>
                <c:pt idx="8">
                  <c:v>0.45176280000000002</c:v>
                </c:pt>
                <c:pt idx="9">
                  <c:v>0.45356299999999999</c:v>
                </c:pt>
                <c:pt idx="10">
                  <c:v>0.466142</c:v>
                </c:pt>
                <c:pt idx="11">
                  <c:v>0.47259200000000001</c:v>
                </c:pt>
                <c:pt idx="12">
                  <c:v>0.48873240000000001</c:v>
                </c:pt>
                <c:pt idx="13">
                  <c:v>0.49325659999999999</c:v>
                </c:pt>
                <c:pt idx="14">
                  <c:v>0.49618620000000002</c:v>
                </c:pt>
                <c:pt idx="15">
                  <c:v>0.50850229999999996</c:v>
                </c:pt>
                <c:pt idx="16">
                  <c:v>0.51091900000000001</c:v>
                </c:pt>
                <c:pt idx="17">
                  <c:v>0.51629530000000001</c:v>
                </c:pt>
                <c:pt idx="18">
                  <c:v>0.51646000000000003</c:v>
                </c:pt>
                <c:pt idx="19">
                  <c:v>0.53213029999999995</c:v>
                </c:pt>
                <c:pt idx="20">
                  <c:v>0.55119410000000002</c:v>
                </c:pt>
                <c:pt idx="21">
                  <c:v>0.56799529999999998</c:v>
                </c:pt>
                <c:pt idx="22">
                  <c:v>0.56483559999999999</c:v>
                </c:pt>
                <c:pt idx="23">
                  <c:v>0.57032000000000005</c:v>
                </c:pt>
                <c:pt idx="24">
                  <c:v>0.58260559999999995</c:v>
                </c:pt>
                <c:pt idx="25">
                  <c:v>0.58236120000000002</c:v>
                </c:pt>
                <c:pt idx="26">
                  <c:v>0.59087469999999997</c:v>
                </c:pt>
                <c:pt idx="27">
                  <c:v>0.59902840000000002</c:v>
                </c:pt>
                <c:pt idx="28">
                  <c:v>0.60440799999999995</c:v>
                </c:pt>
                <c:pt idx="29">
                  <c:v>0.59821290000000005</c:v>
                </c:pt>
                <c:pt idx="30">
                  <c:v>0.59409959999999995</c:v>
                </c:pt>
                <c:pt idx="31">
                  <c:v>0.59201239999999999</c:v>
                </c:pt>
                <c:pt idx="32">
                  <c:v>0.58789590000000003</c:v>
                </c:pt>
                <c:pt idx="33">
                  <c:v>0.58540130000000001</c:v>
                </c:pt>
                <c:pt idx="34">
                  <c:v>0.58397390000000005</c:v>
                </c:pt>
                <c:pt idx="35">
                  <c:v>0.58953659999999997</c:v>
                </c:pt>
                <c:pt idx="36">
                  <c:v>0.59257219999999999</c:v>
                </c:pt>
                <c:pt idx="37">
                  <c:v>0.5965606</c:v>
                </c:pt>
                <c:pt idx="38">
                  <c:v>0.58948129999999999</c:v>
                </c:pt>
                <c:pt idx="39">
                  <c:v>0.59114500000000003</c:v>
                </c:pt>
                <c:pt idx="40">
                  <c:v>0.60104970000000002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5-820F-451B-A763-616D738ADCAD}"/>
            </c:ext>
          </c:extLst>
        </c:ser>
        <c:ser>
          <c:idx val="3"/>
          <c:order val="2"/>
          <c:tx>
            <c:strRef>
              <c:f>'Chart 2A data'!$D$1:$D$2</c:f>
              <c:strCache>
                <c:ptCount val="2"/>
                <c:pt idx="0">
                  <c:v>65+</c:v>
                </c:pt>
                <c:pt idx="1">
                  <c:v>Men</c:v>
                </c:pt>
              </c:strCache>
            </c:strRef>
          </c:tx>
          <c:spPr>
            <a:ln w="28575" cap="rnd">
              <a:solidFill>
                <a:schemeClr val="accent4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-2.922410513903154E-2"/>
                  <c:y val="-4.9790501096639024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820F-451B-A763-616D738ADCAD}"/>
                </c:ext>
              </c:extLst>
            </c:dLbl>
            <c:dLbl>
              <c:idx val="40"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820F-451B-A763-616D738ADCA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2">
                        <a:lumMod val="50000"/>
                      </a:schemeClr>
                    </a:solidFill>
                    <a:latin typeface="Neue" panose="020B0504000000020003" pitchFamily="34" charset="0"/>
                    <a:ea typeface="Neue" panose="020B0504000000020003" pitchFamily="34" charset="0"/>
                    <a:cs typeface="+mn-cs"/>
                  </a:defRPr>
                </a:pPr>
                <a:endParaRPr lang="en-US"/>
              </a:p>
            </c:txPr>
            <c:dLblPos val="t"/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'Chart 2A data'!$A$3:$A$43</c:f>
              <c:numCache>
                <c:formatCode>General</c:formatCode>
                <c:ptCount val="41"/>
                <c:pt idx="0">
                  <c:v>1982</c:v>
                </c:pt>
                <c:pt idx="1">
                  <c:v>1983</c:v>
                </c:pt>
                <c:pt idx="2">
                  <c:v>1984</c:v>
                </c:pt>
                <c:pt idx="3">
                  <c:v>1985</c:v>
                </c:pt>
                <c:pt idx="4">
                  <c:v>1986</c:v>
                </c:pt>
                <c:pt idx="5">
                  <c:v>1987</c:v>
                </c:pt>
                <c:pt idx="6">
                  <c:v>1988</c:v>
                </c:pt>
                <c:pt idx="7">
                  <c:v>1989</c:v>
                </c:pt>
                <c:pt idx="8">
                  <c:v>1990</c:v>
                </c:pt>
                <c:pt idx="9">
                  <c:v>1991</c:v>
                </c:pt>
                <c:pt idx="10">
                  <c:v>1992</c:v>
                </c:pt>
                <c:pt idx="11">
                  <c:v>1993</c:v>
                </c:pt>
                <c:pt idx="12">
                  <c:v>1994</c:v>
                </c:pt>
                <c:pt idx="13">
                  <c:v>1995</c:v>
                </c:pt>
                <c:pt idx="14">
                  <c:v>1996</c:v>
                </c:pt>
                <c:pt idx="15">
                  <c:v>1997</c:v>
                </c:pt>
                <c:pt idx="16">
                  <c:v>1998</c:v>
                </c:pt>
                <c:pt idx="17">
                  <c:v>1999</c:v>
                </c:pt>
                <c:pt idx="18">
                  <c:v>2000</c:v>
                </c:pt>
                <c:pt idx="19">
                  <c:v>2001</c:v>
                </c:pt>
                <c:pt idx="20">
                  <c:v>2002</c:v>
                </c:pt>
                <c:pt idx="21">
                  <c:v>2003</c:v>
                </c:pt>
                <c:pt idx="22">
                  <c:v>2004</c:v>
                </c:pt>
                <c:pt idx="23">
                  <c:v>2005</c:v>
                </c:pt>
                <c:pt idx="24">
                  <c:v>2006</c:v>
                </c:pt>
                <c:pt idx="25">
                  <c:v>2007</c:v>
                </c:pt>
                <c:pt idx="26">
                  <c:v>2008</c:v>
                </c:pt>
                <c:pt idx="27">
                  <c:v>2009</c:v>
                </c:pt>
                <c:pt idx="28">
                  <c:v>2010</c:v>
                </c:pt>
                <c:pt idx="29">
                  <c:v>2011</c:v>
                </c:pt>
                <c:pt idx="30">
                  <c:v>2012</c:v>
                </c:pt>
                <c:pt idx="31">
                  <c:v>2013</c:v>
                </c:pt>
                <c:pt idx="32">
                  <c:v>2014</c:v>
                </c:pt>
                <c:pt idx="33">
                  <c:v>2015</c:v>
                </c:pt>
                <c:pt idx="34">
                  <c:v>2016</c:v>
                </c:pt>
                <c:pt idx="35">
                  <c:v>2017</c:v>
                </c:pt>
                <c:pt idx="36">
                  <c:v>2018</c:v>
                </c:pt>
                <c:pt idx="37">
                  <c:v>2019</c:v>
                </c:pt>
                <c:pt idx="38">
                  <c:v>2020</c:v>
                </c:pt>
                <c:pt idx="39">
                  <c:v>2021</c:v>
                </c:pt>
                <c:pt idx="40">
                  <c:v>2022</c:v>
                </c:pt>
              </c:numCache>
            </c:numRef>
          </c:cat>
          <c:val>
            <c:numRef>
              <c:f>'Chart 2A data'!$D$3:$D$43</c:f>
              <c:numCache>
                <c:formatCode>0.0%</c:formatCode>
                <c:ptCount val="41"/>
                <c:pt idx="0">
                  <c:v>0.1779606</c:v>
                </c:pt>
                <c:pt idx="1">
                  <c:v>0.17466590000000001</c:v>
                </c:pt>
                <c:pt idx="2">
                  <c:v>0.1638994</c:v>
                </c:pt>
                <c:pt idx="3">
                  <c:v>0.15765779999999999</c:v>
                </c:pt>
                <c:pt idx="4">
                  <c:v>0.15961790000000001</c:v>
                </c:pt>
                <c:pt idx="5">
                  <c:v>0.1634545</c:v>
                </c:pt>
                <c:pt idx="6">
                  <c:v>0.1648424</c:v>
                </c:pt>
                <c:pt idx="7">
                  <c:v>0.1672189</c:v>
                </c:pt>
                <c:pt idx="8">
                  <c:v>0.16392490000000001</c:v>
                </c:pt>
                <c:pt idx="9">
                  <c:v>0.15719739999999999</c:v>
                </c:pt>
                <c:pt idx="10">
                  <c:v>0.1606322</c:v>
                </c:pt>
                <c:pt idx="11">
                  <c:v>0.15559539999999999</c:v>
                </c:pt>
                <c:pt idx="12">
                  <c:v>0.1674291</c:v>
                </c:pt>
                <c:pt idx="13">
                  <c:v>0.1671638</c:v>
                </c:pt>
                <c:pt idx="14">
                  <c:v>0.1673587</c:v>
                </c:pt>
                <c:pt idx="15">
                  <c:v>0.17006940000000001</c:v>
                </c:pt>
                <c:pt idx="16">
                  <c:v>0.16384299999999999</c:v>
                </c:pt>
                <c:pt idx="17">
                  <c:v>0.16896040000000001</c:v>
                </c:pt>
                <c:pt idx="18">
                  <c:v>0.17665910000000001</c:v>
                </c:pt>
                <c:pt idx="19">
                  <c:v>0.17849680000000001</c:v>
                </c:pt>
                <c:pt idx="20">
                  <c:v>0.17970230000000001</c:v>
                </c:pt>
                <c:pt idx="21">
                  <c:v>0.18530769999999999</c:v>
                </c:pt>
                <c:pt idx="22">
                  <c:v>0.187669</c:v>
                </c:pt>
                <c:pt idx="23">
                  <c:v>0.19746420000000001</c:v>
                </c:pt>
                <c:pt idx="24">
                  <c:v>0.20363059999999999</c:v>
                </c:pt>
                <c:pt idx="25">
                  <c:v>0.20464270000000001</c:v>
                </c:pt>
                <c:pt idx="26">
                  <c:v>0.21439659999999999</c:v>
                </c:pt>
                <c:pt idx="27">
                  <c:v>0.21925549999999999</c:v>
                </c:pt>
                <c:pt idx="28">
                  <c:v>0.2207248</c:v>
                </c:pt>
                <c:pt idx="29">
                  <c:v>0.22837450000000001</c:v>
                </c:pt>
                <c:pt idx="30">
                  <c:v>0.23516690000000001</c:v>
                </c:pt>
                <c:pt idx="31">
                  <c:v>0.2348479</c:v>
                </c:pt>
                <c:pt idx="32">
                  <c:v>0.2286031</c:v>
                </c:pt>
                <c:pt idx="33">
                  <c:v>0.23258970000000001</c:v>
                </c:pt>
                <c:pt idx="34">
                  <c:v>0.23888680000000001</c:v>
                </c:pt>
                <c:pt idx="35">
                  <c:v>0.23887949999999999</c:v>
                </c:pt>
                <c:pt idx="36">
                  <c:v>0.2394008</c:v>
                </c:pt>
                <c:pt idx="37">
                  <c:v>0.24616060000000001</c:v>
                </c:pt>
                <c:pt idx="38">
                  <c:v>0.23858940000000001</c:v>
                </c:pt>
                <c:pt idx="39">
                  <c:v>0.2322582</c:v>
                </c:pt>
                <c:pt idx="40">
                  <c:v>0.2371711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8-820F-451B-A763-616D738ADCAD}"/>
            </c:ext>
          </c:extLst>
        </c:ser>
        <c:ser>
          <c:idx val="4"/>
          <c:order val="3"/>
          <c:tx>
            <c:strRef>
              <c:f>'Chart 2A data'!$E$1:$E$2</c:f>
              <c:strCache>
                <c:ptCount val="2"/>
                <c:pt idx="0">
                  <c:v>65+</c:v>
                </c:pt>
                <c:pt idx="1">
                  <c:v>Women</c:v>
                </c:pt>
              </c:strCache>
            </c:strRef>
          </c:tx>
          <c:spPr>
            <a:ln w="28575" cap="rnd">
              <a:solidFill>
                <a:schemeClr val="accent5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dLblPos val="b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820F-451B-A763-616D738ADCAD}"/>
                </c:ext>
              </c:extLst>
            </c:dLbl>
            <c:dLbl>
              <c:idx val="40"/>
              <c:dLblPos val="b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820F-451B-A763-616D738ADCA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2">
                        <a:lumMod val="50000"/>
                      </a:schemeClr>
                    </a:solidFill>
                    <a:latin typeface="Neue" panose="020B0504000000020003" pitchFamily="34" charset="0"/>
                    <a:ea typeface="Neue" panose="020B0504000000020003" pitchFamily="34" charset="0"/>
                    <a:cs typeface="+mn-cs"/>
                  </a:defRPr>
                </a:pPr>
                <a:endParaRPr lang="en-US"/>
              </a:p>
            </c:txPr>
            <c:dLblPos val="b"/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'Chart 2A data'!$A$3:$A$43</c:f>
              <c:numCache>
                <c:formatCode>General</c:formatCode>
                <c:ptCount val="41"/>
                <c:pt idx="0">
                  <c:v>1982</c:v>
                </c:pt>
                <c:pt idx="1">
                  <c:v>1983</c:v>
                </c:pt>
                <c:pt idx="2">
                  <c:v>1984</c:v>
                </c:pt>
                <c:pt idx="3">
                  <c:v>1985</c:v>
                </c:pt>
                <c:pt idx="4">
                  <c:v>1986</c:v>
                </c:pt>
                <c:pt idx="5">
                  <c:v>1987</c:v>
                </c:pt>
                <c:pt idx="6">
                  <c:v>1988</c:v>
                </c:pt>
                <c:pt idx="7">
                  <c:v>1989</c:v>
                </c:pt>
                <c:pt idx="8">
                  <c:v>1990</c:v>
                </c:pt>
                <c:pt idx="9">
                  <c:v>1991</c:v>
                </c:pt>
                <c:pt idx="10">
                  <c:v>1992</c:v>
                </c:pt>
                <c:pt idx="11">
                  <c:v>1993</c:v>
                </c:pt>
                <c:pt idx="12">
                  <c:v>1994</c:v>
                </c:pt>
                <c:pt idx="13">
                  <c:v>1995</c:v>
                </c:pt>
                <c:pt idx="14">
                  <c:v>1996</c:v>
                </c:pt>
                <c:pt idx="15">
                  <c:v>1997</c:v>
                </c:pt>
                <c:pt idx="16">
                  <c:v>1998</c:v>
                </c:pt>
                <c:pt idx="17">
                  <c:v>1999</c:v>
                </c:pt>
                <c:pt idx="18">
                  <c:v>2000</c:v>
                </c:pt>
                <c:pt idx="19">
                  <c:v>2001</c:v>
                </c:pt>
                <c:pt idx="20">
                  <c:v>2002</c:v>
                </c:pt>
                <c:pt idx="21">
                  <c:v>2003</c:v>
                </c:pt>
                <c:pt idx="22">
                  <c:v>2004</c:v>
                </c:pt>
                <c:pt idx="23">
                  <c:v>2005</c:v>
                </c:pt>
                <c:pt idx="24">
                  <c:v>2006</c:v>
                </c:pt>
                <c:pt idx="25">
                  <c:v>2007</c:v>
                </c:pt>
                <c:pt idx="26">
                  <c:v>2008</c:v>
                </c:pt>
                <c:pt idx="27">
                  <c:v>2009</c:v>
                </c:pt>
                <c:pt idx="28">
                  <c:v>2010</c:v>
                </c:pt>
                <c:pt idx="29">
                  <c:v>2011</c:v>
                </c:pt>
                <c:pt idx="30">
                  <c:v>2012</c:v>
                </c:pt>
                <c:pt idx="31">
                  <c:v>2013</c:v>
                </c:pt>
                <c:pt idx="32">
                  <c:v>2014</c:v>
                </c:pt>
                <c:pt idx="33">
                  <c:v>2015</c:v>
                </c:pt>
                <c:pt idx="34">
                  <c:v>2016</c:v>
                </c:pt>
                <c:pt idx="35">
                  <c:v>2017</c:v>
                </c:pt>
                <c:pt idx="36">
                  <c:v>2018</c:v>
                </c:pt>
                <c:pt idx="37">
                  <c:v>2019</c:v>
                </c:pt>
                <c:pt idx="38">
                  <c:v>2020</c:v>
                </c:pt>
                <c:pt idx="39">
                  <c:v>2021</c:v>
                </c:pt>
                <c:pt idx="40">
                  <c:v>2022</c:v>
                </c:pt>
              </c:numCache>
            </c:numRef>
          </c:cat>
          <c:val>
            <c:numRef>
              <c:f>'Chart 2A data'!$E$3:$E$43</c:f>
              <c:numCache>
                <c:formatCode>0.0%</c:formatCode>
                <c:ptCount val="41"/>
                <c:pt idx="0">
                  <c:v>7.8825199999999998E-2</c:v>
                </c:pt>
                <c:pt idx="1">
                  <c:v>7.8507800000000003E-2</c:v>
                </c:pt>
                <c:pt idx="2">
                  <c:v>7.5629799999999997E-2</c:v>
                </c:pt>
                <c:pt idx="3">
                  <c:v>7.2706699999999999E-2</c:v>
                </c:pt>
                <c:pt idx="4">
                  <c:v>7.3768700000000006E-2</c:v>
                </c:pt>
                <c:pt idx="5">
                  <c:v>7.4317599999999998E-2</c:v>
                </c:pt>
                <c:pt idx="6">
                  <c:v>7.9018500000000005E-2</c:v>
                </c:pt>
                <c:pt idx="7">
                  <c:v>8.3990700000000001E-2</c:v>
                </c:pt>
                <c:pt idx="8">
                  <c:v>8.6303699999999997E-2</c:v>
                </c:pt>
                <c:pt idx="9">
                  <c:v>8.5718500000000003E-2</c:v>
                </c:pt>
                <c:pt idx="10">
                  <c:v>8.2596500000000003E-2</c:v>
                </c:pt>
                <c:pt idx="11">
                  <c:v>8.1071299999999999E-2</c:v>
                </c:pt>
                <c:pt idx="12">
                  <c:v>9.1312099999999993E-2</c:v>
                </c:pt>
                <c:pt idx="13">
                  <c:v>8.8470900000000005E-2</c:v>
                </c:pt>
                <c:pt idx="14">
                  <c:v>8.4651199999999996E-2</c:v>
                </c:pt>
                <c:pt idx="15">
                  <c:v>8.5876599999999997E-2</c:v>
                </c:pt>
                <c:pt idx="16">
                  <c:v>8.6021E-2</c:v>
                </c:pt>
                <c:pt idx="17">
                  <c:v>8.8444700000000001E-2</c:v>
                </c:pt>
                <c:pt idx="18">
                  <c:v>9.3981200000000001E-2</c:v>
                </c:pt>
                <c:pt idx="19">
                  <c:v>9.5287899999999995E-2</c:v>
                </c:pt>
                <c:pt idx="20">
                  <c:v>9.85679E-2</c:v>
                </c:pt>
                <c:pt idx="21">
                  <c:v>0.1056392</c:v>
                </c:pt>
                <c:pt idx="22">
                  <c:v>0.110721</c:v>
                </c:pt>
                <c:pt idx="23">
                  <c:v>0.11534030000000001</c:v>
                </c:pt>
                <c:pt idx="24">
                  <c:v>0.11641070000000001</c:v>
                </c:pt>
                <c:pt idx="25">
                  <c:v>0.12675239999999999</c:v>
                </c:pt>
                <c:pt idx="26">
                  <c:v>0.13241</c:v>
                </c:pt>
                <c:pt idx="27">
                  <c:v>0.13665640000000001</c:v>
                </c:pt>
                <c:pt idx="28">
                  <c:v>0.13756280000000001</c:v>
                </c:pt>
                <c:pt idx="29">
                  <c:v>0.14005400000000001</c:v>
                </c:pt>
                <c:pt idx="30">
                  <c:v>0.1454433</c:v>
                </c:pt>
                <c:pt idx="31">
                  <c:v>0.148927</c:v>
                </c:pt>
                <c:pt idx="32">
                  <c:v>0.1512907</c:v>
                </c:pt>
                <c:pt idx="33">
                  <c:v>0.15309890000000001</c:v>
                </c:pt>
                <c:pt idx="34">
                  <c:v>0.15563489999999999</c:v>
                </c:pt>
                <c:pt idx="35">
                  <c:v>0.15619279999999999</c:v>
                </c:pt>
                <c:pt idx="36">
                  <c:v>0.15978020000000001</c:v>
                </c:pt>
                <c:pt idx="37">
                  <c:v>0.16393940000000001</c:v>
                </c:pt>
                <c:pt idx="38">
                  <c:v>0.15889829999999999</c:v>
                </c:pt>
                <c:pt idx="39">
                  <c:v>0.15257809999999999</c:v>
                </c:pt>
                <c:pt idx="40">
                  <c:v>0.1518005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B-820F-451B-A763-616D738ADCA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538324991"/>
        <c:axId val="538325407"/>
      </c:lineChart>
      <c:dateAx>
        <c:axId val="538324991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5400000" spcFirstLastPara="1" vertOverflow="ellipsis" wrap="square" anchor="ctr" anchorCtr="1"/>
          <a:lstStyle/>
          <a:p>
            <a:pPr>
              <a:defRPr sz="1200" b="0" i="0" u="none" strike="noStrike" kern="1200" baseline="0">
                <a:solidFill>
                  <a:schemeClr val="tx2">
                    <a:lumMod val="50000"/>
                  </a:schemeClr>
                </a:solidFill>
                <a:latin typeface="Neue" panose="020B0504000000020003" pitchFamily="34" charset="0"/>
                <a:ea typeface="Neue" panose="020B0504000000020003" pitchFamily="34" charset="0"/>
                <a:cs typeface="+mn-cs"/>
              </a:defRPr>
            </a:pPr>
            <a:endParaRPr lang="en-US"/>
          </a:p>
        </c:txPr>
        <c:crossAx val="538325407"/>
        <c:crosses val="autoZero"/>
        <c:auto val="0"/>
        <c:lblOffset val="100"/>
        <c:baseTimeUnit val="days"/>
        <c:minorUnit val="5"/>
      </c:dateAx>
      <c:valAx>
        <c:axId val="538325407"/>
        <c:scaling>
          <c:orientation val="minMax"/>
          <c:min val="0"/>
        </c:scaling>
        <c:delete val="1"/>
        <c:axPos val="l"/>
        <c:majorGridlines>
          <c:spPr>
            <a:ln w="9525" cap="flat" cmpd="sng" algn="ctr">
              <a:solidFill>
                <a:schemeClr val="bg2"/>
              </a:solidFill>
              <a:round/>
            </a:ln>
            <a:effectLst/>
          </c:spPr>
        </c:majorGridlines>
        <c:numFmt formatCode="0%" sourceLinked="0"/>
        <c:majorTickMark val="none"/>
        <c:minorTickMark val="none"/>
        <c:tickLblPos val="nextTo"/>
        <c:crossAx val="538324991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84572463768115946"/>
          <c:y val="0.29181971387993738"/>
          <c:w val="0.14702898550724638"/>
          <c:h val="0.39630411686880318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2">
                  <a:lumMod val="50000"/>
                </a:schemeClr>
              </a:solidFill>
              <a:latin typeface="Neue" panose="020B0504000000020003" pitchFamily="34" charset="0"/>
              <a:ea typeface="Neue" panose="020B0504000000020003" pitchFamily="34" charset="0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200">
          <a:solidFill>
            <a:schemeClr val="tx2">
              <a:lumMod val="50000"/>
            </a:schemeClr>
          </a:solidFill>
          <a:latin typeface="Neue" panose="020B0504000000020003" pitchFamily="34" charset="0"/>
          <a:ea typeface="Neue" panose="020B0504000000020003" pitchFamily="34" charset="0"/>
        </a:defRPr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200" b="0" i="0" u="none" strike="noStrike" kern="1200" spc="0" baseline="0">
                <a:solidFill>
                  <a:schemeClr val="tx2">
                    <a:lumMod val="50000"/>
                  </a:schemeClr>
                </a:solidFill>
                <a:latin typeface="Neue" panose="020B0504000000020003" pitchFamily="34" charset="0"/>
                <a:ea typeface="Neue" panose="020B0504000000020003" pitchFamily="34" charset="0"/>
                <a:cs typeface="+mn-cs"/>
              </a:defRPr>
            </a:pPr>
            <a:r>
              <a:rPr lang="en-US" sz="1200" dirty="0">
                <a:effectLst/>
              </a:rPr>
              <a:t>Financially fragile working households ages 55-64 by income , 1992-2018 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spc="0" baseline="0">
              <a:solidFill>
                <a:schemeClr val="tx2">
                  <a:lumMod val="50000"/>
                </a:schemeClr>
              </a:solidFill>
              <a:latin typeface="Neue" panose="020B0504000000020003" pitchFamily="34" charset="0"/>
              <a:ea typeface="Neue" panose="020B0504000000020003" pitchFamily="34" charset="0"/>
              <a:cs typeface="+mn-cs"/>
            </a:defRPr>
          </a:pPr>
          <a:endParaRPr lang="en-US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'3D Data'!$C$5</c:f>
              <c:strCache>
                <c:ptCount val="1"/>
                <c:pt idx="0">
                  <c:v>Bottom 50%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900" b="0" i="0" u="none" strike="noStrike" kern="1200" baseline="0">
                      <a:solidFill>
                        <a:schemeClr val="tx2">
                          <a:lumMod val="50000"/>
                        </a:schemeClr>
                      </a:solidFill>
                      <a:latin typeface="Neue" panose="020B0504000000020003" pitchFamily="34" charset="0"/>
                      <a:ea typeface="Neue" panose="020B0504000000020003" pitchFamily="34" charset="0"/>
                      <a:cs typeface="+mn-cs"/>
                    </a:defRPr>
                  </a:pPr>
                  <a:endParaRPr lang="en-US"/>
                </a:p>
              </c:txPr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27-7277-40E2-A3A3-DB03F8EF7E5D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7277-40E2-A3A3-DB03F8EF7E5D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7277-40E2-A3A3-DB03F8EF7E5D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7277-40E2-A3A3-DB03F8EF7E5D}"/>
                </c:ext>
              </c:extLst>
            </c:dLbl>
            <c:dLbl>
              <c:idx val="4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7277-40E2-A3A3-DB03F8EF7E5D}"/>
                </c:ext>
              </c:extLst>
            </c:dLbl>
            <c:dLbl>
              <c:idx val="5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7277-40E2-A3A3-DB03F8EF7E5D}"/>
                </c:ext>
              </c:extLst>
            </c:dLbl>
            <c:dLbl>
              <c:idx val="6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7277-40E2-A3A3-DB03F8EF7E5D}"/>
                </c:ext>
              </c:extLst>
            </c:dLbl>
            <c:dLbl>
              <c:idx val="7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7277-40E2-A3A3-DB03F8EF7E5D}"/>
                </c:ext>
              </c:extLst>
            </c:dLbl>
            <c:dLbl>
              <c:idx val="8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7277-40E2-A3A3-DB03F8EF7E5D}"/>
                </c:ext>
              </c:extLst>
            </c:dLbl>
            <c:dLbl>
              <c:idx val="9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7277-40E2-A3A3-DB03F8EF7E5D}"/>
                </c:ext>
              </c:extLst>
            </c:dLbl>
            <c:dLbl>
              <c:idx val="1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7277-40E2-A3A3-DB03F8EF7E5D}"/>
                </c:ext>
              </c:extLst>
            </c:dLbl>
            <c:dLbl>
              <c:idx val="1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7277-40E2-A3A3-DB03F8EF7E5D}"/>
                </c:ext>
              </c:extLst>
            </c:dLbl>
            <c:dLbl>
              <c:idx val="1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7277-40E2-A3A3-DB03F8EF7E5D}"/>
                </c:ext>
              </c:extLst>
            </c:dLbl>
            <c:numFmt formatCode="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900" b="0" i="0" u="none" strike="noStrike" kern="1200" baseline="0">
                    <a:solidFill>
                      <a:schemeClr val="tx2">
                        <a:lumMod val="50000"/>
                      </a:schemeClr>
                    </a:solidFill>
                    <a:latin typeface="Neue" panose="020B0504000000020003" pitchFamily="34" charset="0"/>
                    <a:ea typeface="Neue" panose="020B0504000000020003" pitchFamily="34" charset="0"/>
                    <a:cs typeface="+mn-cs"/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'3D Data'!$B$6:$B$19</c:f>
              <c:numCache>
                <c:formatCode>General</c:formatCode>
                <c:ptCount val="14"/>
                <c:pt idx="0">
                  <c:v>1992</c:v>
                </c:pt>
                <c:pt idx="1">
                  <c:v>1994</c:v>
                </c:pt>
                <c:pt idx="2">
                  <c:v>1996</c:v>
                </c:pt>
                <c:pt idx="3">
                  <c:v>1998</c:v>
                </c:pt>
                <c:pt idx="4">
                  <c:v>2000</c:v>
                </c:pt>
                <c:pt idx="5">
                  <c:v>2002</c:v>
                </c:pt>
                <c:pt idx="6">
                  <c:v>2004</c:v>
                </c:pt>
                <c:pt idx="7">
                  <c:v>2006</c:v>
                </c:pt>
                <c:pt idx="8">
                  <c:v>2008</c:v>
                </c:pt>
                <c:pt idx="9">
                  <c:v>2010</c:v>
                </c:pt>
                <c:pt idx="10">
                  <c:v>2012</c:v>
                </c:pt>
                <c:pt idx="11">
                  <c:v>2014</c:v>
                </c:pt>
                <c:pt idx="12">
                  <c:v>2016</c:v>
                </c:pt>
                <c:pt idx="13">
                  <c:v>2018</c:v>
                </c:pt>
              </c:numCache>
            </c:numRef>
          </c:cat>
          <c:val>
            <c:numRef>
              <c:f>'3D Data'!$C$6:$C$19</c:f>
              <c:numCache>
                <c:formatCode>0%</c:formatCode>
                <c:ptCount val="14"/>
                <c:pt idx="0">
                  <c:v>0.35</c:v>
                </c:pt>
                <c:pt idx="1">
                  <c:v>0.33</c:v>
                </c:pt>
                <c:pt idx="2">
                  <c:v>0.36</c:v>
                </c:pt>
                <c:pt idx="3">
                  <c:v>0.38</c:v>
                </c:pt>
                <c:pt idx="4">
                  <c:v>0.38</c:v>
                </c:pt>
                <c:pt idx="5">
                  <c:v>0.36</c:v>
                </c:pt>
                <c:pt idx="6">
                  <c:v>0.41</c:v>
                </c:pt>
                <c:pt idx="7">
                  <c:v>0.45</c:v>
                </c:pt>
                <c:pt idx="8">
                  <c:v>0.45</c:v>
                </c:pt>
                <c:pt idx="9">
                  <c:v>0.51</c:v>
                </c:pt>
                <c:pt idx="10">
                  <c:v>0.49</c:v>
                </c:pt>
                <c:pt idx="11">
                  <c:v>0.51</c:v>
                </c:pt>
                <c:pt idx="12">
                  <c:v>0.5</c:v>
                </c:pt>
                <c:pt idx="13">
                  <c:v>0.54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7277-40E2-A3A3-DB03F8EF7E5D}"/>
            </c:ext>
          </c:extLst>
        </c:ser>
        <c:ser>
          <c:idx val="1"/>
          <c:order val="1"/>
          <c:tx>
            <c:strRef>
              <c:f>'3D Data'!$D$5</c:f>
              <c:strCache>
                <c:ptCount val="1"/>
                <c:pt idx="0">
                  <c:v>Middle 40%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dLbls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A-7277-40E2-A3A3-DB03F8EF7E5D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9-7277-40E2-A3A3-DB03F8EF7E5D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7277-40E2-A3A3-DB03F8EF7E5D}"/>
                </c:ext>
              </c:extLst>
            </c:dLbl>
            <c:dLbl>
              <c:idx val="4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8-7277-40E2-A3A3-DB03F8EF7E5D}"/>
                </c:ext>
              </c:extLst>
            </c:dLbl>
            <c:dLbl>
              <c:idx val="5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7-7277-40E2-A3A3-DB03F8EF7E5D}"/>
                </c:ext>
              </c:extLst>
            </c:dLbl>
            <c:dLbl>
              <c:idx val="6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6-7277-40E2-A3A3-DB03F8EF7E5D}"/>
                </c:ext>
              </c:extLst>
            </c:dLbl>
            <c:dLbl>
              <c:idx val="7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5-7277-40E2-A3A3-DB03F8EF7E5D}"/>
                </c:ext>
              </c:extLst>
            </c:dLbl>
            <c:dLbl>
              <c:idx val="8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7277-40E2-A3A3-DB03F8EF7E5D}"/>
                </c:ext>
              </c:extLst>
            </c:dLbl>
            <c:dLbl>
              <c:idx val="9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7277-40E2-A3A3-DB03F8EF7E5D}"/>
                </c:ext>
              </c:extLst>
            </c:dLbl>
            <c:dLbl>
              <c:idx val="1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7277-40E2-A3A3-DB03F8EF7E5D}"/>
                </c:ext>
              </c:extLst>
            </c:dLbl>
            <c:dLbl>
              <c:idx val="1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7277-40E2-A3A3-DB03F8EF7E5D}"/>
                </c:ext>
              </c:extLst>
            </c:dLbl>
            <c:dLbl>
              <c:idx val="1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7277-40E2-A3A3-DB03F8EF7E5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900" b="0" i="0" u="none" strike="noStrike" kern="1200" baseline="0">
                    <a:solidFill>
                      <a:schemeClr val="tx2">
                        <a:lumMod val="50000"/>
                      </a:schemeClr>
                    </a:solidFill>
                    <a:latin typeface="Neue" panose="020B0504000000020003" pitchFamily="34" charset="0"/>
                    <a:ea typeface="Neue" panose="020B0504000000020003" pitchFamily="34" charset="0"/>
                    <a:cs typeface="+mn-cs"/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'3D Data'!$B$6:$B$19</c:f>
              <c:numCache>
                <c:formatCode>General</c:formatCode>
                <c:ptCount val="14"/>
                <c:pt idx="0">
                  <c:v>1992</c:v>
                </c:pt>
                <c:pt idx="1">
                  <c:v>1994</c:v>
                </c:pt>
                <c:pt idx="2">
                  <c:v>1996</c:v>
                </c:pt>
                <c:pt idx="3">
                  <c:v>1998</c:v>
                </c:pt>
                <c:pt idx="4">
                  <c:v>2000</c:v>
                </c:pt>
                <c:pt idx="5">
                  <c:v>2002</c:v>
                </c:pt>
                <c:pt idx="6">
                  <c:v>2004</c:v>
                </c:pt>
                <c:pt idx="7">
                  <c:v>2006</c:v>
                </c:pt>
                <c:pt idx="8">
                  <c:v>2008</c:v>
                </c:pt>
                <c:pt idx="9">
                  <c:v>2010</c:v>
                </c:pt>
                <c:pt idx="10">
                  <c:v>2012</c:v>
                </c:pt>
                <c:pt idx="11">
                  <c:v>2014</c:v>
                </c:pt>
                <c:pt idx="12">
                  <c:v>2016</c:v>
                </c:pt>
                <c:pt idx="13">
                  <c:v>2018</c:v>
                </c:pt>
              </c:numCache>
            </c:numRef>
          </c:cat>
          <c:val>
            <c:numRef>
              <c:f>'3D Data'!$D$6:$D$19</c:f>
              <c:numCache>
                <c:formatCode>0%</c:formatCode>
                <c:ptCount val="14"/>
                <c:pt idx="0">
                  <c:v>0.21</c:v>
                </c:pt>
                <c:pt idx="1">
                  <c:v>0.18</c:v>
                </c:pt>
                <c:pt idx="2">
                  <c:v>0.19</c:v>
                </c:pt>
                <c:pt idx="3">
                  <c:v>0.2</c:v>
                </c:pt>
                <c:pt idx="4">
                  <c:v>0.22</c:v>
                </c:pt>
                <c:pt idx="5">
                  <c:v>0.21</c:v>
                </c:pt>
                <c:pt idx="6">
                  <c:v>0.26</c:v>
                </c:pt>
                <c:pt idx="7">
                  <c:v>0.24</c:v>
                </c:pt>
                <c:pt idx="8">
                  <c:v>0.31</c:v>
                </c:pt>
                <c:pt idx="9">
                  <c:v>0.34</c:v>
                </c:pt>
                <c:pt idx="10">
                  <c:v>0.35</c:v>
                </c:pt>
                <c:pt idx="11">
                  <c:v>0.32</c:v>
                </c:pt>
                <c:pt idx="12">
                  <c:v>0.31</c:v>
                </c:pt>
                <c:pt idx="13">
                  <c:v>0.3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7277-40E2-A3A3-DB03F8EF7E5D}"/>
            </c:ext>
          </c:extLst>
        </c:ser>
        <c:ser>
          <c:idx val="2"/>
          <c:order val="2"/>
          <c:tx>
            <c:strRef>
              <c:f>'3D Data'!$E$5</c:f>
              <c:strCache>
                <c:ptCount val="1"/>
                <c:pt idx="0">
                  <c:v>Top 10%</c:v>
                </c:pt>
              </c:strCache>
            </c:strRef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dLbls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B-7277-40E2-A3A3-DB03F8EF7E5D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C-7277-40E2-A3A3-DB03F8EF7E5D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D-7277-40E2-A3A3-DB03F8EF7E5D}"/>
                </c:ext>
              </c:extLst>
            </c:dLbl>
            <c:dLbl>
              <c:idx val="4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E-7277-40E2-A3A3-DB03F8EF7E5D}"/>
                </c:ext>
              </c:extLst>
            </c:dLbl>
            <c:dLbl>
              <c:idx val="5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F-7277-40E2-A3A3-DB03F8EF7E5D}"/>
                </c:ext>
              </c:extLst>
            </c:dLbl>
            <c:dLbl>
              <c:idx val="6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0-7277-40E2-A3A3-DB03F8EF7E5D}"/>
                </c:ext>
              </c:extLst>
            </c:dLbl>
            <c:dLbl>
              <c:idx val="7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1-7277-40E2-A3A3-DB03F8EF7E5D}"/>
                </c:ext>
              </c:extLst>
            </c:dLbl>
            <c:dLbl>
              <c:idx val="8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2-7277-40E2-A3A3-DB03F8EF7E5D}"/>
                </c:ext>
              </c:extLst>
            </c:dLbl>
            <c:dLbl>
              <c:idx val="9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3-7277-40E2-A3A3-DB03F8EF7E5D}"/>
                </c:ext>
              </c:extLst>
            </c:dLbl>
            <c:dLbl>
              <c:idx val="1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4-7277-40E2-A3A3-DB03F8EF7E5D}"/>
                </c:ext>
              </c:extLst>
            </c:dLbl>
            <c:dLbl>
              <c:idx val="1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5-7277-40E2-A3A3-DB03F8EF7E5D}"/>
                </c:ext>
              </c:extLst>
            </c:dLbl>
            <c:dLbl>
              <c:idx val="1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6-7277-40E2-A3A3-DB03F8EF7E5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900" b="0" i="0" u="none" strike="noStrike" kern="1200" baseline="0">
                    <a:solidFill>
                      <a:schemeClr val="tx2">
                        <a:lumMod val="50000"/>
                      </a:schemeClr>
                    </a:solidFill>
                    <a:latin typeface="Neue" panose="020B0504000000020003" pitchFamily="34" charset="0"/>
                    <a:ea typeface="Neue" panose="020B0504000000020003" pitchFamily="34" charset="0"/>
                    <a:cs typeface="+mn-cs"/>
                  </a:defRPr>
                </a:pPr>
                <a:endParaRPr lang="en-US"/>
              </a:p>
            </c:txPr>
            <c:dLblPos val="b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'3D Data'!$B$6:$B$19</c:f>
              <c:numCache>
                <c:formatCode>General</c:formatCode>
                <c:ptCount val="14"/>
                <c:pt idx="0">
                  <c:v>1992</c:v>
                </c:pt>
                <c:pt idx="1">
                  <c:v>1994</c:v>
                </c:pt>
                <c:pt idx="2">
                  <c:v>1996</c:v>
                </c:pt>
                <c:pt idx="3">
                  <c:v>1998</c:v>
                </c:pt>
                <c:pt idx="4">
                  <c:v>2000</c:v>
                </c:pt>
                <c:pt idx="5">
                  <c:v>2002</c:v>
                </c:pt>
                <c:pt idx="6">
                  <c:v>2004</c:v>
                </c:pt>
                <c:pt idx="7">
                  <c:v>2006</c:v>
                </c:pt>
                <c:pt idx="8">
                  <c:v>2008</c:v>
                </c:pt>
                <c:pt idx="9">
                  <c:v>2010</c:v>
                </c:pt>
                <c:pt idx="10">
                  <c:v>2012</c:v>
                </c:pt>
                <c:pt idx="11">
                  <c:v>2014</c:v>
                </c:pt>
                <c:pt idx="12">
                  <c:v>2016</c:v>
                </c:pt>
                <c:pt idx="13">
                  <c:v>2018</c:v>
                </c:pt>
              </c:numCache>
            </c:numRef>
          </c:cat>
          <c:val>
            <c:numRef>
              <c:f>'3D Data'!$E$6:$E$19</c:f>
              <c:numCache>
                <c:formatCode>0%</c:formatCode>
                <c:ptCount val="14"/>
                <c:pt idx="0">
                  <c:v>0.14000000000000001</c:v>
                </c:pt>
                <c:pt idx="1">
                  <c:v>0.15</c:v>
                </c:pt>
                <c:pt idx="2">
                  <c:v>0.15</c:v>
                </c:pt>
                <c:pt idx="3">
                  <c:v>0.11</c:v>
                </c:pt>
                <c:pt idx="4">
                  <c:v>0.12</c:v>
                </c:pt>
                <c:pt idx="5">
                  <c:v>0.15</c:v>
                </c:pt>
                <c:pt idx="6">
                  <c:v>0.15</c:v>
                </c:pt>
                <c:pt idx="7">
                  <c:v>0.11</c:v>
                </c:pt>
                <c:pt idx="8">
                  <c:v>0.16</c:v>
                </c:pt>
                <c:pt idx="9">
                  <c:v>0.18</c:v>
                </c:pt>
                <c:pt idx="10">
                  <c:v>0.19</c:v>
                </c:pt>
                <c:pt idx="11">
                  <c:v>0.17</c:v>
                </c:pt>
                <c:pt idx="12">
                  <c:v>0.15</c:v>
                </c:pt>
                <c:pt idx="13">
                  <c:v>0.15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7277-40E2-A3A3-DB03F8EF7E5D}"/>
            </c:ext>
          </c:extLst>
        </c:ser>
        <c:dLbls>
          <c:dLblPos val="t"/>
          <c:showLegendKey val="0"/>
          <c:showVal val="1"/>
          <c:showCatName val="0"/>
          <c:showSerName val="0"/>
          <c:showPercent val="0"/>
          <c:showBubbleSize val="0"/>
        </c:dLbls>
        <c:smooth val="0"/>
        <c:axId val="1686579471"/>
        <c:axId val="1686572815"/>
      </c:lineChart>
      <c:catAx>
        <c:axId val="168657947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2">
                    <a:lumMod val="50000"/>
                  </a:schemeClr>
                </a:solidFill>
                <a:latin typeface="Neue" panose="020B0504000000020003" pitchFamily="34" charset="0"/>
                <a:ea typeface="Neue" panose="020B0504000000020003" pitchFamily="34" charset="0"/>
                <a:cs typeface="+mn-cs"/>
              </a:defRPr>
            </a:pPr>
            <a:endParaRPr lang="en-US"/>
          </a:p>
        </c:txPr>
        <c:crossAx val="1686572815"/>
        <c:crosses val="autoZero"/>
        <c:auto val="1"/>
        <c:lblAlgn val="ctr"/>
        <c:lblOffset val="100"/>
        <c:noMultiLvlLbl val="0"/>
      </c:catAx>
      <c:valAx>
        <c:axId val="1686572815"/>
        <c:scaling>
          <c:orientation val="minMax"/>
        </c:scaling>
        <c:delete val="1"/>
        <c:axPos val="l"/>
        <c:numFmt formatCode="0%" sourceLinked="1"/>
        <c:majorTickMark val="none"/>
        <c:minorTickMark val="none"/>
        <c:tickLblPos val="nextTo"/>
        <c:crossAx val="1686579471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2">
                  <a:lumMod val="50000"/>
                </a:schemeClr>
              </a:solidFill>
              <a:latin typeface="Neue" panose="020B0504000000020003" pitchFamily="34" charset="0"/>
              <a:ea typeface="Neue" panose="020B0504000000020003" pitchFamily="34" charset="0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solidFill>
            <a:schemeClr val="tx2">
              <a:lumMod val="50000"/>
            </a:schemeClr>
          </a:solidFill>
          <a:latin typeface="Neue" panose="020B0504000000020003" pitchFamily="34" charset="0"/>
          <a:ea typeface="Neue" panose="020B0504000000020003" pitchFamily="34" charset="0"/>
        </a:defRPr>
      </a:pPr>
      <a:endParaRPr lang="en-US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2">
                    <a:lumMod val="50000"/>
                  </a:schemeClr>
                </a:solidFill>
                <a:latin typeface="Neue" panose="020B0504000000020003" pitchFamily="34" charset="0"/>
                <a:ea typeface="Neue" panose="020B0504000000020003" pitchFamily="34" charset="0"/>
                <a:cs typeface="+mn-cs"/>
              </a:defRPr>
            </a:pPr>
            <a:r>
              <a:rPr lang="en-US" sz="1400" b="1" dirty="0">
                <a:effectLst/>
              </a:rPr>
              <a:t>Workers’ average self-assessed probability of not getting rehired at the same level if they lost their job, by age, 2002</a:t>
            </a:r>
            <a:r>
              <a:rPr lang="en-US" sz="1400" b="1" dirty="0">
                <a:effectLst/>
                <a:sym typeface="Symbol" panose="05050102010706020507" pitchFamily="18" charset="2"/>
              </a:rPr>
              <a:t></a:t>
            </a:r>
            <a:r>
              <a:rPr lang="en-US" sz="1400" b="1" dirty="0">
                <a:effectLst/>
              </a:rPr>
              <a:t>2018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2">
                  <a:lumMod val="50000"/>
                </a:schemeClr>
              </a:solidFill>
              <a:latin typeface="Neue" panose="020B0504000000020003" pitchFamily="34" charset="0"/>
              <a:ea typeface="Neue" panose="020B0504000000020003" pitchFamily="34" charset="0"/>
              <a:cs typeface="+mn-cs"/>
            </a:defRPr>
          </a:pPr>
          <a:endParaRPr lang="en-US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'Chart 2J data'!$B$1</c:f>
              <c:strCache>
                <c:ptCount val="1"/>
                <c:pt idx="0">
                  <c:v>55–64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dLbls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49A8-43CE-9C97-62706A7C787C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49A8-43CE-9C97-62706A7C787C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49A8-43CE-9C97-62706A7C787C}"/>
                </c:ext>
              </c:extLst>
            </c:dLbl>
            <c:dLbl>
              <c:idx val="4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49A8-43CE-9C97-62706A7C787C}"/>
                </c:ext>
              </c:extLst>
            </c:dLbl>
            <c:dLbl>
              <c:idx val="5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49A8-43CE-9C97-62706A7C787C}"/>
                </c:ext>
              </c:extLst>
            </c:dLbl>
            <c:dLbl>
              <c:idx val="6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49A8-43CE-9C97-62706A7C787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2">
                        <a:lumMod val="50000"/>
                      </a:schemeClr>
                    </a:solidFill>
                    <a:latin typeface="Neue" panose="020B0504000000020003" pitchFamily="34" charset="0"/>
                    <a:ea typeface="Neue" panose="020B0504000000020003" pitchFamily="34" charset="0"/>
                    <a:cs typeface="+mn-cs"/>
                  </a:defRPr>
                </a:pPr>
                <a:endParaRPr lang="en-US"/>
              </a:p>
            </c:txPr>
            <c:dLblPos val="b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'Chart 2J data'!$A$2:$A$9</c:f>
              <c:numCache>
                <c:formatCode>General</c:formatCode>
                <c:ptCount val="8"/>
                <c:pt idx="0">
                  <c:v>2002</c:v>
                </c:pt>
                <c:pt idx="1">
                  <c:v>2004</c:v>
                </c:pt>
                <c:pt idx="2">
                  <c:v>2006</c:v>
                </c:pt>
                <c:pt idx="3">
                  <c:v>2010</c:v>
                </c:pt>
                <c:pt idx="4">
                  <c:v>2012</c:v>
                </c:pt>
                <c:pt idx="5">
                  <c:v>2014</c:v>
                </c:pt>
                <c:pt idx="6">
                  <c:v>2016</c:v>
                </c:pt>
                <c:pt idx="7">
                  <c:v>2018</c:v>
                </c:pt>
              </c:numCache>
            </c:numRef>
          </c:cat>
          <c:val>
            <c:numRef>
              <c:f>'Chart 2J data'!$B$2:$B$9</c:f>
              <c:numCache>
                <c:formatCode>0.0%</c:formatCode>
                <c:ptCount val="8"/>
                <c:pt idx="0">
                  <c:v>0.53754449999999998</c:v>
                </c:pt>
                <c:pt idx="1">
                  <c:v>0.54970830000000004</c:v>
                </c:pt>
                <c:pt idx="2">
                  <c:v>0.53660330000000001</c:v>
                </c:pt>
                <c:pt idx="3">
                  <c:v>0.64365680000000003</c:v>
                </c:pt>
                <c:pt idx="4">
                  <c:v>0.59312039999999999</c:v>
                </c:pt>
                <c:pt idx="5">
                  <c:v>0.55108780000000002</c:v>
                </c:pt>
                <c:pt idx="6">
                  <c:v>0.49917139999999999</c:v>
                </c:pt>
                <c:pt idx="7">
                  <c:v>0.4572058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6-49A8-43CE-9C97-62706A7C787C}"/>
            </c:ext>
          </c:extLst>
        </c:ser>
        <c:ser>
          <c:idx val="1"/>
          <c:order val="1"/>
          <c:tx>
            <c:strRef>
              <c:f>'Chart 2J data'!$C$1</c:f>
              <c:strCache>
                <c:ptCount val="1"/>
                <c:pt idx="0">
                  <c:v>65+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dLbls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49A8-43CE-9C97-62706A7C787C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49A8-43CE-9C97-62706A7C787C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49A8-43CE-9C97-62706A7C787C}"/>
                </c:ext>
              </c:extLst>
            </c:dLbl>
            <c:dLbl>
              <c:idx val="4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49A8-43CE-9C97-62706A7C787C}"/>
                </c:ext>
              </c:extLst>
            </c:dLbl>
            <c:dLbl>
              <c:idx val="5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49A8-43CE-9C97-62706A7C787C}"/>
                </c:ext>
              </c:extLst>
            </c:dLbl>
            <c:dLbl>
              <c:idx val="6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49A8-43CE-9C97-62706A7C787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2">
                        <a:lumMod val="50000"/>
                      </a:schemeClr>
                    </a:solidFill>
                    <a:latin typeface="Neue" panose="020B0504000000020003" pitchFamily="34" charset="0"/>
                    <a:ea typeface="Neue" panose="020B0504000000020003" pitchFamily="34" charset="0"/>
                    <a:cs typeface="+mn-cs"/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'Chart 2J data'!$A$2:$A$9</c:f>
              <c:numCache>
                <c:formatCode>General</c:formatCode>
                <c:ptCount val="8"/>
                <c:pt idx="0">
                  <c:v>2002</c:v>
                </c:pt>
                <c:pt idx="1">
                  <c:v>2004</c:v>
                </c:pt>
                <c:pt idx="2">
                  <c:v>2006</c:v>
                </c:pt>
                <c:pt idx="3">
                  <c:v>2010</c:v>
                </c:pt>
                <c:pt idx="4">
                  <c:v>2012</c:v>
                </c:pt>
                <c:pt idx="5">
                  <c:v>2014</c:v>
                </c:pt>
                <c:pt idx="6">
                  <c:v>2016</c:v>
                </c:pt>
                <c:pt idx="7">
                  <c:v>2018</c:v>
                </c:pt>
              </c:numCache>
            </c:numRef>
          </c:cat>
          <c:val>
            <c:numRef>
              <c:f>'Chart 2J data'!$C$2:$C$9</c:f>
              <c:numCache>
                <c:formatCode>0.0%</c:formatCode>
                <c:ptCount val="8"/>
                <c:pt idx="0">
                  <c:v>0.60299130000000001</c:v>
                </c:pt>
                <c:pt idx="1">
                  <c:v>0.61286879999999999</c:v>
                </c:pt>
                <c:pt idx="2">
                  <c:v>0.6267085</c:v>
                </c:pt>
                <c:pt idx="3">
                  <c:v>0.72254050000000003</c:v>
                </c:pt>
                <c:pt idx="4">
                  <c:v>0.67772469999999996</c:v>
                </c:pt>
                <c:pt idx="5">
                  <c:v>0.633467</c:v>
                </c:pt>
                <c:pt idx="6">
                  <c:v>0.59183220000000003</c:v>
                </c:pt>
                <c:pt idx="7">
                  <c:v>0.57153019999999999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D-49A8-43CE-9C97-62706A7C787C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smooth val="0"/>
        <c:axId val="538324991"/>
        <c:axId val="538325407"/>
      </c:lineChart>
      <c:catAx>
        <c:axId val="53832499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2">
                    <a:lumMod val="50000"/>
                  </a:schemeClr>
                </a:solidFill>
                <a:latin typeface="Neue" panose="020B0504000000020003" pitchFamily="34" charset="0"/>
                <a:ea typeface="Neue" panose="020B0504000000020003" pitchFamily="34" charset="0"/>
                <a:cs typeface="+mn-cs"/>
              </a:defRPr>
            </a:pPr>
            <a:endParaRPr lang="en-US"/>
          </a:p>
        </c:txPr>
        <c:crossAx val="538325407"/>
        <c:crosses val="autoZero"/>
        <c:auto val="1"/>
        <c:lblAlgn val="ctr"/>
        <c:lblOffset val="100"/>
        <c:noMultiLvlLbl val="0"/>
      </c:catAx>
      <c:valAx>
        <c:axId val="538325407"/>
        <c:scaling>
          <c:orientation val="minMax"/>
          <c:max val="1"/>
          <c:min val="0"/>
        </c:scaling>
        <c:delete val="1"/>
        <c:axPos val="l"/>
        <c:majorGridlines>
          <c:spPr>
            <a:ln w="9525" cap="flat" cmpd="sng" algn="ctr">
              <a:solidFill>
                <a:schemeClr val="bg2"/>
              </a:solidFill>
              <a:round/>
            </a:ln>
            <a:effectLst/>
          </c:spPr>
        </c:majorGridlines>
        <c:numFmt formatCode="0%" sourceLinked="0"/>
        <c:majorTickMark val="none"/>
        <c:minorTickMark val="none"/>
        <c:tickLblPos val="nextTo"/>
        <c:crossAx val="538324991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2">
                  <a:lumMod val="50000"/>
                </a:schemeClr>
              </a:solidFill>
              <a:latin typeface="Neue" panose="020B0504000000020003" pitchFamily="34" charset="0"/>
              <a:ea typeface="Neue" panose="020B0504000000020003" pitchFamily="34" charset="0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200">
          <a:solidFill>
            <a:schemeClr val="tx2">
              <a:lumMod val="50000"/>
            </a:schemeClr>
          </a:solidFill>
          <a:latin typeface="Neue" panose="020B0504000000020003" pitchFamily="34" charset="0"/>
          <a:ea typeface="Neue" panose="020B0504000000020003" pitchFamily="34" charset="0"/>
        </a:defRPr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3">
  <a:schemeClr val="accent6"/>
  <a:schemeClr val="accent5"/>
  <a:schemeClr val="accent4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F7001F0A-EF0E-C446-8BE6-8455E040EFC9}" type="datetimeFigureOut">
              <a:rPr lang="en-US" smtClean="0"/>
              <a:t>9/18/2022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77875" y="1200150"/>
            <a:ext cx="5759450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620577"/>
            <a:ext cx="5852160" cy="3780473"/>
          </a:xfrm>
          <a:prstGeom prst="rect">
            <a:avLst/>
          </a:prstGeom>
        </p:spPr>
        <p:txBody>
          <a:bodyPr vert="horz" lIns="96661" tIns="48331" rIns="96661" bIns="48331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AD62F337-F265-2E46-801E-8BB88ABEA5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69098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D62F337-F265-2E46-801E-8BB88ABEA542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744841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D62F337-F265-2E46-801E-8BB88ABEA542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206954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D62F337-F265-2E46-801E-8BB88ABEA542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126743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D62F337-F265-2E46-801E-8BB88ABEA542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106538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D62F337-F265-2E46-801E-8BB88ABEA542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4094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D62F337-F265-2E46-801E-8BB88ABEA542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290259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D62F337-F265-2E46-801E-8BB88ABEA542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970338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D62F337-F265-2E46-801E-8BB88ABEA542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11769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0A367-4AEF-42D9-961E-03DD5B4034BA}" type="datetime1">
              <a:rPr lang="en-US" smtClean="0"/>
              <a:t>9/19/2022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90811" y="6356350"/>
            <a:ext cx="2743200" cy="365125"/>
          </a:xfrm>
        </p:spPr>
        <p:txBody>
          <a:bodyPr/>
          <a:lstStyle/>
          <a:p>
            <a:fld id="{CD26E3E1-249B-469C-863F-3A19AE646E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19387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E9B881-5D21-428A-B04A-E7C8C1983504}" type="datetime1">
              <a:rPr lang="en-US" smtClean="0"/>
              <a:t>9/19/2022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26E3E1-249B-469C-863F-3A19AE646E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99074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703724-A71C-4768-B300-F5E00FD16C55}" type="datetime1">
              <a:rPr lang="en-US" smtClean="0"/>
              <a:t>9/19/2022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26E3E1-249B-469C-863F-3A19AE646E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61298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6BDE4B-E078-46F5-BCA2-4097C20A8857}" type="datetime1">
              <a:rPr lang="en-US" smtClean="0"/>
              <a:t>9/19/2022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26E3E1-249B-469C-863F-3A19AE646E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1877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CD085F-1922-475F-9F36-5B17A17F8643}" type="datetime1">
              <a:rPr lang="en-US" smtClean="0"/>
              <a:t>9/19/2022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26E3E1-249B-469C-863F-3A19AE646E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05239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E6C45-205B-4142-A62F-B62DF4739A7C}" type="datetime1">
              <a:rPr lang="en-US" smtClean="0"/>
              <a:t>9/19/2022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26E3E1-249B-469C-863F-3A19AE646E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59543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04AA53-BF01-452B-9130-7134D50F5F68}" type="datetime1">
              <a:rPr lang="en-US" smtClean="0"/>
              <a:t>9/19/2022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26E3E1-249B-469C-863F-3A19AE646E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85624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0A94A-A55C-41DF-9A4C-9D3F77FA0145}" type="datetime1">
              <a:rPr lang="en-US" smtClean="0"/>
              <a:t>9/19/2022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26E3E1-249B-469C-863F-3A19AE646E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6104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768C01-5AF9-41E5-A1A7-3D81820D6A84}" type="datetime1">
              <a:rPr lang="en-US" smtClean="0"/>
              <a:t>9/19/2022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26E3E1-249B-469C-863F-3A19AE646E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59353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721C69-61BB-41F8-80BD-53B472719B19}" type="datetime1">
              <a:rPr lang="en-US" smtClean="0"/>
              <a:t>9/19/2022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26E3E1-249B-469C-863F-3A19AE646E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8754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7455E8-62B7-4F82-8774-9D131F2D9F6D}" type="datetime1">
              <a:rPr lang="en-US" smtClean="0"/>
              <a:t>9/19/2022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26E3E1-249B-469C-863F-3A19AE646E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43594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4A2952-BBDE-4B51-89DE-17F2B5825466}" type="datetime1">
              <a:rPr lang="en-US" smtClean="0"/>
              <a:t>9/19/2022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26E3E1-249B-469C-863F-3A19AE646E64}" type="slidenum">
              <a:rPr lang="en-US" smtClean="0"/>
              <a:t>‹#›</a:t>
            </a:fld>
            <a:endParaRPr lang="en-US"/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981200"/>
            <a:ext cx="12192000" cy="4876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46567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mailto:SCEPA@newschool.edu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32114"/>
            <a:ext cx="9144000" cy="2322306"/>
          </a:xfrm>
        </p:spPr>
        <p:txBody>
          <a:bodyPr>
            <a:normAutofit/>
          </a:bodyPr>
          <a:lstStyle/>
          <a:p>
            <a:r>
              <a:rPr lang="en-US" sz="5400" dirty="0">
                <a:solidFill>
                  <a:schemeClr val="bg2">
                    <a:lumMod val="10000"/>
                  </a:schemeClr>
                </a:solidFill>
                <a:latin typeface="Neue Black" panose="020B0A04000000020003" pitchFamily="34" charset="0"/>
                <a:ea typeface="Neue Black" panose="020B0A04000000020003" pitchFamily="34" charset="0"/>
                <a:cs typeface="DokChampa" panose="020B0502040204020203" pitchFamily="34" charset="-34"/>
              </a:rPr>
              <a:t>Older Workers and Retirement Insecurity</a:t>
            </a:r>
            <a:endParaRPr lang="en-US" sz="6600" dirty="0">
              <a:solidFill>
                <a:schemeClr val="bg2">
                  <a:lumMod val="10000"/>
                </a:schemeClr>
              </a:solidFill>
              <a:latin typeface="Neue Black" panose="020B0A04000000020003" pitchFamily="34" charset="0"/>
              <a:ea typeface="Neue Black" panose="020B0A04000000020003" pitchFamily="34" charset="0"/>
              <a:cs typeface="DokChampa" panose="020B0502040204020203" pitchFamily="34" charset="-34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253273"/>
            <a:ext cx="9144000" cy="2004527"/>
          </a:xfrm>
        </p:spPr>
        <p:txBody>
          <a:bodyPr>
            <a:normAutofit/>
          </a:bodyPr>
          <a:lstStyle/>
          <a:p>
            <a:endParaRPr lang="en-US" dirty="0">
              <a:solidFill>
                <a:srgbClr val="E82D29"/>
              </a:solidFill>
              <a:latin typeface="Neue" panose="020B0504000000020003" pitchFamily="34" charset="0"/>
              <a:ea typeface="Neue" panose="020B0504000000020003" pitchFamily="34" charset="0"/>
              <a:cs typeface="Narkisim" panose="020B0604020202020204" pitchFamily="34" charset="-79"/>
            </a:endParaRPr>
          </a:p>
          <a:p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Neue" panose="020B0504000000020003" pitchFamily="34" charset="0"/>
                <a:ea typeface="Neue" panose="020B0504000000020003" pitchFamily="34" charset="0"/>
                <a:cs typeface="Narkisim" panose="020B0604020202020204" pitchFamily="34" charset="-79"/>
              </a:rPr>
              <a:t>Siavash Radpour</a:t>
            </a:r>
          </a:p>
          <a:p>
            <a:r>
              <a:rPr lang="en-US" dirty="0">
                <a:solidFill>
                  <a:srgbClr val="E82D29"/>
                </a:solidFill>
                <a:latin typeface="Neue" panose="020B0504000000020003" pitchFamily="34" charset="0"/>
                <a:ea typeface="Neue" panose="020B0504000000020003" pitchFamily="34" charset="0"/>
                <a:cs typeface="Narkisim" panose="020B0604020202020204" pitchFamily="34" charset="-79"/>
              </a:rPr>
              <a:t>Schwartz Center for Economic Policy Analysis</a:t>
            </a:r>
          </a:p>
          <a:p>
            <a:r>
              <a:rPr lang="en-US" dirty="0">
                <a:solidFill>
                  <a:srgbClr val="E82D29"/>
                </a:solidFill>
                <a:latin typeface="Neue" panose="020B0504000000020003" pitchFamily="34" charset="0"/>
                <a:ea typeface="Neue" panose="020B0504000000020003" pitchFamily="34" charset="0"/>
                <a:cs typeface="Narkisim" panose="020B0604020202020204" pitchFamily="34" charset="-79"/>
              </a:rPr>
              <a:t>The New School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2106CF3-C868-B2E0-0DF8-3DB233D413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26E3E1-249B-469C-863F-3A19AE646E64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535334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200" dirty="0">
                <a:latin typeface="Neue Black" panose="020B0A04000000020003" pitchFamily="34" charset="0"/>
                <a:ea typeface="Neue Black" panose="020B0A04000000020003" pitchFamily="34" charset="0"/>
              </a:rPr>
              <a:t>Tighter labor markets decrease older workers’ job insecurity and thus strengthen their bargaining power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CEBC815-A816-2258-41BB-F7DCA6E129B4}"/>
              </a:ext>
            </a:extLst>
          </p:cNvPr>
          <p:cNvSpPr txBox="1"/>
          <p:nvPr/>
        </p:nvSpPr>
        <p:spPr>
          <a:xfrm>
            <a:off x="906780" y="5614416"/>
            <a:ext cx="1037844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>
                <a:solidFill>
                  <a:schemeClr val="tx2">
                    <a:lumMod val="50000"/>
                  </a:schemeClr>
                </a:solidFill>
                <a:latin typeface="Neue" panose="020B0504000000020003" pitchFamily="34" charset="0"/>
                <a:ea typeface="Neue" panose="020B0504000000020003" pitchFamily="34" charset="0"/>
              </a:rPr>
              <a:t>Source: Older Workers and Retirement Chartbook (forthcoming). Economic Policy Institute (EPI) and Schwartz Center for Economic Policy Analysis (</a:t>
            </a:r>
            <a:r>
              <a:rPr lang="en-US" sz="1100" dirty="0" err="1">
                <a:solidFill>
                  <a:schemeClr val="tx2">
                    <a:lumMod val="50000"/>
                  </a:schemeClr>
                </a:solidFill>
                <a:latin typeface="Neue" panose="020B0504000000020003" pitchFamily="34" charset="0"/>
                <a:ea typeface="Neue" panose="020B0504000000020003" pitchFamily="34" charset="0"/>
              </a:rPr>
              <a:t>SCEPA</a:t>
            </a:r>
            <a:r>
              <a:rPr lang="en-US" sz="1100" dirty="0">
                <a:solidFill>
                  <a:schemeClr val="tx2">
                    <a:lumMod val="50000"/>
                  </a:schemeClr>
                </a:solidFill>
                <a:latin typeface="Neue" panose="020B0504000000020003" pitchFamily="34" charset="0"/>
                <a:ea typeface="Neue" panose="020B0504000000020003" pitchFamily="34" charset="0"/>
              </a:rPr>
              <a:t>) analysis of Survey of Consumer Finances microdata (Federal Reserve 1992 and 2019).</a:t>
            </a:r>
          </a:p>
        </p:txBody>
      </p:sp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D4BDEDD6-D6A2-4941-B169-2EB744EE46B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022219207"/>
              </p:ext>
            </p:extLst>
          </p:nvPr>
        </p:nvGraphicFramePr>
        <p:xfrm>
          <a:off x="838200" y="1773554"/>
          <a:ext cx="10378440" cy="38408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ECD076-0880-DAE5-DE83-437C35F7EF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26E3E1-249B-469C-863F-3A19AE646E64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985517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>
                <a:latin typeface="Neue Black" panose="020B0A04000000020003" pitchFamily="34" charset="0"/>
                <a:ea typeface="Neue Black" panose="020B0A04000000020003" pitchFamily="34" charset="0"/>
              </a:rPr>
              <a:t>The role of Federal Government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351338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US" sz="2400" dirty="0">
                <a:solidFill>
                  <a:schemeClr val="bg2">
                    <a:lumMod val="10000"/>
                  </a:schemeClr>
                </a:solidFill>
                <a:latin typeface="Neue" panose="020B0504000000020003" pitchFamily="34" charset="0"/>
                <a:ea typeface="Neue" panose="020B0504000000020003" pitchFamily="34" charset="0"/>
              </a:rPr>
              <a:t>Giving older workers the opportunity to retire:</a:t>
            </a:r>
          </a:p>
          <a:p>
            <a:pPr lvl="1">
              <a:lnSpc>
                <a:spcPct val="100000"/>
              </a:lnSpc>
            </a:pPr>
            <a:r>
              <a:rPr lang="en-US" sz="2000" dirty="0">
                <a:solidFill>
                  <a:schemeClr val="bg2">
                    <a:lumMod val="10000"/>
                  </a:schemeClr>
                </a:solidFill>
                <a:latin typeface="Neue" panose="020B0504000000020003" pitchFamily="34" charset="0"/>
                <a:ea typeface="Neue" panose="020B0504000000020003" pitchFamily="34" charset="0"/>
              </a:rPr>
              <a:t>Strengthening and expanding Social Security.</a:t>
            </a:r>
          </a:p>
          <a:p>
            <a:pPr lvl="1">
              <a:lnSpc>
                <a:spcPct val="100000"/>
              </a:lnSpc>
            </a:pPr>
            <a:r>
              <a:rPr lang="en-US" sz="2000" dirty="0">
                <a:solidFill>
                  <a:schemeClr val="bg2">
                    <a:lumMod val="10000"/>
                  </a:schemeClr>
                </a:solidFill>
                <a:latin typeface="Neue" panose="020B0504000000020003" pitchFamily="34" charset="0"/>
                <a:ea typeface="Neue" panose="020B0504000000020003" pitchFamily="34" charset="0"/>
              </a:rPr>
              <a:t>Supporting and supplementing state-sponsored plans.</a:t>
            </a:r>
          </a:p>
          <a:p>
            <a:pPr lvl="1">
              <a:lnSpc>
                <a:spcPct val="100000"/>
              </a:lnSpc>
            </a:pPr>
            <a:r>
              <a:rPr lang="en-US" sz="2000" dirty="0">
                <a:solidFill>
                  <a:schemeClr val="bg2">
                    <a:lumMod val="10000"/>
                  </a:schemeClr>
                </a:solidFill>
                <a:latin typeface="Neue" panose="020B0504000000020003" pitchFamily="34" charset="0"/>
                <a:ea typeface="Neue" panose="020B0504000000020003" pitchFamily="34" charset="0"/>
              </a:rPr>
              <a:t>Re-thinking retirement tax expenditures.</a:t>
            </a:r>
          </a:p>
          <a:p>
            <a:pPr lvl="2">
              <a:lnSpc>
                <a:spcPct val="100000"/>
              </a:lnSpc>
            </a:pPr>
            <a:r>
              <a:rPr lang="en-US" sz="1600" dirty="0">
                <a:solidFill>
                  <a:schemeClr val="bg2">
                    <a:lumMod val="10000"/>
                  </a:schemeClr>
                </a:solidFill>
                <a:latin typeface="Neue" panose="020B0504000000020003" pitchFamily="34" charset="0"/>
                <a:ea typeface="Neue" panose="020B0504000000020003" pitchFamily="34" charset="0"/>
              </a:rPr>
              <a:t>Making Savers Credit refundable.</a:t>
            </a:r>
          </a:p>
          <a:p>
            <a:pPr lvl="2">
              <a:lnSpc>
                <a:spcPct val="100000"/>
              </a:lnSpc>
            </a:pPr>
            <a:endParaRPr lang="en-US" sz="1600" dirty="0">
              <a:solidFill>
                <a:schemeClr val="bg2">
                  <a:lumMod val="10000"/>
                </a:schemeClr>
              </a:solidFill>
              <a:latin typeface="Neue" panose="020B0504000000020003" pitchFamily="34" charset="0"/>
              <a:ea typeface="Neue" panose="020B0504000000020003" pitchFamily="34" charset="0"/>
            </a:endParaRPr>
          </a:p>
          <a:p>
            <a:pPr>
              <a:lnSpc>
                <a:spcPct val="100000"/>
              </a:lnSpc>
            </a:pPr>
            <a:r>
              <a:rPr lang="en-US" sz="2400" dirty="0">
                <a:solidFill>
                  <a:schemeClr val="bg2">
                    <a:lumMod val="10000"/>
                  </a:schemeClr>
                </a:solidFill>
                <a:latin typeface="Neue" panose="020B0504000000020003" pitchFamily="34" charset="0"/>
                <a:ea typeface="Neue" panose="020B0504000000020003" pitchFamily="34" charset="0"/>
              </a:rPr>
              <a:t>Giving older workers the opportunity to continue working:</a:t>
            </a:r>
          </a:p>
          <a:p>
            <a:pPr lvl="1">
              <a:lnSpc>
                <a:spcPct val="100000"/>
              </a:lnSpc>
            </a:pPr>
            <a:r>
              <a:rPr lang="en-US" sz="2000" dirty="0">
                <a:solidFill>
                  <a:schemeClr val="bg2">
                    <a:lumMod val="10000"/>
                  </a:schemeClr>
                </a:solidFill>
                <a:latin typeface="Neue" panose="020B0504000000020003" pitchFamily="34" charset="0"/>
                <a:ea typeface="Neue" panose="020B0504000000020003" pitchFamily="34" charset="0"/>
              </a:rPr>
              <a:t>Enhance and enforce Age Discrimination Laws.</a:t>
            </a:r>
          </a:p>
          <a:p>
            <a:pPr lvl="1">
              <a:lnSpc>
                <a:spcPct val="100000"/>
              </a:lnSpc>
            </a:pPr>
            <a:r>
              <a:rPr lang="en-US" sz="2000" dirty="0">
                <a:solidFill>
                  <a:schemeClr val="bg2">
                    <a:lumMod val="10000"/>
                  </a:schemeClr>
                </a:solidFill>
                <a:latin typeface="Neue" panose="020B0504000000020003" pitchFamily="34" charset="0"/>
                <a:ea typeface="Neue" panose="020B0504000000020003" pitchFamily="34" charset="0"/>
              </a:rPr>
              <a:t>Eliminate EITC Eligibility Age and lower Medicare eligibility age.</a:t>
            </a:r>
          </a:p>
          <a:p>
            <a:pPr lvl="1">
              <a:lnSpc>
                <a:spcPct val="100000"/>
              </a:lnSpc>
            </a:pPr>
            <a:r>
              <a:rPr lang="en-US" sz="2000" dirty="0">
                <a:solidFill>
                  <a:schemeClr val="bg2">
                    <a:lumMod val="10000"/>
                  </a:schemeClr>
                </a:solidFill>
                <a:latin typeface="Neue" panose="020B0504000000020003" pitchFamily="34" charset="0"/>
                <a:ea typeface="Neue" panose="020B0504000000020003" pitchFamily="34" charset="0"/>
              </a:rPr>
              <a:t>Require Paid Sick Leave/Time Off.</a:t>
            </a:r>
          </a:p>
          <a:p>
            <a:pPr lvl="1">
              <a:lnSpc>
                <a:spcPct val="100000"/>
              </a:lnSpc>
            </a:pPr>
            <a:endParaRPr lang="en-US" sz="2000" dirty="0">
              <a:solidFill>
                <a:schemeClr val="bg2">
                  <a:lumMod val="10000"/>
                </a:schemeClr>
              </a:solidFill>
              <a:latin typeface="Neue" panose="020B0504000000020003" pitchFamily="34" charset="0"/>
              <a:ea typeface="Neue" panose="020B0504000000020003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011B49A-2B73-1DEE-A51E-3148047CBC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26E3E1-249B-469C-863F-3A19AE646E64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392983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259503-1DF2-818A-FB09-19CD3ED415D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1803717"/>
          </a:xfrm>
        </p:spPr>
        <p:txBody>
          <a:bodyPr/>
          <a:lstStyle/>
          <a:p>
            <a:r>
              <a:rPr lang="en-US" dirty="0">
                <a:latin typeface="Neue Black" panose="020B0A04000000020003" pitchFamily="34" charset="0"/>
                <a:ea typeface="Neue Black" panose="020B0A04000000020003" pitchFamily="34" charset="0"/>
              </a:rPr>
              <a:t>Thank You!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3F06CF5-D20D-8D0A-B640-BED94A7A71D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50976" y="3602038"/>
            <a:ext cx="10369296" cy="1655762"/>
          </a:xfrm>
        </p:spPr>
        <p:txBody>
          <a:bodyPr>
            <a:normAutofit/>
          </a:bodyPr>
          <a:lstStyle/>
          <a:p>
            <a:pPr algn="l"/>
            <a:r>
              <a:rPr lang="en-US" sz="1800" b="0" i="0" dirty="0">
                <a:solidFill>
                  <a:srgbClr val="222222"/>
                </a:solidFill>
                <a:effectLst/>
                <a:latin typeface="Neue" panose="020B0504000000020003" pitchFamily="34" charset="0"/>
                <a:ea typeface="Neue" panose="020B0504000000020003" pitchFamily="34" charset="0"/>
              </a:rPr>
              <a:t>To get updates on this project and other reports from the Schwartz Center for Economic Policy Analysis, please follow us on Twitter at: </a:t>
            </a:r>
            <a:r>
              <a:rPr lang="en-US" sz="1800" b="0" i="0" dirty="0">
                <a:solidFill>
                  <a:schemeClr val="accent1">
                    <a:lumMod val="75000"/>
                  </a:schemeClr>
                </a:solidFill>
                <a:effectLst/>
                <a:latin typeface="Neue" panose="020B0504000000020003" pitchFamily="34" charset="0"/>
                <a:ea typeface="Neue" panose="020B0504000000020003" pitchFamily="34" charset="0"/>
              </a:rPr>
              <a:t>@SCEPA_economics</a:t>
            </a:r>
            <a:r>
              <a:rPr lang="en-US" sz="1800" b="0" i="0" dirty="0">
                <a:solidFill>
                  <a:srgbClr val="222222"/>
                </a:solidFill>
                <a:effectLst/>
                <a:latin typeface="Neue" panose="020B0504000000020003" pitchFamily="34" charset="0"/>
                <a:ea typeface="Neue" panose="020B0504000000020003" pitchFamily="34" charset="0"/>
              </a:rPr>
              <a:t>. </a:t>
            </a:r>
          </a:p>
          <a:p>
            <a:pPr algn="l"/>
            <a:r>
              <a:rPr lang="en-US" sz="1800" b="0" i="0" dirty="0">
                <a:solidFill>
                  <a:srgbClr val="222222"/>
                </a:solidFill>
                <a:effectLst/>
                <a:latin typeface="Neue" panose="020B0504000000020003" pitchFamily="34" charset="0"/>
                <a:ea typeface="Neue" panose="020B0504000000020003" pitchFamily="34" charset="0"/>
              </a:rPr>
              <a:t>If you'd like to sign up for our press releases, please email </a:t>
            </a:r>
            <a:r>
              <a:rPr lang="en-US" sz="1800" b="0" i="0" dirty="0">
                <a:solidFill>
                  <a:srgbClr val="1155CC"/>
                </a:solidFill>
                <a:effectLst/>
                <a:latin typeface="Neue" panose="020B0504000000020003" pitchFamily="34" charset="0"/>
                <a:ea typeface="Neue" panose="020B0504000000020003" pitchFamily="34" charset="0"/>
                <a:hlinkClick r:id="rId2"/>
              </a:rPr>
              <a:t>SCEPA@newschool.edu</a:t>
            </a:r>
            <a:r>
              <a:rPr lang="en-US" sz="1800" b="0" i="0" dirty="0">
                <a:solidFill>
                  <a:srgbClr val="5E5E5E"/>
                </a:solidFill>
                <a:effectLst/>
                <a:latin typeface="Neue" panose="020B0504000000020003" pitchFamily="34" charset="0"/>
                <a:ea typeface="Neue" panose="020B0504000000020003" pitchFamily="34" charset="0"/>
              </a:rPr>
              <a:t>. </a:t>
            </a:r>
            <a:endParaRPr lang="en-US" sz="1800" dirty="0">
              <a:latin typeface="Neue" panose="020B0504000000020003" pitchFamily="34" charset="0"/>
              <a:ea typeface="Neue" panose="020B0504000000020003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687314E-91FD-FDA8-FA13-04C819AC8F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26E3E1-249B-469C-863F-3A19AE646E64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14925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011239"/>
          </a:xfrm>
        </p:spPr>
        <p:txBody>
          <a:bodyPr>
            <a:normAutofit/>
          </a:bodyPr>
          <a:lstStyle/>
          <a:p>
            <a:r>
              <a:rPr lang="en-US" sz="3200" dirty="0">
                <a:latin typeface="Neue Black" panose="020B0A04000000020003" pitchFamily="34" charset="0"/>
                <a:ea typeface="Neue Black" panose="020B0A04000000020003" pitchFamily="34" charset="0"/>
              </a:rPr>
              <a:t>Framing retirement insecurity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53528"/>
            <a:ext cx="10515600" cy="4351338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00000"/>
              </a:lnSpc>
            </a:pPr>
            <a:r>
              <a:rPr lang="en-US" sz="2400" dirty="0">
                <a:solidFill>
                  <a:schemeClr val="bg2">
                    <a:lumMod val="10000"/>
                  </a:schemeClr>
                </a:solidFill>
                <a:latin typeface="Neue" panose="020B0504000000020003" pitchFamily="34" charset="0"/>
                <a:ea typeface="Neue" panose="020B0504000000020003" pitchFamily="34" charset="0"/>
              </a:rPr>
              <a:t>Retirement insecurity is a systemic problem:</a:t>
            </a:r>
          </a:p>
          <a:p>
            <a:pPr lvl="1">
              <a:lnSpc>
                <a:spcPct val="100000"/>
              </a:lnSpc>
            </a:pPr>
            <a:r>
              <a:rPr lang="en-US" sz="1900" dirty="0">
                <a:solidFill>
                  <a:schemeClr val="bg2">
                    <a:lumMod val="10000"/>
                  </a:schemeClr>
                </a:solidFill>
                <a:latin typeface="Neue" panose="020B0504000000020003" pitchFamily="34" charset="0"/>
                <a:ea typeface="Neue" panose="020B0504000000020003" pitchFamily="34" charset="0"/>
              </a:rPr>
              <a:t>A broken retirement system rather than bad behavior of individuals.</a:t>
            </a:r>
          </a:p>
          <a:p>
            <a:pPr>
              <a:lnSpc>
                <a:spcPct val="100000"/>
              </a:lnSpc>
            </a:pPr>
            <a:r>
              <a:rPr lang="en-US" sz="2400" dirty="0">
                <a:solidFill>
                  <a:schemeClr val="bg2">
                    <a:lumMod val="10000"/>
                  </a:schemeClr>
                </a:solidFill>
                <a:latin typeface="Neue" panose="020B0504000000020003" pitchFamily="34" charset="0"/>
                <a:ea typeface="Neue" panose="020B0504000000020003" pitchFamily="34" charset="0"/>
              </a:rPr>
              <a:t>Retirement insecurity is a risk:</a:t>
            </a:r>
          </a:p>
          <a:p>
            <a:pPr lvl="1">
              <a:lnSpc>
                <a:spcPct val="100000"/>
              </a:lnSpc>
            </a:pPr>
            <a:r>
              <a:rPr lang="en-US" sz="1900" dirty="0">
                <a:solidFill>
                  <a:schemeClr val="bg2">
                    <a:lumMod val="10000"/>
                  </a:schemeClr>
                </a:solidFill>
                <a:latin typeface="Neue" panose="020B0504000000020003" pitchFamily="34" charset="0"/>
                <a:ea typeface="Neue" panose="020B0504000000020003" pitchFamily="34" charset="0"/>
              </a:rPr>
              <a:t>All face the risk of retirement insecurity, even if only some end up suffering.</a:t>
            </a:r>
          </a:p>
          <a:p>
            <a:pPr>
              <a:lnSpc>
                <a:spcPct val="100000"/>
              </a:lnSpc>
            </a:pPr>
            <a:r>
              <a:rPr lang="en-US" sz="2400" dirty="0">
                <a:solidFill>
                  <a:schemeClr val="bg2">
                    <a:lumMod val="10000"/>
                  </a:schemeClr>
                </a:solidFill>
                <a:latin typeface="Neue" panose="020B0504000000020003" pitchFamily="34" charset="0"/>
                <a:ea typeface="Neue" panose="020B0504000000020003" pitchFamily="34" charset="0"/>
              </a:rPr>
              <a:t>Retirement wealth is extremely unequal:</a:t>
            </a:r>
          </a:p>
          <a:p>
            <a:pPr lvl="1">
              <a:lnSpc>
                <a:spcPct val="100000"/>
              </a:lnSpc>
            </a:pPr>
            <a:r>
              <a:rPr lang="en-US" sz="1900" dirty="0">
                <a:solidFill>
                  <a:schemeClr val="bg2">
                    <a:lumMod val="10000"/>
                  </a:schemeClr>
                </a:solidFill>
                <a:latin typeface="Neue" panose="020B0504000000020003" pitchFamily="34" charset="0"/>
                <a:ea typeface="Neue" panose="020B0504000000020003" pitchFamily="34" charset="0"/>
              </a:rPr>
              <a:t>Reflection of compounding inequalities throughout lives across class, race, and gender.</a:t>
            </a:r>
            <a:endParaRPr lang="en-US" sz="1300" dirty="0">
              <a:solidFill>
                <a:schemeClr val="bg2">
                  <a:lumMod val="10000"/>
                </a:schemeClr>
              </a:solidFill>
              <a:latin typeface="Neue" panose="020B0504000000020003" pitchFamily="34" charset="0"/>
              <a:ea typeface="Neue" panose="020B0504000000020003" pitchFamily="34" charset="0"/>
            </a:endParaRPr>
          </a:p>
          <a:p>
            <a:pPr>
              <a:lnSpc>
                <a:spcPct val="100000"/>
              </a:lnSpc>
            </a:pPr>
            <a:r>
              <a:rPr lang="en-US" sz="2400" dirty="0">
                <a:solidFill>
                  <a:schemeClr val="bg2">
                    <a:lumMod val="10000"/>
                  </a:schemeClr>
                </a:solidFill>
                <a:latin typeface="Neue" panose="020B0504000000020003" pitchFamily="34" charset="0"/>
                <a:ea typeface="Neue" panose="020B0504000000020003" pitchFamily="34" charset="0"/>
              </a:rPr>
              <a:t>Affects younger generations who provide financial support and care.</a:t>
            </a:r>
          </a:p>
          <a:p>
            <a:pPr>
              <a:lnSpc>
                <a:spcPct val="100000"/>
              </a:lnSpc>
            </a:pPr>
            <a:r>
              <a:rPr lang="en-US" sz="2400" dirty="0">
                <a:solidFill>
                  <a:schemeClr val="bg2">
                    <a:lumMod val="10000"/>
                  </a:schemeClr>
                </a:solidFill>
                <a:latin typeface="Neue" panose="020B0504000000020003" pitchFamily="34" charset="0"/>
                <a:ea typeface="Neue" panose="020B0504000000020003" pitchFamily="34" charset="0"/>
              </a:rPr>
              <a:t>Affects older workers as well as retirees:</a:t>
            </a:r>
          </a:p>
          <a:p>
            <a:pPr lvl="1">
              <a:lnSpc>
                <a:spcPct val="100000"/>
              </a:lnSpc>
            </a:pPr>
            <a:r>
              <a:rPr lang="en-US" sz="1900" dirty="0">
                <a:solidFill>
                  <a:schemeClr val="bg2">
                    <a:lumMod val="10000"/>
                  </a:schemeClr>
                </a:solidFill>
                <a:latin typeface="Neue" panose="020B0504000000020003" pitchFamily="34" charset="0"/>
                <a:ea typeface="Neue" panose="020B0504000000020003" pitchFamily="34" charset="0"/>
              </a:rPr>
              <a:t>Older workers who are not prepared for retirement lose their bargaining power.</a:t>
            </a:r>
          </a:p>
          <a:p>
            <a:pPr>
              <a:lnSpc>
                <a:spcPct val="100000"/>
              </a:lnSpc>
            </a:pPr>
            <a:r>
              <a:rPr lang="en-US" sz="2400" dirty="0">
                <a:solidFill>
                  <a:schemeClr val="bg2">
                    <a:lumMod val="10000"/>
                  </a:schemeClr>
                </a:solidFill>
                <a:latin typeface="Neue" panose="020B0504000000020003" pitchFamily="34" charset="0"/>
                <a:ea typeface="Neue" panose="020B0504000000020003" pitchFamily="34" charset="0"/>
              </a:rPr>
              <a:t>The system is not necessarily worse, but the problem is larger:</a:t>
            </a:r>
          </a:p>
          <a:p>
            <a:pPr lvl="1">
              <a:lnSpc>
                <a:spcPct val="100000"/>
              </a:lnSpc>
            </a:pPr>
            <a:r>
              <a:rPr lang="en-US" sz="1900" dirty="0">
                <a:solidFill>
                  <a:schemeClr val="bg2">
                    <a:lumMod val="10000"/>
                  </a:schemeClr>
                </a:solidFill>
                <a:latin typeface="Neue" panose="020B0504000000020003" pitchFamily="34" charset="0"/>
                <a:ea typeface="Neue" panose="020B0504000000020003" pitchFamily="34" charset="0"/>
              </a:rPr>
              <a:t>Gains in longevity and aging population increase the significance of the issue.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7D79C30-D3C1-83AB-EB87-AB95CCFAED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26E3E1-249B-469C-863F-3A19AE646E64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54300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>
                <a:latin typeface="Neue Black" panose="020B0A04000000020003" pitchFamily="34" charset="0"/>
                <a:ea typeface="Neue Black" panose="020B0A04000000020003" pitchFamily="34" charset="0"/>
              </a:rPr>
              <a:t>What are the main problems of our retirement system?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63624"/>
            <a:ext cx="10515600" cy="4613339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US" sz="2400" dirty="0">
                <a:solidFill>
                  <a:schemeClr val="bg2">
                    <a:lumMod val="10000"/>
                  </a:schemeClr>
                </a:solidFill>
                <a:latin typeface="Neue" panose="020B0504000000020003" pitchFamily="34" charset="0"/>
                <a:ea typeface="Neue" panose="020B0504000000020003" pitchFamily="34" charset="0"/>
              </a:rPr>
              <a:t>Lack of access to workplace retirement plans.</a:t>
            </a:r>
          </a:p>
          <a:p>
            <a:pPr>
              <a:lnSpc>
                <a:spcPct val="100000"/>
              </a:lnSpc>
            </a:pPr>
            <a:r>
              <a:rPr lang="en-US" sz="2400" dirty="0">
                <a:solidFill>
                  <a:schemeClr val="bg2">
                    <a:lumMod val="10000"/>
                  </a:schemeClr>
                </a:solidFill>
                <a:latin typeface="Neue" panose="020B0504000000020003" pitchFamily="34" charset="0"/>
                <a:ea typeface="Neue" panose="020B0504000000020003" pitchFamily="34" charset="0"/>
              </a:rPr>
              <a:t>Loss of retirement savings due to early withdrawals from retirement plans.</a:t>
            </a:r>
          </a:p>
          <a:p>
            <a:pPr>
              <a:lnSpc>
                <a:spcPct val="100000"/>
              </a:lnSpc>
            </a:pPr>
            <a:r>
              <a:rPr lang="en-US" sz="2400" dirty="0">
                <a:solidFill>
                  <a:schemeClr val="bg2">
                    <a:lumMod val="10000"/>
                  </a:schemeClr>
                </a:solidFill>
                <a:latin typeface="Neue" panose="020B0504000000020003" pitchFamily="34" charset="0"/>
                <a:ea typeface="Neue" panose="020B0504000000020003" pitchFamily="34" charset="0"/>
              </a:rPr>
              <a:t>Regressive retirement tax expenditures.</a:t>
            </a:r>
          </a:p>
          <a:p>
            <a:pPr lvl="1">
              <a:lnSpc>
                <a:spcPct val="100000"/>
              </a:lnSpc>
            </a:pPr>
            <a:r>
              <a:rPr lang="en-US" sz="1800" dirty="0">
                <a:solidFill>
                  <a:schemeClr val="bg2">
                    <a:lumMod val="10000"/>
                  </a:schemeClr>
                </a:solidFill>
                <a:latin typeface="Neue" panose="020B0504000000020003" pitchFamily="34" charset="0"/>
                <a:ea typeface="Neue" panose="020B0504000000020003" pitchFamily="34" charset="0"/>
              </a:rPr>
              <a:t>Low-earners don’t have access to plans, and don’t benefit much from non-refundable tax credits.   </a:t>
            </a:r>
          </a:p>
          <a:p>
            <a:pPr>
              <a:lnSpc>
                <a:spcPct val="100000"/>
              </a:lnSpc>
            </a:pPr>
            <a:r>
              <a:rPr lang="en-US" sz="2400" dirty="0">
                <a:solidFill>
                  <a:schemeClr val="bg2">
                    <a:lumMod val="10000"/>
                  </a:schemeClr>
                </a:solidFill>
                <a:latin typeface="Neue" panose="020B0504000000020003" pitchFamily="34" charset="0"/>
                <a:ea typeface="Neue" panose="020B0504000000020003" pitchFamily="34" charset="0"/>
              </a:rPr>
              <a:t>Exposure to high fees and bad advice.</a:t>
            </a:r>
          </a:p>
          <a:p>
            <a:pPr>
              <a:lnSpc>
                <a:spcPct val="100000"/>
              </a:lnSpc>
            </a:pPr>
            <a:r>
              <a:rPr lang="en-US" sz="2400" dirty="0">
                <a:solidFill>
                  <a:schemeClr val="bg2">
                    <a:lumMod val="10000"/>
                  </a:schemeClr>
                </a:solidFill>
                <a:latin typeface="Neue" panose="020B0504000000020003" pitchFamily="34" charset="0"/>
                <a:ea typeface="Neue" panose="020B0504000000020003" pitchFamily="34" charset="0"/>
              </a:rPr>
              <a:t>Lump sum withdrawals and longevity risks.</a:t>
            </a:r>
            <a:endParaRPr lang="en-US" sz="1800" dirty="0">
              <a:solidFill>
                <a:schemeClr val="bg2">
                  <a:lumMod val="10000"/>
                </a:schemeClr>
              </a:solidFill>
              <a:latin typeface="Neue" panose="020B0504000000020003" pitchFamily="34" charset="0"/>
              <a:ea typeface="Neue" panose="020B0504000000020003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82879A4-8AFA-96FC-9C42-1851AD9619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26E3E1-249B-469C-863F-3A19AE646E64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84044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F6D21F-58FF-1EFE-6C8A-5006D167FD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ctr">
            <a:normAutofit/>
          </a:bodyPr>
          <a:lstStyle/>
          <a:p>
            <a:r>
              <a:rPr lang="en-US" sz="3200" dirty="0">
                <a:latin typeface="Neue Black" panose="020B0A04000000020003" pitchFamily="34" charset="0"/>
                <a:ea typeface="Neue Black" panose="020B0A04000000020003" pitchFamily="34" charset="0"/>
              </a:rPr>
              <a:t>Most older households rely heavily on Social Security</a:t>
            </a:r>
          </a:p>
        </p:txBody>
      </p:sp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F69E13F9-B84F-43C7-9879-6FBD6A4DA37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0961806"/>
              </p:ext>
            </p:extLst>
          </p:nvPr>
        </p:nvGraphicFramePr>
        <p:xfrm>
          <a:off x="838200" y="1472184"/>
          <a:ext cx="10515600" cy="395935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43DEC734-DFF7-2BD7-C2C8-B21801CFD2F8}"/>
              </a:ext>
            </a:extLst>
          </p:cNvPr>
          <p:cNvSpPr txBox="1"/>
          <p:nvPr/>
        </p:nvSpPr>
        <p:spPr>
          <a:xfrm>
            <a:off x="996696" y="5431535"/>
            <a:ext cx="10357104" cy="2775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200" b="1" dirty="0">
                <a:solidFill>
                  <a:schemeClr val="tx2">
                    <a:lumMod val="50000"/>
                  </a:schemeClr>
                </a:solidFill>
                <a:effectLst/>
                <a:latin typeface="Neue" panose="020B0504000000020003" pitchFamily="34" charset="0"/>
                <a:ea typeface="Neue" panose="020B0504000000020003" pitchFamily="34" charset="0"/>
                <a:cs typeface="Arial" panose="020B0604020202020204" pitchFamily="34" charset="0"/>
              </a:rPr>
              <a:t>Source:</a:t>
            </a:r>
            <a:r>
              <a:rPr lang="en-US" sz="1200" dirty="0">
                <a:solidFill>
                  <a:schemeClr val="tx2">
                    <a:lumMod val="50000"/>
                  </a:schemeClr>
                </a:solidFill>
                <a:effectLst/>
                <a:latin typeface="Neue" panose="020B0504000000020003" pitchFamily="34" charset="0"/>
                <a:ea typeface="Neue" panose="020B0504000000020003" pitchFamily="34" charset="0"/>
                <a:cs typeface="Arial" panose="020B0604020202020204" pitchFamily="34" charset="0"/>
              </a:rPr>
              <a:t> Schwartz Center for Economic Policy Analysis (</a:t>
            </a:r>
            <a:r>
              <a:rPr lang="en-US" sz="1200" dirty="0" err="1">
                <a:solidFill>
                  <a:schemeClr val="tx2">
                    <a:lumMod val="50000"/>
                  </a:schemeClr>
                </a:solidFill>
                <a:effectLst/>
                <a:latin typeface="Neue" panose="020B0504000000020003" pitchFamily="34" charset="0"/>
                <a:ea typeface="Neue" panose="020B0504000000020003" pitchFamily="34" charset="0"/>
                <a:cs typeface="Arial" panose="020B0604020202020204" pitchFamily="34" charset="0"/>
              </a:rPr>
              <a:t>SCEPA</a:t>
            </a:r>
            <a:r>
              <a:rPr lang="en-US" sz="1200" dirty="0">
                <a:solidFill>
                  <a:schemeClr val="tx2">
                    <a:lumMod val="50000"/>
                  </a:schemeClr>
                </a:solidFill>
                <a:effectLst/>
                <a:latin typeface="Neue" panose="020B0504000000020003" pitchFamily="34" charset="0"/>
                <a:ea typeface="Neue" panose="020B0504000000020003" pitchFamily="34" charset="0"/>
                <a:cs typeface="Arial" panose="020B0604020202020204" pitchFamily="34" charset="0"/>
              </a:rPr>
              <a:t>) analysis of RAND Health and Retirement Study data (HRS 2018).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139D74C-4B7E-A948-DD28-3DC9847D99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26E3E1-249B-469C-863F-3A19AE646E64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24914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>
                <a:latin typeface="Neue Black" panose="020B0A04000000020003" pitchFamily="34" charset="0"/>
                <a:ea typeface="Neue Black" panose="020B0A04000000020003" pitchFamily="34" charset="0"/>
              </a:rPr>
              <a:t>Many older workers have physically demanding jobs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CEBC815-A816-2258-41BB-F7DCA6E129B4}"/>
              </a:ext>
            </a:extLst>
          </p:cNvPr>
          <p:cNvSpPr txBox="1"/>
          <p:nvPr/>
        </p:nvSpPr>
        <p:spPr>
          <a:xfrm>
            <a:off x="2049780" y="5477256"/>
            <a:ext cx="8092440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>
                <a:solidFill>
                  <a:schemeClr val="tx2">
                    <a:lumMod val="50000"/>
                  </a:schemeClr>
                </a:solidFill>
                <a:latin typeface="Neue" panose="020B0504000000020003" pitchFamily="34" charset="0"/>
                <a:ea typeface="Neue" panose="020B0504000000020003" pitchFamily="34" charset="0"/>
              </a:rPr>
              <a:t>Source: Older Workers and Retirement Chartbook (forthcoming). Economic Policy Institute (EPI) and Schwartz Center for Economic Policy Analysis (</a:t>
            </a:r>
            <a:r>
              <a:rPr lang="en-US" sz="1100" dirty="0" err="1">
                <a:solidFill>
                  <a:schemeClr val="tx2">
                    <a:lumMod val="50000"/>
                  </a:schemeClr>
                </a:solidFill>
                <a:latin typeface="Neue" panose="020B0504000000020003" pitchFamily="34" charset="0"/>
                <a:ea typeface="Neue" panose="020B0504000000020003" pitchFamily="34" charset="0"/>
              </a:rPr>
              <a:t>SCEPA</a:t>
            </a:r>
            <a:r>
              <a:rPr lang="en-US" sz="1100" dirty="0">
                <a:solidFill>
                  <a:schemeClr val="tx2">
                    <a:lumMod val="50000"/>
                  </a:schemeClr>
                </a:solidFill>
                <a:latin typeface="Neue" panose="020B0504000000020003" pitchFamily="34" charset="0"/>
                <a:ea typeface="Neue" panose="020B0504000000020003" pitchFamily="34" charset="0"/>
              </a:rPr>
              <a:t>) analysis of Health and Retirement Study data (RAND 2022; University of Michigan 2022).</a:t>
            </a:r>
          </a:p>
        </p:txBody>
      </p:sp>
      <p:graphicFrame>
        <p:nvGraphicFramePr>
          <p:cNvPr id="7" name="Chart 6">
            <a:extLst>
              <a:ext uri="{FF2B5EF4-FFF2-40B4-BE49-F238E27FC236}">
                <a16:creationId xmlns:a16="http://schemas.microsoft.com/office/drawing/2014/main" id="{600837A7-1F94-4A2F-AA38-576687B7CA4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718753330"/>
              </p:ext>
            </p:extLst>
          </p:nvPr>
        </p:nvGraphicFramePr>
        <p:xfrm>
          <a:off x="838200" y="1773237"/>
          <a:ext cx="10110216" cy="370401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5CCEEEAF-6AFA-6324-0D34-F6D7FD2812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26E3E1-249B-469C-863F-3A19AE646E64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71534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>
                <a:latin typeface="Neue Black" panose="020B0A04000000020003" pitchFamily="34" charset="0"/>
                <a:ea typeface="Neue Black" panose="020B0A04000000020003" pitchFamily="34" charset="0"/>
              </a:rPr>
              <a:t>Older men and women both face high rates of involuntary retirement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CEBC815-A816-2258-41BB-F7DCA6E129B4}"/>
              </a:ext>
            </a:extLst>
          </p:cNvPr>
          <p:cNvSpPr txBox="1"/>
          <p:nvPr/>
        </p:nvSpPr>
        <p:spPr>
          <a:xfrm>
            <a:off x="975360" y="5340096"/>
            <a:ext cx="10378440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>
                <a:solidFill>
                  <a:schemeClr val="tx2">
                    <a:lumMod val="50000"/>
                  </a:schemeClr>
                </a:solidFill>
                <a:latin typeface="Neue" panose="020B0504000000020003" pitchFamily="34" charset="0"/>
                <a:ea typeface="Neue" panose="020B0504000000020003" pitchFamily="34" charset="0"/>
              </a:rPr>
              <a:t>Source: Older Workers and Retirement Chartbook (forthcoming). Economic Policy Institute (EPI) and Schwartz Center for Economic Policy Analysis (</a:t>
            </a:r>
            <a:r>
              <a:rPr lang="en-US" sz="1100" dirty="0" err="1">
                <a:solidFill>
                  <a:schemeClr val="tx2">
                    <a:lumMod val="50000"/>
                  </a:schemeClr>
                </a:solidFill>
                <a:latin typeface="Neue" panose="020B0504000000020003" pitchFamily="34" charset="0"/>
                <a:ea typeface="Neue" panose="020B0504000000020003" pitchFamily="34" charset="0"/>
              </a:rPr>
              <a:t>SCEPA</a:t>
            </a:r>
            <a:r>
              <a:rPr lang="en-US" sz="1100" dirty="0">
                <a:solidFill>
                  <a:schemeClr val="tx2">
                    <a:lumMod val="50000"/>
                  </a:schemeClr>
                </a:solidFill>
                <a:latin typeface="Neue" panose="020B0504000000020003" pitchFamily="34" charset="0"/>
                <a:ea typeface="Neue" panose="020B0504000000020003" pitchFamily="34" charset="0"/>
              </a:rPr>
              <a:t>) analysis of microdata from the Health and Retirement Study (HRS) for 2012 to 2018 (University of Michigan 2022) and from the RAND HRS Longitudinal File 2018 (RAND 2022).</a:t>
            </a:r>
          </a:p>
        </p:txBody>
      </p:sp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5A6E77A2-D73D-43B1-ABE7-33AD198E2D2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593001197"/>
              </p:ext>
            </p:extLst>
          </p:nvPr>
        </p:nvGraphicFramePr>
        <p:xfrm>
          <a:off x="975360" y="1773554"/>
          <a:ext cx="10378440" cy="341109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1629533-E7BF-666F-0D1C-B226ED98D8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26E3E1-249B-469C-863F-3A19AE646E64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23042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>
                <a:latin typeface="Neue Black" panose="020B0A04000000020003" pitchFamily="34" charset="0"/>
                <a:ea typeface="Neue Black" panose="020B0A04000000020003" pitchFamily="34" charset="0"/>
              </a:rPr>
              <a:t>Working longer is not a solution</a:t>
            </a:r>
          </a:p>
        </p:txBody>
      </p:sp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F0B4865D-5E96-4935-901F-C7B7379428F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175443473"/>
              </p:ext>
            </p:extLst>
          </p:nvPr>
        </p:nvGraphicFramePr>
        <p:xfrm>
          <a:off x="838200" y="1690688"/>
          <a:ext cx="10515600" cy="36219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8CEBC815-A816-2258-41BB-F7DCA6E129B4}"/>
              </a:ext>
            </a:extLst>
          </p:cNvPr>
          <p:cNvSpPr txBox="1"/>
          <p:nvPr/>
        </p:nvSpPr>
        <p:spPr>
          <a:xfrm>
            <a:off x="630936" y="5330952"/>
            <a:ext cx="10722864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>
                <a:solidFill>
                  <a:schemeClr val="tx2">
                    <a:lumMod val="50000"/>
                  </a:schemeClr>
                </a:solidFill>
                <a:latin typeface="Neue" panose="020B0504000000020003" pitchFamily="34" charset="0"/>
                <a:ea typeface="Neue" panose="020B0504000000020003" pitchFamily="34" charset="0"/>
              </a:rPr>
              <a:t>Source: Older Workers and Retirement Chartbook (forthcoming). Economic Policy Institute (EPI) and Schwartz Center for Economic Policy Analysis (</a:t>
            </a:r>
            <a:r>
              <a:rPr lang="en-US" sz="1100" dirty="0" err="1">
                <a:solidFill>
                  <a:schemeClr val="tx2">
                    <a:lumMod val="50000"/>
                  </a:schemeClr>
                </a:solidFill>
                <a:latin typeface="Neue" panose="020B0504000000020003" pitchFamily="34" charset="0"/>
                <a:ea typeface="Neue" panose="020B0504000000020003" pitchFamily="34" charset="0"/>
              </a:rPr>
              <a:t>SCEPA</a:t>
            </a:r>
            <a:r>
              <a:rPr lang="en-US" sz="1100" dirty="0">
                <a:solidFill>
                  <a:schemeClr val="tx2">
                    <a:lumMod val="50000"/>
                  </a:schemeClr>
                </a:solidFill>
                <a:latin typeface="Neue" panose="020B0504000000020003" pitchFamily="34" charset="0"/>
                <a:ea typeface="Neue" panose="020B0504000000020003" pitchFamily="34" charset="0"/>
              </a:rPr>
              <a:t>) analysis of microdata from the Current Population Survey (CPS) 19762022 Outgoing Rotation Group, extracted from CPS-</a:t>
            </a:r>
            <a:r>
              <a:rPr lang="en-US" sz="1100" dirty="0" err="1">
                <a:solidFill>
                  <a:schemeClr val="tx2">
                    <a:lumMod val="50000"/>
                  </a:schemeClr>
                </a:solidFill>
                <a:latin typeface="Neue" panose="020B0504000000020003" pitchFamily="34" charset="0"/>
                <a:ea typeface="Neue" panose="020B0504000000020003" pitchFamily="34" charset="0"/>
              </a:rPr>
              <a:t>IPUMS</a:t>
            </a:r>
            <a:r>
              <a:rPr lang="en-US" sz="1100" dirty="0">
                <a:solidFill>
                  <a:schemeClr val="tx2">
                    <a:lumMod val="50000"/>
                  </a:schemeClr>
                </a:solidFill>
                <a:latin typeface="Neue" panose="020B0504000000020003" pitchFamily="34" charset="0"/>
                <a:ea typeface="Neue" panose="020B0504000000020003" pitchFamily="34" charset="0"/>
              </a:rPr>
              <a:t> (Flood et al. 2022).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D180E45-AD3A-9451-2A0B-F2F3D8ACE8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26E3E1-249B-469C-863F-3A19AE646E64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450375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024763"/>
          </a:xfrm>
        </p:spPr>
        <p:txBody>
          <a:bodyPr>
            <a:normAutofit fontScale="90000"/>
          </a:bodyPr>
          <a:lstStyle/>
          <a:p>
            <a:r>
              <a:rPr lang="en-US" sz="3200" dirty="0">
                <a:latin typeface="Neue Black" panose="020B0A04000000020003" pitchFamily="34" charset="0"/>
                <a:ea typeface="Neue Black" panose="020B0A04000000020003" pitchFamily="34" charset="0"/>
              </a:rPr>
              <a:t>Low-income older households had little capacity to cope with shocks even before the Covid-19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CEBC815-A816-2258-41BB-F7DCA6E129B4}"/>
              </a:ext>
            </a:extLst>
          </p:cNvPr>
          <p:cNvSpPr txBox="1"/>
          <p:nvPr/>
        </p:nvSpPr>
        <p:spPr>
          <a:xfrm>
            <a:off x="906780" y="4626864"/>
            <a:ext cx="1037844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1" dirty="0">
                <a:solidFill>
                  <a:schemeClr val="tx2">
                    <a:lumMod val="50000"/>
                  </a:schemeClr>
                </a:solidFill>
                <a:latin typeface="Neue" panose="020B0504000000020003" pitchFamily="34" charset="0"/>
                <a:ea typeface="Neue" panose="020B0504000000020003" pitchFamily="34" charset="0"/>
              </a:rPr>
              <a:t>Source:</a:t>
            </a:r>
            <a:r>
              <a:rPr lang="en-US" sz="1100" dirty="0">
                <a:solidFill>
                  <a:schemeClr val="tx2">
                    <a:lumMod val="50000"/>
                  </a:schemeClr>
                </a:solidFill>
                <a:latin typeface="Neue" panose="020B0504000000020003" pitchFamily="34" charset="0"/>
                <a:ea typeface="Neue" panose="020B0504000000020003" pitchFamily="34" charset="0"/>
              </a:rPr>
              <a:t> Older Workers and Retirement Chartbook (forthcoming). Economic Policy Institute (EPI) and Schwartz Center for Economic Policy Analysis (</a:t>
            </a:r>
            <a:r>
              <a:rPr lang="en-US" sz="1100" dirty="0" err="1">
                <a:solidFill>
                  <a:schemeClr val="tx2">
                    <a:lumMod val="50000"/>
                  </a:schemeClr>
                </a:solidFill>
                <a:latin typeface="Neue" panose="020B0504000000020003" pitchFamily="34" charset="0"/>
                <a:ea typeface="Neue" panose="020B0504000000020003" pitchFamily="34" charset="0"/>
              </a:rPr>
              <a:t>SCEPA</a:t>
            </a:r>
            <a:r>
              <a:rPr lang="en-US" sz="1100" dirty="0">
                <a:solidFill>
                  <a:schemeClr val="tx2">
                    <a:lumMod val="50000"/>
                  </a:schemeClr>
                </a:solidFill>
                <a:latin typeface="Neue" panose="020B0504000000020003" pitchFamily="34" charset="0"/>
                <a:ea typeface="Neue" panose="020B0504000000020003" pitchFamily="34" charset="0"/>
              </a:rPr>
              <a:t>) analysis of Health and Retirement Study (HRS) microdata (RAND and University of Michigan 1992-2018). </a:t>
            </a:r>
            <a:br>
              <a:rPr lang="en-US" sz="1100" dirty="0">
                <a:solidFill>
                  <a:schemeClr val="tx2">
                    <a:lumMod val="50000"/>
                  </a:schemeClr>
                </a:solidFill>
                <a:latin typeface="Neue" panose="020B0504000000020003" pitchFamily="34" charset="0"/>
                <a:ea typeface="Neue" panose="020B0504000000020003" pitchFamily="34" charset="0"/>
              </a:rPr>
            </a:br>
            <a:r>
              <a:rPr lang="en-US" sz="1100" b="1" dirty="0">
                <a:solidFill>
                  <a:schemeClr val="tx2">
                    <a:lumMod val="50000"/>
                  </a:schemeClr>
                </a:solidFill>
                <a:latin typeface="Neue" panose="020B0504000000020003" pitchFamily="34" charset="0"/>
                <a:ea typeface="Neue" panose="020B0504000000020003" pitchFamily="34" charset="0"/>
              </a:rPr>
              <a:t>Note:</a:t>
            </a:r>
            <a:r>
              <a:rPr lang="en-US" sz="1100" dirty="0">
                <a:solidFill>
                  <a:schemeClr val="tx2">
                    <a:lumMod val="50000"/>
                  </a:schemeClr>
                </a:solidFill>
                <a:latin typeface="Neue" panose="020B0504000000020003" pitchFamily="34" charset="0"/>
                <a:ea typeface="Neue" panose="020B0504000000020003" pitchFamily="34" charset="0"/>
              </a:rPr>
              <a:t> A household is deemed financially fragile if it exceeds at least one of four thresholds: a home mortgage loan-to-value ratio above 80%; a ratio of non-housing debt to liquid assets above 50%; less than 3 months’ worth of income in liquid assets; or rent exceeding 30% of income. Sample includes households with at least one member age 55-64 in the labor force. Income quantiles are based on total household income divided by 1.7 for married and partnered households.</a:t>
            </a:r>
          </a:p>
        </p:txBody>
      </p:sp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8EADB648-9813-468C-9D26-5BFFA2ED93A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172964591"/>
              </p:ext>
            </p:extLst>
          </p:nvPr>
        </p:nvGraphicFramePr>
        <p:xfrm>
          <a:off x="975360" y="1389888"/>
          <a:ext cx="10378440" cy="31363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655CAA0-7446-CBCA-3E72-809CB5FFFC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26E3E1-249B-469C-863F-3A19AE646E64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707995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>
                <a:latin typeface="Neue Black" panose="020B0A04000000020003" pitchFamily="34" charset="0"/>
                <a:ea typeface="Neue Black" panose="020B0A04000000020003" pitchFamily="34" charset="0"/>
              </a:rPr>
              <a:t>Older Workers Of All Earnings Fear The Labor Market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CEBC815-A816-2258-41BB-F7DCA6E129B4}"/>
              </a:ext>
            </a:extLst>
          </p:cNvPr>
          <p:cNvSpPr txBox="1"/>
          <p:nvPr/>
        </p:nvSpPr>
        <p:spPr>
          <a:xfrm>
            <a:off x="975360" y="5640178"/>
            <a:ext cx="1037844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>
                <a:solidFill>
                  <a:schemeClr val="tx2">
                    <a:lumMod val="50000"/>
                  </a:schemeClr>
                </a:solidFill>
                <a:latin typeface="Neue" panose="020B0504000000020003" pitchFamily="34" charset="0"/>
                <a:ea typeface="Neue" panose="020B0504000000020003" pitchFamily="34" charset="0"/>
              </a:rPr>
              <a:t>Source: Retirement Equity Lab. (2020). “Older Workers Know They Face An Unfriendly Labor Market.” Status of</a:t>
            </a:r>
          </a:p>
          <a:p>
            <a:r>
              <a:rPr lang="en-US" sz="1100" dirty="0">
                <a:solidFill>
                  <a:schemeClr val="tx2">
                    <a:lumMod val="50000"/>
                  </a:schemeClr>
                </a:solidFill>
                <a:latin typeface="Neue" panose="020B0504000000020003" pitchFamily="34" charset="0"/>
                <a:ea typeface="Neue" panose="020B0504000000020003" pitchFamily="34" charset="0"/>
              </a:rPr>
              <a:t>Older Workers Report Series. New York, NY. Schwartz Center for Economic Policy Analysis at The New School for Social Research.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492C8172-0C5D-92C9-6EA1-BAAA092147C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04872" y="1622032"/>
            <a:ext cx="7235952" cy="4018146"/>
          </a:xfrm>
          <a:prstGeom prst="rect">
            <a:avLst/>
          </a:prstGeom>
        </p:spPr>
      </p:pic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19C5B07-7A4E-39EE-A815-8E3B9C5A28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26E3E1-249B-469C-863F-3A19AE646E64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4267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rgbClr val="E82E21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CEPA powerpoint template" id="{FBD42718-3CEE-43CA-8356-E7A89558AA65}" vid="{D67706DA-DF5D-4917-B36A-4C916FF5A98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Blue Warm">
    <a:dk1>
      <a:sysClr val="windowText" lastClr="000000"/>
    </a:dk1>
    <a:lt1>
      <a:sysClr val="window" lastClr="FFFFFF"/>
    </a:lt1>
    <a:dk2>
      <a:srgbClr val="242852"/>
    </a:dk2>
    <a:lt2>
      <a:srgbClr val="ACCBF9"/>
    </a:lt2>
    <a:accent1>
      <a:srgbClr val="4A66AC"/>
    </a:accent1>
    <a:accent2>
      <a:srgbClr val="629DD1"/>
    </a:accent2>
    <a:accent3>
      <a:srgbClr val="297FD5"/>
    </a:accent3>
    <a:accent4>
      <a:srgbClr val="7F8FA9"/>
    </a:accent4>
    <a:accent5>
      <a:srgbClr val="5AA2AE"/>
    </a:accent5>
    <a:accent6>
      <a:srgbClr val="9D90A0"/>
    </a:accent6>
    <a:hlink>
      <a:srgbClr val="9454C3"/>
    </a:hlink>
    <a:folHlink>
      <a:srgbClr val="3EBBF0"/>
    </a:folHlink>
  </a:clrScheme>
  <a:fontScheme name="Office">
    <a:majorFont>
      <a:latin typeface="Calibri Light" panose="020F0302020204030204"/>
      <a:ea typeface=""/>
      <a:cs typeface=""/>
      <a:font script="Jpan" typeface="ＭＳ 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明朝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32586CEF4DA2344B2B8B965DE8C9CF1" ma:contentTypeVersion="12" ma:contentTypeDescription="Create a new document." ma:contentTypeScope="" ma:versionID="ca6073ca1a045695a69fc7e5d40f6c39">
  <xsd:schema xmlns:xsd="http://www.w3.org/2001/XMLSchema" xmlns:xs="http://www.w3.org/2001/XMLSchema" xmlns:p="http://schemas.microsoft.com/office/2006/metadata/properties" xmlns:ns3="d38c3abe-b4db-40f3-b6f8-5268148e11f2" xmlns:ns4="42545181-870d-4605-a361-318bd798372e" targetNamespace="http://schemas.microsoft.com/office/2006/metadata/properties" ma:root="true" ma:fieldsID="ba31b7c56fd27a57768a657f31fd2dab" ns3:_="" ns4:_="">
    <xsd:import namespace="d38c3abe-b4db-40f3-b6f8-5268148e11f2"/>
    <xsd:import namespace="42545181-870d-4605-a361-318bd798372e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AutoKeyPoints" minOccurs="0"/>
                <xsd:element ref="ns3:MediaServiceKeyPoints" minOccurs="0"/>
                <xsd:element ref="ns3:MediaServiceDateTaken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38c3abe-b4db-40f3-b6f8-5268148e11f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6" nillable="true" ma:displayName="Tags" ma:internalName="MediaServiceAutoTags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2545181-870d-4605-a361-318bd798372e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2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F6EB551-EF62-4EF4-B392-CA3D4658F962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5746083A-D804-4643-A7E4-F4A8CD624796}">
  <ds:schemaRefs>
    <ds:schemaRef ds:uri="http://schemas.microsoft.com/office/2006/metadata/properties"/>
    <ds:schemaRef ds:uri="http://schemas.microsoft.com/office/2006/documentManagement/types"/>
    <ds:schemaRef ds:uri="http://purl.org/dc/terms/"/>
    <ds:schemaRef ds:uri="http://schemas.openxmlformats.org/package/2006/metadata/core-properties"/>
    <ds:schemaRef ds:uri="http://purl.org/dc/dcmitype/"/>
    <ds:schemaRef ds:uri="42545181-870d-4605-a361-318bd798372e"/>
    <ds:schemaRef ds:uri="http://purl.org/dc/elements/1.1/"/>
    <ds:schemaRef ds:uri="http://schemas.microsoft.com/office/infopath/2007/PartnerControls"/>
    <ds:schemaRef ds:uri="d38c3abe-b4db-40f3-b6f8-5268148e11f2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C1EEFACF-2904-44F9-AC16-56379DA5FCD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38c3abe-b4db-40f3-b6f8-5268148e11f2"/>
    <ds:schemaRef ds:uri="42545181-870d-4605-a361-318bd798372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3854</TotalTime>
  <Words>906</Words>
  <Application>Microsoft Office PowerPoint</Application>
  <PresentationFormat>Widescreen</PresentationFormat>
  <Paragraphs>86</Paragraphs>
  <Slides>12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Calibri</vt:lpstr>
      <vt:lpstr>Neue</vt:lpstr>
      <vt:lpstr>Neue Black</vt:lpstr>
      <vt:lpstr>Office Theme</vt:lpstr>
      <vt:lpstr>Older Workers and Retirement Insecurity</vt:lpstr>
      <vt:lpstr>Framing retirement insecurity</vt:lpstr>
      <vt:lpstr>What are the main problems of our retirement system?</vt:lpstr>
      <vt:lpstr>Most older households rely heavily on Social Security</vt:lpstr>
      <vt:lpstr>Many older workers have physically demanding jobs</vt:lpstr>
      <vt:lpstr>Older men and women both face high rates of involuntary retirement</vt:lpstr>
      <vt:lpstr>Working longer is not a solution</vt:lpstr>
      <vt:lpstr>Low-income older households had little capacity to cope with shocks even before the Covid-19</vt:lpstr>
      <vt:lpstr>Older Workers Of All Earnings Fear The Labor Market</vt:lpstr>
      <vt:lpstr>Tighter labor markets decrease older workers’ job insecurity and thus strengthen their bargaining power</vt:lpstr>
      <vt:lpstr>The role of Federal Government</vt:lpstr>
      <vt:lpstr>Thank You!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Discussion of:  Welfare Effects of Pension Reforms  Andreas Haller</dc:title>
  <dc:creator>Siavash Radpour</dc:creator>
  <cp:lastModifiedBy>Siavash Radpour</cp:lastModifiedBy>
  <cp:revision>4</cp:revision>
  <cp:lastPrinted>2020-11-11T14:44:29Z</cp:lastPrinted>
  <dcterms:created xsi:type="dcterms:W3CDTF">2020-11-11T02:32:06Z</dcterms:created>
  <dcterms:modified xsi:type="dcterms:W3CDTF">2022-09-20T15:29:52Z</dcterms:modified>
</cp:coreProperties>
</file>