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60" r:id="rId4"/>
  </p:sldMasterIdLst>
  <p:notesMasterIdLst>
    <p:notesMasterId r:id="rId28"/>
  </p:notesMasterIdLst>
  <p:sldIdLst>
    <p:sldId id="256" r:id="rId5"/>
    <p:sldId id="257" r:id="rId6"/>
    <p:sldId id="271" r:id="rId7"/>
    <p:sldId id="261" r:id="rId8"/>
    <p:sldId id="265" r:id="rId9"/>
    <p:sldId id="276" r:id="rId10"/>
    <p:sldId id="267" r:id="rId11"/>
    <p:sldId id="273" r:id="rId12"/>
    <p:sldId id="274" r:id="rId13"/>
    <p:sldId id="283" r:id="rId14"/>
    <p:sldId id="279" r:id="rId15"/>
    <p:sldId id="277" r:id="rId16"/>
    <p:sldId id="270" r:id="rId17"/>
    <p:sldId id="268" r:id="rId18"/>
    <p:sldId id="280" r:id="rId19"/>
    <p:sldId id="272" r:id="rId20"/>
    <p:sldId id="269" r:id="rId21"/>
    <p:sldId id="278" r:id="rId22"/>
    <p:sldId id="282" r:id="rId23"/>
    <p:sldId id="281" r:id="rId24"/>
    <p:sldId id="266" r:id="rId25"/>
    <p:sldId id="262" r:id="rId26"/>
    <p:sldId id="264"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9F"/>
    <a:srgbClr val="FF9B92"/>
    <a:srgbClr val="F75D33"/>
    <a:srgbClr val="5C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327"/>
  </p:normalViewPr>
  <p:slideViewPr>
    <p:cSldViewPr snapToGrid="0" snapToObjects="1">
      <p:cViewPr varScale="1">
        <p:scale>
          <a:sx n="146" d="100"/>
          <a:sy n="146" d="100"/>
        </p:scale>
        <p:origin x="17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379B5-2E2B-8348-9608-DB7501D1691D}" type="datetimeFigureOut">
              <a:rPr lang="en-US" smtClean="0"/>
              <a:t>9/15/22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1835C-A2FC-1747-BB69-AEBBD1BD5C01}" type="slidenum">
              <a:rPr lang="en-US" smtClean="0"/>
              <a:t>‹#›</a:t>
            </a:fld>
            <a:endParaRPr lang="en-US" dirty="0"/>
          </a:p>
        </p:txBody>
      </p:sp>
    </p:spTree>
    <p:extLst>
      <p:ext uri="{BB962C8B-B14F-4D97-AF65-F5344CB8AC3E}">
        <p14:creationId xmlns:p14="http://schemas.microsoft.com/office/powerpoint/2010/main" val="190107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7142B4D6-86CE-4045-9FF0-95AB8F9A6466}"/>
              </a:ext>
            </a:extLst>
          </p:cNvPr>
          <p:cNvSpPr/>
          <p:nvPr userDrawn="1"/>
        </p:nvSpPr>
        <p:spPr>
          <a:xfrm>
            <a:off x="0" y="2977298"/>
            <a:ext cx="9144000" cy="1445139"/>
          </a:xfrm>
          <a:prstGeom prst="rect">
            <a:avLst/>
          </a:prstGeom>
          <a:solidFill>
            <a:schemeClr val="tx2"/>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sp>
        <p:nvSpPr>
          <p:cNvPr id="2" name="Title 1"/>
          <p:cNvSpPr>
            <a:spLocks noGrp="1"/>
          </p:cNvSpPr>
          <p:nvPr>
            <p:ph type="ctrTitle"/>
          </p:nvPr>
        </p:nvSpPr>
        <p:spPr>
          <a:xfrm>
            <a:off x="628650" y="3241654"/>
            <a:ext cx="7886700" cy="466269"/>
          </a:xfrm>
        </p:spPr>
        <p:txBody>
          <a:bodyPr anchor="t">
            <a:noAutofit/>
          </a:bodyPr>
          <a:lstStyle>
            <a:lvl1pPr algn="l">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8650" y="3707923"/>
            <a:ext cx="7886700" cy="451230"/>
          </a:xfrm>
        </p:spPr>
        <p:txBody>
          <a:bodyPr>
            <a:noAutofit/>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Picture Placeholder 10">
            <a:extLst>
              <a:ext uri="{FF2B5EF4-FFF2-40B4-BE49-F238E27FC236}">
                <a16:creationId xmlns:a16="http://schemas.microsoft.com/office/drawing/2014/main" id="{B74974E0-9B02-0B4B-B289-5C2A78291368}"/>
              </a:ext>
            </a:extLst>
          </p:cNvPr>
          <p:cNvSpPr>
            <a:spLocks noGrp="1"/>
          </p:cNvSpPr>
          <p:nvPr>
            <p:ph type="pic" sz="quarter" idx="13"/>
          </p:nvPr>
        </p:nvSpPr>
        <p:spPr>
          <a:xfrm>
            <a:off x="0" y="584200"/>
            <a:ext cx="9144000" cy="2392363"/>
          </a:xfrm>
        </p:spPr>
        <p:txBody>
          <a:bodyPr/>
          <a:lstStyle/>
          <a:p>
            <a:endParaRPr lang="en-US" dirty="0"/>
          </a:p>
        </p:txBody>
      </p:sp>
    </p:spTree>
    <p:extLst>
      <p:ext uri="{BB962C8B-B14F-4D97-AF65-F5344CB8AC3E}">
        <p14:creationId xmlns:p14="http://schemas.microsoft.com/office/powerpoint/2010/main" val="299336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Gray_2 Column_A">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89FD4635-5C20-DB4C-B45D-3C9E9F152686}"/>
              </a:ext>
            </a:extLst>
          </p:cNvPr>
          <p:cNvPicPr>
            <a:picLocks noChangeAspect="1"/>
          </p:cNvPicPr>
          <p:nvPr userDrawn="1"/>
        </p:nvPicPr>
        <p:blipFill rotWithShape="1">
          <a:blip r:embed="rId2">
            <a:alphaModFix amt="5000"/>
          </a:blip>
          <a:srcRect l="-1162" r="29935"/>
          <a:stretch/>
        </p:blipFill>
        <p:spPr>
          <a:xfrm>
            <a:off x="4845268" y="592294"/>
            <a:ext cx="4298731" cy="3830142"/>
          </a:xfrm>
          <a:prstGeom prst="rect">
            <a:avLst/>
          </a:prstGeom>
        </p:spPr>
      </p:pic>
      <p:sp>
        <p:nvSpPr>
          <p:cNvPr id="2" name="Title 1"/>
          <p:cNvSpPr>
            <a:spLocks noGrp="1"/>
          </p:cNvSpPr>
          <p:nvPr>
            <p:ph type="title"/>
          </p:nvPr>
        </p:nvSpPr>
        <p:spPr>
          <a:xfrm>
            <a:off x="629841" y="723434"/>
            <a:ext cx="7886700" cy="54458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301477"/>
            <a:ext cx="3868340" cy="431293"/>
          </a:xfrm>
        </p:spPr>
        <p:txBody>
          <a:bodyPr anchor="ctr">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751021"/>
            <a:ext cx="3868340" cy="2463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301477"/>
            <a:ext cx="3887391" cy="431293"/>
          </a:xfrm>
        </p:spPr>
        <p:txBody>
          <a:bodyPr anchor="ctr">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1751021"/>
            <a:ext cx="3887391" cy="24636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41801CC8-8A38-4040-B366-5E3A33B7E639}" type="slidenum">
              <a:rPr lang="en-US" smtClean="0"/>
              <a:t>‹#›</a:t>
            </a:fld>
            <a:endParaRPr lang="en-US" dirty="0"/>
          </a:p>
        </p:txBody>
      </p:sp>
      <p:sp>
        <p:nvSpPr>
          <p:cNvPr id="7" name="Date Placeholder 6">
            <a:extLst>
              <a:ext uri="{FF2B5EF4-FFF2-40B4-BE49-F238E27FC236}">
                <a16:creationId xmlns:a16="http://schemas.microsoft.com/office/drawing/2014/main" id="{C2A591E1-9A7D-C24A-9F35-0E6EA646ABD0}"/>
              </a:ext>
            </a:extLst>
          </p:cNvPr>
          <p:cNvSpPr>
            <a:spLocks noGrp="1"/>
          </p:cNvSpPr>
          <p:nvPr>
            <p:ph type="dt" sz="half" idx="13"/>
          </p:nvPr>
        </p:nvSpPr>
        <p:spPr/>
        <p:txBody>
          <a:bodyPr/>
          <a:lstStyle/>
          <a:p>
            <a:fld id="{28A6980D-6870-C24F-9E0D-70E41B64E55A}" type="datetime4">
              <a:rPr lang="en-US" smtClean="0"/>
              <a:t>September 15, 2022</a:t>
            </a:fld>
            <a:endParaRPr lang="en-US" dirty="0"/>
          </a:p>
        </p:txBody>
      </p:sp>
      <p:sp>
        <p:nvSpPr>
          <p:cNvPr id="10" name="Footer Placeholder 9">
            <a:extLst>
              <a:ext uri="{FF2B5EF4-FFF2-40B4-BE49-F238E27FC236}">
                <a16:creationId xmlns:a16="http://schemas.microsoft.com/office/drawing/2014/main" id="{C9927885-7DCB-0A48-9744-AB8B6CB266FE}"/>
              </a:ext>
            </a:extLst>
          </p:cNvPr>
          <p:cNvSpPr>
            <a:spLocks noGrp="1"/>
          </p:cNvSpPr>
          <p:nvPr>
            <p:ph type="ftr" sz="quarter" idx="14"/>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311750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Red_2 Column">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E8BE1E9C-DD21-E04F-9222-DCFB406D027A}"/>
              </a:ext>
            </a:extLst>
          </p:cNvPr>
          <p:cNvSpPr/>
          <p:nvPr userDrawn="1"/>
        </p:nvSpPr>
        <p:spPr>
          <a:xfrm>
            <a:off x="0" y="557048"/>
            <a:ext cx="9144000" cy="3865389"/>
          </a:xfrm>
          <a:prstGeom prst="rect">
            <a:avLst/>
          </a:prstGeom>
          <a:solidFill>
            <a:schemeClr val="tx2"/>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sp>
        <p:nvSpPr>
          <p:cNvPr id="2" name="Title 1"/>
          <p:cNvSpPr>
            <a:spLocks noGrp="1"/>
          </p:cNvSpPr>
          <p:nvPr>
            <p:ph type="title"/>
          </p:nvPr>
        </p:nvSpPr>
        <p:spPr>
          <a:xfrm>
            <a:off x="629841" y="723434"/>
            <a:ext cx="7886700" cy="544582"/>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301477"/>
            <a:ext cx="3868340" cy="431293"/>
          </a:xfrm>
        </p:spPr>
        <p:txBody>
          <a:bodyPr anchor="ctr">
            <a:normAutofit/>
          </a:bodyPr>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751021"/>
            <a:ext cx="3868340" cy="24636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301477"/>
            <a:ext cx="3887391" cy="431293"/>
          </a:xfrm>
        </p:spPr>
        <p:txBody>
          <a:bodyPr anchor="ctr">
            <a:normAutofit/>
          </a:bodyPr>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1751021"/>
            <a:ext cx="3887391" cy="24636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41801CC8-8A38-4040-B366-5E3A33B7E639}" type="slidenum">
              <a:rPr lang="en-US" smtClean="0"/>
              <a:t>‹#›</a:t>
            </a:fld>
            <a:endParaRPr lang="en-US" dirty="0"/>
          </a:p>
        </p:txBody>
      </p:sp>
      <p:sp>
        <p:nvSpPr>
          <p:cNvPr id="7" name="Date Placeholder 6">
            <a:extLst>
              <a:ext uri="{FF2B5EF4-FFF2-40B4-BE49-F238E27FC236}">
                <a16:creationId xmlns:a16="http://schemas.microsoft.com/office/drawing/2014/main" id="{2226DC1A-DB34-5040-B145-5854E9DA3AC8}"/>
              </a:ext>
            </a:extLst>
          </p:cNvPr>
          <p:cNvSpPr>
            <a:spLocks noGrp="1"/>
          </p:cNvSpPr>
          <p:nvPr>
            <p:ph type="dt" sz="half" idx="13"/>
          </p:nvPr>
        </p:nvSpPr>
        <p:spPr/>
        <p:txBody>
          <a:bodyPr/>
          <a:lstStyle/>
          <a:p>
            <a:fld id="{1CE227CE-AD93-BC4E-BD6F-A451F52EFF0D}" type="datetime4">
              <a:rPr lang="en-US" smtClean="0"/>
              <a:t>September 15, 2022</a:t>
            </a:fld>
            <a:endParaRPr lang="en-US" dirty="0"/>
          </a:p>
        </p:txBody>
      </p:sp>
      <p:sp>
        <p:nvSpPr>
          <p:cNvPr id="10" name="Footer Placeholder 9">
            <a:extLst>
              <a:ext uri="{FF2B5EF4-FFF2-40B4-BE49-F238E27FC236}">
                <a16:creationId xmlns:a16="http://schemas.microsoft.com/office/drawing/2014/main" id="{E33D3F5F-61C7-5C4F-A495-07229D707410}"/>
              </a:ext>
            </a:extLst>
          </p:cNvPr>
          <p:cNvSpPr>
            <a:spLocks noGrp="1"/>
          </p:cNvSpPr>
          <p:nvPr>
            <p:ph type="ftr" sz="quarter" idx="14"/>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3350059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Red_2 Column_A">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E8BE1E9C-DD21-E04F-9222-DCFB406D027A}"/>
              </a:ext>
            </a:extLst>
          </p:cNvPr>
          <p:cNvSpPr/>
          <p:nvPr userDrawn="1"/>
        </p:nvSpPr>
        <p:spPr>
          <a:xfrm>
            <a:off x="0" y="557048"/>
            <a:ext cx="9144000" cy="3865389"/>
          </a:xfrm>
          <a:prstGeom prst="rect">
            <a:avLst/>
          </a:prstGeom>
          <a:solidFill>
            <a:schemeClr val="tx2"/>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pic>
        <p:nvPicPr>
          <p:cNvPr id="10" name="Picture 9" descr="A picture containing background pattern&#10;&#10;Description automatically generated">
            <a:extLst>
              <a:ext uri="{FF2B5EF4-FFF2-40B4-BE49-F238E27FC236}">
                <a16:creationId xmlns:a16="http://schemas.microsoft.com/office/drawing/2014/main" id="{5CAC709D-0D7E-5F48-A018-9C2876AA0B13}"/>
              </a:ext>
            </a:extLst>
          </p:cNvPr>
          <p:cNvPicPr>
            <a:picLocks noChangeAspect="1"/>
          </p:cNvPicPr>
          <p:nvPr userDrawn="1"/>
        </p:nvPicPr>
        <p:blipFill rotWithShape="1">
          <a:blip r:embed="rId2">
            <a:alphaModFix amt="5000"/>
          </a:blip>
          <a:srcRect l="-1162" r="29935"/>
          <a:stretch/>
        </p:blipFill>
        <p:spPr>
          <a:xfrm>
            <a:off x="4845268" y="592294"/>
            <a:ext cx="4298731" cy="3830142"/>
          </a:xfrm>
          <a:prstGeom prst="rect">
            <a:avLst/>
          </a:prstGeom>
        </p:spPr>
      </p:pic>
      <p:sp>
        <p:nvSpPr>
          <p:cNvPr id="2" name="Title 1"/>
          <p:cNvSpPr>
            <a:spLocks noGrp="1"/>
          </p:cNvSpPr>
          <p:nvPr>
            <p:ph type="title"/>
          </p:nvPr>
        </p:nvSpPr>
        <p:spPr>
          <a:xfrm>
            <a:off x="629841" y="723434"/>
            <a:ext cx="7886700" cy="544582"/>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301477"/>
            <a:ext cx="3868340" cy="431293"/>
          </a:xfrm>
        </p:spPr>
        <p:txBody>
          <a:bodyPr anchor="ctr">
            <a:normAutofit/>
          </a:bodyPr>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751021"/>
            <a:ext cx="3868340" cy="24636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301477"/>
            <a:ext cx="3887391" cy="431293"/>
          </a:xfrm>
        </p:spPr>
        <p:txBody>
          <a:bodyPr anchor="ctr">
            <a:normAutofit/>
          </a:bodyPr>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1751021"/>
            <a:ext cx="3887391" cy="24636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41801CC8-8A38-4040-B366-5E3A33B7E639}" type="slidenum">
              <a:rPr lang="en-US" smtClean="0"/>
              <a:t>‹#›</a:t>
            </a:fld>
            <a:endParaRPr lang="en-US" dirty="0"/>
          </a:p>
        </p:txBody>
      </p:sp>
      <p:sp>
        <p:nvSpPr>
          <p:cNvPr id="7" name="Date Placeholder 6">
            <a:extLst>
              <a:ext uri="{FF2B5EF4-FFF2-40B4-BE49-F238E27FC236}">
                <a16:creationId xmlns:a16="http://schemas.microsoft.com/office/drawing/2014/main" id="{E2172DF4-EF66-5E4C-A073-DF1D1937BDB1}"/>
              </a:ext>
            </a:extLst>
          </p:cNvPr>
          <p:cNvSpPr>
            <a:spLocks noGrp="1"/>
          </p:cNvSpPr>
          <p:nvPr>
            <p:ph type="dt" sz="half" idx="13"/>
          </p:nvPr>
        </p:nvSpPr>
        <p:spPr/>
        <p:txBody>
          <a:bodyPr/>
          <a:lstStyle/>
          <a:p>
            <a:fld id="{CC78940B-12E3-0D47-9305-3D493B1D007B}" type="datetime4">
              <a:rPr lang="en-US" smtClean="0"/>
              <a:t>September 15, 2022</a:t>
            </a:fld>
            <a:endParaRPr lang="en-US" dirty="0"/>
          </a:p>
        </p:txBody>
      </p:sp>
      <p:sp>
        <p:nvSpPr>
          <p:cNvPr id="11" name="Footer Placeholder 10">
            <a:extLst>
              <a:ext uri="{FF2B5EF4-FFF2-40B4-BE49-F238E27FC236}">
                <a16:creationId xmlns:a16="http://schemas.microsoft.com/office/drawing/2014/main" id="{BB3DABE9-F799-B542-8F2B-67DF606A52F7}"/>
              </a:ext>
            </a:extLst>
          </p:cNvPr>
          <p:cNvSpPr>
            <a:spLocks noGrp="1"/>
          </p:cNvSpPr>
          <p:nvPr>
            <p:ph type="ftr" sz="quarter" idx="14"/>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3350354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Gray_3 Column">
    <p:spTree>
      <p:nvGrpSpPr>
        <p:cNvPr id="1" name=""/>
        <p:cNvGrpSpPr/>
        <p:nvPr/>
      </p:nvGrpSpPr>
      <p:grpSpPr>
        <a:xfrm>
          <a:off x="0" y="0"/>
          <a:ext cx="0" cy="0"/>
          <a:chOff x="0" y="0"/>
          <a:chExt cx="0" cy="0"/>
        </a:xfrm>
      </p:grpSpPr>
      <p:sp>
        <p:nvSpPr>
          <p:cNvPr id="2" name="Title 1"/>
          <p:cNvSpPr>
            <a:spLocks noGrp="1"/>
          </p:cNvSpPr>
          <p:nvPr>
            <p:ph type="title"/>
          </p:nvPr>
        </p:nvSpPr>
        <p:spPr>
          <a:xfrm>
            <a:off x="629841" y="723434"/>
            <a:ext cx="7886700" cy="54458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301477"/>
            <a:ext cx="7885508" cy="431293"/>
          </a:xfrm>
        </p:spPr>
        <p:txBody>
          <a:bodyPr anchor="ctr">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41801CC8-8A38-4040-B366-5E3A33B7E639}" type="slidenum">
              <a:rPr lang="en-US" smtClean="0"/>
              <a:t>‹#›</a:t>
            </a:fld>
            <a:endParaRPr lang="en-US" dirty="0"/>
          </a:p>
        </p:txBody>
      </p:sp>
      <p:sp>
        <p:nvSpPr>
          <p:cNvPr id="10" name="Text Placeholder 9">
            <a:extLst>
              <a:ext uri="{FF2B5EF4-FFF2-40B4-BE49-F238E27FC236}">
                <a16:creationId xmlns:a16="http://schemas.microsoft.com/office/drawing/2014/main" id="{58E9FB04-B01E-5B44-B677-C39527D5A159}"/>
              </a:ext>
            </a:extLst>
          </p:cNvPr>
          <p:cNvSpPr>
            <a:spLocks noGrp="1"/>
          </p:cNvSpPr>
          <p:nvPr>
            <p:ph type="body" sz="quarter" idx="13"/>
          </p:nvPr>
        </p:nvSpPr>
        <p:spPr>
          <a:xfrm>
            <a:off x="627063" y="1766231"/>
            <a:ext cx="2582863" cy="2448582"/>
          </a:xfrm>
        </p:spPr>
        <p:txBody>
          <a:bodyPr/>
          <a:lstStyle>
            <a:lvl1pPr marL="0" indent="0">
              <a:buNone/>
              <a:defRPr/>
            </a:lvl1pPr>
          </a:lstStyle>
          <a:p>
            <a:pPr lvl="0"/>
            <a:r>
              <a:rPr lang="en-US" dirty="0"/>
              <a:t>Click to edit Master text styles</a:t>
            </a:r>
          </a:p>
        </p:txBody>
      </p:sp>
      <p:sp>
        <p:nvSpPr>
          <p:cNvPr id="11" name="Text Placeholder 9">
            <a:extLst>
              <a:ext uri="{FF2B5EF4-FFF2-40B4-BE49-F238E27FC236}">
                <a16:creationId xmlns:a16="http://schemas.microsoft.com/office/drawing/2014/main" id="{181AB8CC-DD33-7743-8EED-43DEAAEF4094}"/>
              </a:ext>
            </a:extLst>
          </p:cNvPr>
          <p:cNvSpPr>
            <a:spLocks noGrp="1"/>
          </p:cNvSpPr>
          <p:nvPr>
            <p:ph type="body" sz="quarter" idx="14"/>
          </p:nvPr>
        </p:nvSpPr>
        <p:spPr>
          <a:xfrm>
            <a:off x="3279775" y="1766231"/>
            <a:ext cx="2582863" cy="2448582"/>
          </a:xfrm>
        </p:spPr>
        <p:txBody>
          <a:bodyPr/>
          <a:lstStyle>
            <a:lvl1pPr marL="0" indent="0">
              <a:buNone/>
              <a:defRPr/>
            </a:lvl1pPr>
          </a:lstStyle>
          <a:p>
            <a:pPr lvl="0"/>
            <a:r>
              <a:rPr lang="en-US" dirty="0"/>
              <a:t>Click to edit Master text styles</a:t>
            </a:r>
          </a:p>
        </p:txBody>
      </p:sp>
      <p:sp>
        <p:nvSpPr>
          <p:cNvPr id="12" name="Text Placeholder 9">
            <a:extLst>
              <a:ext uri="{FF2B5EF4-FFF2-40B4-BE49-F238E27FC236}">
                <a16:creationId xmlns:a16="http://schemas.microsoft.com/office/drawing/2014/main" id="{0F6FB70D-ECF0-4A40-84C6-3A9838C26DAB}"/>
              </a:ext>
            </a:extLst>
          </p:cNvPr>
          <p:cNvSpPr>
            <a:spLocks noGrp="1"/>
          </p:cNvSpPr>
          <p:nvPr>
            <p:ph type="body" sz="quarter" idx="15"/>
          </p:nvPr>
        </p:nvSpPr>
        <p:spPr>
          <a:xfrm>
            <a:off x="5932487" y="1766231"/>
            <a:ext cx="2582863" cy="2448582"/>
          </a:xfrm>
        </p:spPr>
        <p:txBody>
          <a:bodyPr/>
          <a:lstStyle>
            <a:lvl1pPr marL="0" indent="0">
              <a:buNone/>
              <a:defRPr/>
            </a:lvl1pPr>
          </a:lstStyle>
          <a:p>
            <a:pPr lvl="0"/>
            <a:r>
              <a:rPr lang="en-US" dirty="0"/>
              <a:t>Click to edit Master text styles</a:t>
            </a:r>
          </a:p>
        </p:txBody>
      </p:sp>
      <p:sp>
        <p:nvSpPr>
          <p:cNvPr id="4" name="Date Placeholder 3">
            <a:extLst>
              <a:ext uri="{FF2B5EF4-FFF2-40B4-BE49-F238E27FC236}">
                <a16:creationId xmlns:a16="http://schemas.microsoft.com/office/drawing/2014/main" id="{25546C12-F34D-7F41-AE4C-D21C9BF9EED9}"/>
              </a:ext>
            </a:extLst>
          </p:cNvPr>
          <p:cNvSpPr>
            <a:spLocks noGrp="1"/>
          </p:cNvSpPr>
          <p:nvPr>
            <p:ph type="dt" sz="half" idx="16"/>
          </p:nvPr>
        </p:nvSpPr>
        <p:spPr/>
        <p:txBody>
          <a:bodyPr/>
          <a:lstStyle/>
          <a:p>
            <a:fld id="{0FE8B8A2-5898-5547-A72B-AFE740532C29}" type="datetime4">
              <a:rPr lang="en-US" smtClean="0"/>
              <a:t>September 15, 2022</a:t>
            </a:fld>
            <a:endParaRPr lang="en-US" dirty="0"/>
          </a:p>
        </p:txBody>
      </p:sp>
      <p:sp>
        <p:nvSpPr>
          <p:cNvPr id="5" name="Footer Placeholder 4">
            <a:extLst>
              <a:ext uri="{FF2B5EF4-FFF2-40B4-BE49-F238E27FC236}">
                <a16:creationId xmlns:a16="http://schemas.microsoft.com/office/drawing/2014/main" id="{7AAA7BB7-83A8-1745-85C7-10BE03CC80F4}"/>
              </a:ext>
            </a:extLst>
          </p:cNvPr>
          <p:cNvSpPr>
            <a:spLocks noGrp="1"/>
          </p:cNvSpPr>
          <p:nvPr>
            <p:ph type="ftr" sz="quarter" idx="17"/>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326311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Gray_3 Column_A">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89FD4635-5C20-DB4C-B45D-3C9E9F152686}"/>
              </a:ext>
            </a:extLst>
          </p:cNvPr>
          <p:cNvPicPr>
            <a:picLocks noChangeAspect="1"/>
          </p:cNvPicPr>
          <p:nvPr userDrawn="1"/>
        </p:nvPicPr>
        <p:blipFill rotWithShape="1">
          <a:blip r:embed="rId2">
            <a:alphaModFix amt="5000"/>
          </a:blip>
          <a:srcRect l="-1162" r="29935"/>
          <a:stretch/>
        </p:blipFill>
        <p:spPr>
          <a:xfrm>
            <a:off x="4845268" y="592294"/>
            <a:ext cx="4298731" cy="3830142"/>
          </a:xfrm>
          <a:prstGeom prst="rect">
            <a:avLst/>
          </a:prstGeom>
        </p:spPr>
      </p:pic>
      <p:sp>
        <p:nvSpPr>
          <p:cNvPr id="2" name="Title 1"/>
          <p:cNvSpPr>
            <a:spLocks noGrp="1"/>
          </p:cNvSpPr>
          <p:nvPr>
            <p:ph type="title"/>
          </p:nvPr>
        </p:nvSpPr>
        <p:spPr>
          <a:xfrm>
            <a:off x="629841" y="723434"/>
            <a:ext cx="7886700" cy="54458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301477"/>
            <a:ext cx="7885508" cy="431293"/>
          </a:xfrm>
        </p:spPr>
        <p:txBody>
          <a:bodyPr anchor="ctr">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41801CC8-8A38-4040-B366-5E3A33B7E639}" type="slidenum">
              <a:rPr lang="en-US" smtClean="0"/>
              <a:t>‹#›</a:t>
            </a:fld>
            <a:endParaRPr lang="en-US" dirty="0"/>
          </a:p>
        </p:txBody>
      </p:sp>
      <p:sp>
        <p:nvSpPr>
          <p:cNvPr id="10" name="Text Placeholder 9">
            <a:extLst>
              <a:ext uri="{FF2B5EF4-FFF2-40B4-BE49-F238E27FC236}">
                <a16:creationId xmlns:a16="http://schemas.microsoft.com/office/drawing/2014/main" id="{58E9FB04-B01E-5B44-B677-C39527D5A159}"/>
              </a:ext>
            </a:extLst>
          </p:cNvPr>
          <p:cNvSpPr>
            <a:spLocks noGrp="1"/>
          </p:cNvSpPr>
          <p:nvPr>
            <p:ph type="body" sz="quarter" idx="13"/>
          </p:nvPr>
        </p:nvSpPr>
        <p:spPr>
          <a:xfrm>
            <a:off x="627063" y="1766231"/>
            <a:ext cx="2582863" cy="2448582"/>
          </a:xfrm>
        </p:spPr>
        <p:txBody>
          <a:bodyPr/>
          <a:lstStyle>
            <a:lvl1pPr marL="0" indent="0">
              <a:buNone/>
              <a:defRPr/>
            </a:lvl1pPr>
          </a:lstStyle>
          <a:p>
            <a:pPr lvl="0"/>
            <a:r>
              <a:rPr lang="en-US" dirty="0"/>
              <a:t>Click to edit Master text styles</a:t>
            </a:r>
          </a:p>
        </p:txBody>
      </p:sp>
      <p:sp>
        <p:nvSpPr>
          <p:cNvPr id="11" name="Text Placeholder 9">
            <a:extLst>
              <a:ext uri="{FF2B5EF4-FFF2-40B4-BE49-F238E27FC236}">
                <a16:creationId xmlns:a16="http://schemas.microsoft.com/office/drawing/2014/main" id="{181AB8CC-DD33-7743-8EED-43DEAAEF4094}"/>
              </a:ext>
            </a:extLst>
          </p:cNvPr>
          <p:cNvSpPr>
            <a:spLocks noGrp="1"/>
          </p:cNvSpPr>
          <p:nvPr>
            <p:ph type="body" sz="quarter" idx="14"/>
          </p:nvPr>
        </p:nvSpPr>
        <p:spPr>
          <a:xfrm>
            <a:off x="3279775" y="1766231"/>
            <a:ext cx="2582863" cy="2448582"/>
          </a:xfrm>
        </p:spPr>
        <p:txBody>
          <a:bodyPr/>
          <a:lstStyle>
            <a:lvl1pPr marL="0" indent="0">
              <a:buNone/>
              <a:defRPr/>
            </a:lvl1pPr>
          </a:lstStyle>
          <a:p>
            <a:pPr lvl="0"/>
            <a:r>
              <a:rPr lang="en-US" dirty="0"/>
              <a:t>Click to edit Master text styles</a:t>
            </a:r>
          </a:p>
        </p:txBody>
      </p:sp>
      <p:sp>
        <p:nvSpPr>
          <p:cNvPr id="12" name="Text Placeholder 9">
            <a:extLst>
              <a:ext uri="{FF2B5EF4-FFF2-40B4-BE49-F238E27FC236}">
                <a16:creationId xmlns:a16="http://schemas.microsoft.com/office/drawing/2014/main" id="{0F6FB70D-ECF0-4A40-84C6-3A9838C26DAB}"/>
              </a:ext>
            </a:extLst>
          </p:cNvPr>
          <p:cNvSpPr>
            <a:spLocks noGrp="1"/>
          </p:cNvSpPr>
          <p:nvPr>
            <p:ph type="body" sz="quarter" idx="15"/>
          </p:nvPr>
        </p:nvSpPr>
        <p:spPr>
          <a:xfrm>
            <a:off x="5932487" y="1766231"/>
            <a:ext cx="2582863" cy="2448582"/>
          </a:xfrm>
        </p:spPr>
        <p:txBody>
          <a:bodyPr/>
          <a:lstStyle>
            <a:lvl1pPr marL="0" indent="0">
              <a:buNone/>
              <a:defRPr/>
            </a:lvl1pPr>
          </a:lstStyle>
          <a:p>
            <a:pPr lvl="0"/>
            <a:r>
              <a:rPr lang="en-US" dirty="0"/>
              <a:t>Click to edit Master text styles</a:t>
            </a:r>
          </a:p>
        </p:txBody>
      </p:sp>
      <p:sp>
        <p:nvSpPr>
          <p:cNvPr id="4" name="Date Placeholder 3">
            <a:extLst>
              <a:ext uri="{FF2B5EF4-FFF2-40B4-BE49-F238E27FC236}">
                <a16:creationId xmlns:a16="http://schemas.microsoft.com/office/drawing/2014/main" id="{7EDDBD89-5D80-724E-A5FC-FB23A00685FE}"/>
              </a:ext>
            </a:extLst>
          </p:cNvPr>
          <p:cNvSpPr>
            <a:spLocks noGrp="1"/>
          </p:cNvSpPr>
          <p:nvPr>
            <p:ph type="dt" sz="half" idx="16"/>
          </p:nvPr>
        </p:nvSpPr>
        <p:spPr/>
        <p:txBody>
          <a:bodyPr/>
          <a:lstStyle/>
          <a:p>
            <a:fld id="{595188F0-F5F2-C347-8539-2AAA48D3C780}" type="datetime4">
              <a:rPr lang="en-US" smtClean="0"/>
              <a:t>September 15, 2022</a:t>
            </a:fld>
            <a:endParaRPr lang="en-US" dirty="0"/>
          </a:p>
        </p:txBody>
      </p:sp>
      <p:sp>
        <p:nvSpPr>
          <p:cNvPr id="5" name="Footer Placeholder 4">
            <a:extLst>
              <a:ext uri="{FF2B5EF4-FFF2-40B4-BE49-F238E27FC236}">
                <a16:creationId xmlns:a16="http://schemas.microsoft.com/office/drawing/2014/main" id="{7DFA6570-B82C-6F4B-A8F5-FD3F5EB2B392}"/>
              </a:ext>
            </a:extLst>
          </p:cNvPr>
          <p:cNvSpPr>
            <a:spLocks noGrp="1"/>
          </p:cNvSpPr>
          <p:nvPr>
            <p:ph type="ftr" sz="quarter" idx="17"/>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3727777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1801CC8-8A38-4040-B366-5E3A33B7E639}" type="slidenum">
              <a:rPr lang="en-US" smtClean="0"/>
              <a:t>‹#›</a:t>
            </a:fld>
            <a:endParaRPr lang="en-US" dirty="0"/>
          </a:p>
        </p:txBody>
      </p:sp>
      <p:sp>
        <p:nvSpPr>
          <p:cNvPr id="3" name="Date Placeholder 2">
            <a:extLst>
              <a:ext uri="{FF2B5EF4-FFF2-40B4-BE49-F238E27FC236}">
                <a16:creationId xmlns:a16="http://schemas.microsoft.com/office/drawing/2014/main" id="{BCD427D7-4455-3E42-9DEA-549ACDE16D2C}"/>
              </a:ext>
            </a:extLst>
          </p:cNvPr>
          <p:cNvSpPr>
            <a:spLocks noGrp="1"/>
          </p:cNvSpPr>
          <p:nvPr>
            <p:ph type="dt" sz="half" idx="13"/>
          </p:nvPr>
        </p:nvSpPr>
        <p:spPr/>
        <p:txBody>
          <a:bodyPr/>
          <a:lstStyle/>
          <a:p>
            <a:fld id="{E7A14835-3F2A-1343-ACEF-501A1CD6C51A}" type="datetime4">
              <a:rPr lang="en-US" smtClean="0"/>
              <a:t>September 15, 2022</a:t>
            </a:fld>
            <a:endParaRPr lang="en-US" dirty="0"/>
          </a:p>
        </p:txBody>
      </p:sp>
      <p:sp>
        <p:nvSpPr>
          <p:cNvPr id="4" name="Footer Placeholder 3">
            <a:extLst>
              <a:ext uri="{FF2B5EF4-FFF2-40B4-BE49-F238E27FC236}">
                <a16:creationId xmlns:a16="http://schemas.microsoft.com/office/drawing/2014/main" id="{FCD1E9BD-CAC5-B142-BB72-36C53C6698A6}"/>
              </a:ext>
            </a:extLst>
          </p:cNvPr>
          <p:cNvSpPr>
            <a:spLocks noGrp="1"/>
          </p:cNvSpPr>
          <p:nvPr>
            <p:ph type="ftr" sz="quarter" idx="14"/>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1275202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_A">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D9E382AF-0A97-B249-8C1D-EAC9A4F48DFA}"/>
              </a:ext>
            </a:extLst>
          </p:cNvPr>
          <p:cNvPicPr>
            <a:picLocks noChangeAspect="1"/>
          </p:cNvPicPr>
          <p:nvPr userDrawn="1"/>
        </p:nvPicPr>
        <p:blipFill rotWithShape="1">
          <a:blip r:embed="rId2">
            <a:alphaModFix amt="5000"/>
          </a:blip>
          <a:srcRect l="-1162" r="29935"/>
          <a:stretch/>
        </p:blipFill>
        <p:spPr>
          <a:xfrm>
            <a:off x="4845268" y="592294"/>
            <a:ext cx="4298731" cy="3830142"/>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41801CC8-8A38-4040-B366-5E3A33B7E639}" type="slidenum">
              <a:rPr lang="en-US" smtClean="0"/>
              <a:t>‹#›</a:t>
            </a:fld>
            <a:endParaRPr lang="en-US" dirty="0"/>
          </a:p>
        </p:txBody>
      </p:sp>
      <p:sp>
        <p:nvSpPr>
          <p:cNvPr id="3" name="Date Placeholder 2">
            <a:extLst>
              <a:ext uri="{FF2B5EF4-FFF2-40B4-BE49-F238E27FC236}">
                <a16:creationId xmlns:a16="http://schemas.microsoft.com/office/drawing/2014/main" id="{51A023ED-ABC4-F642-BB7B-2F6AB14BC109}"/>
              </a:ext>
            </a:extLst>
          </p:cNvPr>
          <p:cNvSpPr>
            <a:spLocks noGrp="1"/>
          </p:cNvSpPr>
          <p:nvPr>
            <p:ph type="dt" sz="half" idx="13"/>
          </p:nvPr>
        </p:nvSpPr>
        <p:spPr/>
        <p:txBody>
          <a:bodyPr/>
          <a:lstStyle/>
          <a:p>
            <a:fld id="{DFB862DA-5F8C-6241-BF65-9B143474778D}" type="datetime4">
              <a:rPr lang="en-US" smtClean="0"/>
              <a:t>September 15, 2022</a:t>
            </a:fld>
            <a:endParaRPr lang="en-US" dirty="0"/>
          </a:p>
        </p:txBody>
      </p:sp>
      <p:sp>
        <p:nvSpPr>
          <p:cNvPr id="6" name="Footer Placeholder 5">
            <a:extLst>
              <a:ext uri="{FF2B5EF4-FFF2-40B4-BE49-F238E27FC236}">
                <a16:creationId xmlns:a16="http://schemas.microsoft.com/office/drawing/2014/main" id="{BFED3164-6A23-F345-BB53-1E7B06A5AE2D}"/>
              </a:ext>
            </a:extLst>
          </p:cNvPr>
          <p:cNvSpPr>
            <a:spLocks noGrp="1"/>
          </p:cNvSpPr>
          <p:nvPr>
            <p:ph type="ftr" sz="quarter" idx="14"/>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2428659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801CC8-8A38-4040-B366-5E3A33B7E639}" type="slidenum">
              <a:rPr lang="en-US" smtClean="0"/>
              <a:t>‹#›</a:t>
            </a:fld>
            <a:endParaRPr lang="en-US" dirty="0"/>
          </a:p>
        </p:txBody>
      </p:sp>
      <p:sp>
        <p:nvSpPr>
          <p:cNvPr id="2" name="Date Placeholder 1">
            <a:extLst>
              <a:ext uri="{FF2B5EF4-FFF2-40B4-BE49-F238E27FC236}">
                <a16:creationId xmlns:a16="http://schemas.microsoft.com/office/drawing/2014/main" id="{7D8E2556-F851-EE46-BE2A-17B946E347AF}"/>
              </a:ext>
            </a:extLst>
          </p:cNvPr>
          <p:cNvSpPr>
            <a:spLocks noGrp="1"/>
          </p:cNvSpPr>
          <p:nvPr>
            <p:ph type="dt" sz="half" idx="13"/>
          </p:nvPr>
        </p:nvSpPr>
        <p:spPr/>
        <p:txBody>
          <a:bodyPr/>
          <a:lstStyle/>
          <a:p>
            <a:fld id="{445C1070-2D77-C24B-A383-97D4754EE412}" type="datetime4">
              <a:rPr lang="en-US" smtClean="0"/>
              <a:t>September 15, 2022</a:t>
            </a:fld>
            <a:endParaRPr lang="en-US" dirty="0"/>
          </a:p>
        </p:txBody>
      </p:sp>
      <p:sp>
        <p:nvSpPr>
          <p:cNvPr id="3" name="Footer Placeholder 2">
            <a:extLst>
              <a:ext uri="{FF2B5EF4-FFF2-40B4-BE49-F238E27FC236}">
                <a16:creationId xmlns:a16="http://schemas.microsoft.com/office/drawing/2014/main" id="{E2BFEB18-1432-2749-9892-2B04A792D184}"/>
              </a:ext>
            </a:extLst>
          </p:cNvPr>
          <p:cNvSpPr>
            <a:spLocks noGrp="1"/>
          </p:cNvSpPr>
          <p:nvPr>
            <p:ph type="ftr" sz="quarter" idx="14"/>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143166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_Gray">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12C2E61B-F171-C34F-BA15-4F84B747F2F9}"/>
              </a:ext>
            </a:extLst>
          </p:cNvPr>
          <p:cNvSpPr/>
          <p:nvPr userDrawn="1"/>
        </p:nvSpPr>
        <p:spPr>
          <a:xfrm>
            <a:off x="4572000" y="0"/>
            <a:ext cx="4572000" cy="4422437"/>
          </a:xfrm>
          <a:prstGeom prst="rect">
            <a:avLst/>
          </a:prstGeom>
          <a:solidFill>
            <a:schemeClr val="bg1"/>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sp>
        <p:nvSpPr>
          <p:cNvPr id="2" name="Title 1"/>
          <p:cNvSpPr>
            <a:spLocks noGrp="1"/>
          </p:cNvSpPr>
          <p:nvPr>
            <p:ph type="title"/>
          </p:nvPr>
        </p:nvSpPr>
        <p:spPr>
          <a:xfrm>
            <a:off x="629840" y="838200"/>
            <a:ext cx="3633787" cy="704850"/>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629841" y="1905001"/>
            <a:ext cx="3633786" cy="2285999"/>
          </a:xfrm>
        </p:spPr>
        <p:txBody>
          <a:bodyPr>
            <a:normAutofit/>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1"/>
            <a:ext cx="3633786" cy="361950"/>
          </a:xfrm>
        </p:spPr>
        <p:txBody>
          <a:bodyPr anchor="ctr">
            <a:normAutofit/>
          </a:bodyPr>
          <a:lstStyle>
            <a:lvl1pPr marL="0" indent="0">
              <a:buNone/>
              <a:defRPr sz="1400" b="1"/>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41801CC8-8A38-4040-B366-5E3A33B7E639}" type="slidenum">
              <a:rPr lang="en-US" smtClean="0"/>
              <a:t>‹#›</a:t>
            </a:fld>
            <a:endParaRPr lang="en-US" dirty="0"/>
          </a:p>
        </p:txBody>
      </p:sp>
      <p:sp>
        <p:nvSpPr>
          <p:cNvPr id="10" name="Picture Placeholder 9">
            <a:extLst>
              <a:ext uri="{FF2B5EF4-FFF2-40B4-BE49-F238E27FC236}">
                <a16:creationId xmlns:a16="http://schemas.microsoft.com/office/drawing/2014/main" id="{5FFCCD58-E0CA-C942-A46E-E68E36C4610E}"/>
              </a:ext>
            </a:extLst>
          </p:cNvPr>
          <p:cNvSpPr>
            <a:spLocks noGrp="1"/>
          </p:cNvSpPr>
          <p:nvPr>
            <p:ph type="pic" sz="quarter" idx="13"/>
          </p:nvPr>
        </p:nvSpPr>
        <p:spPr>
          <a:xfrm>
            <a:off x="4572000" y="0"/>
            <a:ext cx="4572000" cy="4406900"/>
          </a:xfrm>
        </p:spPr>
        <p:txBody>
          <a:bodyPr/>
          <a:lstStyle/>
          <a:p>
            <a:endParaRPr lang="en-US" dirty="0"/>
          </a:p>
        </p:txBody>
      </p:sp>
      <p:sp>
        <p:nvSpPr>
          <p:cNvPr id="5" name="Date Placeholder 4">
            <a:extLst>
              <a:ext uri="{FF2B5EF4-FFF2-40B4-BE49-F238E27FC236}">
                <a16:creationId xmlns:a16="http://schemas.microsoft.com/office/drawing/2014/main" id="{B503D02B-A481-984B-8630-EEF350308443}"/>
              </a:ext>
            </a:extLst>
          </p:cNvPr>
          <p:cNvSpPr>
            <a:spLocks noGrp="1"/>
          </p:cNvSpPr>
          <p:nvPr>
            <p:ph type="dt" sz="half" idx="14"/>
          </p:nvPr>
        </p:nvSpPr>
        <p:spPr/>
        <p:txBody>
          <a:bodyPr/>
          <a:lstStyle/>
          <a:p>
            <a:fld id="{449A02BF-5250-DC42-9707-3FD855CF2B6D}" type="datetime4">
              <a:rPr lang="en-US" smtClean="0"/>
              <a:t>September 15, 2022</a:t>
            </a:fld>
            <a:endParaRPr lang="en-US" dirty="0"/>
          </a:p>
        </p:txBody>
      </p:sp>
      <p:sp>
        <p:nvSpPr>
          <p:cNvPr id="6" name="Footer Placeholder 5">
            <a:extLst>
              <a:ext uri="{FF2B5EF4-FFF2-40B4-BE49-F238E27FC236}">
                <a16:creationId xmlns:a16="http://schemas.microsoft.com/office/drawing/2014/main" id="{B9D6968A-5F75-4743-B8A3-1184D9ABBCD8}"/>
              </a:ext>
            </a:extLst>
          </p:cNvPr>
          <p:cNvSpPr>
            <a:spLocks noGrp="1"/>
          </p:cNvSpPr>
          <p:nvPr>
            <p:ph type="ftr" sz="quarter" idx="15"/>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377637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_Gray_A">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E4BA703-C914-F343-878C-E186C2237BD5}"/>
              </a:ext>
            </a:extLst>
          </p:cNvPr>
          <p:cNvPicPr>
            <a:picLocks noChangeAspect="1"/>
          </p:cNvPicPr>
          <p:nvPr userDrawn="1"/>
        </p:nvPicPr>
        <p:blipFill rotWithShape="1">
          <a:blip r:embed="rId2">
            <a:alphaModFix amt="5000"/>
          </a:blip>
          <a:srcRect l="-1162" r="29935"/>
          <a:stretch/>
        </p:blipFill>
        <p:spPr>
          <a:xfrm>
            <a:off x="273269" y="592294"/>
            <a:ext cx="4298731" cy="3830142"/>
          </a:xfrm>
          <a:prstGeom prst="rect">
            <a:avLst/>
          </a:prstGeom>
        </p:spPr>
      </p:pic>
      <p:sp>
        <p:nvSpPr>
          <p:cNvPr id="8" name="Rectangle">
            <a:extLst>
              <a:ext uri="{FF2B5EF4-FFF2-40B4-BE49-F238E27FC236}">
                <a16:creationId xmlns:a16="http://schemas.microsoft.com/office/drawing/2014/main" id="{12C2E61B-F171-C34F-BA15-4F84B747F2F9}"/>
              </a:ext>
            </a:extLst>
          </p:cNvPr>
          <p:cNvSpPr/>
          <p:nvPr userDrawn="1"/>
        </p:nvSpPr>
        <p:spPr>
          <a:xfrm>
            <a:off x="4572000" y="0"/>
            <a:ext cx="4572000" cy="4422437"/>
          </a:xfrm>
          <a:prstGeom prst="rect">
            <a:avLst/>
          </a:prstGeom>
          <a:solidFill>
            <a:schemeClr val="bg1"/>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sp>
        <p:nvSpPr>
          <p:cNvPr id="2" name="Title 1"/>
          <p:cNvSpPr>
            <a:spLocks noGrp="1"/>
          </p:cNvSpPr>
          <p:nvPr>
            <p:ph type="title"/>
          </p:nvPr>
        </p:nvSpPr>
        <p:spPr>
          <a:xfrm>
            <a:off x="629840" y="838200"/>
            <a:ext cx="3633787" cy="704850"/>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629841" y="1905001"/>
            <a:ext cx="3633786" cy="2285999"/>
          </a:xfrm>
        </p:spPr>
        <p:txBody>
          <a:bodyPr>
            <a:normAutofit/>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1"/>
            <a:ext cx="3633786" cy="361950"/>
          </a:xfrm>
        </p:spPr>
        <p:txBody>
          <a:bodyPr anchor="ctr">
            <a:normAutofit/>
          </a:bodyPr>
          <a:lstStyle>
            <a:lvl1pPr marL="0" indent="0">
              <a:buNone/>
              <a:defRPr sz="1400" b="1"/>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41801CC8-8A38-4040-B366-5E3A33B7E639}" type="slidenum">
              <a:rPr lang="en-US" smtClean="0"/>
              <a:t>‹#›</a:t>
            </a:fld>
            <a:endParaRPr lang="en-US" dirty="0"/>
          </a:p>
        </p:txBody>
      </p:sp>
      <p:sp>
        <p:nvSpPr>
          <p:cNvPr id="10" name="Picture Placeholder 9">
            <a:extLst>
              <a:ext uri="{FF2B5EF4-FFF2-40B4-BE49-F238E27FC236}">
                <a16:creationId xmlns:a16="http://schemas.microsoft.com/office/drawing/2014/main" id="{5FFCCD58-E0CA-C942-A46E-E68E36C4610E}"/>
              </a:ext>
            </a:extLst>
          </p:cNvPr>
          <p:cNvSpPr>
            <a:spLocks noGrp="1"/>
          </p:cNvSpPr>
          <p:nvPr>
            <p:ph type="pic" sz="quarter" idx="13"/>
          </p:nvPr>
        </p:nvSpPr>
        <p:spPr>
          <a:xfrm>
            <a:off x="4572000" y="0"/>
            <a:ext cx="4572000" cy="4406900"/>
          </a:xfrm>
        </p:spPr>
        <p:txBody>
          <a:bodyPr/>
          <a:lstStyle/>
          <a:p>
            <a:endParaRPr lang="en-US" dirty="0"/>
          </a:p>
        </p:txBody>
      </p:sp>
      <p:sp>
        <p:nvSpPr>
          <p:cNvPr id="5" name="Date Placeholder 4">
            <a:extLst>
              <a:ext uri="{FF2B5EF4-FFF2-40B4-BE49-F238E27FC236}">
                <a16:creationId xmlns:a16="http://schemas.microsoft.com/office/drawing/2014/main" id="{C65ED5D4-B94D-6948-8A7D-B8D7778E6129}"/>
              </a:ext>
            </a:extLst>
          </p:cNvPr>
          <p:cNvSpPr>
            <a:spLocks noGrp="1"/>
          </p:cNvSpPr>
          <p:nvPr>
            <p:ph type="dt" sz="half" idx="14"/>
          </p:nvPr>
        </p:nvSpPr>
        <p:spPr/>
        <p:txBody>
          <a:bodyPr/>
          <a:lstStyle/>
          <a:p>
            <a:fld id="{F8D8E1AC-B598-8F4E-BBBF-4E9FB10181F2}" type="datetime4">
              <a:rPr lang="en-US" smtClean="0"/>
              <a:t>September 15, 2022</a:t>
            </a:fld>
            <a:endParaRPr lang="en-US" dirty="0"/>
          </a:p>
        </p:txBody>
      </p:sp>
      <p:sp>
        <p:nvSpPr>
          <p:cNvPr id="6" name="Footer Placeholder 5">
            <a:extLst>
              <a:ext uri="{FF2B5EF4-FFF2-40B4-BE49-F238E27FC236}">
                <a16:creationId xmlns:a16="http://schemas.microsoft.com/office/drawing/2014/main" id="{C93DE8D9-CE7B-B54E-AAD3-5A5192B884C1}"/>
              </a:ext>
            </a:extLst>
          </p:cNvPr>
          <p:cNvSpPr>
            <a:spLocks noGrp="1"/>
          </p:cNvSpPr>
          <p:nvPr>
            <p:ph type="ftr" sz="quarter" idx="15"/>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265285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749585"/>
            <a:ext cx="7886700" cy="24636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5CC6C8B2-2125-9949-9742-CDA19D832D4F}"/>
              </a:ext>
            </a:extLst>
          </p:cNvPr>
          <p:cNvSpPr>
            <a:spLocks noGrp="1"/>
          </p:cNvSpPr>
          <p:nvPr>
            <p:ph type="body" sz="quarter" idx="13"/>
          </p:nvPr>
        </p:nvSpPr>
        <p:spPr>
          <a:xfrm>
            <a:off x="628650" y="1309018"/>
            <a:ext cx="7886700" cy="423752"/>
          </a:xfrm>
        </p:spPr>
        <p:txBody>
          <a:bodyPr anchor="ctr">
            <a:normAutofit/>
          </a:bodyPr>
          <a:lstStyle>
            <a:lvl1pPr marL="0" indent="0">
              <a:buNone/>
              <a:defRPr sz="1600"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Date Placeholder 6">
            <a:extLst>
              <a:ext uri="{FF2B5EF4-FFF2-40B4-BE49-F238E27FC236}">
                <a16:creationId xmlns:a16="http://schemas.microsoft.com/office/drawing/2014/main" id="{01D45FB1-1056-A44B-89F8-028CD700DBC4}"/>
              </a:ext>
            </a:extLst>
          </p:cNvPr>
          <p:cNvSpPr>
            <a:spLocks noGrp="1"/>
          </p:cNvSpPr>
          <p:nvPr>
            <p:ph type="dt" sz="half" idx="14"/>
          </p:nvPr>
        </p:nvSpPr>
        <p:spPr/>
        <p:txBody>
          <a:bodyPr/>
          <a:lstStyle/>
          <a:p>
            <a:fld id="{6661D21C-AF14-D74F-B707-08FFE7ECDB52}" type="datetime4">
              <a:rPr lang="en-US" smtClean="0"/>
              <a:t>September 15, 2022</a:t>
            </a:fld>
            <a:endParaRPr lang="en-US" dirty="0"/>
          </a:p>
        </p:txBody>
      </p:sp>
      <p:sp>
        <p:nvSpPr>
          <p:cNvPr id="8" name="Footer Placeholder 7">
            <a:extLst>
              <a:ext uri="{FF2B5EF4-FFF2-40B4-BE49-F238E27FC236}">
                <a16:creationId xmlns:a16="http://schemas.microsoft.com/office/drawing/2014/main" id="{0202DD12-E1EA-FB44-9010-3C227AC7444A}"/>
              </a:ext>
            </a:extLst>
          </p:cNvPr>
          <p:cNvSpPr>
            <a:spLocks noGrp="1"/>
          </p:cNvSpPr>
          <p:nvPr>
            <p:ph type="ftr" sz="quarter" idx="15"/>
          </p:nvPr>
        </p:nvSpPr>
        <p:spPr/>
        <p:txBody>
          <a:bodyPr/>
          <a:lstStyle/>
          <a:p>
            <a:r>
              <a:rPr lang="en-US" dirty="0"/>
              <a:t>AARP PUBLIC POLICY INSTITUTE | AARP.ORG/PPI © 2021 AARP ALL RIGHTS RESERVED</a:t>
            </a:r>
          </a:p>
        </p:txBody>
      </p:sp>
      <p:sp>
        <p:nvSpPr>
          <p:cNvPr id="9" name="Slide Number Placeholder 8">
            <a:extLst>
              <a:ext uri="{FF2B5EF4-FFF2-40B4-BE49-F238E27FC236}">
                <a16:creationId xmlns:a16="http://schemas.microsoft.com/office/drawing/2014/main" id="{393A4F44-A460-6D41-B5BE-5F56F8FF0A29}"/>
              </a:ext>
            </a:extLst>
          </p:cNvPr>
          <p:cNvSpPr>
            <a:spLocks noGrp="1"/>
          </p:cNvSpPr>
          <p:nvPr>
            <p:ph type="sldNum" sz="quarter" idx="16"/>
          </p:nvPr>
        </p:nvSpPr>
        <p:spPr/>
        <p:txBody>
          <a:bodyPr/>
          <a:lstStyle/>
          <a:p>
            <a:fld id="{41801CC8-8A38-4040-B366-5E3A33B7E639}" type="slidenum">
              <a:rPr lang="en-US" smtClean="0"/>
              <a:pPr/>
              <a:t>‹#›</a:t>
            </a:fld>
            <a:endParaRPr lang="en-US" dirty="0"/>
          </a:p>
        </p:txBody>
      </p:sp>
    </p:spTree>
    <p:extLst>
      <p:ext uri="{BB962C8B-B14F-4D97-AF65-F5344CB8AC3E}">
        <p14:creationId xmlns:p14="http://schemas.microsoft.com/office/powerpoint/2010/main" val="2299712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_Red">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BEFA5FA6-65BC-2442-BA52-049AEF8DD17B}"/>
              </a:ext>
            </a:extLst>
          </p:cNvPr>
          <p:cNvSpPr/>
          <p:nvPr userDrawn="1"/>
        </p:nvSpPr>
        <p:spPr>
          <a:xfrm>
            <a:off x="0" y="557048"/>
            <a:ext cx="4572000" cy="3865389"/>
          </a:xfrm>
          <a:prstGeom prst="rect">
            <a:avLst/>
          </a:prstGeom>
          <a:solidFill>
            <a:schemeClr val="tx2"/>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sp>
        <p:nvSpPr>
          <p:cNvPr id="8" name="Rectangle">
            <a:extLst>
              <a:ext uri="{FF2B5EF4-FFF2-40B4-BE49-F238E27FC236}">
                <a16:creationId xmlns:a16="http://schemas.microsoft.com/office/drawing/2014/main" id="{12C2E61B-F171-C34F-BA15-4F84B747F2F9}"/>
              </a:ext>
            </a:extLst>
          </p:cNvPr>
          <p:cNvSpPr/>
          <p:nvPr userDrawn="1"/>
        </p:nvSpPr>
        <p:spPr>
          <a:xfrm>
            <a:off x="4572000" y="0"/>
            <a:ext cx="4572000" cy="4422437"/>
          </a:xfrm>
          <a:prstGeom prst="rect">
            <a:avLst/>
          </a:prstGeom>
          <a:solidFill>
            <a:schemeClr val="bg1"/>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sp>
        <p:nvSpPr>
          <p:cNvPr id="2" name="Title 1"/>
          <p:cNvSpPr>
            <a:spLocks noGrp="1"/>
          </p:cNvSpPr>
          <p:nvPr>
            <p:ph type="title"/>
          </p:nvPr>
        </p:nvSpPr>
        <p:spPr>
          <a:xfrm>
            <a:off x="629840" y="838200"/>
            <a:ext cx="3633787" cy="704850"/>
          </a:xfrm>
        </p:spPr>
        <p:txBody>
          <a:bodyPr anchor="b">
            <a:normAutofit/>
          </a:bodyPr>
          <a:lstStyle>
            <a:lvl1pPr>
              <a:defRPr sz="2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9841" y="1905001"/>
            <a:ext cx="3633786" cy="2285999"/>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1"/>
            <a:ext cx="3633786" cy="361950"/>
          </a:xfrm>
        </p:spPr>
        <p:txBody>
          <a:bodyPr anchor="ctr">
            <a:normAutofit/>
          </a:bodyPr>
          <a:lstStyle>
            <a:lvl1pPr marL="0" indent="0">
              <a:buNone/>
              <a:defRPr sz="14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41801CC8-8A38-4040-B366-5E3A33B7E639}" type="slidenum">
              <a:rPr lang="en-US" smtClean="0"/>
              <a:t>‹#›</a:t>
            </a:fld>
            <a:endParaRPr lang="en-US" dirty="0"/>
          </a:p>
        </p:txBody>
      </p:sp>
      <p:sp>
        <p:nvSpPr>
          <p:cNvPr id="10" name="Picture Placeholder 9">
            <a:extLst>
              <a:ext uri="{FF2B5EF4-FFF2-40B4-BE49-F238E27FC236}">
                <a16:creationId xmlns:a16="http://schemas.microsoft.com/office/drawing/2014/main" id="{5FFCCD58-E0CA-C942-A46E-E68E36C4610E}"/>
              </a:ext>
            </a:extLst>
          </p:cNvPr>
          <p:cNvSpPr>
            <a:spLocks noGrp="1"/>
          </p:cNvSpPr>
          <p:nvPr>
            <p:ph type="pic" sz="quarter" idx="13"/>
          </p:nvPr>
        </p:nvSpPr>
        <p:spPr>
          <a:xfrm>
            <a:off x="4572000" y="0"/>
            <a:ext cx="4572000" cy="4406900"/>
          </a:xfrm>
        </p:spPr>
        <p:txBody>
          <a:bodyPr/>
          <a:lstStyle/>
          <a:p>
            <a:endParaRPr lang="en-US" dirty="0"/>
          </a:p>
        </p:txBody>
      </p:sp>
      <p:sp>
        <p:nvSpPr>
          <p:cNvPr id="5" name="Date Placeholder 4">
            <a:extLst>
              <a:ext uri="{FF2B5EF4-FFF2-40B4-BE49-F238E27FC236}">
                <a16:creationId xmlns:a16="http://schemas.microsoft.com/office/drawing/2014/main" id="{DDD24ED8-F686-3547-A16F-F02CDB5F6CBF}"/>
              </a:ext>
            </a:extLst>
          </p:cNvPr>
          <p:cNvSpPr>
            <a:spLocks noGrp="1"/>
          </p:cNvSpPr>
          <p:nvPr>
            <p:ph type="dt" sz="half" idx="14"/>
          </p:nvPr>
        </p:nvSpPr>
        <p:spPr/>
        <p:txBody>
          <a:bodyPr/>
          <a:lstStyle/>
          <a:p>
            <a:fld id="{1803579B-6718-7D48-B9D1-2A13905235CA}" type="datetime4">
              <a:rPr lang="en-US" smtClean="0"/>
              <a:t>September 15, 2022</a:t>
            </a:fld>
            <a:endParaRPr lang="en-US" dirty="0"/>
          </a:p>
        </p:txBody>
      </p:sp>
      <p:sp>
        <p:nvSpPr>
          <p:cNvPr id="6" name="Footer Placeholder 5">
            <a:extLst>
              <a:ext uri="{FF2B5EF4-FFF2-40B4-BE49-F238E27FC236}">
                <a16:creationId xmlns:a16="http://schemas.microsoft.com/office/drawing/2014/main" id="{19E87F59-FBDD-214F-818B-A80E27C31C8E}"/>
              </a:ext>
            </a:extLst>
          </p:cNvPr>
          <p:cNvSpPr>
            <a:spLocks noGrp="1"/>
          </p:cNvSpPr>
          <p:nvPr>
            <p:ph type="ftr" sz="quarter" idx="15"/>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1356306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_Red_A">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BEFA5FA6-65BC-2442-BA52-049AEF8DD17B}"/>
              </a:ext>
            </a:extLst>
          </p:cNvPr>
          <p:cNvSpPr/>
          <p:nvPr userDrawn="1"/>
        </p:nvSpPr>
        <p:spPr>
          <a:xfrm>
            <a:off x="0" y="557048"/>
            <a:ext cx="4572000" cy="3865389"/>
          </a:xfrm>
          <a:prstGeom prst="rect">
            <a:avLst/>
          </a:prstGeom>
          <a:solidFill>
            <a:schemeClr val="tx2"/>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pic>
        <p:nvPicPr>
          <p:cNvPr id="11" name="Picture 10" descr="A picture containing background pattern&#10;&#10;Description automatically generated">
            <a:extLst>
              <a:ext uri="{FF2B5EF4-FFF2-40B4-BE49-F238E27FC236}">
                <a16:creationId xmlns:a16="http://schemas.microsoft.com/office/drawing/2014/main" id="{EE7D5439-72F5-4F4E-ADBF-287B8E06525B}"/>
              </a:ext>
            </a:extLst>
          </p:cNvPr>
          <p:cNvPicPr>
            <a:picLocks noChangeAspect="1"/>
          </p:cNvPicPr>
          <p:nvPr userDrawn="1"/>
        </p:nvPicPr>
        <p:blipFill rotWithShape="1">
          <a:blip r:embed="rId2">
            <a:alphaModFix amt="5000"/>
          </a:blip>
          <a:srcRect l="-1162" r="29935"/>
          <a:stretch/>
        </p:blipFill>
        <p:spPr>
          <a:xfrm>
            <a:off x="273269" y="592294"/>
            <a:ext cx="4298731" cy="3830142"/>
          </a:xfrm>
          <a:prstGeom prst="rect">
            <a:avLst/>
          </a:prstGeom>
        </p:spPr>
      </p:pic>
      <p:sp>
        <p:nvSpPr>
          <p:cNvPr id="8" name="Rectangle">
            <a:extLst>
              <a:ext uri="{FF2B5EF4-FFF2-40B4-BE49-F238E27FC236}">
                <a16:creationId xmlns:a16="http://schemas.microsoft.com/office/drawing/2014/main" id="{12C2E61B-F171-C34F-BA15-4F84B747F2F9}"/>
              </a:ext>
            </a:extLst>
          </p:cNvPr>
          <p:cNvSpPr/>
          <p:nvPr userDrawn="1"/>
        </p:nvSpPr>
        <p:spPr>
          <a:xfrm>
            <a:off x="4572000" y="0"/>
            <a:ext cx="4572000" cy="4422437"/>
          </a:xfrm>
          <a:prstGeom prst="rect">
            <a:avLst/>
          </a:prstGeom>
          <a:solidFill>
            <a:schemeClr val="bg1"/>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sp>
        <p:nvSpPr>
          <p:cNvPr id="2" name="Title 1"/>
          <p:cNvSpPr>
            <a:spLocks noGrp="1"/>
          </p:cNvSpPr>
          <p:nvPr>
            <p:ph type="title"/>
          </p:nvPr>
        </p:nvSpPr>
        <p:spPr>
          <a:xfrm>
            <a:off x="629840" y="838200"/>
            <a:ext cx="3633787" cy="704850"/>
          </a:xfrm>
        </p:spPr>
        <p:txBody>
          <a:bodyPr anchor="b">
            <a:normAutofit/>
          </a:bodyPr>
          <a:lstStyle>
            <a:lvl1pPr>
              <a:defRPr sz="2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9841" y="1905001"/>
            <a:ext cx="3633786" cy="2285999"/>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1"/>
            <a:ext cx="3633786" cy="361950"/>
          </a:xfrm>
        </p:spPr>
        <p:txBody>
          <a:bodyPr anchor="ctr">
            <a:normAutofit/>
          </a:bodyPr>
          <a:lstStyle>
            <a:lvl1pPr marL="0" indent="0">
              <a:buNone/>
              <a:defRPr sz="14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41801CC8-8A38-4040-B366-5E3A33B7E639}" type="slidenum">
              <a:rPr lang="en-US" smtClean="0"/>
              <a:t>‹#›</a:t>
            </a:fld>
            <a:endParaRPr lang="en-US" dirty="0"/>
          </a:p>
        </p:txBody>
      </p:sp>
      <p:sp>
        <p:nvSpPr>
          <p:cNvPr id="10" name="Picture Placeholder 9">
            <a:extLst>
              <a:ext uri="{FF2B5EF4-FFF2-40B4-BE49-F238E27FC236}">
                <a16:creationId xmlns:a16="http://schemas.microsoft.com/office/drawing/2014/main" id="{5FFCCD58-E0CA-C942-A46E-E68E36C4610E}"/>
              </a:ext>
            </a:extLst>
          </p:cNvPr>
          <p:cNvSpPr>
            <a:spLocks noGrp="1"/>
          </p:cNvSpPr>
          <p:nvPr>
            <p:ph type="pic" sz="quarter" idx="13"/>
          </p:nvPr>
        </p:nvSpPr>
        <p:spPr>
          <a:xfrm>
            <a:off x="4572000" y="0"/>
            <a:ext cx="4572000" cy="4406900"/>
          </a:xfrm>
        </p:spPr>
        <p:txBody>
          <a:bodyPr/>
          <a:lstStyle/>
          <a:p>
            <a:endParaRPr lang="en-US" dirty="0"/>
          </a:p>
        </p:txBody>
      </p:sp>
      <p:sp>
        <p:nvSpPr>
          <p:cNvPr id="5" name="Date Placeholder 4">
            <a:extLst>
              <a:ext uri="{FF2B5EF4-FFF2-40B4-BE49-F238E27FC236}">
                <a16:creationId xmlns:a16="http://schemas.microsoft.com/office/drawing/2014/main" id="{126C87C7-F140-C445-ACE1-85E590711DC0}"/>
              </a:ext>
            </a:extLst>
          </p:cNvPr>
          <p:cNvSpPr>
            <a:spLocks noGrp="1"/>
          </p:cNvSpPr>
          <p:nvPr>
            <p:ph type="dt" sz="half" idx="14"/>
          </p:nvPr>
        </p:nvSpPr>
        <p:spPr/>
        <p:txBody>
          <a:bodyPr/>
          <a:lstStyle/>
          <a:p>
            <a:fld id="{371BAD75-E57D-9B41-9368-568D6F2ED4BB}" type="datetime4">
              <a:rPr lang="en-US" smtClean="0"/>
              <a:t>September 15, 2022</a:t>
            </a:fld>
            <a:endParaRPr lang="en-US" dirty="0"/>
          </a:p>
        </p:txBody>
      </p:sp>
      <p:sp>
        <p:nvSpPr>
          <p:cNvPr id="6" name="Footer Placeholder 5">
            <a:extLst>
              <a:ext uri="{FF2B5EF4-FFF2-40B4-BE49-F238E27FC236}">
                <a16:creationId xmlns:a16="http://schemas.microsoft.com/office/drawing/2014/main" id="{F5805846-60E5-4D48-8C24-48ECF937CC7E}"/>
              </a:ext>
            </a:extLst>
          </p:cNvPr>
          <p:cNvSpPr>
            <a:spLocks noGrp="1"/>
          </p:cNvSpPr>
          <p:nvPr>
            <p:ph type="ftr" sz="quarter" idx="15"/>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108211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54545CF9-B764-A44B-A90C-99EBAB7FCF6D}"/>
              </a:ext>
            </a:extLst>
          </p:cNvPr>
          <p:cNvSpPr/>
          <p:nvPr userDrawn="1"/>
        </p:nvSpPr>
        <p:spPr>
          <a:xfrm>
            <a:off x="0" y="557048"/>
            <a:ext cx="9144000" cy="3865389"/>
          </a:xfrm>
          <a:prstGeom prst="rect">
            <a:avLst/>
          </a:prstGeom>
          <a:solidFill>
            <a:schemeClr val="tx2"/>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sp>
        <p:nvSpPr>
          <p:cNvPr id="2" name="Title 1"/>
          <p:cNvSpPr>
            <a:spLocks noGrp="1"/>
          </p:cNvSpPr>
          <p:nvPr>
            <p:ph type="title"/>
          </p:nvPr>
        </p:nvSpPr>
        <p:spPr>
          <a:xfrm>
            <a:off x="623888" y="777891"/>
            <a:ext cx="7886700" cy="535986"/>
          </a:xfrm>
        </p:spPr>
        <p:txBody>
          <a:bodyPr anchor="t">
            <a:norm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1449154"/>
            <a:ext cx="7886700" cy="419098"/>
          </a:xfrm>
        </p:spPr>
        <p:txBody>
          <a:bodyPr anchor="ctr">
            <a:normAutofit/>
          </a:bodyPr>
          <a:lstStyle>
            <a:lvl1pPr marL="0" indent="0" algn="l">
              <a:buNone/>
              <a:defRPr sz="16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7518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A">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54545CF9-B764-A44B-A90C-99EBAB7FCF6D}"/>
              </a:ext>
            </a:extLst>
          </p:cNvPr>
          <p:cNvSpPr/>
          <p:nvPr userDrawn="1"/>
        </p:nvSpPr>
        <p:spPr>
          <a:xfrm>
            <a:off x="0" y="557048"/>
            <a:ext cx="9144000" cy="3865389"/>
          </a:xfrm>
          <a:prstGeom prst="rect">
            <a:avLst/>
          </a:prstGeom>
          <a:solidFill>
            <a:schemeClr val="tx2"/>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pic>
        <p:nvPicPr>
          <p:cNvPr id="10" name="Picture 9" descr="A picture containing background pattern&#10;&#10;Description automatically generated">
            <a:extLst>
              <a:ext uri="{FF2B5EF4-FFF2-40B4-BE49-F238E27FC236}">
                <a16:creationId xmlns:a16="http://schemas.microsoft.com/office/drawing/2014/main" id="{D18B1BD8-CE16-F84C-A2C9-37A60EA57B1D}"/>
              </a:ext>
            </a:extLst>
          </p:cNvPr>
          <p:cNvPicPr>
            <a:picLocks noChangeAspect="1"/>
          </p:cNvPicPr>
          <p:nvPr userDrawn="1"/>
        </p:nvPicPr>
        <p:blipFill rotWithShape="1">
          <a:blip r:embed="rId2">
            <a:alphaModFix amt="5000"/>
          </a:blip>
          <a:srcRect l="-1162" r="29935"/>
          <a:stretch/>
        </p:blipFill>
        <p:spPr>
          <a:xfrm>
            <a:off x="4845268" y="592294"/>
            <a:ext cx="4298731" cy="3830142"/>
          </a:xfrm>
          <a:prstGeom prst="rect">
            <a:avLst/>
          </a:prstGeom>
        </p:spPr>
      </p:pic>
      <p:sp>
        <p:nvSpPr>
          <p:cNvPr id="2" name="Title 1"/>
          <p:cNvSpPr>
            <a:spLocks noGrp="1"/>
          </p:cNvSpPr>
          <p:nvPr>
            <p:ph type="title"/>
          </p:nvPr>
        </p:nvSpPr>
        <p:spPr>
          <a:xfrm>
            <a:off x="623888" y="777891"/>
            <a:ext cx="7886700" cy="535986"/>
          </a:xfrm>
        </p:spPr>
        <p:txBody>
          <a:bodyPr anchor="t">
            <a:norm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1449154"/>
            <a:ext cx="7886700" cy="419098"/>
          </a:xfrm>
        </p:spPr>
        <p:txBody>
          <a:bodyPr anchor="ctr">
            <a:normAutofit/>
          </a:bodyPr>
          <a:lstStyle>
            <a:lvl1pPr marL="0" indent="0" algn="l">
              <a:buNone/>
              <a:defRPr sz="16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8340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_1 Column">
    <p:spTree>
      <p:nvGrpSpPr>
        <p:cNvPr id="1" name=""/>
        <p:cNvGrpSpPr/>
        <p:nvPr/>
      </p:nvGrpSpPr>
      <p:grpSpPr>
        <a:xfrm>
          <a:off x="0" y="0"/>
          <a:ext cx="0" cy="0"/>
          <a:chOff x="0" y="0"/>
          <a:chExt cx="0" cy="0"/>
        </a:xfrm>
      </p:grpSpPr>
      <p:sp>
        <p:nvSpPr>
          <p:cNvPr id="2" name="Title 1"/>
          <p:cNvSpPr>
            <a:spLocks noGrp="1"/>
          </p:cNvSpPr>
          <p:nvPr>
            <p:ph type="title"/>
          </p:nvPr>
        </p:nvSpPr>
        <p:spPr>
          <a:xfrm>
            <a:off x="629841" y="723434"/>
            <a:ext cx="7886700" cy="54458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301477"/>
            <a:ext cx="3868340" cy="431293"/>
          </a:xfrm>
        </p:spPr>
        <p:txBody>
          <a:bodyPr anchor="ctr">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751021"/>
            <a:ext cx="3868340" cy="2463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DB7CA36-0B5F-B947-9A79-B586FCF0F235}"/>
              </a:ext>
            </a:extLst>
          </p:cNvPr>
          <p:cNvSpPr>
            <a:spLocks noGrp="1"/>
          </p:cNvSpPr>
          <p:nvPr>
            <p:ph type="dt" sz="half" idx="10"/>
          </p:nvPr>
        </p:nvSpPr>
        <p:spPr/>
        <p:txBody>
          <a:bodyPr/>
          <a:lstStyle/>
          <a:p>
            <a:fld id="{544E1006-DE87-2D4D-8F08-E268E534E880}" type="datetime4">
              <a:rPr lang="en-US" smtClean="0"/>
              <a:t>September 15, 2022</a:t>
            </a:fld>
            <a:endParaRPr lang="en-US" dirty="0"/>
          </a:p>
        </p:txBody>
      </p:sp>
      <p:sp>
        <p:nvSpPr>
          <p:cNvPr id="8" name="Footer Placeholder 7">
            <a:extLst>
              <a:ext uri="{FF2B5EF4-FFF2-40B4-BE49-F238E27FC236}">
                <a16:creationId xmlns:a16="http://schemas.microsoft.com/office/drawing/2014/main" id="{88EBA4AC-A927-4B4A-AB87-0744EC17932E}"/>
              </a:ext>
            </a:extLst>
          </p:cNvPr>
          <p:cNvSpPr>
            <a:spLocks noGrp="1"/>
          </p:cNvSpPr>
          <p:nvPr>
            <p:ph type="ftr" sz="quarter" idx="11"/>
          </p:nvPr>
        </p:nvSpPr>
        <p:spPr/>
        <p:txBody>
          <a:bodyPr/>
          <a:lstStyle/>
          <a:p>
            <a:r>
              <a:rPr lang="en-US" dirty="0"/>
              <a:t>AARP PUBLIC POLICY INSTITUTE | AARP.ORG/PPI © 2021 AARP ALL RIGHTS RESERVED</a:t>
            </a:r>
          </a:p>
        </p:txBody>
      </p:sp>
      <p:sp>
        <p:nvSpPr>
          <p:cNvPr id="10" name="Slide Number Placeholder 9">
            <a:extLst>
              <a:ext uri="{FF2B5EF4-FFF2-40B4-BE49-F238E27FC236}">
                <a16:creationId xmlns:a16="http://schemas.microsoft.com/office/drawing/2014/main" id="{B03A1946-1729-5243-8C4F-BA88ABB00FD2}"/>
              </a:ext>
            </a:extLst>
          </p:cNvPr>
          <p:cNvSpPr>
            <a:spLocks noGrp="1"/>
          </p:cNvSpPr>
          <p:nvPr>
            <p:ph type="sldNum" sz="quarter" idx="12"/>
          </p:nvPr>
        </p:nvSpPr>
        <p:spPr/>
        <p:txBody>
          <a:bodyPr/>
          <a:lstStyle/>
          <a:p>
            <a:fld id="{41801CC8-8A38-4040-B366-5E3A33B7E639}" type="slidenum">
              <a:rPr lang="en-US" smtClean="0"/>
              <a:pPr/>
              <a:t>‹#›</a:t>
            </a:fld>
            <a:endParaRPr lang="en-US" dirty="0"/>
          </a:p>
        </p:txBody>
      </p:sp>
    </p:spTree>
    <p:extLst>
      <p:ext uri="{BB962C8B-B14F-4D97-AF65-F5344CB8AC3E}">
        <p14:creationId xmlns:p14="http://schemas.microsoft.com/office/powerpoint/2010/main" val="77656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_Gray_1 Column">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9B0B306A-488A-294F-A54C-35EDCCD5D10B}"/>
              </a:ext>
            </a:extLst>
          </p:cNvPr>
          <p:cNvPicPr>
            <a:picLocks noChangeAspect="1"/>
          </p:cNvPicPr>
          <p:nvPr userDrawn="1"/>
        </p:nvPicPr>
        <p:blipFill rotWithShape="1">
          <a:blip r:embed="rId2">
            <a:alphaModFix amt="5000"/>
          </a:blip>
          <a:srcRect l="-1162" r="29935"/>
          <a:stretch/>
        </p:blipFill>
        <p:spPr>
          <a:xfrm>
            <a:off x="4845268" y="592294"/>
            <a:ext cx="4298731" cy="3830142"/>
          </a:xfrm>
          <a:prstGeom prst="rect">
            <a:avLst/>
          </a:prstGeom>
        </p:spPr>
      </p:pic>
      <p:sp>
        <p:nvSpPr>
          <p:cNvPr id="2" name="Title 1"/>
          <p:cNvSpPr>
            <a:spLocks noGrp="1"/>
          </p:cNvSpPr>
          <p:nvPr>
            <p:ph type="title"/>
          </p:nvPr>
        </p:nvSpPr>
        <p:spPr>
          <a:xfrm>
            <a:off x="629841" y="723434"/>
            <a:ext cx="7886700" cy="54458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301477"/>
            <a:ext cx="3868340" cy="431293"/>
          </a:xfrm>
        </p:spPr>
        <p:txBody>
          <a:bodyPr anchor="ctr">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751021"/>
            <a:ext cx="3868340" cy="2463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DBE03A47-D909-3244-9804-843B50898A3E}"/>
              </a:ext>
            </a:extLst>
          </p:cNvPr>
          <p:cNvSpPr>
            <a:spLocks noGrp="1"/>
          </p:cNvSpPr>
          <p:nvPr>
            <p:ph type="dt" sz="half" idx="10"/>
          </p:nvPr>
        </p:nvSpPr>
        <p:spPr/>
        <p:txBody>
          <a:bodyPr/>
          <a:lstStyle/>
          <a:p>
            <a:fld id="{2AB1F760-94F7-354A-A0F7-64E6B295BC9E}" type="datetime4">
              <a:rPr lang="en-US" smtClean="0"/>
              <a:t>September 15, 2022</a:t>
            </a:fld>
            <a:endParaRPr lang="en-US" dirty="0"/>
          </a:p>
        </p:txBody>
      </p:sp>
      <p:sp>
        <p:nvSpPr>
          <p:cNvPr id="10" name="Footer Placeholder 9">
            <a:extLst>
              <a:ext uri="{FF2B5EF4-FFF2-40B4-BE49-F238E27FC236}">
                <a16:creationId xmlns:a16="http://schemas.microsoft.com/office/drawing/2014/main" id="{64595C15-81A8-A04B-91D8-5B39DB4000B0}"/>
              </a:ext>
            </a:extLst>
          </p:cNvPr>
          <p:cNvSpPr>
            <a:spLocks noGrp="1"/>
          </p:cNvSpPr>
          <p:nvPr>
            <p:ph type="ftr" sz="quarter" idx="11"/>
          </p:nvPr>
        </p:nvSpPr>
        <p:spPr/>
        <p:txBody>
          <a:bodyPr/>
          <a:lstStyle/>
          <a:p>
            <a:r>
              <a:rPr lang="en-US" dirty="0"/>
              <a:t>AARP PUBLIC POLICY INSTITUTE | AARP.ORG/PPI © 2021 AARP ALL RIGHTS RESERVED</a:t>
            </a:r>
          </a:p>
        </p:txBody>
      </p:sp>
      <p:sp>
        <p:nvSpPr>
          <p:cNvPr id="11" name="Slide Number Placeholder 10">
            <a:extLst>
              <a:ext uri="{FF2B5EF4-FFF2-40B4-BE49-F238E27FC236}">
                <a16:creationId xmlns:a16="http://schemas.microsoft.com/office/drawing/2014/main" id="{DD47E0E6-3075-6946-B605-14EC2F9177DC}"/>
              </a:ext>
            </a:extLst>
          </p:cNvPr>
          <p:cNvSpPr>
            <a:spLocks noGrp="1"/>
          </p:cNvSpPr>
          <p:nvPr>
            <p:ph type="sldNum" sz="quarter" idx="12"/>
          </p:nvPr>
        </p:nvSpPr>
        <p:spPr/>
        <p:txBody>
          <a:bodyPr/>
          <a:lstStyle/>
          <a:p>
            <a:fld id="{41801CC8-8A38-4040-B366-5E3A33B7E639}" type="slidenum">
              <a:rPr lang="en-US" smtClean="0"/>
              <a:pPr/>
              <a:t>‹#›</a:t>
            </a:fld>
            <a:endParaRPr lang="en-US" dirty="0"/>
          </a:p>
        </p:txBody>
      </p:sp>
    </p:spTree>
    <p:extLst>
      <p:ext uri="{BB962C8B-B14F-4D97-AF65-F5344CB8AC3E}">
        <p14:creationId xmlns:p14="http://schemas.microsoft.com/office/powerpoint/2010/main" val="389553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Red_1 Column">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BE3AA316-4BF6-924F-B7D3-58A22DB054AB}"/>
              </a:ext>
            </a:extLst>
          </p:cNvPr>
          <p:cNvSpPr/>
          <p:nvPr userDrawn="1"/>
        </p:nvSpPr>
        <p:spPr>
          <a:xfrm>
            <a:off x="0" y="557048"/>
            <a:ext cx="9144000" cy="3865389"/>
          </a:xfrm>
          <a:prstGeom prst="rect">
            <a:avLst/>
          </a:prstGeom>
          <a:solidFill>
            <a:schemeClr val="tx2"/>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sp>
        <p:nvSpPr>
          <p:cNvPr id="2" name="Title 1"/>
          <p:cNvSpPr>
            <a:spLocks noGrp="1"/>
          </p:cNvSpPr>
          <p:nvPr>
            <p:ph type="title"/>
          </p:nvPr>
        </p:nvSpPr>
        <p:spPr>
          <a:xfrm>
            <a:off x="629841" y="723434"/>
            <a:ext cx="7886700" cy="544582"/>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301477"/>
            <a:ext cx="3868340" cy="431293"/>
          </a:xfrm>
        </p:spPr>
        <p:txBody>
          <a:bodyPr anchor="ctr">
            <a:normAutofit/>
          </a:bodyPr>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751021"/>
            <a:ext cx="3868340" cy="24636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1801CC8-8A38-4040-B366-5E3A33B7E639}" type="slidenum">
              <a:rPr lang="en-US" smtClean="0"/>
              <a:t>‹#›</a:t>
            </a:fld>
            <a:endParaRPr lang="en-US" dirty="0"/>
          </a:p>
        </p:txBody>
      </p:sp>
      <p:sp>
        <p:nvSpPr>
          <p:cNvPr id="5" name="Date Placeholder 4">
            <a:extLst>
              <a:ext uri="{FF2B5EF4-FFF2-40B4-BE49-F238E27FC236}">
                <a16:creationId xmlns:a16="http://schemas.microsoft.com/office/drawing/2014/main" id="{2F791BEE-DB07-6746-8431-3950B741BC58}"/>
              </a:ext>
            </a:extLst>
          </p:cNvPr>
          <p:cNvSpPr>
            <a:spLocks noGrp="1"/>
          </p:cNvSpPr>
          <p:nvPr>
            <p:ph type="dt" sz="half" idx="13"/>
          </p:nvPr>
        </p:nvSpPr>
        <p:spPr/>
        <p:txBody>
          <a:bodyPr/>
          <a:lstStyle/>
          <a:p>
            <a:fld id="{341DF736-D934-184D-A5AC-6A9C13EA0D56}" type="datetime4">
              <a:rPr lang="en-US" smtClean="0"/>
              <a:t>September 15, 2022</a:t>
            </a:fld>
            <a:endParaRPr lang="en-US" dirty="0"/>
          </a:p>
        </p:txBody>
      </p:sp>
      <p:sp>
        <p:nvSpPr>
          <p:cNvPr id="6" name="Footer Placeholder 5">
            <a:extLst>
              <a:ext uri="{FF2B5EF4-FFF2-40B4-BE49-F238E27FC236}">
                <a16:creationId xmlns:a16="http://schemas.microsoft.com/office/drawing/2014/main" id="{4EEA3930-37F7-2447-8080-70D0E4281F04}"/>
              </a:ext>
            </a:extLst>
          </p:cNvPr>
          <p:cNvSpPr>
            <a:spLocks noGrp="1"/>
          </p:cNvSpPr>
          <p:nvPr>
            <p:ph type="ftr" sz="quarter" idx="14"/>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134099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Red_1 Column_A">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BE3AA316-4BF6-924F-B7D3-58A22DB054AB}"/>
              </a:ext>
            </a:extLst>
          </p:cNvPr>
          <p:cNvSpPr/>
          <p:nvPr userDrawn="1"/>
        </p:nvSpPr>
        <p:spPr>
          <a:xfrm>
            <a:off x="0" y="557048"/>
            <a:ext cx="9144000" cy="3865389"/>
          </a:xfrm>
          <a:prstGeom prst="rect">
            <a:avLst/>
          </a:prstGeom>
          <a:solidFill>
            <a:schemeClr val="tx2"/>
          </a:solidFill>
          <a:ln w="12700">
            <a:miter lim="400000"/>
          </a:ln>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p>
        </p:txBody>
      </p:sp>
      <p:pic>
        <p:nvPicPr>
          <p:cNvPr id="6" name="Picture 5" descr="A picture containing background pattern&#10;&#10;Description automatically generated">
            <a:extLst>
              <a:ext uri="{FF2B5EF4-FFF2-40B4-BE49-F238E27FC236}">
                <a16:creationId xmlns:a16="http://schemas.microsoft.com/office/drawing/2014/main" id="{67D3F3AA-A9C6-1542-9E29-D64E0864A9AC}"/>
              </a:ext>
            </a:extLst>
          </p:cNvPr>
          <p:cNvPicPr>
            <a:picLocks noChangeAspect="1"/>
          </p:cNvPicPr>
          <p:nvPr userDrawn="1"/>
        </p:nvPicPr>
        <p:blipFill rotWithShape="1">
          <a:blip r:embed="rId2">
            <a:alphaModFix amt="5000"/>
          </a:blip>
          <a:srcRect l="-1162" r="29935"/>
          <a:stretch/>
        </p:blipFill>
        <p:spPr>
          <a:xfrm>
            <a:off x="4845268" y="592294"/>
            <a:ext cx="4298731" cy="3830142"/>
          </a:xfrm>
          <a:prstGeom prst="rect">
            <a:avLst/>
          </a:prstGeom>
        </p:spPr>
      </p:pic>
      <p:sp>
        <p:nvSpPr>
          <p:cNvPr id="2" name="Title 1"/>
          <p:cNvSpPr>
            <a:spLocks noGrp="1"/>
          </p:cNvSpPr>
          <p:nvPr>
            <p:ph type="title"/>
          </p:nvPr>
        </p:nvSpPr>
        <p:spPr>
          <a:xfrm>
            <a:off x="629841" y="723434"/>
            <a:ext cx="7886700" cy="544582"/>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301477"/>
            <a:ext cx="3868340" cy="431293"/>
          </a:xfrm>
        </p:spPr>
        <p:txBody>
          <a:bodyPr anchor="ctr">
            <a:normAutofit/>
          </a:bodyPr>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751021"/>
            <a:ext cx="3868340" cy="24636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1801CC8-8A38-4040-B366-5E3A33B7E639}" type="slidenum">
              <a:rPr lang="en-US" smtClean="0"/>
              <a:t>‹#›</a:t>
            </a:fld>
            <a:endParaRPr lang="en-US" dirty="0"/>
          </a:p>
        </p:txBody>
      </p:sp>
      <p:sp>
        <p:nvSpPr>
          <p:cNvPr id="5" name="Date Placeholder 4">
            <a:extLst>
              <a:ext uri="{FF2B5EF4-FFF2-40B4-BE49-F238E27FC236}">
                <a16:creationId xmlns:a16="http://schemas.microsoft.com/office/drawing/2014/main" id="{8059BF2F-8757-F349-8DC8-1A742B739269}"/>
              </a:ext>
            </a:extLst>
          </p:cNvPr>
          <p:cNvSpPr>
            <a:spLocks noGrp="1"/>
          </p:cNvSpPr>
          <p:nvPr>
            <p:ph type="dt" sz="half" idx="13"/>
          </p:nvPr>
        </p:nvSpPr>
        <p:spPr/>
        <p:txBody>
          <a:bodyPr/>
          <a:lstStyle/>
          <a:p>
            <a:fld id="{6863505F-3125-A34D-9C8A-CA988CECED68}" type="datetime4">
              <a:rPr lang="en-US" smtClean="0"/>
              <a:t>September 15, 2022</a:t>
            </a:fld>
            <a:endParaRPr lang="en-US" dirty="0"/>
          </a:p>
        </p:txBody>
      </p:sp>
      <p:sp>
        <p:nvSpPr>
          <p:cNvPr id="8" name="Footer Placeholder 7">
            <a:extLst>
              <a:ext uri="{FF2B5EF4-FFF2-40B4-BE49-F238E27FC236}">
                <a16:creationId xmlns:a16="http://schemas.microsoft.com/office/drawing/2014/main" id="{A762223F-25EB-2B4C-9E32-E094AAA32F1D}"/>
              </a:ext>
            </a:extLst>
          </p:cNvPr>
          <p:cNvSpPr>
            <a:spLocks noGrp="1"/>
          </p:cNvSpPr>
          <p:nvPr>
            <p:ph type="ftr" sz="quarter" idx="14"/>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303148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Gray_2 Column">
    <p:spTree>
      <p:nvGrpSpPr>
        <p:cNvPr id="1" name=""/>
        <p:cNvGrpSpPr/>
        <p:nvPr/>
      </p:nvGrpSpPr>
      <p:grpSpPr>
        <a:xfrm>
          <a:off x="0" y="0"/>
          <a:ext cx="0" cy="0"/>
          <a:chOff x="0" y="0"/>
          <a:chExt cx="0" cy="0"/>
        </a:xfrm>
      </p:grpSpPr>
      <p:sp>
        <p:nvSpPr>
          <p:cNvPr id="2" name="Title 1"/>
          <p:cNvSpPr>
            <a:spLocks noGrp="1"/>
          </p:cNvSpPr>
          <p:nvPr>
            <p:ph type="title"/>
          </p:nvPr>
        </p:nvSpPr>
        <p:spPr>
          <a:xfrm>
            <a:off x="629841" y="723434"/>
            <a:ext cx="7886700" cy="54458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301477"/>
            <a:ext cx="3868340" cy="431293"/>
          </a:xfrm>
        </p:spPr>
        <p:txBody>
          <a:bodyPr anchor="ctr">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751021"/>
            <a:ext cx="3868340" cy="2463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301477"/>
            <a:ext cx="3887391" cy="431293"/>
          </a:xfrm>
        </p:spPr>
        <p:txBody>
          <a:bodyPr anchor="ctr">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1751021"/>
            <a:ext cx="3887391" cy="24636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41801CC8-8A38-4040-B366-5E3A33B7E639}" type="slidenum">
              <a:rPr lang="en-US" smtClean="0"/>
              <a:t>‹#›</a:t>
            </a:fld>
            <a:endParaRPr lang="en-US" dirty="0"/>
          </a:p>
        </p:txBody>
      </p:sp>
      <p:sp>
        <p:nvSpPr>
          <p:cNvPr id="7" name="Date Placeholder 6">
            <a:extLst>
              <a:ext uri="{FF2B5EF4-FFF2-40B4-BE49-F238E27FC236}">
                <a16:creationId xmlns:a16="http://schemas.microsoft.com/office/drawing/2014/main" id="{E91EC66C-DBA5-B24E-8754-12A4A2292B1B}"/>
              </a:ext>
            </a:extLst>
          </p:cNvPr>
          <p:cNvSpPr>
            <a:spLocks noGrp="1"/>
          </p:cNvSpPr>
          <p:nvPr>
            <p:ph type="dt" sz="half" idx="13"/>
          </p:nvPr>
        </p:nvSpPr>
        <p:spPr/>
        <p:txBody>
          <a:bodyPr/>
          <a:lstStyle/>
          <a:p>
            <a:fld id="{7AED5C08-3111-D14F-92BB-53D286888571}" type="datetime4">
              <a:rPr lang="en-US" smtClean="0"/>
              <a:t>September 15, 2022</a:t>
            </a:fld>
            <a:endParaRPr lang="en-US" dirty="0"/>
          </a:p>
        </p:txBody>
      </p:sp>
      <p:sp>
        <p:nvSpPr>
          <p:cNvPr id="8" name="Footer Placeholder 7">
            <a:extLst>
              <a:ext uri="{FF2B5EF4-FFF2-40B4-BE49-F238E27FC236}">
                <a16:creationId xmlns:a16="http://schemas.microsoft.com/office/drawing/2014/main" id="{C9AC8F3A-892B-0B44-B30D-11A2890BD79F}"/>
              </a:ext>
            </a:extLst>
          </p:cNvPr>
          <p:cNvSpPr>
            <a:spLocks noGrp="1"/>
          </p:cNvSpPr>
          <p:nvPr>
            <p:ph type="ftr" sz="quarter" idx="14"/>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336363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DE76E2BE-9526-0543-8457-64F09DA04C46}"/>
              </a:ext>
            </a:extLst>
          </p:cNvPr>
          <p:cNvSpPr/>
          <p:nvPr userDrawn="1"/>
        </p:nvSpPr>
        <p:spPr>
          <a:xfrm>
            <a:off x="0" y="588893"/>
            <a:ext cx="9144000" cy="3831173"/>
          </a:xfrm>
          <a:prstGeom prst="rect">
            <a:avLst/>
          </a:prstGeom>
          <a:solidFill>
            <a:srgbClr val="E6E6E6">
              <a:alpha val="60000"/>
            </a:srgbClr>
          </a:solidFill>
          <a:ln w="12700">
            <a:miter lim="400000"/>
          </a:ln>
          <a:effectLst/>
        </p:spPr>
        <p:txBody>
          <a:bodyPr lIns="26785" tIns="26785" rIns="26785" bIns="26785" anchor="ctr"/>
          <a:lstStyle/>
          <a:p>
            <a:pPr algn="ctr">
              <a:defRPr sz="3000">
                <a:latin typeface="Helvetica Neue Medium"/>
                <a:ea typeface="Helvetica Neue Medium"/>
                <a:cs typeface="Helvetica Neue Medium"/>
                <a:sym typeface="Helvetica Neue Medium"/>
              </a:defRPr>
            </a:pPr>
            <a:endParaRPr sz="1125" dirty="0">
              <a:solidFill>
                <a:schemeClr val="bg2"/>
              </a:solidFill>
            </a:endParaRPr>
          </a:p>
        </p:txBody>
      </p:sp>
      <p:sp>
        <p:nvSpPr>
          <p:cNvPr id="2" name="Title Placeholder 1"/>
          <p:cNvSpPr>
            <a:spLocks noGrp="1"/>
          </p:cNvSpPr>
          <p:nvPr>
            <p:ph type="title"/>
          </p:nvPr>
        </p:nvSpPr>
        <p:spPr>
          <a:xfrm>
            <a:off x="628650" y="723434"/>
            <a:ext cx="7886700" cy="5445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51022"/>
            <a:ext cx="7886700" cy="2463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986838" y="4767263"/>
            <a:ext cx="528511" cy="273844"/>
          </a:xfrm>
          <a:prstGeom prst="rect">
            <a:avLst/>
          </a:prstGeom>
        </p:spPr>
        <p:txBody>
          <a:bodyPr vert="horz" lIns="91440" tIns="45720" rIns="91440" bIns="45720" rtlCol="0" anchor="ctr"/>
          <a:lstStyle>
            <a:lvl1pPr algn="r">
              <a:defRPr sz="900">
                <a:solidFill>
                  <a:schemeClr val="tx2"/>
                </a:solidFill>
              </a:defRPr>
            </a:lvl1pPr>
          </a:lstStyle>
          <a:p>
            <a:fld id="{41801CC8-8A38-4040-B366-5E3A33B7E639}" type="slidenum">
              <a:rPr lang="en-US" smtClean="0"/>
              <a:pPr/>
              <a:t>‹#›</a:t>
            </a:fld>
            <a:endParaRPr lang="en-US" dirty="0"/>
          </a:p>
        </p:txBody>
      </p:sp>
      <p:sp>
        <p:nvSpPr>
          <p:cNvPr id="7" name="Rectangle 6">
            <a:extLst>
              <a:ext uri="{FF2B5EF4-FFF2-40B4-BE49-F238E27FC236}">
                <a16:creationId xmlns:a16="http://schemas.microsoft.com/office/drawing/2014/main" id="{C2232307-5F6A-C349-9A3E-80EEFDE1C33C}"/>
              </a:ext>
            </a:extLst>
          </p:cNvPr>
          <p:cNvSpPr/>
          <p:nvPr userDrawn="1"/>
        </p:nvSpPr>
        <p:spPr>
          <a:xfrm>
            <a:off x="0" y="0"/>
            <a:ext cx="9144000" cy="58889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pic>
        <p:nvPicPr>
          <p:cNvPr id="8" name="AARP" descr="A picture containing drawing&#10;&#10;Description automatically generated">
            <a:extLst>
              <a:ext uri="{FF2B5EF4-FFF2-40B4-BE49-F238E27FC236}">
                <a16:creationId xmlns:a16="http://schemas.microsoft.com/office/drawing/2014/main" id="{4402C1F9-C106-B540-A97B-C5F7BDB3CAEF}"/>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28650" y="158520"/>
            <a:ext cx="1323025" cy="271854"/>
          </a:xfrm>
          <a:prstGeom prst="rect">
            <a:avLst/>
          </a:prstGeom>
        </p:spPr>
      </p:pic>
      <p:sp>
        <p:nvSpPr>
          <p:cNvPr id="4" name="Footer Placeholder 3">
            <a:extLst>
              <a:ext uri="{FF2B5EF4-FFF2-40B4-BE49-F238E27FC236}">
                <a16:creationId xmlns:a16="http://schemas.microsoft.com/office/drawing/2014/main" id="{659D5210-16E2-D649-8CBF-C4261588ABDB}"/>
              </a:ext>
            </a:extLst>
          </p:cNvPr>
          <p:cNvSpPr>
            <a:spLocks noGrp="1"/>
          </p:cNvSpPr>
          <p:nvPr>
            <p:ph type="ftr" sz="quarter" idx="3"/>
          </p:nvPr>
        </p:nvSpPr>
        <p:spPr>
          <a:xfrm>
            <a:off x="628650" y="4767263"/>
            <a:ext cx="5300788" cy="274637"/>
          </a:xfrm>
          <a:prstGeom prst="rect">
            <a:avLst/>
          </a:prstGeom>
        </p:spPr>
        <p:txBody>
          <a:bodyPr vert="horz" lIns="91440" tIns="45720" rIns="91440" bIns="45720" rtlCol="0" anchor="ctr"/>
          <a:lstStyle>
            <a:lvl1pPr algn="l">
              <a:defRPr sz="900">
                <a:solidFill>
                  <a:schemeClr val="tx1"/>
                </a:solidFill>
              </a:defRPr>
            </a:lvl1pPr>
          </a:lstStyle>
          <a:p>
            <a:r>
              <a:rPr lang="en-US" dirty="0"/>
              <a:t>AARP PUBLIC POLICY INSTITUTE | AARP.ORG/PPI © 2021 AARP ALL RIGHTS RESERVED</a:t>
            </a:r>
          </a:p>
        </p:txBody>
      </p:sp>
      <p:sp>
        <p:nvSpPr>
          <p:cNvPr id="5" name="Date Placeholder 4">
            <a:extLst>
              <a:ext uri="{FF2B5EF4-FFF2-40B4-BE49-F238E27FC236}">
                <a16:creationId xmlns:a16="http://schemas.microsoft.com/office/drawing/2014/main" id="{83282AFE-CD1A-D64C-8FE9-1A73514ABB4A}"/>
              </a:ext>
            </a:extLst>
          </p:cNvPr>
          <p:cNvSpPr>
            <a:spLocks noGrp="1"/>
          </p:cNvSpPr>
          <p:nvPr>
            <p:ph type="dt" sz="half" idx="2"/>
          </p:nvPr>
        </p:nvSpPr>
        <p:spPr>
          <a:xfrm>
            <a:off x="5929438" y="4767264"/>
            <a:ext cx="2057400" cy="273844"/>
          </a:xfrm>
          <a:prstGeom prst="rect">
            <a:avLst/>
          </a:prstGeom>
        </p:spPr>
        <p:txBody>
          <a:bodyPr vert="horz" lIns="91440" tIns="45720" rIns="91440" bIns="45720" rtlCol="0" anchor="ctr"/>
          <a:lstStyle>
            <a:lvl1pPr algn="r">
              <a:defRPr sz="900">
                <a:solidFill>
                  <a:schemeClr val="tx1"/>
                </a:solidFill>
              </a:defRPr>
            </a:lvl1pPr>
          </a:lstStyle>
          <a:p>
            <a:fld id="{959125F6-BF8F-1E4C-9605-0C2C22D1707B}" type="datetime4">
              <a:rPr lang="en-US" smtClean="0"/>
              <a:t>September 15, 2022</a:t>
            </a:fld>
            <a:endParaRPr lang="en-US" dirty="0"/>
          </a:p>
        </p:txBody>
      </p:sp>
    </p:spTree>
    <p:extLst>
      <p:ext uri="{BB962C8B-B14F-4D97-AF65-F5344CB8AC3E}">
        <p14:creationId xmlns:p14="http://schemas.microsoft.com/office/powerpoint/2010/main" val="97942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5" r:id="rId5"/>
    <p:sldLayoutId id="2147483675" r:id="rId6"/>
    <p:sldLayoutId id="2147483676" r:id="rId7"/>
    <p:sldLayoutId id="2147483674" r:id="rId8"/>
    <p:sldLayoutId id="2147483673" r:id="rId9"/>
    <p:sldLayoutId id="2147483677" r:id="rId10"/>
    <p:sldLayoutId id="2147483678" r:id="rId11"/>
    <p:sldLayoutId id="2147483679" r:id="rId12"/>
    <p:sldLayoutId id="2147483681" r:id="rId13"/>
    <p:sldLayoutId id="2147483680" r:id="rId14"/>
    <p:sldLayoutId id="2147483666" r:id="rId15"/>
    <p:sldLayoutId id="2147483682" r:id="rId16"/>
    <p:sldLayoutId id="2147483667" r:id="rId17"/>
    <p:sldLayoutId id="2147483668" r:id="rId18"/>
    <p:sldLayoutId id="2147483683" r:id="rId19"/>
    <p:sldLayoutId id="2147483684" r:id="rId20"/>
    <p:sldLayoutId id="2147483685" r:id="rId21"/>
  </p:sldLayoutIdLst>
  <p:hf hdr="0"/>
  <p:txStyles>
    <p:titleStyle>
      <a:lvl1pPr algn="l" defTabSz="685800" rtl="0" eaLnBrk="1" latinLnBrk="0" hangingPunct="1">
        <a:lnSpc>
          <a:spcPct val="90000"/>
        </a:lnSpc>
        <a:spcBef>
          <a:spcPct val="0"/>
        </a:spcBef>
        <a:buNone/>
        <a:defRPr sz="2000" b="1" i="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1pPr>
      <a:lvl2pPr marL="514350" indent="-171450" algn="l" defTabSz="685800" rtl="0" eaLnBrk="1" latinLnBrk="0" hangingPunct="1">
        <a:lnSpc>
          <a:spcPct val="12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12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12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12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arp.org/ppi/info-2020/employment-data-digest.html"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hyperlink" Target="https://www.bls.gov/cp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bls.gov/bls/ofolist.htm" TargetMode="External"/><Relationship Id="rId2" Type="http://schemas.openxmlformats.org/officeDocument/2006/relationships/hyperlink" Target="https://www.bls.gov/lau/"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fred.stlouisfed.org/" TargetMode="External"/><Relationship Id="rId2" Type="http://schemas.openxmlformats.org/officeDocument/2006/relationships/hyperlink" Target="https://www.ipums.or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fred.stlouisfed.or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bls.gov/opub/mlr/" TargetMode="External"/><Relationship Id="rId7" Type="http://schemas.openxmlformats.org/officeDocument/2006/relationships/hyperlink" Target="https://www.census.gov/library/stories.html" TargetMode="External"/><Relationship Id="rId2" Type="http://schemas.openxmlformats.org/officeDocument/2006/relationships/hyperlink" Target="https://www.bls.gov/opub/ted/" TargetMode="External"/><Relationship Id="rId1" Type="http://schemas.openxmlformats.org/officeDocument/2006/relationships/slideLayout" Target="../slideLayouts/slideLayout6.xml"/><Relationship Id="rId6" Type="http://schemas.openxmlformats.org/officeDocument/2006/relationships/hyperlink" Target="https://www.bls.gov/opub/reports" TargetMode="External"/><Relationship Id="rId5" Type="http://schemas.openxmlformats.org/officeDocument/2006/relationships/hyperlink" Target="https://www.bls.gov/spotlight/" TargetMode="External"/><Relationship Id="rId4" Type="http://schemas.openxmlformats.org/officeDocument/2006/relationships/hyperlink" Target="https://www.bls.gov/opub/bt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ilostat.ilo.org/" TargetMode="External"/><Relationship Id="rId2" Type="http://schemas.openxmlformats.org/officeDocument/2006/relationships/hyperlink" Target="http://www.oecd.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wresearch.org/" TargetMode="External"/><Relationship Id="rId2" Type="http://schemas.openxmlformats.org/officeDocument/2006/relationships/hyperlink" Target="https://www.nber.org/" TargetMode="External"/><Relationship Id="rId1" Type="http://schemas.openxmlformats.org/officeDocument/2006/relationships/slideLayout" Target="../slideLayouts/slideLayout6.xml"/><Relationship Id="rId6" Type="http://schemas.openxmlformats.org/officeDocument/2006/relationships/hyperlink" Target="https://www.urban.org/" TargetMode="External"/><Relationship Id="rId5" Type="http://schemas.openxmlformats.org/officeDocument/2006/relationships/hyperlink" Target="https://www.newschool.edu/nssr/centers-special-programs/schwartz-center-economic-policy-analysis/" TargetMode="External"/><Relationship Id="rId4" Type="http://schemas.openxmlformats.org/officeDocument/2006/relationships/hyperlink" Target="https://www.brookings.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mailto:jschramm@aarp.org"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bls.gov/cps/" TargetMode="External"/><Relationship Id="rId2" Type="http://schemas.openxmlformats.org/officeDocument/2006/relationships/hyperlink" Target="https://www.census.gov/data/datasets/time-series/demo/cps/cps-basic.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bls.gov/help/hlpforma.htm" TargetMode="External"/><Relationship Id="rId2" Type="http://schemas.openxmlformats.org/officeDocument/2006/relationships/hyperlink" Target="https://www.bls.gov/data/tools.ht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4DB04-EEFD-E046-A5EE-BDABBAF2DD92}"/>
              </a:ext>
            </a:extLst>
          </p:cNvPr>
          <p:cNvSpPr>
            <a:spLocks noGrp="1"/>
          </p:cNvSpPr>
          <p:nvPr>
            <p:ph type="ctrTitle"/>
          </p:nvPr>
        </p:nvSpPr>
        <p:spPr>
          <a:xfrm>
            <a:off x="121920" y="3279754"/>
            <a:ext cx="8831580" cy="466269"/>
          </a:xfrm>
        </p:spPr>
        <p:txBody>
          <a:bodyPr/>
          <a:lstStyle/>
          <a:p>
            <a:r>
              <a:rPr lang="en-US" dirty="0"/>
              <a:t>using government data sources to understand older worker trends</a:t>
            </a:r>
          </a:p>
        </p:txBody>
      </p:sp>
      <p:pic>
        <p:nvPicPr>
          <p:cNvPr id="13" name="Picture Placeholder 12">
            <a:extLst>
              <a:ext uri="{FF2B5EF4-FFF2-40B4-BE49-F238E27FC236}">
                <a16:creationId xmlns:a16="http://schemas.microsoft.com/office/drawing/2014/main" id="{4F2FBF8F-17F9-4038-A529-04B22DAF16C1}"/>
              </a:ext>
            </a:extLst>
          </p:cNvPr>
          <p:cNvPicPr>
            <a:picLocks noGrp="1" noChangeAspect="1"/>
          </p:cNvPicPr>
          <p:nvPr>
            <p:ph type="pic" sz="quarter" idx="13"/>
          </p:nvPr>
        </p:nvPicPr>
        <p:blipFill>
          <a:blip r:embed="rId2"/>
          <a:srcRect t="26776" b="26776"/>
          <a:stretch>
            <a:fillRect/>
          </a:stretch>
        </p:blipFill>
        <p:spPr/>
      </p:pic>
    </p:spTree>
    <p:extLst>
      <p:ext uri="{BB962C8B-B14F-4D97-AF65-F5344CB8AC3E}">
        <p14:creationId xmlns:p14="http://schemas.microsoft.com/office/powerpoint/2010/main" val="239178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4511040" y="23356"/>
            <a:ext cx="7886700" cy="544582"/>
          </a:xfrm>
        </p:spPr>
        <p:txBody>
          <a:bodyPr/>
          <a:lstStyle/>
          <a:p>
            <a:r>
              <a:rPr lang="en-US" dirty="0"/>
              <a:t>Current population survey</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243840" y="746760"/>
            <a:ext cx="3078480" cy="3939539"/>
          </a:xfrm>
        </p:spPr>
        <p:txBody>
          <a:bodyPr>
            <a:normAutofit/>
          </a:bodyPr>
          <a:lstStyle/>
          <a:p>
            <a:pPr marL="285750" indent="-285750">
              <a:buFont typeface="Arial" panose="020B0604020202020204" pitchFamily="34" charset="0"/>
              <a:buChar char="•"/>
            </a:pPr>
            <a:r>
              <a:rPr lang="en-US" sz="1800" dirty="0">
                <a:hlinkClick r:id="rId2"/>
              </a:rPr>
              <a:t>AARP/PPI Employment Data Digest: </a:t>
            </a:r>
            <a:r>
              <a:rPr lang="en-US" sz="1800" b="0" dirty="0"/>
              <a:t>Brings together CPS data on 55+ employment each month.</a:t>
            </a:r>
          </a:p>
          <a:p>
            <a:endParaRPr lang="en-US" sz="1800" dirty="0"/>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10</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pic>
        <p:nvPicPr>
          <p:cNvPr id="8" name="Picture 7">
            <a:extLst>
              <a:ext uri="{FF2B5EF4-FFF2-40B4-BE49-F238E27FC236}">
                <a16:creationId xmlns:a16="http://schemas.microsoft.com/office/drawing/2014/main" id="{9DC0DA1F-8031-4BC2-A970-84FCA2706EB4}"/>
              </a:ext>
            </a:extLst>
          </p:cNvPr>
          <p:cNvPicPr>
            <a:picLocks noChangeAspect="1"/>
          </p:cNvPicPr>
          <p:nvPr/>
        </p:nvPicPr>
        <p:blipFill>
          <a:blip r:embed="rId3"/>
          <a:stretch>
            <a:fillRect/>
          </a:stretch>
        </p:blipFill>
        <p:spPr>
          <a:xfrm>
            <a:off x="5735317" y="661738"/>
            <a:ext cx="2980596" cy="3832860"/>
          </a:xfrm>
          <a:prstGeom prst="rect">
            <a:avLst/>
          </a:prstGeom>
        </p:spPr>
      </p:pic>
      <p:pic>
        <p:nvPicPr>
          <p:cNvPr id="4" name="Picture 3">
            <a:extLst>
              <a:ext uri="{FF2B5EF4-FFF2-40B4-BE49-F238E27FC236}">
                <a16:creationId xmlns:a16="http://schemas.microsoft.com/office/drawing/2014/main" id="{CCA8A64B-5418-4259-92C7-DC619DBBAB4B}"/>
              </a:ext>
            </a:extLst>
          </p:cNvPr>
          <p:cNvPicPr>
            <a:picLocks noChangeAspect="1"/>
          </p:cNvPicPr>
          <p:nvPr/>
        </p:nvPicPr>
        <p:blipFill>
          <a:blip r:embed="rId4"/>
          <a:stretch>
            <a:fillRect/>
          </a:stretch>
        </p:blipFill>
        <p:spPr>
          <a:xfrm>
            <a:off x="3482340" y="844413"/>
            <a:ext cx="3062488" cy="3939539"/>
          </a:xfrm>
          <a:prstGeom prst="rect">
            <a:avLst/>
          </a:prstGeom>
        </p:spPr>
      </p:pic>
    </p:spTree>
    <p:extLst>
      <p:ext uri="{BB962C8B-B14F-4D97-AF65-F5344CB8AC3E}">
        <p14:creationId xmlns:p14="http://schemas.microsoft.com/office/powerpoint/2010/main" val="264635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20EBDD1-85C0-4E46-A231-78F7DD0623DF}"/>
              </a:ext>
            </a:extLst>
          </p:cNvPr>
          <p:cNvSpPr>
            <a:spLocks noGrp="1"/>
          </p:cNvSpPr>
          <p:nvPr>
            <p:ph type="dt" sz="half" idx="10"/>
          </p:nvPr>
        </p:nvSpPr>
        <p:spPr/>
        <p:txBody>
          <a:bodyPr/>
          <a:lstStyle/>
          <a:p>
            <a:fld id="{2AB1F760-94F7-354A-A0F7-64E6B295BC9E}" type="datetime4">
              <a:rPr lang="en-US" smtClean="0"/>
              <a:t>September 15, 2022</a:t>
            </a:fld>
            <a:endParaRPr lang="en-US" dirty="0"/>
          </a:p>
        </p:txBody>
      </p:sp>
      <p:sp>
        <p:nvSpPr>
          <p:cNvPr id="6" name="Footer Placeholder 5">
            <a:extLst>
              <a:ext uri="{FF2B5EF4-FFF2-40B4-BE49-F238E27FC236}">
                <a16:creationId xmlns:a16="http://schemas.microsoft.com/office/drawing/2014/main" id="{F7369447-08AB-4EE1-B8EA-2BAE1B285D97}"/>
              </a:ext>
            </a:extLst>
          </p:cNvPr>
          <p:cNvSpPr>
            <a:spLocks noGrp="1"/>
          </p:cNvSpPr>
          <p:nvPr>
            <p:ph type="ftr" sz="quarter" idx="11"/>
          </p:nvPr>
        </p:nvSpPr>
        <p:spPr/>
        <p:txBody>
          <a:bodyPr/>
          <a:lstStyle/>
          <a:p>
            <a:r>
              <a:rPr lang="en-US" dirty="0"/>
              <a:t>AARP PUBLIC POLICY INSTITUTE | AARP.ORG/PPI © 2021 AARP ALL RIGHTS RESERVED</a:t>
            </a:r>
          </a:p>
        </p:txBody>
      </p:sp>
      <p:sp>
        <p:nvSpPr>
          <p:cNvPr id="7" name="Slide Number Placeholder 6">
            <a:extLst>
              <a:ext uri="{FF2B5EF4-FFF2-40B4-BE49-F238E27FC236}">
                <a16:creationId xmlns:a16="http://schemas.microsoft.com/office/drawing/2014/main" id="{31991D76-B0A5-4F88-B5A2-CFAB5E553B87}"/>
              </a:ext>
            </a:extLst>
          </p:cNvPr>
          <p:cNvSpPr>
            <a:spLocks noGrp="1"/>
          </p:cNvSpPr>
          <p:nvPr>
            <p:ph type="sldNum" sz="quarter" idx="12"/>
          </p:nvPr>
        </p:nvSpPr>
        <p:spPr/>
        <p:txBody>
          <a:bodyPr/>
          <a:lstStyle/>
          <a:p>
            <a:fld id="{41801CC8-8A38-4040-B366-5E3A33B7E639}" type="slidenum">
              <a:rPr lang="en-US" smtClean="0"/>
              <a:pPr/>
              <a:t>11</a:t>
            </a:fld>
            <a:endParaRPr lang="en-US" dirty="0"/>
          </a:p>
        </p:txBody>
      </p:sp>
      <p:sp>
        <p:nvSpPr>
          <p:cNvPr id="10" name="TextBox 9">
            <a:extLst>
              <a:ext uri="{FF2B5EF4-FFF2-40B4-BE49-F238E27FC236}">
                <a16:creationId xmlns:a16="http://schemas.microsoft.com/office/drawing/2014/main" id="{2331B0F3-576C-4E81-8497-21D9644FA62E}"/>
              </a:ext>
            </a:extLst>
          </p:cNvPr>
          <p:cNvSpPr txBox="1"/>
          <p:nvPr/>
        </p:nvSpPr>
        <p:spPr>
          <a:xfrm>
            <a:off x="510540" y="990600"/>
            <a:ext cx="8229600" cy="2677656"/>
          </a:xfrm>
          <a:prstGeom prst="rect">
            <a:avLst/>
          </a:prstGeom>
          <a:noFill/>
        </p:spPr>
        <p:txBody>
          <a:bodyPr wrap="square" rtlCol="0">
            <a:spAutoFit/>
          </a:bodyPr>
          <a:lstStyle/>
          <a:p>
            <a:r>
              <a:rPr lang="en-US" sz="2800" b="1" dirty="0"/>
              <a:t>ACTIVITY:</a:t>
            </a:r>
          </a:p>
          <a:p>
            <a:endParaRPr lang="en-US" sz="2800" dirty="0"/>
          </a:p>
          <a:p>
            <a:r>
              <a:rPr lang="en-US" sz="2800" dirty="0"/>
              <a:t>Testing the BLS data tools and series reports (LFPR by age and sex)</a:t>
            </a:r>
            <a:br>
              <a:rPr lang="en-US" sz="2800" dirty="0">
                <a:hlinkClick r:id="rId2"/>
              </a:rPr>
            </a:br>
            <a:r>
              <a:rPr lang="en-US" sz="2800" dirty="0">
                <a:hlinkClick r:id="rId2"/>
              </a:rPr>
              <a:t>https://www.bls.gov</a:t>
            </a:r>
            <a:br>
              <a:rPr lang="en-US" sz="2800" dirty="0"/>
            </a:br>
            <a:endParaRPr lang="en-US" sz="2800" dirty="0"/>
          </a:p>
        </p:txBody>
      </p:sp>
    </p:spTree>
    <p:extLst>
      <p:ext uri="{BB962C8B-B14F-4D97-AF65-F5344CB8AC3E}">
        <p14:creationId xmlns:p14="http://schemas.microsoft.com/office/powerpoint/2010/main" val="320484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2B9C-04F5-40E7-A889-D3D0C317C2A9}"/>
              </a:ext>
            </a:extLst>
          </p:cNvPr>
          <p:cNvSpPr>
            <a:spLocks noGrp="1"/>
          </p:cNvSpPr>
          <p:nvPr>
            <p:ph type="title"/>
          </p:nvPr>
        </p:nvSpPr>
        <p:spPr>
          <a:xfrm>
            <a:off x="6082070" y="102392"/>
            <a:ext cx="5986701" cy="544582"/>
          </a:xfrm>
        </p:spPr>
        <p:txBody>
          <a:bodyPr/>
          <a:lstStyle/>
          <a:p>
            <a:r>
              <a:rPr lang="en-US" dirty="0"/>
              <a:t>What did you find?</a:t>
            </a:r>
          </a:p>
        </p:txBody>
      </p:sp>
      <p:sp>
        <p:nvSpPr>
          <p:cNvPr id="3" name="Text Placeholder 2">
            <a:extLst>
              <a:ext uri="{FF2B5EF4-FFF2-40B4-BE49-F238E27FC236}">
                <a16:creationId xmlns:a16="http://schemas.microsoft.com/office/drawing/2014/main" id="{A1670C1D-B2AE-4658-BBBB-4E411548DC37}"/>
              </a:ext>
            </a:extLst>
          </p:cNvPr>
          <p:cNvSpPr>
            <a:spLocks noGrp="1"/>
          </p:cNvSpPr>
          <p:nvPr>
            <p:ph type="body" idx="1"/>
          </p:nvPr>
        </p:nvSpPr>
        <p:spPr/>
        <p:txBody>
          <a:bodyPr/>
          <a:lstStyle/>
          <a:p>
            <a:endParaRPr lang="en-US" dirty="0"/>
          </a:p>
        </p:txBody>
      </p:sp>
      <p:graphicFrame>
        <p:nvGraphicFramePr>
          <p:cNvPr id="8" name="Content Placeholder 7">
            <a:extLst>
              <a:ext uri="{FF2B5EF4-FFF2-40B4-BE49-F238E27FC236}">
                <a16:creationId xmlns:a16="http://schemas.microsoft.com/office/drawing/2014/main" id="{944A5D09-62C6-416C-A66B-87DE707E3F7C}"/>
              </a:ext>
            </a:extLst>
          </p:cNvPr>
          <p:cNvGraphicFramePr>
            <a:graphicFrameLocks noGrp="1"/>
          </p:cNvGraphicFramePr>
          <p:nvPr>
            <p:ph sz="half" idx="2"/>
            <p:extLst>
              <p:ext uri="{D42A27DB-BD31-4B8C-83A1-F6EECF244321}">
                <p14:modId xmlns:p14="http://schemas.microsoft.com/office/powerpoint/2010/main" val="208893258"/>
              </p:ext>
            </p:extLst>
          </p:nvPr>
        </p:nvGraphicFramePr>
        <p:xfrm>
          <a:off x="194309" y="784860"/>
          <a:ext cx="8755381" cy="3396301"/>
        </p:xfrm>
        <a:graphic>
          <a:graphicData uri="http://schemas.openxmlformats.org/drawingml/2006/table">
            <a:tbl>
              <a:tblPr>
                <a:tableStyleId>{5C22544A-7EE6-4342-B048-85BDC9FD1C3A}</a:tableStyleId>
              </a:tblPr>
              <a:tblGrid>
                <a:gridCol w="1992631">
                  <a:extLst>
                    <a:ext uri="{9D8B030D-6E8A-4147-A177-3AD203B41FA5}">
                      <a16:colId xmlns:a16="http://schemas.microsoft.com/office/drawing/2014/main" val="464734207"/>
                    </a:ext>
                  </a:extLst>
                </a:gridCol>
                <a:gridCol w="883920">
                  <a:extLst>
                    <a:ext uri="{9D8B030D-6E8A-4147-A177-3AD203B41FA5}">
                      <a16:colId xmlns:a16="http://schemas.microsoft.com/office/drawing/2014/main" val="1652954015"/>
                    </a:ext>
                  </a:extLst>
                </a:gridCol>
                <a:gridCol w="834389">
                  <a:extLst>
                    <a:ext uri="{9D8B030D-6E8A-4147-A177-3AD203B41FA5}">
                      <a16:colId xmlns:a16="http://schemas.microsoft.com/office/drawing/2014/main" val="1228484763"/>
                    </a:ext>
                  </a:extLst>
                </a:gridCol>
                <a:gridCol w="1729740">
                  <a:extLst>
                    <a:ext uri="{9D8B030D-6E8A-4147-A177-3AD203B41FA5}">
                      <a16:colId xmlns:a16="http://schemas.microsoft.com/office/drawing/2014/main" val="576100468"/>
                    </a:ext>
                  </a:extLst>
                </a:gridCol>
                <a:gridCol w="1356360">
                  <a:extLst>
                    <a:ext uri="{9D8B030D-6E8A-4147-A177-3AD203B41FA5}">
                      <a16:colId xmlns:a16="http://schemas.microsoft.com/office/drawing/2014/main" val="1575272548"/>
                    </a:ext>
                  </a:extLst>
                </a:gridCol>
                <a:gridCol w="1135917">
                  <a:extLst>
                    <a:ext uri="{9D8B030D-6E8A-4147-A177-3AD203B41FA5}">
                      <a16:colId xmlns:a16="http://schemas.microsoft.com/office/drawing/2014/main" val="2407735745"/>
                    </a:ext>
                  </a:extLst>
                </a:gridCol>
                <a:gridCol w="822424">
                  <a:extLst>
                    <a:ext uri="{9D8B030D-6E8A-4147-A177-3AD203B41FA5}">
                      <a16:colId xmlns:a16="http://schemas.microsoft.com/office/drawing/2014/main" val="430109212"/>
                    </a:ext>
                  </a:extLst>
                </a:gridCol>
              </a:tblGrid>
              <a:tr h="1451136">
                <a:tc>
                  <a:txBody>
                    <a:bodyPr/>
                    <a:lstStyle/>
                    <a:p>
                      <a:pPr algn="l" fontAlgn="b"/>
                      <a:endParaRPr lang="en-US" sz="1600" b="0" i="0" u="none" strike="noStrike" dirty="0">
                        <a:solidFill>
                          <a:srgbClr val="000000"/>
                        </a:solidFill>
                        <a:effectLst/>
                        <a:latin typeface="+mj-lt"/>
                      </a:endParaRPr>
                    </a:p>
                  </a:txBody>
                  <a:tcPr marL="6350" marR="6350" marT="6350" marB="0" anchor="b"/>
                </a:tc>
                <a:tc>
                  <a:txBody>
                    <a:bodyPr/>
                    <a:lstStyle/>
                    <a:p>
                      <a:pPr algn="ctr" fontAlgn="b"/>
                      <a:r>
                        <a:rPr lang="en-US" sz="1600" u="none" strike="noStrike" dirty="0">
                          <a:effectLst/>
                          <a:latin typeface="+mj-lt"/>
                        </a:rPr>
                        <a:t>Feb</a:t>
                      </a:r>
                      <a:br>
                        <a:rPr lang="en-US" sz="1600" u="none" strike="noStrike" dirty="0">
                          <a:effectLst/>
                          <a:latin typeface="+mj-lt"/>
                        </a:rPr>
                      </a:br>
                      <a:r>
                        <a:rPr lang="en-US" sz="1600" u="none" strike="noStrike" dirty="0">
                          <a:effectLst/>
                          <a:latin typeface="+mj-lt"/>
                        </a:rPr>
                        <a:t>2020</a:t>
                      </a:r>
                      <a:endParaRPr lang="en-US" sz="1600" b="1" i="0" u="none" strike="noStrike" dirty="0">
                        <a:solidFill>
                          <a:srgbClr val="000000"/>
                        </a:solidFill>
                        <a:effectLst/>
                        <a:latin typeface="+mj-lt"/>
                      </a:endParaRPr>
                    </a:p>
                  </a:txBody>
                  <a:tcPr marL="6350" marR="6350" marT="6350" marB="0" anchor="b"/>
                </a:tc>
                <a:tc>
                  <a:txBody>
                    <a:bodyPr/>
                    <a:lstStyle/>
                    <a:p>
                      <a:pPr algn="ctr" fontAlgn="b"/>
                      <a:r>
                        <a:rPr lang="en-US" sz="1600" u="none" strike="noStrike" dirty="0">
                          <a:effectLst/>
                          <a:latin typeface="+mj-lt"/>
                        </a:rPr>
                        <a:t>Aug</a:t>
                      </a:r>
                      <a:br>
                        <a:rPr lang="en-US" sz="1600" u="none" strike="noStrike" dirty="0">
                          <a:effectLst/>
                          <a:latin typeface="+mj-lt"/>
                        </a:rPr>
                      </a:br>
                      <a:r>
                        <a:rPr lang="en-US" sz="1600" u="none" strike="noStrike" dirty="0">
                          <a:effectLst/>
                          <a:latin typeface="+mj-lt"/>
                        </a:rPr>
                        <a:t>2022</a:t>
                      </a:r>
                      <a:endParaRPr lang="en-US" sz="1600" b="1" i="0" u="none" strike="noStrike" dirty="0">
                        <a:solidFill>
                          <a:srgbClr val="000000"/>
                        </a:solidFill>
                        <a:effectLst/>
                        <a:latin typeface="+mj-lt"/>
                      </a:endParaRPr>
                    </a:p>
                  </a:txBody>
                  <a:tcPr marL="6350" marR="6350" marT="6350" marB="0" anchor="b"/>
                </a:tc>
                <a:tc>
                  <a:txBody>
                    <a:bodyPr/>
                    <a:lstStyle/>
                    <a:p>
                      <a:pPr algn="l" fontAlgn="b"/>
                      <a:r>
                        <a:rPr lang="en-US" sz="1600" u="none" strike="noStrike" dirty="0">
                          <a:effectLst/>
                          <a:latin typeface="+mj-lt"/>
                        </a:rPr>
                        <a:t>Difference Aug22-Feb20</a:t>
                      </a:r>
                      <a:endParaRPr lang="en-US" sz="1600" b="1" i="0" u="none" strike="noStrike" dirty="0">
                        <a:solidFill>
                          <a:srgbClr val="000000"/>
                        </a:solidFill>
                        <a:effectLst/>
                        <a:latin typeface="+mj-lt"/>
                      </a:endParaRPr>
                    </a:p>
                  </a:txBody>
                  <a:tcPr marL="6350" marR="6350" marT="6350" marB="0" anchor="b"/>
                </a:tc>
                <a:tc>
                  <a:txBody>
                    <a:bodyPr/>
                    <a:lstStyle/>
                    <a:p>
                      <a:pPr algn="l" fontAlgn="b"/>
                      <a:r>
                        <a:rPr lang="en-US" sz="1600" u="none" strike="noStrike" dirty="0">
                          <a:effectLst/>
                          <a:latin typeface="+mj-lt"/>
                        </a:rPr>
                        <a:t>Divided by Feb20</a:t>
                      </a:r>
                      <a:endParaRPr lang="en-US" sz="1600" b="1" i="0" u="none" strike="noStrike" dirty="0">
                        <a:solidFill>
                          <a:srgbClr val="000000"/>
                        </a:solidFill>
                        <a:effectLst/>
                        <a:latin typeface="+mj-lt"/>
                      </a:endParaRPr>
                    </a:p>
                  </a:txBody>
                  <a:tcPr marL="6350" marR="6350" marT="6350" marB="0" anchor="b"/>
                </a:tc>
                <a:tc>
                  <a:txBody>
                    <a:bodyPr/>
                    <a:lstStyle/>
                    <a:p>
                      <a:pPr algn="l" fontAlgn="b"/>
                      <a:r>
                        <a:rPr lang="en-US" sz="1600" u="none" strike="noStrike" dirty="0">
                          <a:effectLst/>
                          <a:latin typeface="+mj-lt"/>
                        </a:rPr>
                        <a:t>Multiplied by 100</a:t>
                      </a:r>
                      <a:endParaRPr lang="en-US" sz="1600" b="1" i="0" u="none" strike="noStrike" dirty="0">
                        <a:solidFill>
                          <a:srgbClr val="000000"/>
                        </a:solidFill>
                        <a:effectLst/>
                        <a:latin typeface="+mj-lt"/>
                      </a:endParaRPr>
                    </a:p>
                  </a:txBody>
                  <a:tcPr marL="6350" marR="6350" marT="6350" marB="0" anchor="b"/>
                </a:tc>
                <a:tc>
                  <a:txBody>
                    <a:bodyPr/>
                    <a:lstStyle/>
                    <a:p>
                      <a:pPr algn="l" fontAlgn="b"/>
                      <a:r>
                        <a:rPr lang="en-US" sz="1600" u="none" strike="noStrike" dirty="0">
                          <a:effectLst/>
                          <a:latin typeface="+mj-lt"/>
                        </a:rPr>
                        <a:t>Or as a Percentage</a:t>
                      </a:r>
                      <a:endParaRPr lang="en-US" sz="16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2113092207"/>
                  </a:ext>
                </a:extLst>
              </a:tr>
              <a:tr h="494705">
                <a:tc>
                  <a:txBody>
                    <a:bodyPr/>
                    <a:lstStyle/>
                    <a:p>
                      <a:pPr algn="l" fontAlgn="b"/>
                      <a:r>
                        <a:rPr lang="en-US" sz="1600" b="1" u="none" strike="noStrike" dirty="0">
                          <a:effectLst/>
                          <a:latin typeface="+mj-lt"/>
                        </a:rPr>
                        <a:t>Men 25-54</a:t>
                      </a:r>
                      <a:endParaRPr lang="en-US" sz="1600" b="1"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89.2</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88.6</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-0.6</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-0.00673</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-0.67265</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-0.7%</a:t>
                      </a:r>
                      <a:endParaRPr lang="en-US" sz="1600" b="0"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600234200"/>
                  </a:ext>
                </a:extLst>
              </a:tr>
              <a:tr h="478215">
                <a:tc>
                  <a:txBody>
                    <a:bodyPr/>
                    <a:lstStyle/>
                    <a:p>
                      <a:pPr algn="l" fontAlgn="b"/>
                      <a:r>
                        <a:rPr lang="en-US" sz="1600" b="1" u="none" strike="noStrike" dirty="0">
                          <a:effectLst/>
                          <a:latin typeface="+mj-lt"/>
                        </a:rPr>
                        <a:t>Men 55 and older</a:t>
                      </a:r>
                      <a:endParaRPr lang="en-US" sz="1600" b="1"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46.6</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44.3</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-2.3</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-0.04936</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-4.93562</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-4.9%</a:t>
                      </a:r>
                      <a:endParaRPr lang="en-US" sz="1600" b="0"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1276466902"/>
                  </a:ext>
                </a:extLst>
              </a:tr>
              <a:tr h="478215">
                <a:tc>
                  <a:txBody>
                    <a:bodyPr/>
                    <a:lstStyle/>
                    <a:p>
                      <a:pPr algn="l" fontAlgn="b"/>
                      <a:r>
                        <a:rPr lang="en-US" sz="1600" b="1" u="none" strike="noStrike" dirty="0">
                          <a:effectLst/>
                          <a:latin typeface="+mj-lt"/>
                        </a:rPr>
                        <a:t>Women 25-54</a:t>
                      </a:r>
                      <a:endParaRPr lang="en-US" sz="1600" b="1"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76.9</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77.2</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0.3</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0.003901</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0.390117</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0.4%</a:t>
                      </a:r>
                      <a:endParaRPr lang="en-US" sz="1600" b="0"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1552637328"/>
                  </a:ext>
                </a:extLst>
              </a:tr>
              <a:tr h="478215">
                <a:tc>
                  <a:txBody>
                    <a:bodyPr/>
                    <a:lstStyle/>
                    <a:p>
                      <a:pPr algn="l" fontAlgn="b"/>
                      <a:r>
                        <a:rPr lang="en-US" sz="1600" b="1" u="none" strike="noStrike" dirty="0">
                          <a:effectLst/>
                          <a:latin typeface="+mj-lt"/>
                        </a:rPr>
                        <a:t>Women 55 and older</a:t>
                      </a:r>
                      <a:endParaRPr lang="en-US" sz="1600" b="1"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35.0</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33.5</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-1.5</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-0.04286</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-4.28571</a:t>
                      </a:r>
                      <a:endParaRPr lang="en-US" sz="1600" b="0" i="0" u="none" strike="noStrike" dirty="0">
                        <a:solidFill>
                          <a:srgbClr val="000000"/>
                        </a:solidFill>
                        <a:effectLst/>
                        <a:latin typeface="+mj-lt"/>
                      </a:endParaRPr>
                    </a:p>
                  </a:txBody>
                  <a:tcPr marL="6350" marR="6350" marT="6350" marB="0" anchor="b"/>
                </a:tc>
                <a:tc>
                  <a:txBody>
                    <a:bodyPr/>
                    <a:lstStyle/>
                    <a:p>
                      <a:pPr algn="r" fontAlgn="b"/>
                      <a:r>
                        <a:rPr lang="en-US" sz="1600" u="none" strike="noStrike" dirty="0">
                          <a:effectLst/>
                          <a:latin typeface="+mj-lt"/>
                        </a:rPr>
                        <a:t>-4.3%</a:t>
                      </a:r>
                      <a:endParaRPr lang="en-US" sz="1600" b="0"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337714078"/>
                  </a:ext>
                </a:extLst>
              </a:tr>
            </a:tbl>
          </a:graphicData>
        </a:graphic>
      </p:graphicFrame>
      <p:sp>
        <p:nvSpPr>
          <p:cNvPr id="5" name="Date Placeholder 4">
            <a:extLst>
              <a:ext uri="{FF2B5EF4-FFF2-40B4-BE49-F238E27FC236}">
                <a16:creationId xmlns:a16="http://schemas.microsoft.com/office/drawing/2014/main" id="{37E4211A-2867-4920-9EE8-F70A9FB63001}"/>
              </a:ext>
            </a:extLst>
          </p:cNvPr>
          <p:cNvSpPr>
            <a:spLocks noGrp="1"/>
          </p:cNvSpPr>
          <p:nvPr>
            <p:ph type="dt" sz="half" idx="10"/>
          </p:nvPr>
        </p:nvSpPr>
        <p:spPr/>
        <p:txBody>
          <a:bodyPr/>
          <a:lstStyle/>
          <a:p>
            <a:fld id="{2AB1F760-94F7-354A-A0F7-64E6B295BC9E}" type="datetime4">
              <a:rPr lang="en-US" smtClean="0"/>
              <a:t>September 15, 2022</a:t>
            </a:fld>
            <a:endParaRPr lang="en-US" dirty="0"/>
          </a:p>
        </p:txBody>
      </p:sp>
      <p:sp>
        <p:nvSpPr>
          <p:cNvPr id="6" name="Footer Placeholder 5">
            <a:extLst>
              <a:ext uri="{FF2B5EF4-FFF2-40B4-BE49-F238E27FC236}">
                <a16:creationId xmlns:a16="http://schemas.microsoft.com/office/drawing/2014/main" id="{792C6C81-1CD5-41C9-B464-CEA52CD61B15}"/>
              </a:ext>
            </a:extLst>
          </p:cNvPr>
          <p:cNvSpPr>
            <a:spLocks noGrp="1"/>
          </p:cNvSpPr>
          <p:nvPr>
            <p:ph type="ftr" sz="quarter" idx="11"/>
          </p:nvPr>
        </p:nvSpPr>
        <p:spPr/>
        <p:txBody>
          <a:bodyPr/>
          <a:lstStyle/>
          <a:p>
            <a:r>
              <a:rPr lang="en-US" dirty="0"/>
              <a:t>AARP PUBLIC POLICY INSTITUTE | AARP.ORG/PPI © 2021 AARP ALL RIGHTS RESERVED</a:t>
            </a:r>
          </a:p>
        </p:txBody>
      </p:sp>
      <p:sp>
        <p:nvSpPr>
          <p:cNvPr id="7" name="Slide Number Placeholder 6">
            <a:extLst>
              <a:ext uri="{FF2B5EF4-FFF2-40B4-BE49-F238E27FC236}">
                <a16:creationId xmlns:a16="http://schemas.microsoft.com/office/drawing/2014/main" id="{C80669F2-AC85-4395-8691-EB5B1AE225C2}"/>
              </a:ext>
            </a:extLst>
          </p:cNvPr>
          <p:cNvSpPr>
            <a:spLocks noGrp="1"/>
          </p:cNvSpPr>
          <p:nvPr>
            <p:ph type="sldNum" sz="quarter" idx="12"/>
          </p:nvPr>
        </p:nvSpPr>
        <p:spPr/>
        <p:txBody>
          <a:bodyPr/>
          <a:lstStyle/>
          <a:p>
            <a:fld id="{41801CC8-8A38-4040-B366-5E3A33B7E639}" type="slidenum">
              <a:rPr lang="en-US" smtClean="0"/>
              <a:pPr/>
              <a:t>12</a:t>
            </a:fld>
            <a:endParaRPr lang="en-US" dirty="0"/>
          </a:p>
        </p:txBody>
      </p:sp>
    </p:spTree>
    <p:extLst>
      <p:ext uri="{BB962C8B-B14F-4D97-AF65-F5344CB8AC3E}">
        <p14:creationId xmlns:p14="http://schemas.microsoft.com/office/powerpoint/2010/main" val="42062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6598920" y="50274"/>
            <a:ext cx="7886700" cy="544582"/>
          </a:xfrm>
        </p:spPr>
        <p:txBody>
          <a:bodyPr/>
          <a:lstStyle/>
          <a:p>
            <a:r>
              <a:rPr lang="en-US" dirty="0"/>
              <a:t>Local data</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243840" y="708660"/>
            <a:ext cx="8420100" cy="3977639"/>
          </a:xfrm>
        </p:spPr>
        <p:txBody>
          <a:bodyPr>
            <a:normAutofit/>
          </a:bodyPr>
          <a:lstStyle/>
          <a:p>
            <a:r>
              <a:rPr lang="en-US" sz="1800" dirty="0"/>
              <a:t>The Local Area Unemployment Statistics (LAUS): </a:t>
            </a:r>
            <a:r>
              <a:rPr lang="en-US" sz="1800" b="0" dirty="0"/>
              <a:t>This program produces monthly and annual employment, unemployment, and labor force data for Census regions and divisions, States, counties, metropolitan areas, and many cities, by place of residence. </a:t>
            </a:r>
            <a:r>
              <a:rPr lang="en-US" sz="1800" b="0" dirty="0">
                <a:hlinkClick r:id="rId2"/>
              </a:rPr>
              <a:t>https://www.bls.gov/lau/</a:t>
            </a:r>
            <a:r>
              <a:rPr lang="en-US" sz="1800" b="0" dirty="0"/>
              <a:t> </a:t>
            </a:r>
          </a:p>
          <a:p>
            <a:endParaRPr lang="en-US" sz="1800" dirty="0"/>
          </a:p>
          <a:p>
            <a:r>
              <a:rPr lang="en-US" sz="1800" dirty="0"/>
              <a:t>State LMIs: </a:t>
            </a:r>
            <a:r>
              <a:rPr lang="en-US" sz="1800" b="0" dirty="0"/>
              <a:t>Labor market information websites for each state. Find by search or for a list go to </a:t>
            </a:r>
            <a:r>
              <a:rPr lang="en-US" sz="1800" b="0" dirty="0">
                <a:hlinkClick r:id="rId3"/>
              </a:rPr>
              <a:t>https://www.bls.gov/bls/ofolist.htm</a:t>
            </a:r>
            <a:r>
              <a:rPr lang="en-US" sz="1800" b="0" dirty="0"/>
              <a:t>. State LMIs usually list an economist or data expert for help and expertise on state labor market data.</a:t>
            </a:r>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13</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99393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5929438" y="23356"/>
            <a:ext cx="7886700" cy="544582"/>
          </a:xfrm>
        </p:spPr>
        <p:txBody>
          <a:bodyPr/>
          <a:lstStyle/>
          <a:p>
            <a:r>
              <a:rPr lang="en-US" dirty="0"/>
              <a:t>Other data portals</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243840" y="567690"/>
            <a:ext cx="8420100" cy="4008119"/>
          </a:xfrm>
        </p:spPr>
        <p:txBody>
          <a:bodyPr>
            <a:normAutofit/>
          </a:bodyPr>
          <a:lstStyle/>
          <a:p>
            <a:pPr marL="342900" indent="-342900">
              <a:buFont typeface="Arial" panose="020B0604020202020204" pitchFamily="34" charset="0"/>
              <a:buChar char="•"/>
            </a:pPr>
            <a:r>
              <a:rPr lang="en-US" sz="2000" dirty="0">
                <a:hlinkClick r:id="rId2"/>
              </a:rPr>
              <a:t>IPUMS: </a:t>
            </a:r>
            <a:r>
              <a:rPr lang="en-US" sz="2000" b="0" dirty="0"/>
              <a:t>IPUMS provides census and survey data from around the world. IPUMS is often used to conduct comparative research and merge information across data types. </a:t>
            </a:r>
          </a:p>
          <a:p>
            <a:pPr marL="342900" indent="-342900">
              <a:buFont typeface="Arial" panose="020B0604020202020204" pitchFamily="34" charset="0"/>
              <a:buChar char="•"/>
            </a:pPr>
            <a:r>
              <a:rPr lang="en-US" sz="2000" dirty="0">
                <a:hlinkClick r:id="rId3"/>
              </a:rPr>
              <a:t>Federal Reserve Economic Data (FRED): </a:t>
            </a:r>
            <a:r>
              <a:rPr lang="en-US" sz="2000" b="0" dirty="0"/>
              <a:t>Online database consisting of hundreds of thousands of economic data time series from national, international, public, and private sources. Combines data with tools to interact with, display, and disseminate data.</a:t>
            </a:r>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14</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141265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20EBDD1-85C0-4E46-A231-78F7DD0623DF}"/>
              </a:ext>
            </a:extLst>
          </p:cNvPr>
          <p:cNvSpPr>
            <a:spLocks noGrp="1"/>
          </p:cNvSpPr>
          <p:nvPr>
            <p:ph type="dt" sz="half" idx="10"/>
          </p:nvPr>
        </p:nvSpPr>
        <p:spPr/>
        <p:txBody>
          <a:bodyPr/>
          <a:lstStyle/>
          <a:p>
            <a:fld id="{2AB1F760-94F7-354A-A0F7-64E6B295BC9E}" type="datetime4">
              <a:rPr lang="en-US" smtClean="0"/>
              <a:t>September 15, 2022</a:t>
            </a:fld>
            <a:endParaRPr lang="en-US" dirty="0"/>
          </a:p>
        </p:txBody>
      </p:sp>
      <p:sp>
        <p:nvSpPr>
          <p:cNvPr id="6" name="Footer Placeholder 5">
            <a:extLst>
              <a:ext uri="{FF2B5EF4-FFF2-40B4-BE49-F238E27FC236}">
                <a16:creationId xmlns:a16="http://schemas.microsoft.com/office/drawing/2014/main" id="{F7369447-08AB-4EE1-B8EA-2BAE1B285D97}"/>
              </a:ext>
            </a:extLst>
          </p:cNvPr>
          <p:cNvSpPr>
            <a:spLocks noGrp="1"/>
          </p:cNvSpPr>
          <p:nvPr>
            <p:ph type="ftr" sz="quarter" idx="11"/>
          </p:nvPr>
        </p:nvSpPr>
        <p:spPr/>
        <p:txBody>
          <a:bodyPr/>
          <a:lstStyle/>
          <a:p>
            <a:r>
              <a:rPr lang="en-US" dirty="0"/>
              <a:t>AARP PUBLIC POLICY INSTITUTE | AARP.ORG/PPI © 2021 AARP ALL RIGHTS RESERVED</a:t>
            </a:r>
          </a:p>
        </p:txBody>
      </p:sp>
      <p:sp>
        <p:nvSpPr>
          <p:cNvPr id="7" name="Slide Number Placeholder 6">
            <a:extLst>
              <a:ext uri="{FF2B5EF4-FFF2-40B4-BE49-F238E27FC236}">
                <a16:creationId xmlns:a16="http://schemas.microsoft.com/office/drawing/2014/main" id="{31991D76-B0A5-4F88-B5A2-CFAB5E553B87}"/>
              </a:ext>
            </a:extLst>
          </p:cNvPr>
          <p:cNvSpPr>
            <a:spLocks noGrp="1"/>
          </p:cNvSpPr>
          <p:nvPr>
            <p:ph type="sldNum" sz="quarter" idx="12"/>
          </p:nvPr>
        </p:nvSpPr>
        <p:spPr/>
        <p:txBody>
          <a:bodyPr/>
          <a:lstStyle/>
          <a:p>
            <a:fld id="{41801CC8-8A38-4040-B366-5E3A33B7E639}" type="slidenum">
              <a:rPr lang="en-US" smtClean="0"/>
              <a:pPr/>
              <a:t>15</a:t>
            </a:fld>
            <a:endParaRPr lang="en-US" dirty="0"/>
          </a:p>
        </p:txBody>
      </p:sp>
      <p:sp>
        <p:nvSpPr>
          <p:cNvPr id="8" name="TextBox 7">
            <a:extLst>
              <a:ext uri="{FF2B5EF4-FFF2-40B4-BE49-F238E27FC236}">
                <a16:creationId xmlns:a16="http://schemas.microsoft.com/office/drawing/2014/main" id="{3BF4D413-2C24-4B08-A23F-52DCBF371171}"/>
              </a:ext>
            </a:extLst>
          </p:cNvPr>
          <p:cNvSpPr txBox="1"/>
          <p:nvPr/>
        </p:nvSpPr>
        <p:spPr>
          <a:xfrm>
            <a:off x="628650" y="1047484"/>
            <a:ext cx="8042910" cy="2677656"/>
          </a:xfrm>
          <a:prstGeom prst="rect">
            <a:avLst/>
          </a:prstGeom>
          <a:noFill/>
        </p:spPr>
        <p:txBody>
          <a:bodyPr wrap="square" rtlCol="0">
            <a:spAutoFit/>
          </a:bodyPr>
          <a:lstStyle/>
          <a:p>
            <a:r>
              <a:rPr lang="en-US" sz="2400" b="1" dirty="0"/>
              <a:t>ACTIVITY:</a:t>
            </a:r>
          </a:p>
          <a:p>
            <a:endParaRPr lang="en-US" sz="2400" dirty="0"/>
          </a:p>
          <a:p>
            <a:r>
              <a:rPr lang="en-US" sz="2400" dirty="0"/>
              <a:t>Testing Data on FRED (</a:t>
            </a:r>
            <a:r>
              <a:rPr lang="en-US" sz="2400" dirty="0">
                <a:hlinkClick r:id="rId2"/>
              </a:rPr>
              <a:t>https://fred.stlouisfed.org/</a:t>
            </a:r>
            <a:r>
              <a:rPr lang="en-US" sz="2400" dirty="0"/>
              <a:t>) </a:t>
            </a:r>
          </a:p>
          <a:p>
            <a:pPr marL="285750" indent="-285750">
              <a:buFont typeface="Arial" panose="020B0604020202020204" pitchFamily="34" charset="0"/>
              <a:buChar char="•"/>
            </a:pPr>
            <a:r>
              <a:rPr lang="en-US" sz="2400" dirty="0"/>
              <a:t>Find a category</a:t>
            </a:r>
          </a:p>
          <a:p>
            <a:pPr marL="285750" indent="-285750">
              <a:buFont typeface="Arial" panose="020B0604020202020204" pitchFamily="34" charset="0"/>
              <a:buChar char="•"/>
            </a:pPr>
            <a:r>
              <a:rPr lang="en-US" sz="2400" dirty="0"/>
              <a:t>Pick a subcategory</a:t>
            </a:r>
          </a:p>
          <a:p>
            <a:pPr marL="285750" indent="-285750">
              <a:buFont typeface="Arial" panose="020B0604020202020204" pitchFamily="34" charset="0"/>
              <a:buChar char="•"/>
            </a:pPr>
            <a:r>
              <a:rPr lang="en-US" sz="2400" dirty="0"/>
              <a:t>Pick your data points</a:t>
            </a:r>
          </a:p>
          <a:p>
            <a:pPr marL="285750" indent="-285750">
              <a:buFont typeface="Arial" panose="020B0604020202020204" pitchFamily="34" charset="0"/>
              <a:buChar char="•"/>
            </a:pPr>
            <a:r>
              <a:rPr lang="en-US" sz="2400" dirty="0"/>
              <a:t>Add to a graph</a:t>
            </a:r>
          </a:p>
        </p:txBody>
      </p:sp>
    </p:spTree>
    <p:extLst>
      <p:ext uri="{BB962C8B-B14F-4D97-AF65-F5344CB8AC3E}">
        <p14:creationId xmlns:p14="http://schemas.microsoft.com/office/powerpoint/2010/main" val="335664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A806-2111-D24E-9209-33BB45D458D1}"/>
              </a:ext>
            </a:extLst>
          </p:cNvPr>
          <p:cNvSpPr>
            <a:spLocks noGrp="1"/>
          </p:cNvSpPr>
          <p:nvPr>
            <p:ph type="title"/>
          </p:nvPr>
        </p:nvSpPr>
        <p:spPr>
          <a:xfrm>
            <a:off x="507920" y="2103120"/>
            <a:ext cx="3633787" cy="704850"/>
          </a:xfrm>
        </p:spPr>
        <p:txBody>
          <a:bodyPr/>
          <a:lstStyle/>
          <a:p>
            <a:r>
              <a:rPr lang="en-US" dirty="0"/>
              <a:t>Research and Data led articles</a:t>
            </a:r>
          </a:p>
        </p:txBody>
      </p:sp>
      <p:sp>
        <p:nvSpPr>
          <p:cNvPr id="5" name="Slide Number Placeholder 4">
            <a:extLst>
              <a:ext uri="{FF2B5EF4-FFF2-40B4-BE49-F238E27FC236}">
                <a16:creationId xmlns:a16="http://schemas.microsoft.com/office/drawing/2014/main" id="{5A08942E-A586-6E4C-867B-5A1D3496DF48}"/>
              </a:ext>
            </a:extLst>
          </p:cNvPr>
          <p:cNvSpPr>
            <a:spLocks noGrp="1"/>
          </p:cNvSpPr>
          <p:nvPr>
            <p:ph type="sldNum" sz="quarter" idx="12"/>
          </p:nvPr>
        </p:nvSpPr>
        <p:spPr/>
        <p:txBody>
          <a:bodyPr/>
          <a:lstStyle/>
          <a:p>
            <a:fld id="{41801CC8-8A38-4040-B366-5E3A33B7E639}" type="slidenum">
              <a:rPr lang="en-US" smtClean="0"/>
              <a:t>16</a:t>
            </a:fld>
            <a:endParaRPr lang="en-US" dirty="0"/>
          </a:p>
        </p:txBody>
      </p:sp>
      <p:sp>
        <p:nvSpPr>
          <p:cNvPr id="6" name="Date Placeholder 5">
            <a:extLst>
              <a:ext uri="{FF2B5EF4-FFF2-40B4-BE49-F238E27FC236}">
                <a16:creationId xmlns:a16="http://schemas.microsoft.com/office/drawing/2014/main" id="{3C0BE580-1795-4B4D-970A-8CE06066A895}"/>
              </a:ext>
            </a:extLst>
          </p:cNvPr>
          <p:cNvSpPr>
            <a:spLocks noGrp="1"/>
          </p:cNvSpPr>
          <p:nvPr>
            <p:ph type="dt" sz="half" idx="14"/>
          </p:nvPr>
        </p:nvSpPr>
        <p:spPr/>
        <p:txBody>
          <a:bodyPr/>
          <a:lstStyle/>
          <a:p>
            <a:fld id="{3291CCD1-933B-4F47-9327-42FBF12CED30}" type="datetime4">
              <a:rPr lang="en-US" smtClean="0"/>
              <a:t>September 15, 2022</a:t>
            </a:fld>
            <a:endParaRPr lang="en-US" dirty="0"/>
          </a:p>
        </p:txBody>
      </p:sp>
      <p:sp>
        <p:nvSpPr>
          <p:cNvPr id="8" name="Footer Placeholder 7">
            <a:extLst>
              <a:ext uri="{FF2B5EF4-FFF2-40B4-BE49-F238E27FC236}">
                <a16:creationId xmlns:a16="http://schemas.microsoft.com/office/drawing/2014/main" id="{22A65804-8353-AC4F-9EAB-07E430770C5A}"/>
              </a:ext>
            </a:extLst>
          </p:cNvPr>
          <p:cNvSpPr>
            <a:spLocks noGrp="1"/>
          </p:cNvSpPr>
          <p:nvPr>
            <p:ph type="ftr" sz="quarter" idx="15"/>
          </p:nvPr>
        </p:nvSpPr>
        <p:spPr/>
        <p:txBody>
          <a:bodyPr/>
          <a:lstStyle/>
          <a:p>
            <a:r>
              <a:rPr lang="en-US" dirty="0"/>
              <a:t>AARP PUBLIC POLICY INSTITUTE | AARP.ORG/PPI © 2021 AARP ALL RIGHTS RESERVED</a:t>
            </a:r>
          </a:p>
        </p:txBody>
      </p:sp>
      <p:pic>
        <p:nvPicPr>
          <p:cNvPr id="12" name="Picture Placeholder 11">
            <a:extLst>
              <a:ext uri="{FF2B5EF4-FFF2-40B4-BE49-F238E27FC236}">
                <a16:creationId xmlns:a16="http://schemas.microsoft.com/office/drawing/2014/main" id="{22D18069-064B-4BBF-9518-4ACCE877FA80}"/>
              </a:ext>
            </a:extLst>
          </p:cNvPr>
          <p:cNvPicPr>
            <a:picLocks noGrp="1" noChangeAspect="1"/>
          </p:cNvPicPr>
          <p:nvPr>
            <p:ph type="pic" sz="quarter" idx="13"/>
          </p:nvPr>
        </p:nvPicPr>
        <p:blipFill rotWithShape="1">
          <a:blip r:embed="rId2"/>
          <a:srcRect l="24809" r="14970"/>
          <a:stretch/>
        </p:blipFill>
        <p:spPr>
          <a:xfrm>
            <a:off x="4427220" y="0"/>
            <a:ext cx="4716780" cy="4411980"/>
          </a:xfrm>
        </p:spPr>
      </p:pic>
    </p:spTree>
    <p:extLst>
      <p:ext uri="{BB962C8B-B14F-4D97-AF65-F5344CB8AC3E}">
        <p14:creationId xmlns:p14="http://schemas.microsoft.com/office/powerpoint/2010/main" val="197935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2552700" y="23356"/>
            <a:ext cx="7886700" cy="544582"/>
          </a:xfrm>
        </p:spPr>
        <p:txBody>
          <a:bodyPr/>
          <a:lstStyle/>
          <a:p>
            <a:r>
              <a:rPr lang="en-US" dirty="0"/>
              <a:t>Analysis &amp; deep dives of government data</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243840" y="723900"/>
            <a:ext cx="8420100" cy="3962399"/>
          </a:xfrm>
        </p:spPr>
        <p:txBody>
          <a:bodyPr>
            <a:normAutofit/>
          </a:bodyPr>
          <a:lstStyle/>
          <a:p>
            <a:r>
              <a:rPr lang="en-US" dirty="0"/>
              <a:t>Articles by BLS Economists </a:t>
            </a:r>
          </a:p>
          <a:p>
            <a:pPr marL="285750" indent="-285750">
              <a:buFont typeface="Arial" panose="020B0604020202020204" pitchFamily="34" charset="0"/>
              <a:buChar char="•"/>
            </a:pPr>
            <a:r>
              <a:rPr lang="en-US" b="0" u="sng" dirty="0">
                <a:hlinkClick r:id="rId2"/>
              </a:rPr>
              <a:t>The Economics Daily</a:t>
            </a:r>
            <a:endParaRPr lang="en-US" b="0" dirty="0"/>
          </a:p>
          <a:p>
            <a:pPr marL="285750" indent="-285750">
              <a:buFont typeface="Arial" panose="020B0604020202020204" pitchFamily="34" charset="0"/>
              <a:buChar char="•"/>
            </a:pPr>
            <a:r>
              <a:rPr lang="en-US" b="0" dirty="0">
                <a:hlinkClick r:id="rId3"/>
              </a:rPr>
              <a:t>Monthly Labor Review</a:t>
            </a:r>
            <a:endParaRPr lang="en-US" b="0" dirty="0"/>
          </a:p>
          <a:p>
            <a:pPr marL="285750" indent="-285750">
              <a:buFont typeface="Arial" panose="020B0604020202020204" pitchFamily="34" charset="0"/>
              <a:buChar char="•"/>
            </a:pPr>
            <a:r>
              <a:rPr lang="en-US" b="0" dirty="0">
                <a:hlinkClick r:id="rId4"/>
              </a:rPr>
              <a:t>Beyond the Numbers</a:t>
            </a:r>
            <a:endParaRPr lang="en-US" b="0" dirty="0"/>
          </a:p>
          <a:p>
            <a:pPr marL="285750" indent="-285750">
              <a:buFont typeface="Arial" panose="020B0604020202020204" pitchFamily="34" charset="0"/>
              <a:buChar char="•"/>
            </a:pPr>
            <a:r>
              <a:rPr lang="en-US" b="0" dirty="0">
                <a:hlinkClick r:id="rId5"/>
              </a:rPr>
              <a:t>Spotlight on Statistics</a:t>
            </a:r>
            <a:endParaRPr lang="en-US" b="0" dirty="0"/>
          </a:p>
          <a:p>
            <a:pPr marL="285750" indent="-285750">
              <a:buFont typeface="Arial" panose="020B0604020202020204" pitchFamily="34" charset="0"/>
              <a:buChar char="•"/>
            </a:pPr>
            <a:r>
              <a:rPr lang="en-US" b="0" dirty="0">
                <a:hlinkClick r:id="rId6"/>
              </a:rPr>
              <a:t>Reports</a:t>
            </a:r>
            <a:endParaRPr lang="en-US" b="0" dirty="0"/>
          </a:p>
          <a:p>
            <a:endParaRPr lang="en-US" dirty="0"/>
          </a:p>
          <a:p>
            <a:r>
              <a:rPr lang="en-US" dirty="0"/>
              <a:t>Census - America Counts: </a:t>
            </a:r>
            <a:r>
              <a:rPr lang="en-US" b="0" dirty="0">
                <a:hlinkClick r:id="rId7"/>
              </a:rPr>
              <a:t>https://www.census.gov/library/stories.html</a:t>
            </a:r>
            <a:r>
              <a:rPr lang="en-US" b="0" dirty="0"/>
              <a:t> </a:t>
            </a:r>
          </a:p>
          <a:p>
            <a:endParaRPr lang="en-US" dirty="0"/>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17</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294621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3802380" y="30976"/>
            <a:ext cx="7886700" cy="544582"/>
          </a:xfrm>
        </p:spPr>
        <p:txBody>
          <a:bodyPr/>
          <a:lstStyle/>
          <a:p>
            <a:r>
              <a:rPr lang="en-US" dirty="0"/>
              <a:t>Other research sources: The FED</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243840" y="662940"/>
            <a:ext cx="8420100" cy="4023359"/>
          </a:xfrm>
        </p:spPr>
        <p:txBody>
          <a:bodyPr>
            <a:normAutofit/>
          </a:bodyPr>
          <a:lstStyle/>
          <a:p>
            <a:pPr marL="285750" indent="-285750">
              <a:buFont typeface="Arial" panose="020B0604020202020204" pitchFamily="34" charset="0"/>
              <a:buChar char="•"/>
            </a:pPr>
            <a:r>
              <a:rPr lang="en-US" dirty="0"/>
              <a:t>Federal Reserve Survey of Household Economics and Decision-making (SHED): </a:t>
            </a:r>
            <a:r>
              <a:rPr lang="en-US" b="0" dirty="0"/>
              <a:t>Survey measures the economic well-being of U.S. households and identifies potential risks to their finances. Covers a range of topics of including credit access and behaviors, savings, retirement, economic fragility, and education and student loans.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Federal Reserve Banks: </a:t>
            </a:r>
            <a:r>
              <a:rPr lang="en-US" b="0" dirty="0"/>
              <a:t>Boston, New York, Philadelphia, Cleveland, Richmond, Atlanta, Chicago, St. Louis, Minneapolis, Kansas City, Dallas, and San Francisco. Conduct research, analysis, economic modeling and forecasting. Online speeches and events.</a:t>
            </a:r>
          </a:p>
          <a:p>
            <a:endParaRPr lang="en-US" dirty="0"/>
          </a:p>
          <a:p>
            <a:endParaRPr lang="en-US" dirty="0"/>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18</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282416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2796540" y="37393"/>
            <a:ext cx="7886700" cy="544582"/>
          </a:xfrm>
        </p:spPr>
        <p:txBody>
          <a:bodyPr/>
          <a:lstStyle/>
          <a:p>
            <a:r>
              <a:rPr lang="en-US" dirty="0"/>
              <a:t>Other research sources: INternational</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361950" y="662939"/>
            <a:ext cx="8420100" cy="4023359"/>
          </a:xfrm>
        </p:spPr>
        <p:txBody>
          <a:bodyPr>
            <a:normAutofit/>
          </a:bodyPr>
          <a:lstStyle/>
          <a:p>
            <a:pPr marL="285750" indent="-285750">
              <a:buFont typeface="Arial" panose="020B0604020202020204" pitchFamily="34" charset="0"/>
              <a:buChar char="•"/>
            </a:pPr>
            <a:r>
              <a:rPr lang="en-US" dirty="0">
                <a:hlinkClick r:id="rId2"/>
              </a:rPr>
              <a:t>The Organisation for Economic Co-operation and Development (OECD): </a:t>
            </a:r>
            <a:r>
              <a:rPr lang="en-US" b="0" dirty="0"/>
              <a:t>International organization made up of 38 member countries. The OECD is a good source of international comparisons data. The OECD council works with governments, policy makers and citizens around the world to develop data and policy recommendations for a range of social, economic and environmental issues. AARP has worked with the OECD on international research related to older workers.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3"/>
              </a:rPr>
              <a:t>ILOSTAT: </a:t>
            </a:r>
            <a:r>
              <a:rPr lang="en-US" dirty="0"/>
              <a:t> </a:t>
            </a:r>
            <a:r>
              <a:rPr lang="en-US" b="0" dirty="0"/>
              <a:t>An initiative of the International Labour Organisation (ILO), ILOSTAT is a global reference for international labor statistics.</a:t>
            </a:r>
          </a:p>
          <a:p>
            <a:endParaRPr lang="en-US" dirty="0"/>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19</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217427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A806-2111-D24E-9209-33BB45D458D1}"/>
              </a:ext>
            </a:extLst>
          </p:cNvPr>
          <p:cNvSpPr>
            <a:spLocks noGrp="1"/>
          </p:cNvSpPr>
          <p:nvPr>
            <p:ph type="title"/>
          </p:nvPr>
        </p:nvSpPr>
        <p:spPr>
          <a:xfrm>
            <a:off x="628650" y="600075"/>
            <a:ext cx="3633787" cy="704850"/>
          </a:xfrm>
        </p:spPr>
        <p:txBody>
          <a:bodyPr/>
          <a:lstStyle/>
          <a:p>
            <a:r>
              <a:rPr lang="en-US" dirty="0"/>
              <a:t>Overview</a:t>
            </a:r>
          </a:p>
        </p:txBody>
      </p:sp>
      <p:sp>
        <p:nvSpPr>
          <p:cNvPr id="3" name="Content Placeholder 2">
            <a:extLst>
              <a:ext uri="{FF2B5EF4-FFF2-40B4-BE49-F238E27FC236}">
                <a16:creationId xmlns:a16="http://schemas.microsoft.com/office/drawing/2014/main" id="{0B376FB1-5A75-9644-BF51-D72971E3BB60}"/>
              </a:ext>
            </a:extLst>
          </p:cNvPr>
          <p:cNvSpPr>
            <a:spLocks noGrp="1"/>
          </p:cNvSpPr>
          <p:nvPr>
            <p:ph idx="1"/>
          </p:nvPr>
        </p:nvSpPr>
        <p:spPr>
          <a:xfrm>
            <a:off x="629841" y="1552578"/>
            <a:ext cx="3633786" cy="2285999"/>
          </a:xfrm>
        </p:spPr>
        <p:txBody>
          <a:bodyPr>
            <a:normAutofit/>
          </a:bodyPr>
          <a:lstStyle/>
          <a:p>
            <a:r>
              <a:rPr lang="en-US" sz="1800" dirty="0"/>
              <a:t>A brief review of key government surveys</a:t>
            </a:r>
          </a:p>
          <a:p>
            <a:r>
              <a:rPr lang="en-US" sz="1800" dirty="0"/>
              <a:t>Using available data tools</a:t>
            </a:r>
          </a:p>
          <a:p>
            <a:r>
              <a:rPr lang="en-US" sz="1800" dirty="0"/>
              <a:t>Finding data and research led ideas for articles or investigation</a:t>
            </a:r>
          </a:p>
        </p:txBody>
      </p:sp>
      <p:sp>
        <p:nvSpPr>
          <p:cNvPr id="5" name="Slide Number Placeholder 4">
            <a:extLst>
              <a:ext uri="{FF2B5EF4-FFF2-40B4-BE49-F238E27FC236}">
                <a16:creationId xmlns:a16="http://schemas.microsoft.com/office/drawing/2014/main" id="{5A08942E-A586-6E4C-867B-5A1D3496DF48}"/>
              </a:ext>
            </a:extLst>
          </p:cNvPr>
          <p:cNvSpPr>
            <a:spLocks noGrp="1"/>
          </p:cNvSpPr>
          <p:nvPr>
            <p:ph type="sldNum" sz="quarter" idx="12"/>
          </p:nvPr>
        </p:nvSpPr>
        <p:spPr/>
        <p:txBody>
          <a:bodyPr/>
          <a:lstStyle/>
          <a:p>
            <a:fld id="{41801CC8-8A38-4040-B366-5E3A33B7E639}" type="slidenum">
              <a:rPr lang="en-US" smtClean="0"/>
              <a:t>2</a:t>
            </a:fld>
            <a:endParaRPr lang="en-US" dirty="0"/>
          </a:p>
        </p:txBody>
      </p:sp>
      <p:sp>
        <p:nvSpPr>
          <p:cNvPr id="6" name="Date Placeholder 5">
            <a:extLst>
              <a:ext uri="{FF2B5EF4-FFF2-40B4-BE49-F238E27FC236}">
                <a16:creationId xmlns:a16="http://schemas.microsoft.com/office/drawing/2014/main" id="{3C0BE580-1795-4B4D-970A-8CE06066A895}"/>
              </a:ext>
            </a:extLst>
          </p:cNvPr>
          <p:cNvSpPr>
            <a:spLocks noGrp="1"/>
          </p:cNvSpPr>
          <p:nvPr>
            <p:ph type="dt" sz="half" idx="14"/>
          </p:nvPr>
        </p:nvSpPr>
        <p:spPr/>
        <p:txBody>
          <a:bodyPr/>
          <a:lstStyle/>
          <a:p>
            <a:fld id="{3291CCD1-933B-4F47-9327-42FBF12CED30}" type="datetime4">
              <a:rPr lang="en-US" smtClean="0"/>
              <a:t>September 15, 2022</a:t>
            </a:fld>
            <a:endParaRPr lang="en-US" dirty="0"/>
          </a:p>
        </p:txBody>
      </p:sp>
      <p:sp>
        <p:nvSpPr>
          <p:cNvPr id="8" name="Footer Placeholder 7">
            <a:extLst>
              <a:ext uri="{FF2B5EF4-FFF2-40B4-BE49-F238E27FC236}">
                <a16:creationId xmlns:a16="http://schemas.microsoft.com/office/drawing/2014/main" id="{22A65804-8353-AC4F-9EAB-07E430770C5A}"/>
              </a:ext>
            </a:extLst>
          </p:cNvPr>
          <p:cNvSpPr>
            <a:spLocks noGrp="1"/>
          </p:cNvSpPr>
          <p:nvPr>
            <p:ph type="ftr" sz="quarter" idx="15"/>
          </p:nvPr>
        </p:nvSpPr>
        <p:spPr/>
        <p:txBody>
          <a:bodyPr/>
          <a:lstStyle/>
          <a:p>
            <a:r>
              <a:rPr lang="en-US" dirty="0"/>
              <a:t>AARP PUBLIC POLICY INSTITUTE | AARP.ORG/PPI © 2021 AARP ALL RIGHTS RESERVED</a:t>
            </a:r>
          </a:p>
        </p:txBody>
      </p:sp>
      <p:pic>
        <p:nvPicPr>
          <p:cNvPr id="12" name="Picture Placeholder 11">
            <a:extLst>
              <a:ext uri="{FF2B5EF4-FFF2-40B4-BE49-F238E27FC236}">
                <a16:creationId xmlns:a16="http://schemas.microsoft.com/office/drawing/2014/main" id="{22D18069-064B-4BBF-9518-4ACCE877FA80}"/>
              </a:ext>
            </a:extLst>
          </p:cNvPr>
          <p:cNvPicPr>
            <a:picLocks noGrp="1" noChangeAspect="1"/>
          </p:cNvPicPr>
          <p:nvPr>
            <p:ph type="pic" sz="quarter" idx="13"/>
          </p:nvPr>
        </p:nvPicPr>
        <p:blipFill>
          <a:blip r:embed="rId2"/>
          <a:srcRect l="20780" r="20780"/>
          <a:stretch>
            <a:fillRect/>
          </a:stretch>
        </p:blipFill>
        <p:spPr/>
      </p:pic>
    </p:spTree>
    <p:extLst>
      <p:ext uri="{BB962C8B-B14F-4D97-AF65-F5344CB8AC3E}">
        <p14:creationId xmlns:p14="http://schemas.microsoft.com/office/powerpoint/2010/main" val="3240931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2065020" y="39776"/>
            <a:ext cx="10260330" cy="544582"/>
          </a:xfrm>
        </p:spPr>
        <p:txBody>
          <a:bodyPr>
            <a:normAutofit/>
          </a:bodyPr>
          <a:lstStyle/>
          <a:p>
            <a:r>
              <a:rPr lang="en-US" dirty="0"/>
              <a:t>research sources that use Government data</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114300" y="624840"/>
            <a:ext cx="8869680" cy="4061459"/>
          </a:xfrm>
        </p:spPr>
        <p:txBody>
          <a:bodyPr>
            <a:normAutofit/>
          </a:bodyPr>
          <a:lstStyle/>
          <a:p>
            <a:r>
              <a:rPr lang="en-US" sz="1800" dirty="0">
                <a:hlinkClick r:id="rId2"/>
              </a:rPr>
              <a:t>National Bureau of Economic Research (NBER): </a:t>
            </a:r>
            <a:r>
              <a:rPr lang="en-US" sz="1800" b="0" dirty="0"/>
              <a:t>Conducts and disseminates nonpartisan economic research. Working papers are not peer-reviewed but often very current. </a:t>
            </a:r>
          </a:p>
          <a:p>
            <a:r>
              <a:rPr lang="en-US" sz="1800" dirty="0">
                <a:hlinkClick r:id="rId3"/>
              </a:rPr>
              <a:t>Pew Research Center:</a:t>
            </a:r>
            <a:r>
              <a:rPr lang="en-US" sz="1800" dirty="0"/>
              <a:t> </a:t>
            </a:r>
            <a:r>
              <a:rPr lang="en-US" sz="1800" b="0" dirty="0"/>
              <a:t>Demographic changes</a:t>
            </a:r>
          </a:p>
          <a:p>
            <a:r>
              <a:rPr lang="en-US" sz="1800" dirty="0">
                <a:hlinkClick r:id="rId4"/>
              </a:rPr>
              <a:t>The Brookings Institution:</a:t>
            </a:r>
            <a:r>
              <a:rPr lang="en-US" sz="1800" dirty="0"/>
              <a:t> </a:t>
            </a:r>
            <a:r>
              <a:rPr lang="en-US" sz="1800" b="0" dirty="0"/>
              <a:t>Low-income worker data, the Retirement Security Project</a:t>
            </a:r>
          </a:p>
          <a:p>
            <a:r>
              <a:rPr lang="en-US" sz="1800" dirty="0">
                <a:hlinkClick r:id="rId5"/>
              </a:rPr>
              <a:t>Schwartz Center for Economic Policy Analysis (SCEPA): </a:t>
            </a:r>
            <a:r>
              <a:rPr lang="en-US" sz="1800" b="0" dirty="0"/>
              <a:t>Located at the New School for Social Research. Papers on retirement security, older worker trends</a:t>
            </a:r>
          </a:p>
          <a:p>
            <a:r>
              <a:rPr lang="en-US" sz="1800" dirty="0">
                <a:hlinkClick r:id="rId6"/>
              </a:rPr>
              <a:t>Urban Institute:</a:t>
            </a:r>
            <a:r>
              <a:rPr lang="en-US" sz="1800" dirty="0"/>
              <a:t> </a:t>
            </a:r>
            <a:r>
              <a:rPr lang="en-US" sz="1800" b="0" dirty="0"/>
              <a:t>Based on existing data, the Dynamic Simulation of Income Model (DYNASIM) projects the size and characteristics (financial, health, and disability status) of the US population for the next 75 years. </a:t>
            </a:r>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20</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2894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243840" y="1031555"/>
            <a:ext cx="7886700" cy="544582"/>
          </a:xfrm>
        </p:spPr>
        <p:txBody>
          <a:bodyPr/>
          <a:lstStyle/>
          <a:p>
            <a:r>
              <a:rPr lang="en-US" dirty="0"/>
              <a:t>Release calendars</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243840" y="1112520"/>
            <a:ext cx="8420100" cy="3573779"/>
          </a:xfrm>
        </p:spPr>
        <p:txBody>
          <a:bodyPr>
            <a:normAutofit/>
          </a:bodyPr>
          <a:lstStyle/>
          <a:p>
            <a:pPr marL="285750" indent="-285750">
              <a:buFont typeface="Arial" panose="020B0604020202020204" pitchFamily="34" charset="0"/>
              <a:buChar char="•"/>
            </a:pPr>
            <a:r>
              <a:rPr lang="en-US" sz="1800" b="0" dirty="0"/>
              <a:t>BLS release calendar</a:t>
            </a:r>
          </a:p>
          <a:p>
            <a:pPr marL="285750" indent="-285750">
              <a:buFont typeface="Arial" panose="020B0604020202020204" pitchFamily="34" charset="0"/>
              <a:buChar char="•"/>
            </a:pPr>
            <a:r>
              <a:rPr lang="en-US" sz="1800" b="0" dirty="0"/>
              <a:t>FRED release calendar</a:t>
            </a:r>
          </a:p>
          <a:p>
            <a:pPr marL="285750" indent="-285750">
              <a:buFont typeface="Arial" panose="020B0604020202020204" pitchFamily="34" charset="0"/>
              <a:buChar char="•"/>
            </a:pPr>
            <a:r>
              <a:rPr lang="en-US" sz="1800" b="0" dirty="0"/>
              <a:t>MarketWatch release calendar </a:t>
            </a:r>
          </a:p>
          <a:p>
            <a:pPr marL="285750" indent="-285750">
              <a:buFont typeface="Arial" panose="020B0604020202020204" pitchFamily="34" charset="0"/>
              <a:buChar char="•"/>
            </a:pPr>
            <a:endParaRPr lang="en-US" dirty="0"/>
          </a:p>
          <a:p>
            <a:endParaRPr lang="en-US" dirty="0"/>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21</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49650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37B633-C880-2244-814D-407573723C6A}"/>
              </a:ext>
            </a:extLst>
          </p:cNvPr>
          <p:cNvSpPr>
            <a:spLocks noGrp="1"/>
          </p:cNvSpPr>
          <p:nvPr>
            <p:ph type="title"/>
          </p:nvPr>
        </p:nvSpPr>
        <p:spPr>
          <a:xfrm>
            <a:off x="5200650" y="25400"/>
            <a:ext cx="7886700" cy="544582"/>
          </a:xfrm>
        </p:spPr>
        <p:txBody>
          <a:bodyPr/>
          <a:lstStyle/>
          <a:p>
            <a:r>
              <a:rPr lang="en-US" dirty="0"/>
              <a:t>Discussion and wrap-up</a:t>
            </a:r>
          </a:p>
        </p:txBody>
      </p:sp>
      <p:sp>
        <p:nvSpPr>
          <p:cNvPr id="6" name="Text Placeholder 5">
            <a:extLst>
              <a:ext uri="{FF2B5EF4-FFF2-40B4-BE49-F238E27FC236}">
                <a16:creationId xmlns:a16="http://schemas.microsoft.com/office/drawing/2014/main" id="{AC74C3C1-C4BF-6E4F-9844-34C94F86B4DC}"/>
              </a:ext>
            </a:extLst>
          </p:cNvPr>
          <p:cNvSpPr>
            <a:spLocks noGrp="1"/>
          </p:cNvSpPr>
          <p:nvPr>
            <p:ph type="body" idx="1"/>
          </p:nvPr>
        </p:nvSpPr>
        <p:spPr>
          <a:xfrm>
            <a:off x="121920" y="569982"/>
            <a:ext cx="8778240" cy="3742939"/>
          </a:xfrm>
        </p:spPr>
        <p:txBody>
          <a:bodyPr>
            <a:normAutofit/>
          </a:bodyPr>
          <a:lstStyle/>
          <a:p>
            <a:pPr marL="285750" indent="-285750">
              <a:buFont typeface="Arial" panose="020B0604020202020204" pitchFamily="34" charset="0"/>
              <a:buChar char="•"/>
            </a:pPr>
            <a:r>
              <a:rPr lang="en-US" sz="2000" b="0" dirty="0"/>
              <a:t>Where do you go to find data on jobs and older workers?</a:t>
            </a:r>
          </a:p>
          <a:p>
            <a:pPr marL="285750" indent="-285750">
              <a:buFont typeface="Arial" panose="020B0604020202020204" pitchFamily="34" charset="0"/>
              <a:buChar char="•"/>
            </a:pPr>
            <a:r>
              <a:rPr lang="en-US" sz="2000" b="0" dirty="0"/>
              <a:t>What resources or tools do you find especially user-friendly and accessible?</a:t>
            </a:r>
          </a:p>
          <a:p>
            <a:pPr marL="285750" indent="-285750">
              <a:buFont typeface="Arial" panose="020B0604020202020204" pitchFamily="34" charset="0"/>
              <a:buChar char="•"/>
            </a:pPr>
            <a:r>
              <a:rPr lang="en-US" sz="2000" b="0" dirty="0"/>
              <a:t>How do you connect the numbers with real people and their lived experience?</a:t>
            </a:r>
          </a:p>
          <a:p>
            <a:pPr marL="285750" indent="-285750">
              <a:buFont typeface="Arial" panose="020B0604020202020204" pitchFamily="34" charset="0"/>
              <a:buChar char="•"/>
            </a:pPr>
            <a:r>
              <a:rPr lang="en-US" sz="2000" b="0" dirty="0"/>
              <a:t>What are some older worker or other labor market trends that you are currently tracking? Do you also notice any countertrends?</a:t>
            </a:r>
          </a:p>
        </p:txBody>
      </p:sp>
      <p:sp>
        <p:nvSpPr>
          <p:cNvPr id="2" name="Slide Number Placeholder 1">
            <a:extLst>
              <a:ext uri="{FF2B5EF4-FFF2-40B4-BE49-F238E27FC236}">
                <a16:creationId xmlns:a16="http://schemas.microsoft.com/office/drawing/2014/main" id="{1F890B25-B4BB-C040-8D5F-E282B77816E9}"/>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22</a:t>
            </a:fld>
            <a:endParaRPr lang="en-US" dirty="0"/>
          </a:p>
        </p:txBody>
      </p:sp>
      <p:sp>
        <p:nvSpPr>
          <p:cNvPr id="3" name="Date Placeholder 2">
            <a:extLst>
              <a:ext uri="{FF2B5EF4-FFF2-40B4-BE49-F238E27FC236}">
                <a16:creationId xmlns:a16="http://schemas.microsoft.com/office/drawing/2014/main" id="{E21609CE-5D8A-034A-BAD6-04F6A7C54952}"/>
              </a:ext>
            </a:extLst>
          </p:cNvPr>
          <p:cNvSpPr>
            <a:spLocks noGrp="1"/>
          </p:cNvSpPr>
          <p:nvPr>
            <p:ph type="dt" sz="half" idx="10"/>
          </p:nvPr>
        </p:nvSpPr>
        <p:spPr/>
        <p:txBody>
          <a:bodyPr/>
          <a:lstStyle/>
          <a:p>
            <a:fld id="{724D0160-98C5-BF4F-A405-7117363631AA}" type="datetime4">
              <a:rPr lang="en-US" smtClean="0"/>
              <a:t>September 15, 2022</a:t>
            </a:fld>
            <a:endParaRPr lang="en-US" dirty="0"/>
          </a:p>
        </p:txBody>
      </p:sp>
      <p:sp>
        <p:nvSpPr>
          <p:cNvPr id="4" name="Footer Placeholder 3">
            <a:extLst>
              <a:ext uri="{FF2B5EF4-FFF2-40B4-BE49-F238E27FC236}">
                <a16:creationId xmlns:a16="http://schemas.microsoft.com/office/drawing/2014/main" id="{F822E64E-89EE-F948-8E84-42F92B301FDA}"/>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146058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66DF-245E-8F40-BA0F-AE66CE1BEE18}"/>
              </a:ext>
            </a:extLst>
          </p:cNvPr>
          <p:cNvSpPr>
            <a:spLocks noGrp="1"/>
          </p:cNvSpPr>
          <p:nvPr>
            <p:ph type="title"/>
          </p:nvPr>
        </p:nvSpPr>
        <p:spPr>
          <a:xfrm>
            <a:off x="228601" y="723434"/>
            <a:ext cx="7886700" cy="544582"/>
          </a:xfrm>
        </p:spPr>
        <p:txBody>
          <a:bodyPr/>
          <a:lstStyle/>
          <a:p>
            <a:r>
              <a:rPr lang="en-US" dirty="0"/>
              <a:t>Contact information</a:t>
            </a:r>
          </a:p>
        </p:txBody>
      </p:sp>
      <p:sp>
        <p:nvSpPr>
          <p:cNvPr id="4" name="Text Placeholder 3">
            <a:extLst>
              <a:ext uri="{FF2B5EF4-FFF2-40B4-BE49-F238E27FC236}">
                <a16:creationId xmlns:a16="http://schemas.microsoft.com/office/drawing/2014/main" id="{435FD7D3-6D97-FE42-A4B1-1B977CA66A3A}"/>
              </a:ext>
            </a:extLst>
          </p:cNvPr>
          <p:cNvSpPr>
            <a:spLocks noGrp="1"/>
          </p:cNvSpPr>
          <p:nvPr>
            <p:ph type="body" sz="quarter" idx="13"/>
          </p:nvPr>
        </p:nvSpPr>
        <p:spPr>
          <a:xfrm>
            <a:off x="228601" y="1637813"/>
            <a:ext cx="8122920" cy="2782253"/>
          </a:xfrm>
        </p:spPr>
        <p:txBody>
          <a:bodyPr>
            <a:normAutofit/>
          </a:bodyPr>
          <a:lstStyle/>
          <a:p>
            <a:r>
              <a:rPr lang="en-US" sz="1800" b="1" dirty="0"/>
              <a:t>Jen Schramm, MPhil, GPHR, SHRM-SCP</a:t>
            </a:r>
          </a:p>
          <a:p>
            <a:r>
              <a:rPr lang="en-US" sz="1800" b="1" dirty="0"/>
              <a:t>AARP Public Policy Institute</a:t>
            </a:r>
            <a:r>
              <a:rPr lang="en-US" sz="1800" dirty="0"/>
              <a:t> | Senior Policy Advisor, Labor Market Issues</a:t>
            </a:r>
          </a:p>
          <a:p>
            <a:r>
              <a:rPr lang="en-US" sz="1800" dirty="0"/>
              <a:t>601 E Street NW, Washington, DC 20049 </a:t>
            </a:r>
          </a:p>
          <a:p>
            <a:r>
              <a:rPr lang="en-US" sz="1800" dirty="0"/>
              <a:t>Tel: 202-434-2428 | Email: </a:t>
            </a:r>
            <a:r>
              <a:rPr lang="en-US" sz="1800" u="sng" dirty="0">
                <a:hlinkClick r:id="rId2"/>
              </a:rPr>
              <a:t>jschramm@aarp.org</a:t>
            </a:r>
            <a:r>
              <a:rPr lang="en-US" sz="1800" dirty="0"/>
              <a:t> </a:t>
            </a:r>
          </a:p>
          <a:p>
            <a:r>
              <a:rPr lang="en-US" sz="1800" dirty="0"/>
              <a:t> </a:t>
            </a:r>
          </a:p>
          <a:p>
            <a:endParaRPr lang="en-US" sz="1800" dirty="0"/>
          </a:p>
        </p:txBody>
      </p:sp>
      <p:sp>
        <p:nvSpPr>
          <p:cNvPr id="7" name="Slide Number Placeholder 6">
            <a:extLst>
              <a:ext uri="{FF2B5EF4-FFF2-40B4-BE49-F238E27FC236}">
                <a16:creationId xmlns:a16="http://schemas.microsoft.com/office/drawing/2014/main" id="{3299D23C-2885-474E-B879-CF39146289C7}"/>
              </a:ext>
            </a:extLst>
          </p:cNvPr>
          <p:cNvSpPr>
            <a:spLocks noGrp="1"/>
          </p:cNvSpPr>
          <p:nvPr>
            <p:ph type="sldNum" sz="quarter" idx="12"/>
          </p:nvPr>
        </p:nvSpPr>
        <p:spPr/>
        <p:txBody>
          <a:bodyPr/>
          <a:lstStyle/>
          <a:p>
            <a:fld id="{41801CC8-8A38-4040-B366-5E3A33B7E639}" type="slidenum">
              <a:rPr lang="en-US" smtClean="0"/>
              <a:t>23</a:t>
            </a:fld>
            <a:endParaRPr lang="en-US" dirty="0"/>
          </a:p>
        </p:txBody>
      </p:sp>
      <p:sp>
        <p:nvSpPr>
          <p:cNvPr id="8" name="Date Placeholder 7">
            <a:extLst>
              <a:ext uri="{FF2B5EF4-FFF2-40B4-BE49-F238E27FC236}">
                <a16:creationId xmlns:a16="http://schemas.microsoft.com/office/drawing/2014/main" id="{8E144A72-0690-4B49-BFD1-C596315963EA}"/>
              </a:ext>
            </a:extLst>
          </p:cNvPr>
          <p:cNvSpPr>
            <a:spLocks noGrp="1"/>
          </p:cNvSpPr>
          <p:nvPr>
            <p:ph type="dt" sz="half" idx="16"/>
          </p:nvPr>
        </p:nvSpPr>
        <p:spPr/>
        <p:txBody>
          <a:bodyPr/>
          <a:lstStyle/>
          <a:p>
            <a:fld id="{CC808FFA-F418-044C-9BC5-47B55EED23D7}" type="datetime4">
              <a:rPr lang="en-US" smtClean="0"/>
              <a:t>September 15, 2022</a:t>
            </a:fld>
            <a:endParaRPr lang="en-US" dirty="0"/>
          </a:p>
        </p:txBody>
      </p:sp>
      <p:sp>
        <p:nvSpPr>
          <p:cNvPr id="9" name="Footer Placeholder 8">
            <a:extLst>
              <a:ext uri="{FF2B5EF4-FFF2-40B4-BE49-F238E27FC236}">
                <a16:creationId xmlns:a16="http://schemas.microsoft.com/office/drawing/2014/main" id="{9412DCF7-06D1-1F40-9041-F4AED072EC31}"/>
              </a:ext>
            </a:extLst>
          </p:cNvPr>
          <p:cNvSpPr>
            <a:spLocks noGrp="1"/>
          </p:cNvSpPr>
          <p:nvPr>
            <p:ph type="ftr" sz="quarter" idx="17"/>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155745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A806-2111-D24E-9209-33BB45D458D1}"/>
              </a:ext>
            </a:extLst>
          </p:cNvPr>
          <p:cNvSpPr>
            <a:spLocks noGrp="1"/>
          </p:cNvSpPr>
          <p:nvPr>
            <p:ph type="title"/>
          </p:nvPr>
        </p:nvSpPr>
        <p:spPr>
          <a:xfrm>
            <a:off x="507920" y="2103120"/>
            <a:ext cx="3633787" cy="704850"/>
          </a:xfrm>
        </p:spPr>
        <p:txBody>
          <a:bodyPr/>
          <a:lstStyle/>
          <a:p>
            <a:r>
              <a:rPr lang="en-US" dirty="0"/>
              <a:t>Government surveys</a:t>
            </a:r>
          </a:p>
        </p:txBody>
      </p:sp>
      <p:sp>
        <p:nvSpPr>
          <p:cNvPr id="5" name="Slide Number Placeholder 4">
            <a:extLst>
              <a:ext uri="{FF2B5EF4-FFF2-40B4-BE49-F238E27FC236}">
                <a16:creationId xmlns:a16="http://schemas.microsoft.com/office/drawing/2014/main" id="{5A08942E-A586-6E4C-867B-5A1D3496DF48}"/>
              </a:ext>
            </a:extLst>
          </p:cNvPr>
          <p:cNvSpPr>
            <a:spLocks noGrp="1"/>
          </p:cNvSpPr>
          <p:nvPr>
            <p:ph type="sldNum" sz="quarter" idx="12"/>
          </p:nvPr>
        </p:nvSpPr>
        <p:spPr/>
        <p:txBody>
          <a:bodyPr/>
          <a:lstStyle/>
          <a:p>
            <a:fld id="{41801CC8-8A38-4040-B366-5E3A33B7E639}" type="slidenum">
              <a:rPr lang="en-US" smtClean="0"/>
              <a:t>3</a:t>
            </a:fld>
            <a:endParaRPr lang="en-US" dirty="0"/>
          </a:p>
        </p:txBody>
      </p:sp>
      <p:sp>
        <p:nvSpPr>
          <p:cNvPr id="6" name="Date Placeholder 5">
            <a:extLst>
              <a:ext uri="{FF2B5EF4-FFF2-40B4-BE49-F238E27FC236}">
                <a16:creationId xmlns:a16="http://schemas.microsoft.com/office/drawing/2014/main" id="{3C0BE580-1795-4B4D-970A-8CE06066A895}"/>
              </a:ext>
            </a:extLst>
          </p:cNvPr>
          <p:cNvSpPr>
            <a:spLocks noGrp="1"/>
          </p:cNvSpPr>
          <p:nvPr>
            <p:ph type="dt" sz="half" idx="14"/>
          </p:nvPr>
        </p:nvSpPr>
        <p:spPr/>
        <p:txBody>
          <a:bodyPr/>
          <a:lstStyle/>
          <a:p>
            <a:fld id="{3291CCD1-933B-4F47-9327-42FBF12CED30}" type="datetime4">
              <a:rPr lang="en-US" smtClean="0"/>
              <a:t>September 15, 2022</a:t>
            </a:fld>
            <a:endParaRPr lang="en-US" dirty="0"/>
          </a:p>
        </p:txBody>
      </p:sp>
      <p:sp>
        <p:nvSpPr>
          <p:cNvPr id="8" name="Footer Placeholder 7">
            <a:extLst>
              <a:ext uri="{FF2B5EF4-FFF2-40B4-BE49-F238E27FC236}">
                <a16:creationId xmlns:a16="http://schemas.microsoft.com/office/drawing/2014/main" id="{22A65804-8353-AC4F-9EAB-07E430770C5A}"/>
              </a:ext>
            </a:extLst>
          </p:cNvPr>
          <p:cNvSpPr>
            <a:spLocks noGrp="1"/>
          </p:cNvSpPr>
          <p:nvPr>
            <p:ph type="ftr" sz="quarter" idx="15"/>
          </p:nvPr>
        </p:nvSpPr>
        <p:spPr/>
        <p:txBody>
          <a:bodyPr/>
          <a:lstStyle/>
          <a:p>
            <a:r>
              <a:rPr lang="en-US" dirty="0"/>
              <a:t>AARP PUBLIC POLICY INSTITUTE | AARP.ORG/PPI © 2021 AARP ALL RIGHTS RESERVED</a:t>
            </a:r>
          </a:p>
        </p:txBody>
      </p:sp>
      <p:pic>
        <p:nvPicPr>
          <p:cNvPr id="12" name="Picture Placeholder 11">
            <a:extLst>
              <a:ext uri="{FF2B5EF4-FFF2-40B4-BE49-F238E27FC236}">
                <a16:creationId xmlns:a16="http://schemas.microsoft.com/office/drawing/2014/main" id="{22D18069-064B-4BBF-9518-4ACCE877FA80}"/>
              </a:ext>
            </a:extLst>
          </p:cNvPr>
          <p:cNvPicPr>
            <a:picLocks noGrp="1" noChangeAspect="1"/>
          </p:cNvPicPr>
          <p:nvPr>
            <p:ph type="pic" sz="quarter" idx="13"/>
          </p:nvPr>
        </p:nvPicPr>
        <p:blipFill rotWithShape="1">
          <a:blip r:embed="rId2"/>
          <a:srcRect l="32060" r="7918"/>
          <a:stretch/>
        </p:blipFill>
        <p:spPr>
          <a:xfrm>
            <a:off x="4377691" y="0"/>
            <a:ext cx="4766309" cy="4472940"/>
          </a:xfrm>
        </p:spPr>
      </p:pic>
    </p:spTree>
    <p:extLst>
      <p:ext uri="{BB962C8B-B14F-4D97-AF65-F5344CB8AC3E}">
        <p14:creationId xmlns:p14="http://schemas.microsoft.com/office/powerpoint/2010/main" val="153393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1932748" y="23356"/>
            <a:ext cx="7886700" cy="544582"/>
          </a:xfrm>
        </p:spPr>
        <p:txBody>
          <a:bodyPr/>
          <a:lstStyle/>
          <a:p>
            <a:r>
              <a:rPr lang="en-US" dirty="0"/>
              <a:t>U.s. Government surveys with employment data</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243839" y="662940"/>
            <a:ext cx="8271509" cy="4023359"/>
          </a:xfrm>
        </p:spPr>
        <p:txBody>
          <a:bodyPr>
            <a:noAutofit/>
          </a:bodyPr>
          <a:lstStyle/>
          <a:p>
            <a:pPr marL="285750" indent="-285750">
              <a:buFont typeface="Arial" panose="020B0604020202020204" pitchFamily="34" charset="0"/>
              <a:buChar char="•"/>
            </a:pPr>
            <a:r>
              <a:rPr lang="en-US" b="0" dirty="0"/>
              <a:t>Current Population Survey (CPS)</a:t>
            </a:r>
          </a:p>
          <a:p>
            <a:pPr marL="285750" indent="-285750">
              <a:buFont typeface="Arial" panose="020B0604020202020204" pitchFamily="34" charset="0"/>
              <a:buChar char="•"/>
            </a:pPr>
            <a:r>
              <a:rPr lang="en-US" b="0" dirty="0"/>
              <a:t>Current Employment Statistics (CES)</a:t>
            </a:r>
          </a:p>
          <a:p>
            <a:pPr marL="285750" indent="-285750">
              <a:buFont typeface="Arial" panose="020B0604020202020204" pitchFamily="34" charset="0"/>
              <a:buChar char="•"/>
            </a:pPr>
            <a:r>
              <a:rPr lang="en-US" b="0" dirty="0"/>
              <a:t>American Community Survey (ACS)</a:t>
            </a:r>
          </a:p>
          <a:p>
            <a:pPr marL="285750" indent="-285750">
              <a:buFont typeface="Arial" panose="020B0604020202020204" pitchFamily="34" charset="0"/>
              <a:buChar char="•"/>
            </a:pPr>
            <a:r>
              <a:rPr lang="en-US" b="0" dirty="0"/>
              <a:t>Job Opening and Labor Turnover Survey (JOLTS)</a:t>
            </a:r>
          </a:p>
          <a:p>
            <a:pPr marL="285750" indent="-285750">
              <a:buFont typeface="Arial" panose="020B0604020202020204" pitchFamily="34" charset="0"/>
              <a:buChar char="•"/>
            </a:pPr>
            <a:r>
              <a:rPr lang="en-US" b="0" dirty="0"/>
              <a:t>Survey of Income and Program Participation (SIPP)</a:t>
            </a:r>
          </a:p>
          <a:p>
            <a:pPr marL="285750" indent="-285750">
              <a:buFont typeface="Arial" panose="020B0604020202020204" pitchFamily="34" charset="0"/>
              <a:buChar char="•"/>
            </a:pPr>
            <a:r>
              <a:rPr lang="en-US" b="0" dirty="0"/>
              <a:t>Longitudinal Surveys (1979 and 1997)</a:t>
            </a:r>
          </a:p>
          <a:p>
            <a:pPr marL="285750" indent="-285750">
              <a:buFont typeface="Arial" panose="020B0604020202020204" pitchFamily="34" charset="0"/>
              <a:buChar char="•"/>
            </a:pPr>
            <a:r>
              <a:rPr lang="en-US" b="0" dirty="0"/>
              <a:t>American Time Use Survey</a:t>
            </a:r>
          </a:p>
          <a:p>
            <a:pPr marL="285750" indent="-285750">
              <a:buFont typeface="Arial" panose="020B0604020202020204" pitchFamily="34" charset="0"/>
              <a:buChar char="•"/>
            </a:pPr>
            <a:r>
              <a:rPr lang="en-US" b="0" dirty="0"/>
              <a:t>Employee Tenure</a:t>
            </a:r>
          </a:p>
          <a:p>
            <a:pPr marL="285750" indent="-285750">
              <a:buFont typeface="Arial" panose="020B0604020202020204" pitchFamily="34" charset="0"/>
              <a:buChar char="•"/>
            </a:pPr>
            <a:r>
              <a:rPr lang="en-US" b="0" dirty="0"/>
              <a:t>Employment Situation of Veterans</a:t>
            </a:r>
          </a:p>
          <a:p>
            <a:endParaRPr lang="en-US" b="0" dirty="0"/>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4</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42767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2514600" y="23356"/>
            <a:ext cx="7886700" cy="544582"/>
          </a:xfrm>
        </p:spPr>
        <p:txBody>
          <a:bodyPr/>
          <a:lstStyle/>
          <a:p>
            <a:r>
              <a:rPr lang="en-US" dirty="0"/>
              <a:t>Current population Survey (CPS) - monthly</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243840" y="685800"/>
            <a:ext cx="8900160" cy="3672839"/>
          </a:xfrm>
        </p:spPr>
        <p:txBody>
          <a:bodyPr>
            <a:normAutofit fontScale="92500" lnSpcReduction="20000"/>
          </a:bodyPr>
          <a:lstStyle/>
          <a:p>
            <a:r>
              <a:rPr lang="en-US" sz="1800" b="0" dirty="0"/>
              <a:t>Administered by the Census Bureau using a probability selected sample of about 60,000 households. One person generally responds for all eligible members of the household. </a:t>
            </a:r>
          </a:p>
          <a:p>
            <a:r>
              <a:rPr lang="en-US" sz="1800" b="0" dirty="0"/>
              <a:t>Conducted during the calendar week that includes the 19th of the month. </a:t>
            </a:r>
          </a:p>
          <a:p>
            <a:r>
              <a:rPr lang="en-US" sz="1800" b="0" dirty="0"/>
              <a:t>Households from all 50 states and the District of Columbia are in the survey for 4 consecutive months, out for 8, and then return for another 4 months before leaving the sample permanently (not  technically a panel survey but some analysts use it in that way by matching records).</a:t>
            </a:r>
          </a:p>
          <a:p>
            <a:r>
              <a:rPr lang="en-US" sz="1800" b="0" dirty="0"/>
              <a:t>Respondents must be 15 years of age or over and not in the Armed Forces or institutions. BLS publishes labor force data only for people aged 16 and over</a:t>
            </a:r>
          </a:p>
          <a:p>
            <a:r>
              <a:rPr lang="en-US" sz="1800" b="0" dirty="0"/>
              <a:t>Monthly Data Dictionary available here: </a:t>
            </a:r>
            <a:r>
              <a:rPr lang="en-US" sz="1800" b="0" dirty="0">
                <a:hlinkClick r:id="rId2"/>
              </a:rPr>
              <a:t>https://www.census.gov/data/datasets/time-series/demo/cps/cps-basic.html</a:t>
            </a:r>
            <a:r>
              <a:rPr lang="en-US" sz="1800" b="0" dirty="0"/>
              <a:t> and links to related tools: </a:t>
            </a:r>
            <a:r>
              <a:rPr lang="en-US" sz="1800" b="0" dirty="0">
                <a:hlinkClick r:id="rId3"/>
              </a:rPr>
              <a:t>https://www.bls.gov/cps/</a:t>
            </a:r>
            <a:r>
              <a:rPr lang="en-US" sz="1800" b="0" dirty="0"/>
              <a:t> </a:t>
            </a:r>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5</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84498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1986088" y="35966"/>
            <a:ext cx="7886700" cy="544582"/>
          </a:xfrm>
        </p:spPr>
        <p:txBody>
          <a:bodyPr/>
          <a:lstStyle/>
          <a:p>
            <a:r>
              <a:rPr lang="en-US" dirty="0"/>
              <a:t>CPS Annual Social and economic supplement</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243840" y="784860"/>
            <a:ext cx="8900160" cy="3573779"/>
          </a:xfrm>
        </p:spPr>
        <p:txBody>
          <a:bodyPr>
            <a:normAutofit/>
          </a:bodyPr>
          <a:lstStyle/>
          <a:p>
            <a:r>
              <a:rPr lang="en-US" sz="2000" b="0" dirty="0"/>
              <a:t>The Annual Social and Economic Supplement (ASEC) is a supplemental survey to the CPS of more than 75,000 households. </a:t>
            </a:r>
          </a:p>
          <a:p>
            <a:r>
              <a:rPr lang="en-US" sz="2000" b="0" dirty="0"/>
              <a:t>Contains detailed questions covering social and economic characteristics of each person who is a household member as of the interview date. </a:t>
            </a:r>
          </a:p>
          <a:p>
            <a:r>
              <a:rPr lang="en-US" sz="2000" b="0" dirty="0"/>
              <a:t>Contains questions related to income received during the previous calendar year and some additional employment variables.</a:t>
            </a:r>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6</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273490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4941570" y="23852"/>
            <a:ext cx="7886700" cy="544582"/>
          </a:xfrm>
        </p:spPr>
        <p:txBody>
          <a:bodyPr/>
          <a:lstStyle/>
          <a:p>
            <a:r>
              <a:rPr lang="en-US" dirty="0"/>
              <a:t>Large U.S. Census surveys</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175260" y="685800"/>
            <a:ext cx="8884920" cy="3771900"/>
          </a:xfrm>
        </p:spPr>
        <p:txBody>
          <a:bodyPr>
            <a:normAutofit/>
          </a:bodyPr>
          <a:lstStyle/>
          <a:p>
            <a:pPr marL="285750" indent="-285750">
              <a:buFont typeface="Arial" panose="020B0604020202020204" pitchFamily="34" charset="0"/>
              <a:buChar char="•"/>
            </a:pPr>
            <a:r>
              <a:rPr lang="en-US" dirty="0"/>
              <a:t>American Community Survey (ACS)</a:t>
            </a:r>
            <a:r>
              <a:rPr lang="en-US" b="0" dirty="0"/>
              <a:t>: The American Community Survey (ACS) is a large ongoing survey. Information from the ACS help determine how more than $675 billion in federal and state funds are distributed each year. Employment data is annual rather than monthly but can sometimes provide more details about jobs and occupations, educational attainment, veterans, and sources of income.</a:t>
            </a:r>
          </a:p>
          <a:p>
            <a:pPr marL="285750" indent="-285750">
              <a:buFont typeface="Arial" panose="020B0604020202020204" pitchFamily="34" charset="0"/>
              <a:buChar char="•"/>
            </a:pPr>
            <a:r>
              <a:rPr lang="en-US" dirty="0"/>
              <a:t>Survey of Income and Program Participation (SIPP): </a:t>
            </a:r>
            <a:r>
              <a:rPr lang="en-US" b="0" dirty="0"/>
              <a:t>A nationally representative longitudinal (panel) survey that provides comprehensive information on the dynamics of income, employment, household composition, and government program participation. Data on economic well-being, family dynamics, education, wealth, health insurance, child care, and food security. </a:t>
            </a:r>
            <a:endParaRPr lang="en-US" dirty="0"/>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7</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33990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A806-2111-D24E-9209-33BB45D458D1}"/>
              </a:ext>
            </a:extLst>
          </p:cNvPr>
          <p:cNvSpPr>
            <a:spLocks noGrp="1"/>
          </p:cNvSpPr>
          <p:nvPr>
            <p:ph type="title"/>
          </p:nvPr>
        </p:nvSpPr>
        <p:spPr>
          <a:xfrm>
            <a:off x="507920" y="2103120"/>
            <a:ext cx="3633787" cy="704850"/>
          </a:xfrm>
        </p:spPr>
        <p:txBody>
          <a:bodyPr/>
          <a:lstStyle/>
          <a:p>
            <a:r>
              <a:rPr lang="en-US" dirty="0"/>
              <a:t>Using some available data tools</a:t>
            </a:r>
          </a:p>
        </p:txBody>
      </p:sp>
      <p:sp>
        <p:nvSpPr>
          <p:cNvPr id="5" name="Slide Number Placeholder 4">
            <a:extLst>
              <a:ext uri="{FF2B5EF4-FFF2-40B4-BE49-F238E27FC236}">
                <a16:creationId xmlns:a16="http://schemas.microsoft.com/office/drawing/2014/main" id="{5A08942E-A586-6E4C-867B-5A1D3496DF48}"/>
              </a:ext>
            </a:extLst>
          </p:cNvPr>
          <p:cNvSpPr>
            <a:spLocks noGrp="1"/>
          </p:cNvSpPr>
          <p:nvPr>
            <p:ph type="sldNum" sz="quarter" idx="12"/>
          </p:nvPr>
        </p:nvSpPr>
        <p:spPr/>
        <p:txBody>
          <a:bodyPr/>
          <a:lstStyle/>
          <a:p>
            <a:fld id="{41801CC8-8A38-4040-B366-5E3A33B7E639}" type="slidenum">
              <a:rPr lang="en-US" smtClean="0"/>
              <a:t>8</a:t>
            </a:fld>
            <a:endParaRPr lang="en-US" dirty="0"/>
          </a:p>
        </p:txBody>
      </p:sp>
      <p:sp>
        <p:nvSpPr>
          <p:cNvPr id="6" name="Date Placeholder 5">
            <a:extLst>
              <a:ext uri="{FF2B5EF4-FFF2-40B4-BE49-F238E27FC236}">
                <a16:creationId xmlns:a16="http://schemas.microsoft.com/office/drawing/2014/main" id="{3C0BE580-1795-4B4D-970A-8CE06066A895}"/>
              </a:ext>
            </a:extLst>
          </p:cNvPr>
          <p:cNvSpPr>
            <a:spLocks noGrp="1"/>
          </p:cNvSpPr>
          <p:nvPr>
            <p:ph type="dt" sz="half" idx="14"/>
          </p:nvPr>
        </p:nvSpPr>
        <p:spPr/>
        <p:txBody>
          <a:bodyPr/>
          <a:lstStyle/>
          <a:p>
            <a:fld id="{3291CCD1-933B-4F47-9327-42FBF12CED30}" type="datetime4">
              <a:rPr lang="en-US" smtClean="0"/>
              <a:t>September 15, 2022</a:t>
            </a:fld>
            <a:endParaRPr lang="en-US" dirty="0"/>
          </a:p>
        </p:txBody>
      </p:sp>
      <p:sp>
        <p:nvSpPr>
          <p:cNvPr id="8" name="Footer Placeholder 7">
            <a:extLst>
              <a:ext uri="{FF2B5EF4-FFF2-40B4-BE49-F238E27FC236}">
                <a16:creationId xmlns:a16="http://schemas.microsoft.com/office/drawing/2014/main" id="{22A65804-8353-AC4F-9EAB-07E430770C5A}"/>
              </a:ext>
            </a:extLst>
          </p:cNvPr>
          <p:cNvSpPr>
            <a:spLocks noGrp="1"/>
          </p:cNvSpPr>
          <p:nvPr>
            <p:ph type="ftr" sz="quarter" idx="15"/>
          </p:nvPr>
        </p:nvSpPr>
        <p:spPr/>
        <p:txBody>
          <a:bodyPr/>
          <a:lstStyle/>
          <a:p>
            <a:r>
              <a:rPr lang="en-US" dirty="0"/>
              <a:t>AARP PUBLIC POLICY INSTITUTE | AARP.ORG/PPI © 2021 AARP ALL RIGHTS RESERVED</a:t>
            </a:r>
          </a:p>
        </p:txBody>
      </p:sp>
      <p:pic>
        <p:nvPicPr>
          <p:cNvPr id="12" name="Picture Placeholder 11">
            <a:extLst>
              <a:ext uri="{FF2B5EF4-FFF2-40B4-BE49-F238E27FC236}">
                <a16:creationId xmlns:a16="http://schemas.microsoft.com/office/drawing/2014/main" id="{22D18069-064B-4BBF-9518-4ACCE877FA80}"/>
              </a:ext>
            </a:extLst>
          </p:cNvPr>
          <p:cNvPicPr>
            <a:picLocks noGrp="1" noChangeAspect="1"/>
          </p:cNvPicPr>
          <p:nvPr>
            <p:ph type="pic" sz="quarter" idx="13"/>
          </p:nvPr>
        </p:nvPicPr>
        <p:blipFill rotWithShape="1">
          <a:blip r:embed="rId2"/>
          <a:srcRect l="30585" r="12802" b="3014"/>
          <a:stretch/>
        </p:blipFill>
        <p:spPr>
          <a:xfrm>
            <a:off x="4572000" y="1"/>
            <a:ext cx="4572000" cy="4411979"/>
          </a:xfrm>
        </p:spPr>
      </p:pic>
    </p:spTree>
    <p:extLst>
      <p:ext uri="{BB962C8B-B14F-4D97-AF65-F5344CB8AC3E}">
        <p14:creationId xmlns:p14="http://schemas.microsoft.com/office/powerpoint/2010/main" val="316826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0E17-1571-B941-9D4B-A22A2BAD5383}"/>
              </a:ext>
            </a:extLst>
          </p:cNvPr>
          <p:cNvSpPr>
            <a:spLocks noGrp="1"/>
          </p:cNvSpPr>
          <p:nvPr>
            <p:ph type="title"/>
          </p:nvPr>
        </p:nvSpPr>
        <p:spPr>
          <a:xfrm>
            <a:off x="4511040" y="23356"/>
            <a:ext cx="7886700" cy="544582"/>
          </a:xfrm>
        </p:spPr>
        <p:txBody>
          <a:bodyPr/>
          <a:lstStyle/>
          <a:p>
            <a:r>
              <a:rPr lang="en-US" dirty="0"/>
              <a:t>Current population survey</a:t>
            </a:r>
          </a:p>
        </p:txBody>
      </p:sp>
      <p:sp>
        <p:nvSpPr>
          <p:cNvPr id="3" name="Text Placeholder 2">
            <a:extLst>
              <a:ext uri="{FF2B5EF4-FFF2-40B4-BE49-F238E27FC236}">
                <a16:creationId xmlns:a16="http://schemas.microsoft.com/office/drawing/2014/main" id="{9E4E9F99-6906-644E-9AF4-0A38AB7CE7F0}"/>
              </a:ext>
            </a:extLst>
          </p:cNvPr>
          <p:cNvSpPr>
            <a:spLocks noGrp="1"/>
          </p:cNvSpPr>
          <p:nvPr>
            <p:ph type="body" idx="1"/>
          </p:nvPr>
        </p:nvSpPr>
        <p:spPr>
          <a:xfrm>
            <a:off x="243840" y="746760"/>
            <a:ext cx="8420100" cy="3939539"/>
          </a:xfrm>
        </p:spPr>
        <p:txBody>
          <a:bodyPr>
            <a:normAutofit/>
          </a:bodyPr>
          <a:lstStyle/>
          <a:p>
            <a:pPr marL="285750" indent="-285750">
              <a:buFont typeface="Arial" panose="020B0604020202020204" pitchFamily="34" charset="0"/>
              <a:buChar char="•"/>
            </a:pPr>
            <a:r>
              <a:rPr lang="en-US" sz="2000" dirty="0">
                <a:hlinkClick r:id="rId2"/>
              </a:rPr>
              <a:t>Data Tools:</a:t>
            </a:r>
            <a:r>
              <a:rPr lang="en-US" sz="2000" dirty="0"/>
              <a:t> </a:t>
            </a:r>
            <a:r>
              <a:rPr lang="en-US" sz="2000" b="0" dirty="0"/>
              <a:t>Based on drop-down options for different data components.</a:t>
            </a:r>
          </a:p>
          <a:p>
            <a:pPr marL="285750" indent="-285750">
              <a:buFont typeface="Arial" panose="020B0604020202020204" pitchFamily="34" charset="0"/>
              <a:buChar char="•"/>
            </a:pPr>
            <a:r>
              <a:rPr lang="en-US" sz="2000" dirty="0">
                <a:hlinkClick r:id="rId3"/>
              </a:rPr>
              <a:t>Series Reports:</a:t>
            </a:r>
            <a:r>
              <a:rPr lang="en-US" sz="2000" dirty="0"/>
              <a:t> </a:t>
            </a:r>
            <a:r>
              <a:rPr lang="en-US" sz="2000" b="0" dirty="0"/>
              <a:t>Based on the input of one or more series ID numbers.</a:t>
            </a:r>
          </a:p>
          <a:p>
            <a:pPr marL="285750" indent="-285750">
              <a:buFont typeface="Arial" panose="020B0604020202020204" pitchFamily="34" charset="0"/>
              <a:buChar char="•"/>
            </a:pPr>
            <a:r>
              <a:rPr lang="en-US" sz="2000" b="0" dirty="0"/>
              <a:t>BLS CPS data experts</a:t>
            </a:r>
          </a:p>
          <a:p>
            <a:endParaRPr lang="en-US" sz="2000" dirty="0"/>
          </a:p>
        </p:txBody>
      </p:sp>
      <p:sp>
        <p:nvSpPr>
          <p:cNvPr id="5" name="Slide Number Placeholder 4">
            <a:extLst>
              <a:ext uri="{FF2B5EF4-FFF2-40B4-BE49-F238E27FC236}">
                <a16:creationId xmlns:a16="http://schemas.microsoft.com/office/drawing/2014/main" id="{D49AA74E-1DA0-6A4A-A207-83FF15C60A33}"/>
              </a:ext>
            </a:extLst>
          </p:cNvPr>
          <p:cNvSpPr>
            <a:spLocks noGrp="1"/>
          </p:cNvSpPr>
          <p:nvPr>
            <p:ph type="sldNum" sz="quarter" idx="12"/>
          </p:nvPr>
        </p:nvSpPr>
        <p:spPr>
          <a:xfrm>
            <a:off x="7986838" y="4767263"/>
            <a:ext cx="528511" cy="273844"/>
          </a:xfrm>
        </p:spPr>
        <p:txBody>
          <a:bodyPr/>
          <a:lstStyle/>
          <a:p>
            <a:fld id="{41801CC8-8A38-4040-B366-5E3A33B7E639}" type="slidenum">
              <a:rPr lang="en-US" smtClean="0"/>
              <a:t>9</a:t>
            </a:fld>
            <a:endParaRPr lang="en-US" dirty="0"/>
          </a:p>
        </p:txBody>
      </p:sp>
      <p:sp>
        <p:nvSpPr>
          <p:cNvPr id="6" name="Date Placeholder 5">
            <a:extLst>
              <a:ext uri="{FF2B5EF4-FFF2-40B4-BE49-F238E27FC236}">
                <a16:creationId xmlns:a16="http://schemas.microsoft.com/office/drawing/2014/main" id="{A0B50AA0-F75C-EE47-A569-10A34585B458}"/>
              </a:ext>
            </a:extLst>
          </p:cNvPr>
          <p:cNvSpPr>
            <a:spLocks noGrp="1"/>
          </p:cNvSpPr>
          <p:nvPr>
            <p:ph type="dt" sz="half" idx="10"/>
          </p:nvPr>
        </p:nvSpPr>
        <p:spPr/>
        <p:txBody>
          <a:bodyPr/>
          <a:lstStyle/>
          <a:p>
            <a:fld id="{79A3A02A-C429-D642-BA07-D76A98A0479D}" type="datetime4">
              <a:rPr lang="en-US" smtClean="0"/>
              <a:t>September 15, 2022</a:t>
            </a:fld>
            <a:endParaRPr lang="en-US" dirty="0"/>
          </a:p>
        </p:txBody>
      </p:sp>
      <p:sp>
        <p:nvSpPr>
          <p:cNvPr id="7" name="Footer Placeholder 6">
            <a:extLst>
              <a:ext uri="{FF2B5EF4-FFF2-40B4-BE49-F238E27FC236}">
                <a16:creationId xmlns:a16="http://schemas.microsoft.com/office/drawing/2014/main" id="{94685516-0864-B645-8D4A-138D1AFEA6FF}"/>
              </a:ext>
            </a:extLst>
          </p:cNvPr>
          <p:cNvSpPr>
            <a:spLocks noGrp="1"/>
          </p:cNvSpPr>
          <p:nvPr>
            <p:ph type="ftr" sz="quarter" idx="11"/>
          </p:nvPr>
        </p:nvSpPr>
        <p:spPr/>
        <p:txBody>
          <a:bodyPr/>
          <a:lstStyle/>
          <a:p>
            <a:r>
              <a:rPr lang="en-US" dirty="0"/>
              <a:t>AARP PUBLIC POLICY INSTITUTE | AARP.ORG/PPI © 2021 AARP ALL RIGHTS RESERVED</a:t>
            </a:r>
          </a:p>
        </p:txBody>
      </p:sp>
    </p:spTree>
    <p:extLst>
      <p:ext uri="{BB962C8B-B14F-4D97-AF65-F5344CB8AC3E}">
        <p14:creationId xmlns:p14="http://schemas.microsoft.com/office/powerpoint/2010/main" val="1407541083"/>
      </p:ext>
    </p:extLst>
  </p:cSld>
  <p:clrMapOvr>
    <a:masterClrMapping/>
  </p:clrMapOvr>
</p:sld>
</file>

<file path=ppt/theme/theme1.xml><?xml version="1.0" encoding="utf-8"?>
<a:theme xmlns:a="http://schemas.openxmlformats.org/drawingml/2006/main" name="Office Theme">
  <a:themeElements>
    <a:clrScheme name="AARP Data Visualization Colors 210326">
      <a:dk1>
        <a:srgbClr val="000000"/>
      </a:dk1>
      <a:lt1>
        <a:srgbClr val="FFFFFF"/>
      </a:lt1>
      <a:dk2>
        <a:srgbClr val="EC1300"/>
      </a:dk2>
      <a:lt2>
        <a:srgbClr val="E6E7E5"/>
      </a:lt2>
      <a:accent1>
        <a:srgbClr val="104170"/>
      </a:accent1>
      <a:accent2>
        <a:srgbClr val="9E2020"/>
      </a:accent2>
      <a:accent3>
        <a:srgbClr val="0B5C2F"/>
      </a:accent3>
      <a:accent4>
        <a:srgbClr val="448EA1"/>
      </a:accent4>
      <a:accent5>
        <a:srgbClr val="F46200"/>
      </a:accent5>
      <a:accent6>
        <a:srgbClr val="FFC411"/>
      </a:accent6>
      <a:hlink>
        <a:srgbClr val="EC12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BCD15D6019EE4ABFD47800E37078AC" ma:contentTypeVersion="12" ma:contentTypeDescription="Create a new document." ma:contentTypeScope="" ma:versionID="f32a513bbaab90f87f93f7d64d1af5db">
  <xsd:schema xmlns:xsd="http://www.w3.org/2001/XMLSchema" xmlns:xs="http://www.w3.org/2001/XMLSchema" xmlns:p="http://schemas.microsoft.com/office/2006/metadata/properties" xmlns:ns3="6868f0f3-abd3-4c88-9d01-5b29f9f87fd7" xmlns:ns4="719ab231-1769-43a7-b056-76594d8d6440" targetNamespace="http://schemas.microsoft.com/office/2006/metadata/properties" ma:root="true" ma:fieldsID="8623c97fdcf9b086349df0340c7c22d2" ns3:_="" ns4:_="">
    <xsd:import namespace="6868f0f3-abd3-4c88-9d01-5b29f9f87fd7"/>
    <xsd:import namespace="719ab231-1769-43a7-b056-76594d8d644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8f0f3-abd3-4c88-9d01-5b29f9f87fd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9ab231-1769-43a7-b056-76594d8d644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EB47D3-0FF9-4E72-B687-F633519BF93F}">
  <ds:schemaRefs>
    <ds:schemaRef ds:uri="http://purl.org/dc/dcmityp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719ab231-1769-43a7-b056-76594d8d6440"/>
    <ds:schemaRef ds:uri="6868f0f3-abd3-4c88-9d01-5b29f9f87fd7"/>
    <ds:schemaRef ds:uri="http://www.w3.org/XML/1998/namespace"/>
    <ds:schemaRef ds:uri="http://purl.org/dc/elements/1.1/"/>
  </ds:schemaRefs>
</ds:datastoreItem>
</file>

<file path=customXml/itemProps2.xml><?xml version="1.0" encoding="utf-8"?>
<ds:datastoreItem xmlns:ds="http://schemas.openxmlformats.org/officeDocument/2006/customXml" ds:itemID="{1C8029B6-75C0-43DE-9109-888A77305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8f0f3-abd3-4c88-9d01-5b29f9f87fd7"/>
    <ds:schemaRef ds:uri="719ab231-1769-43a7-b056-76594d8d64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656E83-E2A4-4C21-A0E9-99BD4F6F2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2269</TotalTime>
  <Words>1735</Words>
  <Application>Microsoft Macintosh PowerPoint</Application>
  <PresentationFormat>On-screen Show (16:9)</PresentationFormat>
  <Paragraphs>193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Helvetica Neue Medium</vt:lpstr>
      <vt:lpstr>Office Theme</vt:lpstr>
      <vt:lpstr>using government data sources to understand older worker trends</vt:lpstr>
      <vt:lpstr>Overview</vt:lpstr>
      <vt:lpstr>Government surveys</vt:lpstr>
      <vt:lpstr>U.s. Government surveys with employment data</vt:lpstr>
      <vt:lpstr>Current population Survey (CPS) - monthly</vt:lpstr>
      <vt:lpstr>CPS Annual Social and economic supplement</vt:lpstr>
      <vt:lpstr>Large U.S. Census surveys</vt:lpstr>
      <vt:lpstr>Using some available data tools</vt:lpstr>
      <vt:lpstr>Current population survey</vt:lpstr>
      <vt:lpstr>Current population survey</vt:lpstr>
      <vt:lpstr>PowerPoint Presentation</vt:lpstr>
      <vt:lpstr>What did you find?</vt:lpstr>
      <vt:lpstr>Local data</vt:lpstr>
      <vt:lpstr>Other data portals</vt:lpstr>
      <vt:lpstr>PowerPoint Presentation</vt:lpstr>
      <vt:lpstr>Research and Data led articles</vt:lpstr>
      <vt:lpstr>Analysis &amp; deep dives of government data</vt:lpstr>
      <vt:lpstr>Other research sources: The FED</vt:lpstr>
      <vt:lpstr>Other research sources: INternational</vt:lpstr>
      <vt:lpstr>research sources that use Government data</vt:lpstr>
      <vt:lpstr>Release calendars</vt:lpstr>
      <vt:lpstr>Discussion and wrap-up</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Raul Varela</dc:creator>
  <cp:lastModifiedBy>Rachel Jones</cp:lastModifiedBy>
  <cp:revision>40</cp:revision>
  <dcterms:created xsi:type="dcterms:W3CDTF">2021-03-26T19:47:10Z</dcterms:created>
  <dcterms:modified xsi:type="dcterms:W3CDTF">2022-09-16T15:46:41Z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0x010100D7BCD15D6019EE4ABFD47800E37078AC</vt:lpwstr>
  </property>
</Properties>
</file>