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61" r:id="rId6"/>
    <p:sldId id="262" r:id="rId7"/>
    <p:sldId id="272" r:id="rId8"/>
    <p:sldId id="269" r:id="rId9"/>
    <p:sldId id="270" r:id="rId10"/>
    <p:sldId id="271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9F"/>
    <a:srgbClr val="FF9B92"/>
    <a:srgbClr val="F75D33"/>
    <a:srgbClr val="5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4CEA6-DF65-4BDE-A53E-C6559DDD4CF6}" v="33" dt="2022-09-20T00:05:35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146" d="100"/>
          <a:sy n="146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79B5-2E2B-8348-9608-DB7501D1691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835C-A2FC-1747-BB69-AEBBD1BD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142B4D6-86CE-4045-9FF0-95AB8F9A6466}"/>
              </a:ext>
            </a:extLst>
          </p:cNvPr>
          <p:cNvSpPr/>
          <p:nvPr userDrawn="1"/>
        </p:nvSpPr>
        <p:spPr>
          <a:xfrm>
            <a:off x="0" y="2977298"/>
            <a:ext cx="9144000" cy="144513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241654"/>
            <a:ext cx="7886700" cy="46626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707923"/>
            <a:ext cx="7886700" cy="45123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4974E0-9B02-0B4B-B289-5C2A78291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4200"/>
            <a:ext cx="9144000" cy="2392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FD4635-5C20-DB4C-B45D-3C9E9F15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4845268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1477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51021"/>
            <a:ext cx="3887391" cy="2463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591E1-9A7D-C24A-9F35-0E6EA646ABD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927885-7DCB-0A48-9744-AB8B6CB266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0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8BE1E9C-DD21-E04F-9222-DCFB406D027A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1477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51021"/>
            <a:ext cx="3887391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6DC1A-DB34-5040-B145-5854E9DA3AC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33D3F5F-61C7-5C4F-A495-07229D7074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5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2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8BE1E9C-DD21-E04F-9222-DCFB406D027A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CAC709D-0D7E-5F48-A018-9C2876AA0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4845268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1477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51021"/>
            <a:ext cx="3887391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72DF4-EF66-5E4C-A073-DF1D1937BDB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3DABE9-F799-B542-8F2B-67DF606A52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5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7885508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E9FB04-B01E-5B44-B677-C39527D5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63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81AB8CC-DD33-7743-8EED-43DEAAEF4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775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F6FB70D-ECF0-4A40-84C6-3A9838C26D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2487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6C12-F34D-7F41-AE4C-D21C9BF9EE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A7BB7-83A8-1745-85C7-10BE03CC80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1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3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FD4635-5C20-DB4C-B45D-3C9E9F15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4845268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7885508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E9FB04-B01E-5B44-B677-C39527D5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63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81AB8CC-DD33-7743-8EED-43DEAAEF4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775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F6FB70D-ECF0-4A40-84C6-3A9838C26D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2487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BD89-5D80-724E-A5FC-FB23A00685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A6570-B82C-6F4B-A8F5-FD3F5EB2B3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427D7-4455-3E42-9DEA-549ACDE16D2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1E9BD-CAC5-B142-BB72-36C53C6698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0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9E382AF-0A97-B249-8C1D-EAC9A4F48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4845268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023ED-ABC4-F642-BB7B-2F6AB14BC10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3164-6A23-F345-BB53-1E7B06A5A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59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E2556-F851-EE46-BE2A-17B946E347A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FEB18-1432-2749-9892-2B04A792D1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0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1"/>
            <a:ext cx="3633786" cy="2285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3D02B-A481-984B-8630-EEF3503084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6968A-5F75-4743-B8A3-1184D9ABBC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7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Gra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E4BA703-C914-F343-878C-E186C2237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273269" y="592294"/>
            <a:ext cx="4298731" cy="3830142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0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1"/>
            <a:ext cx="3633786" cy="2285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ED5D4-B94D-6948-8A7D-B8D7778E61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E8D9-CE7B-B54E-AAD3-5A5192B884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585"/>
            <a:ext cx="7886700" cy="24636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C6C8B2-2125-9949-9742-CDA19D832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9018"/>
            <a:ext cx="7886700" cy="42375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45FB1-1056-A44B-89F8-028CD700DB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2DD12-E1EA-FB44-9010-3C227AC744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A4F44-A460-6D41-B5BE-5F56F8FF0A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1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4572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0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1"/>
            <a:ext cx="3633786" cy="228599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4ED8-F686-3547-A16F-F02CDB5F6C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87F59-FBDD-214F-818B-A80E27C31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06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4572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7D5439-72F5-4F4E-ADBF-287B8E065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273269" y="592294"/>
            <a:ext cx="4298731" cy="3830142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0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1"/>
            <a:ext cx="3633786" cy="228599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87C7-F140-C445-ACE1-85E590711D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05846-60E5-4D48-8C24-48ECF937CC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4545CF9-B764-A44B-A90C-99EBAB7FCF6D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77891"/>
            <a:ext cx="7886700" cy="53598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49154"/>
            <a:ext cx="7886700" cy="419098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18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4545CF9-B764-A44B-A90C-99EBAB7FCF6D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18B1BD8-CE16-F84C-A2C9-37A60EA57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4845268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77891"/>
            <a:ext cx="7886700" cy="53598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49154"/>
            <a:ext cx="7886700" cy="419098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40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7CA36-0B5F-B947-9A79-B586FCF0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BA4AC-A927-4B4A-AB87-0744EC17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3A1946-1729-5243-8C4F-BA88ABB0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6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Gra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0B306A-488A-294F-A54C-35EDCCD5D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4845268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E03A47-D909-3244-9804-843B5089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4595C15-81A8-A04B-91D8-5B39DB40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47E0E6-3075-6946-B605-14EC2F91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E3AA316-4BF6-924F-B7D3-58A22DB054AB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91BEE-DB07-6746-8431-3950B741BC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A3930-37F7-2447-8080-70D0E4281F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9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1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E3AA316-4BF6-924F-B7D3-58A22DB054AB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7D3F3AA-A9C6-1542-9E29-D64E0864A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1162" r="29935"/>
          <a:stretch/>
        </p:blipFill>
        <p:spPr>
          <a:xfrm>
            <a:off x="4845268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BF2F-8757-F349-8DC8-1A742B7392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2223F-25EB-2B4C-9E32-E094AAA32F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8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4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7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1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1477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51021"/>
            <a:ext cx="3887391" cy="2463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EC66C-DBA5-B24E-8754-12A4A2292B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C8F3A-892B-0B44-B30D-11A2890BD7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3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DE76E2BE-9526-0543-8457-64F09DA04C46}"/>
              </a:ext>
            </a:extLst>
          </p:cNvPr>
          <p:cNvSpPr/>
          <p:nvPr userDrawn="1"/>
        </p:nvSpPr>
        <p:spPr>
          <a:xfrm>
            <a:off x="0" y="588893"/>
            <a:ext cx="9144000" cy="3831173"/>
          </a:xfrm>
          <a:prstGeom prst="rect">
            <a:avLst/>
          </a:prstGeom>
          <a:solidFill>
            <a:srgbClr val="E6E6E6">
              <a:alpha val="60000"/>
            </a:srgbClr>
          </a:solidFill>
          <a:ln w="12700">
            <a:miter lim="400000"/>
          </a:ln>
          <a:effectLst/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 dirty="0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23434"/>
            <a:ext cx="7886700" cy="54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51022"/>
            <a:ext cx="7886700" cy="246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6838" y="4767263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32307-5F6A-C349-9A3E-80EEFDE1C33C}"/>
              </a:ext>
            </a:extLst>
          </p:cNvPr>
          <p:cNvSpPr/>
          <p:nvPr userDrawn="1"/>
        </p:nvSpPr>
        <p:spPr>
          <a:xfrm>
            <a:off x="0" y="0"/>
            <a:ext cx="9144000" cy="5888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8" name="AARP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2C1F9-C106-B540-A97B-C5F7BDB3CAE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8520"/>
            <a:ext cx="1323025" cy="2718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D5210-16E2-D649-8CBF-C4261588A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82AFE-CD1A-D64C-8FE9-1A73514AB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20,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5" r:id="rId5"/>
    <p:sldLayoutId id="2147483675" r:id="rId6"/>
    <p:sldLayoutId id="2147483676" r:id="rId7"/>
    <p:sldLayoutId id="2147483674" r:id="rId8"/>
    <p:sldLayoutId id="2147483673" r:id="rId9"/>
    <p:sldLayoutId id="2147483677" r:id="rId10"/>
    <p:sldLayoutId id="2147483678" r:id="rId11"/>
    <p:sldLayoutId id="2147483679" r:id="rId12"/>
    <p:sldLayoutId id="2147483681" r:id="rId13"/>
    <p:sldLayoutId id="2147483680" r:id="rId14"/>
    <p:sldLayoutId id="2147483666" r:id="rId15"/>
    <p:sldLayoutId id="2147483682" r:id="rId16"/>
    <p:sldLayoutId id="2147483667" r:id="rId17"/>
    <p:sldLayoutId id="2147483668" r:id="rId18"/>
    <p:sldLayoutId id="2147483683" r:id="rId19"/>
    <p:sldLayoutId id="2147483684" r:id="rId20"/>
    <p:sldLayoutId id="2147483685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4DB04-EEFD-E046-A5EE-BDABBAF2D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3109108"/>
            <a:ext cx="7886700" cy="466269"/>
          </a:xfrm>
        </p:spPr>
        <p:txBody>
          <a:bodyPr/>
          <a:lstStyle/>
          <a:p>
            <a:r>
              <a:rPr lang="en-US" sz="2000" dirty="0"/>
              <a:t>Artificial Intelligence and the Aging Workforce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ABFC655-F463-E744-B278-B2B0FA588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573744"/>
            <a:ext cx="7886700" cy="790437"/>
          </a:xfrm>
        </p:spPr>
        <p:txBody>
          <a:bodyPr/>
          <a:lstStyle/>
          <a:p>
            <a:r>
              <a:rPr lang="en-US" dirty="0"/>
              <a:t>Lori A. Trawinski, Ph.D., CCDP/AP, CFP®</a:t>
            </a:r>
          </a:p>
          <a:p>
            <a:r>
              <a:rPr lang="en-US" dirty="0"/>
              <a:t>National Press Foundation				                September 20, 2022</a:t>
            </a:r>
          </a:p>
          <a:p>
            <a:r>
              <a:rPr lang="en-US" dirty="0"/>
              <a:t> </a:t>
            </a:r>
          </a:p>
        </p:txBody>
      </p:sp>
      <p:pic>
        <p:nvPicPr>
          <p:cNvPr id="9" name="Picture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4195E031-C99B-2140-8546-F8D358FB6D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725" b="47441"/>
          <a:stretch/>
        </p:blipFill>
        <p:spPr>
          <a:xfrm>
            <a:off x="0" y="584200"/>
            <a:ext cx="9144000" cy="2392363"/>
          </a:xfrm>
        </p:spPr>
      </p:pic>
    </p:spTree>
    <p:extLst>
      <p:ext uri="{BB962C8B-B14F-4D97-AF65-F5344CB8AC3E}">
        <p14:creationId xmlns:p14="http://schemas.microsoft.com/office/powerpoint/2010/main" val="23917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0E17-1571-B941-9D4B-A22A2BAD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artificial intelligence?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AA74E-1DA0-6A4A-A207-83FF15C6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6838" y="4767263"/>
            <a:ext cx="528511" cy="273844"/>
          </a:xfrm>
        </p:spPr>
        <p:txBody>
          <a:bodyPr/>
          <a:lstStyle/>
          <a:p>
            <a:fld id="{41801CC8-8A38-4040-B366-5E3A33B7E639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B50AA0-F75C-EE47-A569-10A34585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685516-0864-B645-8D4A-138D1AFE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9" name="Google Shape;66;p11">
            <a:extLst>
              <a:ext uri="{FF2B5EF4-FFF2-40B4-BE49-F238E27FC236}">
                <a16:creationId xmlns:a16="http://schemas.microsoft.com/office/drawing/2014/main" id="{30C36BC1-7FC7-4AB1-A458-5C4CB50D01C1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28650" y="1543195"/>
            <a:ext cx="7974012" cy="2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"Artificial intelligence is that activity devoted to making machines intelligent, and intelligence is that quality that enables an entity to function appropriately and with foresight in its environment.”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			Nils J. Nilsson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75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90B25-B4BB-C040-8D5F-E282B778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6838" y="4767263"/>
            <a:ext cx="528511" cy="273844"/>
          </a:xfrm>
        </p:spPr>
        <p:txBody>
          <a:bodyPr/>
          <a:lstStyle/>
          <a:p>
            <a:fld id="{41801CC8-8A38-4040-B366-5E3A33B7E639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09CE-5D8A-034A-BAD6-04F6A7C5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2E64E-89EE-F948-8E84-42F92B30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9" name="Google Shape;66;p11">
            <a:extLst>
              <a:ext uri="{FF2B5EF4-FFF2-40B4-BE49-F238E27FC236}">
                <a16:creationId xmlns:a16="http://schemas.microsoft.com/office/drawing/2014/main" id="{A586C414-7301-4128-AC5D-25B6992DD5B4}"/>
              </a:ext>
            </a:extLst>
          </p:cNvPr>
          <p:cNvSpPr txBox="1">
            <a:spLocks noGrp="1"/>
          </p:cNvSpPr>
          <p:nvPr/>
        </p:nvSpPr>
        <p:spPr>
          <a:xfrm>
            <a:off x="498763" y="798272"/>
            <a:ext cx="9720695" cy="354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Types of AI: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Machine Learning</a:t>
            </a: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Natural Language Processing</a:t>
            </a: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Deep learning</a:t>
            </a: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Neural Networks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5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90B25-B4BB-C040-8D5F-E282B778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6838" y="4767263"/>
            <a:ext cx="528511" cy="273844"/>
          </a:xfrm>
        </p:spPr>
        <p:txBody>
          <a:bodyPr/>
          <a:lstStyle/>
          <a:p>
            <a:fld id="{41801CC8-8A38-4040-B366-5E3A33B7E639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09CE-5D8A-034A-BAD6-04F6A7C5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2E64E-89EE-F948-8E84-42F92B30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9" name="Google Shape;66;p11">
            <a:extLst>
              <a:ext uri="{FF2B5EF4-FFF2-40B4-BE49-F238E27FC236}">
                <a16:creationId xmlns:a16="http://schemas.microsoft.com/office/drawing/2014/main" id="{A586C414-7301-4128-AC5D-25B6992DD5B4}"/>
              </a:ext>
            </a:extLst>
          </p:cNvPr>
          <p:cNvSpPr txBox="1">
            <a:spLocks noGrp="1"/>
          </p:cNvSpPr>
          <p:nvPr/>
        </p:nvSpPr>
        <p:spPr>
          <a:xfrm>
            <a:off x="498763" y="798272"/>
            <a:ext cx="9720695" cy="354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Advantages and Pitfalls of AI: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 mitigate bias</a:t>
            </a: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 create or exacerbate bias</a:t>
            </a: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8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90B25-B4BB-C040-8D5F-E282B778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6838" y="4767263"/>
            <a:ext cx="528511" cy="273844"/>
          </a:xfrm>
        </p:spPr>
        <p:txBody>
          <a:bodyPr/>
          <a:lstStyle/>
          <a:p>
            <a:fld id="{41801CC8-8A38-4040-B366-5E3A33B7E639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09CE-5D8A-034A-BAD6-04F6A7C5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2E64E-89EE-F948-8E84-42F92B30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6" name="Google Shape;66;p11">
            <a:extLst>
              <a:ext uri="{FF2B5EF4-FFF2-40B4-BE49-F238E27FC236}">
                <a16:creationId xmlns:a16="http://schemas.microsoft.com/office/drawing/2014/main" id="{8D929AEA-7FC0-4F5A-9E8E-3087D8A9F936}"/>
              </a:ext>
            </a:extLst>
          </p:cNvPr>
          <p:cNvSpPr txBox="1">
            <a:spLocks noGrp="1"/>
          </p:cNvSpPr>
          <p:nvPr/>
        </p:nvSpPr>
        <p:spPr>
          <a:xfrm>
            <a:off x="414337" y="777875"/>
            <a:ext cx="8315325" cy="359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Issues with using AI: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Input data quality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Programming quality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Programmer bias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is inside the “black box”?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privacy and security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7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90B25-B4BB-C040-8D5F-E282B778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6838" y="4767263"/>
            <a:ext cx="528511" cy="273844"/>
          </a:xfrm>
        </p:spPr>
        <p:txBody>
          <a:bodyPr/>
          <a:lstStyle/>
          <a:p>
            <a:fld id="{41801CC8-8A38-4040-B366-5E3A33B7E639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09CE-5D8A-034A-BAD6-04F6A7C5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2E64E-89EE-F948-8E84-42F92B30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6" name="Google Shape;66;p11">
            <a:extLst>
              <a:ext uri="{FF2B5EF4-FFF2-40B4-BE49-F238E27FC236}">
                <a16:creationId xmlns:a16="http://schemas.microsoft.com/office/drawing/2014/main" id="{7F66E61B-1F65-4039-93B8-3890B9E6497F}"/>
              </a:ext>
            </a:extLst>
          </p:cNvPr>
          <p:cNvSpPr txBox="1">
            <a:spLocks noGrp="1"/>
          </p:cNvSpPr>
          <p:nvPr/>
        </p:nvSpPr>
        <p:spPr>
          <a:xfrm>
            <a:off x="414337" y="715530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Why examine ethical questions about the use of AI?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Reputational/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Brand Risk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Regulatory Risk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Legal Risk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Increases Efficiency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73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90B25-B4BB-C040-8D5F-E282B778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6838" y="4767263"/>
            <a:ext cx="528511" cy="273844"/>
          </a:xfrm>
        </p:spPr>
        <p:txBody>
          <a:bodyPr/>
          <a:lstStyle/>
          <a:p>
            <a:fld id="{41801CC8-8A38-4040-B366-5E3A33B7E639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609CE-5D8A-034A-BAD6-04F6A7C5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2E64E-89EE-F948-8E84-42F92B30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AARP PUBLIC POLICY INSTITUTE | AARP.ORG/PPI © 2022 AARP ALL RIGHTS RESERVED</a:t>
            </a:r>
            <a:endParaRPr lang="en-US" dirty="0"/>
          </a:p>
        </p:txBody>
      </p:sp>
      <p:sp>
        <p:nvSpPr>
          <p:cNvPr id="6" name="Google Shape;66;p11">
            <a:extLst>
              <a:ext uri="{FF2B5EF4-FFF2-40B4-BE49-F238E27FC236}">
                <a16:creationId xmlns:a16="http://schemas.microsoft.com/office/drawing/2014/main" id="{EA0CA5CF-ED4C-4B08-BDE3-353876B49308}"/>
              </a:ext>
            </a:extLst>
          </p:cNvPr>
          <p:cNvSpPr txBox="1">
            <a:spLocks noGrp="1"/>
          </p:cNvSpPr>
          <p:nvPr/>
        </p:nvSpPr>
        <p:spPr>
          <a:xfrm>
            <a:off x="270161" y="633845"/>
            <a:ext cx="5300788" cy="387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Where is AI used in hiring systems?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 advertisements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Job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descriptions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Sourcing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Screening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Scheduling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Interviewing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6D081-EF6A-48EA-ACDC-F1C7C27EE0D2}"/>
              </a:ext>
            </a:extLst>
          </p:cNvPr>
          <p:cNvSpPr txBox="1"/>
          <p:nvPr/>
        </p:nvSpPr>
        <p:spPr>
          <a:xfrm>
            <a:off x="3918796" y="483379"/>
            <a:ext cx="3875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2" defTabSz="914400">
              <a:buClr>
                <a:srgbClr val="000000"/>
              </a:buClr>
              <a:buSzPts val="2000"/>
            </a:pPr>
            <a:endParaRPr lang="en-US" sz="20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Hiring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Candidate tracking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Onboarding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Retention</a:t>
            </a:r>
          </a:p>
          <a:p>
            <a:pPr marL="1257300" lvl="2" indent="-342900" defTabSz="9144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209257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C6C5-5B4D-A64D-9ADF-A5B90720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story?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55C49D-7741-FA4D-8DB9-6BBE53C1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59" y="216693"/>
            <a:ext cx="4278441" cy="40191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D7D92-C917-F345-B257-44E8FB577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86838" y="4767263"/>
            <a:ext cx="528511" cy="273844"/>
          </a:xfrm>
        </p:spPr>
        <p:txBody>
          <a:bodyPr/>
          <a:lstStyle/>
          <a:p>
            <a:fld id="{41801CC8-8A38-4040-B366-5E3A33B7E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5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RP Data Visualization Colors 210326">
      <a:dk1>
        <a:srgbClr val="000000"/>
      </a:dk1>
      <a:lt1>
        <a:srgbClr val="FFFFFF"/>
      </a:lt1>
      <a:dk2>
        <a:srgbClr val="EC1300"/>
      </a:dk2>
      <a:lt2>
        <a:srgbClr val="E6E7E5"/>
      </a:lt2>
      <a:accent1>
        <a:srgbClr val="104170"/>
      </a:accent1>
      <a:accent2>
        <a:srgbClr val="9E2020"/>
      </a:accent2>
      <a:accent3>
        <a:srgbClr val="0B5C2F"/>
      </a:accent3>
      <a:accent4>
        <a:srgbClr val="448EA1"/>
      </a:accent4>
      <a:accent5>
        <a:srgbClr val="F46200"/>
      </a:accent5>
      <a:accent6>
        <a:srgbClr val="FFC411"/>
      </a:accent6>
      <a:hlink>
        <a:srgbClr val="EC12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CD15D6019EE4ABFD47800E37078AC" ma:contentTypeVersion="13" ma:contentTypeDescription="Create a new document." ma:contentTypeScope="" ma:versionID="3c868bc7526b0273671cd5d4340a148a">
  <xsd:schema xmlns:xsd="http://www.w3.org/2001/XMLSchema" xmlns:xs="http://www.w3.org/2001/XMLSchema" xmlns:p="http://schemas.microsoft.com/office/2006/metadata/properties" xmlns:ns3="6868f0f3-abd3-4c88-9d01-5b29f9f87fd7" xmlns:ns4="719ab231-1769-43a7-b056-76594d8d6440" targetNamespace="http://schemas.microsoft.com/office/2006/metadata/properties" ma:root="true" ma:fieldsID="e1e93c65dc00b860f19bf38a1c2735ca" ns3:_="" ns4:_="">
    <xsd:import namespace="6868f0f3-abd3-4c88-9d01-5b29f9f87fd7"/>
    <xsd:import namespace="719ab231-1769-43a7-b056-76594d8d64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8f0f3-abd3-4c88-9d01-5b29f9f87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ab231-1769-43a7-b056-76594d8d6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EB47D3-0FF9-4E72-B687-F633519BF9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68AAD2-0C99-4AC0-BE1E-79FA96453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8f0f3-abd3-4c88-9d01-5b29f9f87fd7"/>
    <ds:schemaRef ds:uri="719ab231-1769-43a7-b056-76594d8d6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656E83-E2A4-4C21-A0E9-99BD4F6F2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310</Words>
  <Application>Microsoft Macintosh PowerPoint</Application>
  <PresentationFormat>On-screen Show (16:9)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 Neue Medium</vt:lpstr>
      <vt:lpstr>Office Theme</vt:lpstr>
      <vt:lpstr>Artificial Intelligence and the Aging Workforce</vt:lpstr>
      <vt:lpstr>What is artificial intelligence?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story?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 Varela</dc:creator>
  <cp:lastModifiedBy>Rachel Jones</cp:lastModifiedBy>
  <cp:revision>18</cp:revision>
  <dcterms:created xsi:type="dcterms:W3CDTF">2021-03-26T19:47:10Z</dcterms:created>
  <dcterms:modified xsi:type="dcterms:W3CDTF">2022-09-20T10:54:14Z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0x010100D7BCD15D6019EE4ABFD47800E37078AC</vt:lpwstr>
  </property>
</Properties>
</file>