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27"/>
  </p:notesMasterIdLst>
  <p:handoutMasterIdLst>
    <p:handoutMasterId r:id="rId28"/>
  </p:handoutMasterIdLst>
  <p:sldIdLst>
    <p:sldId id="309" r:id="rId5"/>
    <p:sldId id="317" r:id="rId6"/>
    <p:sldId id="313" r:id="rId7"/>
    <p:sldId id="638" r:id="rId8"/>
    <p:sldId id="359" r:id="rId9"/>
    <p:sldId id="296" r:id="rId10"/>
    <p:sldId id="321" r:id="rId11"/>
    <p:sldId id="639" r:id="rId12"/>
    <p:sldId id="650" r:id="rId13"/>
    <p:sldId id="640" r:id="rId14"/>
    <p:sldId id="641" r:id="rId15"/>
    <p:sldId id="642" r:id="rId16"/>
    <p:sldId id="651" r:id="rId17"/>
    <p:sldId id="644" r:id="rId18"/>
    <p:sldId id="652" r:id="rId19"/>
    <p:sldId id="645" r:id="rId20"/>
    <p:sldId id="643" r:id="rId21"/>
    <p:sldId id="646" r:id="rId22"/>
    <p:sldId id="647" r:id="rId23"/>
    <p:sldId id="648" r:id="rId24"/>
    <p:sldId id="649" r:id="rId25"/>
    <p:sldId id="308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  <a:srgbClr val="EC1300"/>
    <a:srgbClr val="F75D59"/>
    <a:srgbClr val="FFC5C0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84357-CD14-4D03-BE26-5BD975A14A13}" v="18" dt="2022-09-14T21:06:43.1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85442" autoAdjust="0"/>
  </p:normalViewPr>
  <p:slideViewPr>
    <p:cSldViewPr snapToGrid="0" snapToObjects="1">
      <p:cViewPr varScale="1">
        <p:scale>
          <a:sx n="145" d="100"/>
          <a:sy n="145" d="100"/>
        </p:scale>
        <p:origin x="113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br>
              <a:rPr lang="en-US" sz="1800" baseline="0" dirty="0"/>
            </a:br>
            <a:r>
              <a:rPr lang="en-US" sz="1800" baseline="0" dirty="0"/>
              <a:t>Importance of your workplace retirement savings plan in helping you save for retirement</a:t>
            </a:r>
          </a:p>
          <a:p>
            <a:pPr algn="l">
              <a:defRPr/>
            </a:pPr>
            <a:r>
              <a:rPr lang="en-US" sz="1100" baseline="0" dirty="0"/>
              <a:t>Base: Employed and contribute to a workplace retirement savings plan (excludes self-employed), n=323</a:t>
            </a:r>
            <a:endParaRPr lang="en-US" sz="1100" dirty="0"/>
          </a:p>
        </c:rich>
      </c:tx>
      <c:layout>
        <c:manualLayout>
          <c:xMode val="edge"/>
          <c:yMode val="edge"/>
          <c:x val="7.4896511413838384E-4"/>
          <c:y val="1.082220641005468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037980298054905E-3"/>
          <c:y val="0.35027422385077944"/>
          <c:w val="0.96277495273924518"/>
          <c:h val="0.575667710504104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6F-429C-BCED-B305B417FA5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06F-429C-BCED-B305B417FA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06F-429C-BCED-B305B417FA5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06F-429C-BCED-B305B417FA5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06F-429C-BCED-B305B417FA5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06F-429C-BCED-B305B417FA5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06F-429C-BCED-B305B417FA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Very important</c:v>
                </c:pt>
                <c:pt idx="1">
                  <c:v>Somewhat important</c:v>
                </c:pt>
                <c:pt idx="2">
                  <c:v>Not too important</c:v>
                </c:pt>
                <c:pt idx="3">
                  <c:v>Not at all important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0.82</c:v>
                </c:pt>
                <c:pt idx="1">
                  <c:v>0.14000000000000001</c:v>
                </c:pt>
                <c:pt idx="2">
                  <c:v>0.04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06F-429C-BCED-B305B417F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2446968"/>
        <c:axId val="972441064"/>
      </c:barChart>
      <c:catAx>
        <c:axId val="972446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441064"/>
        <c:crosses val="autoZero"/>
        <c:auto val="1"/>
        <c:lblAlgn val="ctr"/>
        <c:lblOffset val="100"/>
        <c:noMultiLvlLbl val="0"/>
      </c:catAx>
      <c:valAx>
        <c:axId val="972441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72446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Likelihood</a:t>
            </a:r>
            <a:r>
              <a:rPr lang="en-US" sz="1800" baseline="0" dirty="0"/>
              <a:t> of taking advantage of way to save for retirement at work if employer offered*</a:t>
            </a:r>
          </a:p>
          <a:p>
            <a:pPr algn="l">
              <a:defRPr/>
            </a:pPr>
            <a:r>
              <a:rPr lang="en-US" sz="1100" baseline="0" dirty="0"/>
              <a:t>Base: Employed but employer doesn’t offer a retirement plan (excludes self-employed), n=91</a:t>
            </a:r>
            <a:endParaRPr lang="en-US" sz="1100" dirty="0"/>
          </a:p>
        </c:rich>
      </c:tx>
      <c:layout>
        <c:manualLayout>
          <c:xMode val="edge"/>
          <c:yMode val="edge"/>
          <c:x val="8.9507985865140537E-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0152285616569489E-2"/>
          <c:y val="0.3203019379150141"/>
          <c:w val="0.96277495273924518"/>
          <c:h val="0.575667710504104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00-4134-959C-4AD40836C98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00-4134-959C-4AD40836C98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00-4134-959C-4AD40836C98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B00-4134-959C-4AD40836C98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B00-4134-959C-4AD40836C98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B00-4134-959C-4AD40836C98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B00-4134-959C-4AD40836C9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Very likely</c:v>
                </c:pt>
                <c:pt idx="1">
                  <c:v>Somewhat likely</c:v>
                </c:pt>
                <c:pt idx="2">
                  <c:v>Not very likely</c:v>
                </c:pt>
                <c:pt idx="3">
                  <c:v>Not at all likely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0.54</c:v>
                </c:pt>
                <c:pt idx="1">
                  <c:v>0.37</c:v>
                </c:pt>
                <c:pt idx="2">
                  <c:v>0.06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B00-4134-959C-4AD40836C9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2446968"/>
        <c:axId val="972441064"/>
      </c:barChart>
      <c:catAx>
        <c:axId val="972446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441064"/>
        <c:crosses val="autoZero"/>
        <c:auto val="1"/>
        <c:lblAlgn val="ctr"/>
        <c:lblOffset val="100"/>
        <c:noMultiLvlLbl val="0"/>
      </c:catAx>
      <c:valAx>
        <c:axId val="972441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72446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0.22007</cdr:x>
      <cdr:y>0.39246</cdr:y>
    </cdr:from>
    <cdr:to>
      <cdr:x>0.48252</cdr:x>
      <cdr:y>0.60061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A2F0C0F-3799-440D-BA3B-DCCEBA62EE2C}"/>
            </a:ext>
          </a:extLst>
        </cdr:cNvPr>
        <cdr:cNvSpPr txBox="1"/>
      </cdr:nvSpPr>
      <cdr:spPr>
        <a:xfrm xmlns:a="http://schemas.openxmlformats.org/drawingml/2006/main">
          <a:off x="1389776" y="1582574"/>
          <a:ext cx="1657368" cy="8393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96% </a:t>
          </a:r>
        </a:p>
        <a:p xmlns:a="http://schemas.openxmlformats.org/drawingml/2006/main">
          <a:pPr algn="ctr"/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Important</a:t>
          </a:r>
        </a:p>
      </cdr:txBody>
    </cdr:sp>
  </cdr:relSizeAnchor>
  <cdr:relSizeAnchor xmlns:cdr="http://schemas.openxmlformats.org/drawingml/2006/chartDrawing">
    <cdr:from>
      <cdr:x>0.25936</cdr:x>
      <cdr:y>0.32964</cdr:y>
    </cdr:from>
    <cdr:to>
      <cdr:x>0.43437</cdr:x>
      <cdr:y>0.66719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196DE47F-550D-4B75-BE1B-5719B521C83A}"/>
            </a:ext>
          </a:extLst>
        </cdr:cNvPr>
        <cdr:cNvSpPr/>
      </cdr:nvSpPr>
      <cdr:spPr>
        <a:xfrm xmlns:a="http://schemas.openxmlformats.org/drawingml/2006/main">
          <a:off x="1637846" y="1329273"/>
          <a:ext cx="1105201" cy="1361144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0.21904</cdr:x>
      <cdr:y>0.24186</cdr:y>
    </cdr:from>
    <cdr:to>
      <cdr:x>0.39178</cdr:x>
      <cdr:y>0.42025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A2F0C0F-3799-440D-BA3B-DCCEBA62EE2C}"/>
            </a:ext>
          </a:extLst>
        </cdr:cNvPr>
        <cdr:cNvSpPr txBox="1"/>
      </cdr:nvSpPr>
      <cdr:spPr>
        <a:xfrm xmlns:a="http://schemas.openxmlformats.org/drawingml/2006/main">
          <a:off x="1644043" y="1036172"/>
          <a:ext cx="1296537" cy="7642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91% Likely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536DE-D2D0-7D40-9323-62A6DA083997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6BA1F-72CD-9840-A219-807C7BEAC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66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B2C54-5FBC-4CC0-B262-16A33783AC56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C2A19-6F07-4E52-B22B-BA4A6D1ED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2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95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21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87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35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48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36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2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63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56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24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C2A19-6F07-4E52-B22B-BA4A6D1ED5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1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_Title">
    <p:bg>
      <p:bgPr>
        <a:solidFill>
          <a:srgbClr val="EC1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27C700F1-61B0-FB4A-9B52-91B8FE33A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5"/>
            <a:ext cx="6498619" cy="1668545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5400" b="1" cap="none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1E97F76-27B7-D649-8B30-725CFB08E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5518" y="3082566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29BB137-A1D8-5145-B008-01CCBEA175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8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75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_Interior_2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E83C8F9E-8AA2-E641-B7D1-A9EFACF75374}"/>
              </a:ext>
            </a:extLst>
          </p:cNvPr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>
                <a:solidFill>
                  <a:srgbClr val="EC1300"/>
                </a:solidFill>
              </a:rPr>
              <a:pPr/>
              <a:t>‹#›</a:t>
            </a:fld>
            <a:endParaRPr lang="en-US" dirty="0">
              <a:solidFill>
                <a:srgbClr val="EC1300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2FB2457-2C0A-A640-A4D6-B2180523C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43913"/>
            <a:ext cx="6518635" cy="507651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ED155D2-36F5-E145-B07D-D446B345F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8486"/>
            <a:ext cx="6518635" cy="339447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4DF2F237-486F-814F-A05A-967357B61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40051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948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_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FA43A-17A0-084F-9FA6-4260AB7886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6"/>
            <a:ext cx="6498619" cy="1470582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500" b="1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Section </a:t>
            </a:r>
            <a:br>
              <a:rPr lang="en-US" dirty="0"/>
            </a:br>
            <a:r>
              <a:rPr lang="en-US" dirty="0"/>
              <a:t>Page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1822B4D-05D7-4F4A-A909-2F2B72CE16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5518" y="2819083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Chapter Page Subtitle</a:t>
            </a: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7729E464-57FE-5E40-AE6B-F2531CB81C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8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3829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ck_Interior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43913"/>
            <a:ext cx="6518635" cy="507651"/>
          </a:xfrm>
        </p:spPr>
        <p:txBody>
          <a:bodyPr>
            <a:noAutofit/>
          </a:bodyPr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486"/>
            <a:ext cx="6518635" cy="339447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CD2B19E-4426-2047-9C35-BE9DFF4300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39229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677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Interio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EC13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EC13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BEF4FBF-511C-E144-924B-587CF87EC0EF}"/>
              </a:ext>
            </a:extLst>
          </p:cNvPr>
          <p:cNvSpPr txBox="1">
            <a:spLocks/>
          </p:cNvSpPr>
          <p:nvPr userDrawn="1"/>
        </p:nvSpPr>
        <p:spPr>
          <a:xfrm>
            <a:off x="457200" y="548878"/>
            <a:ext cx="8229600" cy="507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EC1300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7ECD0A-9624-EE49-BB61-52D889102D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40051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46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Interio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67358"/>
            <a:ext cx="4779084" cy="43328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403399" y="267358"/>
            <a:ext cx="3283401" cy="109449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5403398" y="1562371"/>
            <a:ext cx="3283402" cy="30378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E5E1BFE-9ACF-314F-A5A1-DA31F4AE13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40051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894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White_Interio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4300" y="3600450"/>
            <a:ext cx="6286500" cy="425054"/>
          </a:xfrm>
        </p:spPr>
        <p:txBody>
          <a:bodyPr anchor="b"/>
          <a:lstStyle>
            <a:lvl1pPr algn="l">
              <a:defRPr sz="2000" b="1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9400" y="459581"/>
            <a:ext cx="8661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54300" y="4025503"/>
            <a:ext cx="62865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1BE1D2-3076-AD4A-9281-ECA963C201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40051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45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C023D-1517-2C11-3B01-88576F44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49FE-2EF0-F340-94AD-CB0D48A42CD2}" type="datetimeFigureOut">
              <a:rPr lang="en-US" smtClean="0"/>
              <a:t>9/16/22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B549E-8472-956D-48F7-DD2422F1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D89FB-5450-03CE-1483-A9750BD3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5B680-3AD0-3044-B9C0-7F39CF51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59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, and Sidebar with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4692" y="156948"/>
            <a:ext cx="8216327" cy="619826"/>
          </a:xfrm>
        </p:spPr>
        <p:txBody>
          <a:bodyPr/>
          <a:lstStyle>
            <a:lvl1pPr algn="l"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689" y="1608511"/>
            <a:ext cx="5806877" cy="2933591"/>
          </a:xfrm>
        </p:spPr>
        <p:txBody>
          <a:bodyPr>
            <a:normAutofit/>
          </a:bodyPr>
          <a:lstStyle>
            <a:lvl1pPr marL="173831" indent="-173831">
              <a:buClr>
                <a:schemeClr val="tx1"/>
              </a:buClr>
              <a:defRPr sz="1200">
                <a:latin typeface="Arial" pitchFamily="34" charset="0"/>
                <a:cs typeface="Arial" pitchFamily="34" charset="0"/>
              </a:defRPr>
            </a:lvl1pPr>
            <a:lvl2pPr>
              <a:buClr>
                <a:srgbClr val="EF3829"/>
              </a:buClr>
              <a:defRPr sz="1200">
                <a:latin typeface="Arial" pitchFamily="34" charset="0"/>
                <a:cs typeface="Arial" pitchFamily="34" charset="0"/>
              </a:defRPr>
            </a:lvl2pPr>
            <a:lvl3pPr>
              <a:buClr>
                <a:srgbClr val="EF3829"/>
              </a:buClr>
              <a:defRPr sz="1200">
                <a:latin typeface="Arial" pitchFamily="34" charset="0"/>
                <a:cs typeface="Arial" pitchFamily="34" charset="0"/>
              </a:defRPr>
            </a:lvl3pPr>
            <a:lvl4pPr>
              <a:buClr>
                <a:srgbClr val="EF3829"/>
              </a:buClr>
              <a:defRPr sz="1200">
                <a:latin typeface="Arial" pitchFamily="34" charset="0"/>
                <a:cs typeface="Arial" pitchFamily="34" charset="0"/>
              </a:defRPr>
            </a:lvl4pPr>
            <a:lvl5pPr>
              <a:buClr>
                <a:srgbClr val="EF3829"/>
              </a:buCl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8481" y="4753468"/>
            <a:ext cx="293693" cy="23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1192A142-7054-431A-A71A-F024B58D10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44692" y="869167"/>
            <a:ext cx="8216328" cy="669112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key takeaway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6151567" y="1608512"/>
            <a:ext cx="2409453" cy="2338065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dirty="0"/>
              <a:t>Click to add picture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6151566" y="3946578"/>
            <a:ext cx="2409453" cy="595525"/>
          </a:xfrm>
        </p:spPr>
        <p:txBody>
          <a:bodyPr/>
          <a:lstStyle>
            <a:lvl1pPr marL="0" indent="0">
              <a:buNone/>
              <a:defRPr sz="750" i="1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question and base</a:t>
            </a:r>
          </a:p>
        </p:txBody>
      </p:sp>
    </p:spTree>
    <p:extLst>
      <p:ext uri="{BB962C8B-B14F-4D97-AF65-F5344CB8AC3E}">
        <p14:creationId xmlns:p14="http://schemas.microsoft.com/office/powerpoint/2010/main" val="361965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0A984E5-F285-D749-B518-BB2F6E1BF6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5"/>
            <a:ext cx="6498619" cy="1668545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5400" b="1" cap="none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6892F32-46D1-E440-B062-E01A0A81C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5518" y="3082566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600">
                <a:solidFill>
                  <a:srgbClr val="EC13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F47BE40B-3FDC-994F-A874-DB8129C055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7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4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_Title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1374BAC7-6A16-9746-822E-957168F360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7" y="374846"/>
            <a:ext cx="1323025" cy="27185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62ECB77-EAD8-424F-87DF-B9C73158F5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5"/>
            <a:ext cx="6498619" cy="1668545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5400" b="1" cap="none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2009AE9-7750-8340-9D6D-36FE86073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5518" y="3082566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600">
                <a:solidFill>
                  <a:srgbClr val="EC13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9120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_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C3481715-5CEE-8F4F-B12D-084FEAFC3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5"/>
            <a:ext cx="6498619" cy="1668545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54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B11F352-68B1-E94D-BDA4-4BF8BDFD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5518" y="3082566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598343-E152-0147-8B57-7005EC5B9E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8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2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_Section">
    <p:bg>
      <p:bgPr>
        <a:solidFill>
          <a:srgbClr val="EC1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FA43A-17A0-084F-9FA6-4260AB7886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6"/>
            <a:ext cx="6498619" cy="1470582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500" b="1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Section </a:t>
            </a:r>
            <a:br>
              <a:rPr lang="en-US" dirty="0"/>
            </a:br>
            <a:r>
              <a:rPr lang="en-US" dirty="0"/>
              <a:t>Page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1822B4D-05D7-4F4A-A909-2F2B72CE16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5518" y="2819083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Chapter Page Subtitle</a:t>
            </a: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7729E464-57FE-5E40-AE6B-F2531CB81C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8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302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ed_Interior_1">
    <p:bg>
      <p:bgPr>
        <a:solidFill>
          <a:srgbClr val="EC1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43913"/>
            <a:ext cx="6518635" cy="507651"/>
          </a:xfrm>
        </p:spPr>
        <p:txBody>
          <a:bodyPr>
            <a:noAutofit/>
          </a:bodyPr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486"/>
            <a:ext cx="6518635" cy="339447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E93EBCD-ED32-234B-8C6D-919854DDD6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39229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094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Sec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EC1300"/>
              </a:solidFill>
            </a:endParaRPr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3B04723E-B9ED-AF42-8F82-D0DDD7D53592}"/>
              </a:ext>
            </a:extLst>
          </p:cNvPr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>
                <a:solidFill>
                  <a:srgbClr val="EC1300"/>
                </a:solidFill>
              </a:rPr>
              <a:pPr/>
              <a:t>‹#›</a:t>
            </a:fld>
            <a:endParaRPr lang="en-US" dirty="0">
              <a:solidFill>
                <a:srgbClr val="EC1300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372F446-E03A-7F4E-AE26-53AA6F86CD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6"/>
            <a:ext cx="6498619" cy="1470582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500" b="1" cap="none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Section </a:t>
            </a:r>
            <a:br>
              <a:rPr lang="en-US" dirty="0"/>
            </a:br>
            <a:r>
              <a:rPr lang="en-US" dirty="0"/>
              <a:t>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9DAE8B-D105-7742-8A54-2DB98CD7724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5518" y="2819083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000">
                <a:solidFill>
                  <a:srgbClr val="EC13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Chapter Page Subtitle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6199BB9A-CEBB-9549-B665-0FC796771F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7" y="374846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64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Interior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>
                <a:solidFill>
                  <a:srgbClr val="EC1300"/>
                </a:solidFill>
              </a:rPr>
              <a:pPr/>
              <a:t>‹#›</a:t>
            </a:fld>
            <a:endParaRPr lang="en-US" dirty="0">
              <a:solidFill>
                <a:srgbClr val="EC13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310368C-1F9E-B848-A206-A296572738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43913"/>
            <a:ext cx="6518635" cy="507651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47B2426-AC7E-0149-90A6-FD97FCA93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8486"/>
            <a:ext cx="6518635" cy="339447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2AFABEE-5FA5-0848-8144-8390A1B447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40051"/>
            <a:ext cx="1323025" cy="27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40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_Section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/>
          </p:cNvSpPr>
          <p:nvPr userDrawn="1"/>
        </p:nvSpPr>
        <p:spPr>
          <a:xfrm>
            <a:off x="6705600" y="47400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r" defTabSz="457200" rtl="0" eaLnBrk="1" latinLnBrk="0" hangingPunct="1">
              <a:buFont typeface="Arial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228EE48-FF1E-A440-BFD0-EB736DD00FF4}" type="slidenum">
              <a:rPr lang="en-US" smtClean="0">
                <a:solidFill>
                  <a:srgbClr val="EC1300"/>
                </a:solidFill>
              </a:rPr>
              <a:pPr/>
              <a:t>‹#›</a:t>
            </a:fld>
            <a:endParaRPr lang="en-US" dirty="0">
              <a:solidFill>
                <a:srgbClr val="EC1300"/>
              </a:solidFill>
            </a:endParaRP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B054F1E5-DAEB-0E42-A6E3-54E2AA515E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17" y="374846"/>
            <a:ext cx="1323025" cy="27185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C3288175-F580-7D43-81BE-7FBFB4B83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518" y="1310326"/>
            <a:ext cx="6498619" cy="1470582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500" b="1" cap="none">
                <a:solidFill>
                  <a:srgbClr val="EC1300"/>
                </a:solidFill>
              </a:defRPr>
            </a:lvl1pPr>
          </a:lstStyle>
          <a:p>
            <a:r>
              <a:rPr lang="en-US" dirty="0"/>
              <a:t>Section </a:t>
            </a:r>
            <a:br>
              <a:rPr lang="en-US" dirty="0"/>
            </a:br>
            <a:r>
              <a:rPr lang="en-US" dirty="0"/>
              <a:t>Page Title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D4E251D-BFBC-AE4A-BAA5-69497CE0A88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5518" y="2819083"/>
            <a:ext cx="6498619" cy="518474"/>
          </a:xfrm>
        </p:spPr>
        <p:txBody>
          <a:bodyPr lIns="91440" tIns="182880" rIns="91440" bIns="0" anchor="b">
            <a:normAutofit/>
          </a:bodyPr>
          <a:lstStyle>
            <a:lvl1pPr marL="0" indent="0">
              <a:lnSpc>
                <a:spcPct val="8000"/>
              </a:lnSpc>
              <a:buNone/>
              <a:defRPr sz="3000">
                <a:solidFill>
                  <a:srgbClr val="EC13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Chapter Page Subtitle</a:t>
            </a:r>
          </a:p>
        </p:txBody>
      </p:sp>
    </p:spTree>
    <p:extLst>
      <p:ext uri="{BB962C8B-B14F-4D97-AF65-F5344CB8AC3E}">
        <p14:creationId xmlns:p14="http://schemas.microsoft.com/office/powerpoint/2010/main" val="2065635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4763864"/>
            <a:ext cx="5892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153400" y="4767263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r">
              <a:buFont typeface="Arial"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8EE48-FF1E-A440-BFD0-EB736DD00F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30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9" r:id="rId3"/>
    <p:sldLayoutId id="2147483688" r:id="rId4"/>
    <p:sldLayoutId id="2147483680" r:id="rId5"/>
    <p:sldLayoutId id="2147483690" r:id="rId6"/>
    <p:sldLayoutId id="2147483682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83" r:id="rId13"/>
    <p:sldLayoutId id="2147483685" r:id="rId14"/>
    <p:sldLayoutId id="2147483687" r:id="rId15"/>
    <p:sldLayoutId id="2147483696" r:id="rId16"/>
    <p:sldLayoutId id="21474836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83CE-05B7-B147-BD97-048D7FB6D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18" y="1310325"/>
            <a:ext cx="8442882" cy="1668545"/>
          </a:xfrm>
        </p:spPr>
        <p:txBody>
          <a:bodyPr/>
          <a:lstStyle/>
          <a:p>
            <a:r>
              <a:rPr lang="en-US" dirty="0"/>
              <a:t>National Press Foundation Presentation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C983D-BEA0-F04D-BC04-8B3741E59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John, AARP</a:t>
            </a:r>
          </a:p>
        </p:txBody>
      </p:sp>
    </p:spTree>
    <p:extLst>
      <p:ext uri="{BB962C8B-B14F-4D97-AF65-F5344CB8AC3E}">
        <p14:creationId xmlns:p14="http://schemas.microsoft.com/office/powerpoint/2010/main" val="1775328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170333" cy="851565"/>
          </a:xfrm>
        </p:spPr>
        <p:txBody>
          <a:bodyPr/>
          <a:lstStyle/>
          <a:p>
            <a:r>
              <a:rPr lang="en-US" dirty="0"/>
              <a:t>Small Business Experience with </a:t>
            </a:r>
            <a:r>
              <a:rPr lang="en-US" dirty="0" err="1"/>
              <a:t>OregonSaves</a:t>
            </a:r>
            <a:br>
              <a:rPr lang="en-US" dirty="0"/>
            </a:br>
            <a:r>
              <a:rPr lang="en-US" sz="1050" dirty="0"/>
              <a:t>Source: Pew Retirement Savings Project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851565"/>
            <a:ext cx="8859795" cy="397992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73% had a positive or neutral experience with both the registration and ongoing facilitation of the program.</a:t>
            </a:r>
          </a:p>
          <a:p>
            <a:endParaRPr lang="en-US" dirty="0"/>
          </a:p>
          <a:p>
            <a:r>
              <a:rPr lang="en-US" dirty="0"/>
              <a:t>76% said they were satisfied or felt neutral about with the amount of time it took to register their business with the program.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82% were satisfied or felt neutral about the help they received from </a:t>
            </a:r>
            <a:r>
              <a:rPr lang="en-US" dirty="0" err="1"/>
              <a:t>OregonSaves</a:t>
            </a:r>
            <a:r>
              <a:rPr lang="en-US" dirty="0"/>
              <a:t> representatives.</a:t>
            </a:r>
          </a:p>
          <a:p>
            <a:endParaRPr lang="en-US" dirty="0"/>
          </a:p>
          <a:p>
            <a:r>
              <a:rPr lang="en-US" dirty="0"/>
              <a:t>79% did not experience any related out-of-pocket costs. </a:t>
            </a:r>
            <a:r>
              <a:rPr lang="en-US" sz="2000" dirty="0"/>
              <a:t>Those that did said office supplies and payroll processing time were the most common.</a:t>
            </a:r>
          </a:p>
          <a:p>
            <a:endParaRPr lang="en-US" sz="2000" dirty="0"/>
          </a:p>
          <a:p>
            <a:r>
              <a:rPr lang="en-US" dirty="0"/>
              <a:t>80% said that they are hearing only “a little” or “no questions at all” from their employees about </a:t>
            </a:r>
            <a:r>
              <a:rPr lang="en-US" dirty="0" err="1"/>
              <a:t>OregonSaves</a:t>
            </a:r>
            <a:r>
              <a:rPr lang="en-US" dirty="0"/>
              <a:t>. </a:t>
            </a:r>
            <a:r>
              <a:rPr lang="en-US" sz="2000" dirty="0"/>
              <a:t>(Assistance is available directly from the program’s client service team.)</a:t>
            </a:r>
          </a:p>
        </p:txBody>
      </p:sp>
    </p:spTree>
    <p:extLst>
      <p:ext uri="{BB962C8B-B14F-4D97-AF65-F5344CB8AC3E}">
        <p14:creationId xmlns:p14="http://schemas.microsoft.com/office/powerpoint/2010/main" val="1163767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A4D8-F791-A94A-8A76-8DAA6616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Preserving Retirement Savings</a:t>
            </a:r>
          </a:p>
        </p:txBody>
      </p:sp>
    </p:spTree>
    <p:extLst>
      <p:ext uri="{BB962C8B-B14F-4D97-AF65-F5344CB8AC3E}">
        <p14:creationId xmlns:p14="http://schemas.microsoft.com/office/powerpoint/2010/main" val="227526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Job Change Cash Outs are a Major 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843005"/>
          </a:xfrm>
        </p:spPr>
        <p:txBody>
          <a:bodyPr>
            <a:normAutofit/>
          </a:bodyPr>
          <a:lstStyle/>
          <a:p>
            <a:pPr fontAlgn="base"/>
            <a:r>
              <a:rPr lang="en-US" sz="2000" dirty="0"/>
              <a:t>At least 33% and as many as 47% of plan participants withdraw part or all of their retirement plan assets following a job change. </a:t>
            </a:r>
            <a:br>
              <a:rPr lang="en-US" sz="2000" dirty="0"/>
            </a:br>
            <a:endParaRPr lang="en-US" sz="2000" dirty="0"/>
          </a:p>
          <a:p>
            <a:pPr fontAlgn="base"/>
            <a:r>
              <a:rPr lang="en-US" sz="2000" dirty="0"/>
              <a:t>​The lost savings due to cash-outs amounts to between $60 billion and $105 billion annually. </a:t>
            </a:r>
            <a:br>
              <a:rPr lang="en-US" sz="2000" dirty="0"/>
            </a:br>
            <a:endParaRPr lang="en-US" sz="2000" dirty="0"/>
          </a:p>
          <a:p>
            <a:pPr fontAlgn="base"/>
            <a:r>
              <a:rPr lang="en-US" sz="2000" dirty="0"/>
              <a:t>Approximately 4.5 to 6.4 million participants cash-out annually, which is approximately 6.5% to 9.5% of 401(k) plan participants.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876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Job Change Cash Outs are a Major 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843005"/>
          </a:xfrm>
        </p:spPr>
        <p:txBody>
          <a:bodyPr>
            <a:normAutofit/>
          </a:bodyPr>
          <a:lstStyle/>
          <a:p>
            <a:r>
              <a:rPr lang="en-US" dirty="0"/>
              <a:t>Leakage reduces retirement balances at age 60 by 31% according to Treasury &amp; Joint Tax.</a:t>
            </a:r>
            <a:br>
              <a:rPr lang="en-US" dirty="0"/>
            </a:br>
            <a:endParaRPr lang="en-US" dirty="0"/>
          </a:p>
          <a:p>
            <a:r>
              <a:rPr lang="en-US" dirty="0"/>
              <a:t>Small accounts involuntarily rolled into an IRA are about 10 times more likely to be abandoned than small accounts that are not involuntarily transferred.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4057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Regulatory &amp; Business Practices Can Help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951811"/>
          </a:xfrm>
        </p:spPr>
        <p:txBody>
          <a:bodyPr>
            <a:normAutofit/>
          </a:bodyPr>
          <a:lstStyle/>
          <a:p>
            <a:r>
              <a:rPr lang="en-US" dirty="0"/>
              <a:t>Require qualified DC plans to accept rollovers with appropriate protections.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Permit Roth IRAs to be rolled over to qualified plans.</a:t>
            </a:r>
            <a:br>
              <a:rPr lang="en-US" dirty="0"/>
            </a:br>
            <a:r>
              <a:rPr lang="en-US" dirty="0"/>
              <a:t> </a:t>
            </a:r>
          </a:p>
          <a:p>
            <a:r>
              <a:rPr lang="en-US" dirty="0"/>
              <a:t>Prevent shrinkage &amp; promote growth of small auto-rollover IRA balances by allowing them to be invested in QDIAs.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9985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Regulatory &amp; Business Practices Can Help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951811"/>
          </a:xfrm>
        </p:spPr>
        <p:txBody>
          <a:bodyPr>
            <a:normAutofit/>
          </a:bodyPr>
          <a:lstStyle/>
          <a:p>
            <a:r>
              <a:rPr lang="en-US" dirty="0"/>
              <a:t>Use the entire account balance in determining the $5,000 limit on auto rollovers to IRAs.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Support “automatic portability” rollovers between employer plans when employees change jobs.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CBC3B9-7661-430A-99C6-958B7F31631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36105" y="2771856"/>
            <a:ext cx="2262460" cy="224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934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Establish a Pensions Dashboard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858196"/>
            <a:ext cx="8859795" cy="3843005"/>
          </a:xfrm>
        </p:spPr>
        <p:txBody>
          <a:bodyPr>
            <a:normAutofit/>
          </a:bodyPr>
          <a:lstStyle/>
          <a:p>
            <a:r>
              <a:rPr lang="en-US" dirty="0"/>
              <a:t>A dashboard would include an online registry allowing each worker to track their retirement accounts and benefits.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It could also offer services such as recovering and consolidating lost accounts, projecting future income, or even providing or referring unbiased financial advice to users.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 order to find and consolidate accounts, the saver must proactively go to the dashboard and then act.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5744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Automatic Rollover or One Lifetime Account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843005"/>
          </a:xfrm>
        </p:spPr>
        <p:txBody>
          <a:bodyPr>
            <a:normAutofit/>
          </a:bodyPr>
          <a:lstStyle/>
          <a:p>
            <a:r>
              <a:rPr lang="en-US" dirty="0"/>
              <a:t>Default consolidation of all or many of a saver’s accounts, including small or inactive ones, can simplify the task of managing accounts, reduce costs, and discourage leakage.</a:t>
            </a:r>
          </a:p>
          <a:p>
            <a:r>
              <a:rPr lang="en-US" dirty="0"/>
              <a:t>Savers do not need to take action to benefit.</a:t>
            </a:r>
          </a:p>
          <a:p>
            <a:r>
              <a:rPr lang="en-US" dirty="0"/>
              <a:t>Australia and New Zealand have accounts that move with the saver from job to job.</a:t>
            </a:r>
          </a:p>
          <a:p>
            <a:r>
              <a:rPr lang="en-US" dirty="0"/>
              <a:t>State Auto IRAs are receiving deposits from more than one employer.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8436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A4D8-F791-A94A-8A76-8DAA6616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Retirement Savings</a:t>
            </a:r>
          </a:p>
        </p:txBody>
      </p:sp>
    </p:spTree>
    <p:extLst>
      <p:ext uri="{BB962C8B-B14F-4D97-AF65-F5344CB8AC3E}">
        <p14:creationId xmlns:p14="http://schemas.microsoft.com/office/powerpoint/2010/main" val="1255639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From Saving to Spending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843005"/>
          </a:xfrm>
        </p:spPr>
        <p:txBody>
          <a:bodyPr>
            <a:normAutofit/>
          </a:bodyPr>
          <a:lstStyle/>
          <a:p>
            <a:r>
              <a:rPr lang="en-US" sz="2000" dirty="0"/>
              <a:t>73% of Americans say they do not have the financial skills to manage their money in retirement. (Oakley and Kenneally (2019) 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79% say that retirees don’t have the investment skills to ensure their retirement savings last throughout retirement. 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Inflation makes that process harder.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Annuities can be expensive and are unpopular. An automatic, flexible solution is needed to help people supplement their Social Security benefits.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275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the U.S. Retirement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F16C1-6DB0-7245-ACAE-2759B8C6E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60873"/>
            <a:ext cx="6518635" cy="3394472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Essential reforms:</a:t>
            </a:r>
          </a:p>
          <a:p>
            <a:pPr lvl="1"/>
            <a:r>
              <a:rPr lang="en-US" dirty="0"/>
              <a:t>Creating Retirement Savings</a:t>
            </a:r>
          </a:p>
          <a:p>
            <a:pPr lvl="2"/>
            <a:r>
              <a:rPr lang="en-US" dirty="0"/>
              <a:t>Coverage: Who does not have access to a workplace retirement savings program</a:t>
            </a:r>
          </a:p>
          <a:p>
            <a:pPr lvl="2"/>
            <a:r>
              <a:rPr lang="en-US" dirty="0"/>
              <a:t>Payroll deduction &amp; auto features build participation &amp; savings </a:t>
            </a:r>
          </a:p>
          <a:p>
            <a:pPr lvl="1"/>
            <a:r>
              <a:rPr lang="en-US" dirty="0"/>
              <a:t>Preserving Retirement Savings</a:t>
            </a:r>
          </a:p>
          <a:p>
            <a:pPr lvl="2"/>
            <a:r>
              <a:rPr lang="en-US" dirty="0"/>
              <a:t>Portability: Moving savings from one employer to another</a:t>
            </a:r>
          </a:p>
          <a:p>
            <a:pPr lvl="2"/>
            <a:r>
              <a:rPr lang="en-US" dirty="0"/>
              <a:t>Moving and/or finding past accounts is unnecessarily hard</a:t>
            </a:r>
          </a:p>
          <a:p>
            <a:pPr lvl="1"/>
            <a:r>
              <a:rPr lang="en-US" dirty="0"/>
              <a:t>Using Retirement Savings</a:t>
            </a:r>
          </a:p>
          <a:p>
            <a:pPr lvl="2"/>
            <a:r>
              <a:rPr lang="en-US" dirty="0"/>
              <a:t>Deciding how to use savings is a universal problem</a:t>
            </a:r>
          </a:p>
          <a:p>
            <a:pPr lvl="2"/>
            <a:r>
              <a:rPr lang="en-US" dirty="0"/>
              <a:t>Some form of automatic option is needed</a:t>
            </a:r>
          </a:p>
          <a:p>
            <a:pPr lvl="1"/>
            <a:r>
              <a:rPr lang="en-US" dirty="0"/>
              <a:t>Emergency Savings are also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27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A4D8-F791-A94A-8A76-8DAA6616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Emergency Savings</a:t>
            </a:r>
          </a:p>
        </p:txBody>
      </p:sp>
    </p:spTree>
    <p:extLst>
      <p:ext uri="{BB962C8B-B14F-4D97-AF65-F5344CB8AC3E}">
        <p14:creationId xmlns:p14="http://schemas.microsoft.com/office/powerpoint/2010/main" val="3285911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1"/>
            <a:ext cx="8170333" cy="648364"/>
          </a:xfrm>
        </p:spPr>
        <p:txBody>
          <a:bodyPr/>
          <a:lstStyle/>
          <a:p>
            <a:r>
              <a:rPr lang="en-US" dirty="0"/>
              <a:t>Emergency Savings Build Resilience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88487"/>
            <a:ext cx="8859795" cy="3843005"/>
          </a:xfrm>
        </p:spPr>
        <p:txBody>
          <a:bodyPr>
            <a:normAutofit/>
          </a:bodyPr>
          <a:lstStyle/>
          <a:p>
            <a:r>
              <a:rPr lang="en-US" sz="2200" dirty="0"/>
              <a:t>Having and using emergency savings strengthens household finances for several years after the emergency.  (</a:t>
            </a:r>
            <a:r>
              <a:rPr lang="en-US" sz="2200" dirty="0" err="1"/>
              <a:t>Sabat</a:t>
            </a:r>
            <a:r>
              <a:rPr lang="en-US" sz="2200" dirty="0"/>
              <a:t> &amp; Gallagher)</a:t>
            </a:r>
          </a:p>
          <a:p>
            <a:r>
              <a:rPr lang="en-US" sz="2200" dirty="0"/>
              <a:t>A 2018 AARP poll found that about 7 of 10 people would join a payroll deduction emergency savings program.</a:t>
            </a:r>
          </a:p>
          <a:p>
            <a:r>
              <a:rPr lang="en-US" sz="2200" dirty="0"/>
              <a:t>But enrollment difficulties reduce participation.  </a:t>
            </a:r>
          </a:p>
          <a:p>
            <a:r>
              <a:rPr lang="en-US" sz="2200" dirty="0"/>
              <a:t>A new NEST study in the UK showed that auto enrollment increased participation by 50 percentage points &amp; savings by 300%.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7762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" y="1"/>
            <a:ext cx="9143999" cy="5143499"/>
          </a:xfrm>
          <a:prstGeom prst="rect">
            <a:avLst/>
          </a:prstGeom>
          <a:solidFill>
            <a:srgbClr val="EC13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FFFF"/>
                </a:solidFill>
              </a:rPr>
              <a:t>Questions?</a:t>
            </a:r>
          </a:p>
        </p:txBody>
      </p:sp>
      <p:pic>
        <p:nvPicPr>
          <p:cNvPr id="23" name="Picture 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96BC13-B5B3-E140-9222-126F4F4FA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64" y="256698"/>
            <a:ext cx="18542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39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A4D8-F791-A94A-8A76-8DAA6616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Retirement Savings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D2DA3-5CF1-9243-B6DC-298132BFE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28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18C3-5882-68A9-D69B-A242B099BAB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456" y="273844"/>
            <a:ext cx="8589364" cy="67122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U.S. Private Sector Employees Ages 18-65 With No Plan 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637367FE-761B-8E22-4AB9-78F7D5F3B0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51624" y="1070518"/>
            <a:ext cx="7819793" cy="391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04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634F-AAA5-49BA-9A56-CC4BCDC0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14" y="-234777"/>
            <a:ext cx="8979885" cy="136114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Those participating in a workplace retirement savings plan say it’s important in helping them to save for retirement.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7162A-DE28-4B68-8C3A-10AA04D3C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192A142-7054-431A-A71A-F024B58D102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CC309E4-B6F3-49D8-88E6-151576A0DA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51566" y="3946578"/>
            <a:ext cx="2476915" cy="5955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 QB4. Thinking about the workplace retirement savings plan to which you are making contributions, how important is this retirement savings plan in helping you save for retirement? Base: Employed and contributing to a workplace retirement savings plan (excludes self-employed)</a:t>
            </a:r>
          </a:p>
          <a:p>
            <a:endParaRPr lang="en-US" dirty="0"/>
          </a:p>
        </p:txBody>
      </p:sp>
      <p:graphicFrame>
        <p:nvGraphicFramePr>
          <p:cNvPr id="8" name="Content Placeholder 13">
            <a:extLst>
              <a:ext uri="{FF2B5EF4-FFF2-40B4-BE49-F238E27FC236}">
                <a16:creationId xmlns:a16="http://schemas.microsoft.com/office/drawing/2014/main" id="{D5D67431-B224-40B6-A6E1-C8C2F1746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708664"/>
              </p:ext>
            </p:extLst>
          </p:nvPr>
        </p:nvGraphicFramePr>
        <p:xfrm>
          <a:off x="345281" y="951470"/>
          <a:ext cx="6315011" cy="4032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982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8521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Those who are </a:t>
            </a:r>
            <a:r>
              <a:rPr lang="en-US" sz="2400" i="1" dirty="0">
                <a:solidFill>
                  <a:srgbClr val="FF0000"/>
                </a:solidFill>
                <a:latin typeface="+mn-lt"/>
              </a:rPr>
              <a:t>not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 offered a retirement savings plan say they would take advantage of an employer-facilitated plan.*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192A142-7054-431A-A71A-F024B58D102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11"/>
          </p:nvPr>
        </p:nvSpPr>
        <p:spPr>
          <a:xfrm>
            <a:off x="6573006" y="3876354"/>
            <a:ext cx="2202322" cy="5955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75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QB2. If your employer offered a way to save for retirement at work, how likely would you be to take advantage of it? Base: Employed but employer doesn’t offer a retirement plan (excludes self-employed)</a:t>
            </a:r>
          </a:p>
          <a:p>
            <a:pPr marL="0" indent="0">
              <a:buNone/>
            </a:pPr>
            <a:r>
              <a:rPr lang="en-US" sz="75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 </a:t>
            </a:r>
            <a:r>
              <a:rPr lang="en-US" sz="75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</a:rPr>
              <a:t>Small base. Interpret results with caution due to small number of respondents for this question.</a:t>
            </a:r>
          </a:p>
        </p:txBody>
      </p:sp>
      <p:graphicFrame>
        <p:nvGraphicFramePr>
          <p:cNvPr id="29" name="Content Placeholder 13">
            <a:extLst>
              <a:ext uri="{FF2B5EF4-FFF2-40B4-BE49-F238E27FC236}">
                <a16:creationId xmlns:a16="http://schemas.microsoft.com/office/drawing/2014/main" id="{C7264551-7106-4CCA-B8A2-6BC5B0E237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553805"/>
              </p:ext>
            </p:extLst>
          </p:nvPr>
        </p:nvGraphicFramePr>
        <p:xfrm>
          <a:off x="118533" y="1066800"/>
          <a:ext cx="6527800" cy="3777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196DE47F-550D-4B75-BE1B-5719B521C83A}"/>
              </a:ext>
            </a:extLst>
          </p:cNvPr>
          <p:cNvSpPr/>
          <p:nvPr/>
        </p:nvSpPr>
        <p:spPr>
          <a:xfrm>
            <a:off x="1633983" y="1907189"/>
            <a:ext cx="972403" cy="8367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77788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0467" y="216496"/>
            <a:ext cx="6518635" cy="507651"/>
          </a:xfrm>
        </p:spPr>
        <p:txBody>
          <a:bodyPr/>
          <a:lstStyle/>
          <a:p>
            <a:pPr algn="ctr"/>
            <a:r>
              <a:rPr lang="en-US" dirty="0"/>
              <a:t>State Facilitated Retirement Savings</a:t>
            </a:r>
          </a:p>
        </p:txBody>
      </p:sp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D96C55A9-BBA1-407F-8872-26EA7C04BE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5599" y="851564"/>
            <a:ext cx="8488372" cy="388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7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Automatic IRA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8485"/>
            <a:ext cx="8340811" cy="3670011"/>
          </a:xfrm>
        </p:spPr>
        <p:txBody>
          <a:bodyPr>
            <a:normAutofit/>
          </a:bodyPr>
          <a:lstStyle/>
          <a:p>
            <a:r>
              <a:rPr lang="en-US" dirty="0"/>
              <a:t>A simple, low-cost way to provide retirement benefits to small businesses. It’s just another payroll deduction.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Allows employees to save </a:t>
            </a:r>
            <a:r>
              <a:rPr lang="en-US" i="1" dirty="0"/>
              <a:t>their own </a:t>
            </a:r>
            <a:r>
              <a:rPr lang="en-US" dirty="0"/>
              <a:t>money. No employer match allowed.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Employers pay no fees to use the program.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3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A78-59AB-4143-8E9B-573C3119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Automatic IRA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C0404-25F5-4AD4-A5FD-A503C9AA3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8485"/>
            <a:ext cx="8340811" cy="3670011"/>
          </a:xfrm>
        </p:spPr>
        <p:txBody>
          <a:bodyPr>
            <a:normAutofit/>
          </a:bodyPr>
          <a:lstStyle/>
          <a:p>
            <a:r>
              <a:rPr lang="en-US" dirty="0"/>
              <a:t>Simple &amp; easy to understand for employees.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Employees like automatic enrollment and are grateful for the guidance.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Appears to spur growth of other plans </a:t>
            </a:r>
            <a:br>
              <a:rPr lang="en-US" dirty="0"/>
            </a:br>
            <a:r>
              <a:rPr lang="en-US" dirty="0"/>
              <a:t>also.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B98655-541A-4901-B0F0-143D7C7B57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51242" y="2571750"/>
            <a:ext cx="2366216" cy="209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8372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AARP">
      <a:dk1>
        <a:srgbClr val="141313"/>
      </a:dk1>
      <a:lt1>
        <a:srgbClr val="F2F2F2"/>
      </a:lt1>
      <a:dk2>
        <a:srgbClr val="D52B1E"/>
      </a:dk2>
      <a:lt2>
        <a:srgbClr val="F2F2F2"/>
      </a:lt2>
      <a:accent1>
        <a:srgbClr val="6C6860"/>
      </a:accent1>
      <a:accent2>
        <a:srgbClr val="1BA5D7"/>
      </a:accent2>
      <a:accent3>
        <a:srgbClr val="7A1600"/>
      </a:accent3>
      <a:accent4>
        <a:srgbClr val="F5C20C"/>
      </a:accent4>
      <a:accent5>
        <a:srgbClr val="A5A6A5"/>
      </a:accent5>
      <a:accent6>
        <a:srgbClr val="A5CE83"/>
      </a:accent6>
      <a:hlink>
        <a:srgbClr val="3C3C3B"/>
      </a:hlink>
      <a:folHlink>
        <a:srgbClr val="0A145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736625590476499E52DDD733A56E73" ma:contentTypeVersion="14" ma:contentTypeDescription="Create a new document." ma:contentTypeScope="" ma:versionID="4d73a5980df26f2c48cf6cfa780ab79b">
  <xsd:schema xmlns:xsd="http://www.w3.org/2001/XMLSchema" xmlns:xs="http://www.w3.org/2001/XMLSchema" xmlns:p="http://schemas.microsoft.com/office/2006/metadata/properties" xmlns:ns3="e1904adb-e7d9-44b7-8c2c-1e6dc4ca1082" xmlns:ns4="df8ab485-4d96-4884-bf0e-ba02b90c0bc1" targetNamespace="http://schemas.microsoft.com/office/2006/metadata/properties" ma:root="true" ma:fieldsID="1330aa36c072f4c44cfa119ad4f49570" ns3:_="" ns4:_="">
    <xsd:import namespace="e1904adb-e7d9-44b7-8c2c-1e6dc4ca1082"/>
    <xsd:import namespace="df8ab485-4d96-4884-bf0e-ba02b90c0b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04adb-e7d9-44b7-8c2c-1e6dc4ca1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ab485-4d96-4884-bf0e-ba02b90c0bc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0F6EF-F34A-436E-B396-416B002481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904adb-e7d9-44b7-8c2c-1e6dc4ca1082"/>
    <ds:schemaRef ds:uri="df8ab485-4d96-4884-bf0e-ba02b90c0b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9263AC-B4B2-40F9-BB39-C08301F411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D4F2A4B-93D9-48D5-B8A1-540A3EFD69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13730</TotalTime>
  <Words>1085</Words>
  <Application>Microsoft Macintosh PowerPoint</Application>
  <PresentationFormat>On-screen Show (16:9)</PresentationFormat>
  <Paragraphs>98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Narrow</vt:lpstr>
      <vt:lpstr>Calibri</vt:lpstr>
      <vt:lpstr>1_Custom Design</vt:lpstr>
      <vt:lpstr>National Press Foundation Presentation </vt:lpstr>
      <vt:lpstr>Improving the U.S. Retirement System</vt:lpstr>
      <vt:lpstr>Building Retirement Savings</vt:lpstr>
      <vt:lpstr>U.S. Private Sector Employees Ages 18-65 With No Plan </vt:lpstr>
      <vt:lpstr>Those participating in a workplace retirement savings plan say it’s important in helping them to save for retirement. </vt:lpstr>
      <vt:lpstr>Those who are not offered a retirement savings plan say they would take advantage of an employer-facilitated plan.* </vt:lpstr>
      <vt:lpstr>State Facilitated Retirement Savings</vt:lpstr>
      <vt:lpstr>The Automatic IRA</vt:lpstr>
      <vt:lpstr>The Automatic IRA</vt:lpstr>
      <vt:lpstr>Small Business Experience with OregonSaves Source: Pew Retirement Savings Project</vt:lpstr>
      <vt:lpstr>Preserving Retirement Savings</vt:lpstr>
      <vt:lpstr>Job Change Cash Outs are a Major Problem</vt:lpstr>
      <vt:lpstr>Job Change Cash Outs are a Major Problem</vt:lpstr>
      <vt:lpstr>Regulatory &amp; Business Practices Can Help</vt:lpstr>
      <vt:lpstr>Regulatory &amp; Business Practices Can Help</vt:lpstr>
      <vt:lpstr>Establish a Pensions Dashboard</vt:lpstr>
      <vt:lpstr>Automatic Rollover or One Lifetime Account</vt:lpstr>
      <vt:lpstr>Using Retirement Savings</vt:lpstr>
      <vt:lpstr>From Saving to Spending</vt:lpstr>
      <vt:lpstr>Building Emergency Savings</vt:lpstr>
      <vt:lpstr>Emergency Savings Build Resilience</vt:lpstr>
      <vt:lpstr>PowerPoint Presentation</vt:lpstr>
    </vt:vector>
  </TitlesOfParts>
  <Company>AARP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AARP Admin</dc:creator>
  <cp:lastModifiedBy>Rachel Jones</cp:lastModifiedBy>
  <cp:revision>184</cp:revision>
  <cp:lastPrinted>2014-12-19T21:00:36Z</cp:lastPrinted>
  <dcterms:created xsi:type="dcterms:W3CDTF">2013-03-04T16:39:12Z</dcterms:created>
  <dcterms:modified xsi:type="dcterms:W3CDTF">2022-09-16T15:53:51Z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0x01010085736625590476499E52DDD733A56E73</vt:lpwstr>
  </property>
</Properties>
</file>