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85" r:id="rId2"/>
    <p:sldId id="357" r:id="rId3"/>
    <p:sldId id="358" r:id="rId4"/>
    <p:sldId id="336" r:id="rId5"/>
    <p:sldId id="258" r:id="rId6"/>
    <p:sldId id="289" r:id="rId7"/>
    <p:sldId id="280" r:id="rId8"/>
    <p:sldId id="281" r:id="rId9"/>
    <p:sldId id="333" r:id="rId10"/>
    <p:sldId id="334" r:id="rId11"/>
    <p:sldId id="362" r:id="rId12"/>
    <p:sldId id="366" r:id="rId13"/>
    <p:sldId id="363" r:id="rId14"/>
    <p:sldId id="360" r:id="rId15"/>
    <p:sldId id="365" r:id="rId16"/>
    <p:sldId id="368" r:id="rId17"/>
    <p:sldId id="369" r:id="rId18"/>
    <p:sldId id="374" r:id="rId19"/>
    <p:sldId id="367" r:id="rId20"/>
    <p:sldId id="371" r:id="rId21"/>
    <p:sldId id="350" r:id="rId22"/>
    <p:sldId id="372" r:id="rId23"/>
    <p:sldId id="373" r:id="rId24"/>
    <p:sldId id="346" r:id="rId25"/>
    <p:sldId id="375" r:id="rId26"/>
    <p:sldId id="370" r:id="rId27"/>
    <p:sldId id="377" r:id="rId28"/>
    <p:sldId id="378" r:id="rId29"/>
    <p:sldId id="381" r:id="rId30"/>
    <p:sldId id="383" r:id="rId31"/>
    <p:sldId id="384" r:id="rId32"/>
    <p:sldId id="343" r:id="rId33"/>
    <p:sldId id="335" r:id="rId34"/>
    <p:sldId id="376" r:id="rId35"/>
    <p:sldId id="361" r:id="rId36"/>
    <p:sldId id="33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72993"/>
  </p:normalViewPr>
  <p:slideViewPr>
    <p:cSldViewPr snapToGrid="0" snapToObjects="1">
      <p:cViewPr varScale="1">
        <p:scale>
          <a:sx n="91" d="100"/>
          <a:sy n="91" d="100"/>
        </p:scale>
        <p:origin x="1680" y="1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7DA87-4820-3B48-8690-6F8FD852B250}" type="datetimeFigureOut">
              <a:rPr lang="en-US" smtClean="0"/>
              <a:t>9/14/22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88882-1F7E-6042-AD63-679465698D03}" type="slidenum">
              <a:rPr lang="en-US" smtClean="0"/>
              <a:t>‹#›</a:t>
            </a:fld>
            <a:endParaRPr lang="en-US"/>
          </a:p>
        </p:txBody>
      </p:sp>
    </p:spTree>
    <p:extLst>
      <p:ext uri="{BB962C8B-B14F-4D97-AF65-F5344CB8AC3E}">
        <p14:creationId xmlns:p14="http://schemas.microsoft.com/office/powerpoint/2010/main" val="40069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1</a:t>
            </a:fld>
            <a:endParaRPr lang="en-US"/>
          </a:p>
        </p:txBody>
      </p:sp>
    </p:spTree>
    <p:extLst>
      <p:ext uri="{BB962C8B-B14F-4D97-AF65-F5344CB8AC3E}">
        <p14:creationId xmlns:p14="http://schemas.microsoft.com/office/powerpoint/2010/main" val="151487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10</a:t>
            </a:fld>
            <a:endParaRPr lang="en-US"/>
          </a:p>
        </p:txBody>
      </p:sp>
    </p:spTree>
    <p:extLst>
      <p:ext uri="{BB962C8B-B14F-4D97-AF65-F5344CB8AC3E}">
        <p14:creationId xmlns:p14="http://schemas.microsoft.com/office/powerpoint/2010/main" val="63850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11</a:t>
            </a:fld>
            <a:endParaRPr lang="en-US"/>
          </a:p>
        </p:txBody>
      </p:sp>
    </p:spTree>
    <p:extLst>
      <p:ext uri="{BB962C8B-B14F-4D97-AF65-F5344CB8AC3E}">
        <p14:creationId xmlns:p14="http://schemas.microsoft.com/office/powerpoint/2010/main" val="222848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12</a:t>
            </a:fld>
            <a:endParaRPr lang="en-US"/>
          </a:p>
        </p:txBody>
      </p:sp>
    </p:spTree>
    <p:extLst>
      <p:ext uri="{BB962C8B-B14F-4D97-AF65-F5344CB8AC3E}">
        <p14:creationId xmlns:p14="http://schemas.microsoft.com/office/powerpoint/2010/main" val="389659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13</a:t>
            </a:fld>
            <a:endParaRPr lang="en-US"/>
          </a:p>
        </p:txBody>
      </p:sp>
    </p:spTree>
    <p:extLst>
      <p:ext uri="{BB962C8B-B14F-4D97-AF65-F5344CB8AC3E}">
        <p14:creationId xmlns:p14="http://schemas.microsoft.com/office/powerpoint/2010/main" val="210228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14</a:t>
            </a:fld>
            <a:endParaRPr lang="en-US"/>
          </a:p>
        </p:txBody>
      </p:sp>
    </p:spTree>
    <p:extLst>
      <p:ext uri="{BB962C8B-B14F-4D97-AF65-F5344CB8AC3E}">
        <p14:creationId xmlns:p14="http://schemas.microsoft.com/office/powerpoint/2010/main" val="41526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15</a:t>
            </a:fld>
            <a:endParaRPr lang="en-US"/>
          </a:p>
        </p:txBody>
      </p:sp>
    </p:spTree>
    <p:extLst>
      <p:ext uri="{BB962C8B-B14F-4D97-AF65-F5344CB8AC3E}">
        <p14:creationId xmlns:p14="http://schemas.microsoft.com/office/powerpoint/2010/main" val="236653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16</a:t>
            </a:fld>
            <a:endParaRPr lang="en-US"/>
          </a:p>
        </p:txBody>
      </p:sp>
    </p:spTree>
    <p:extLst>
      <p:ext uri="{BB962C8B-B14F-4D97-AF65-F5344CB8AC3E}">
        <p14:creationId xmlns:p14="http://schemas.microsoft.com/office/powerpoint/2010/main" val="2284684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17</a:t>
            </a:fld>
            <a:endParaRPr lang="en-US"/>
          </a:p>
        </p:txBody>
      </p:sp>
    </p:spTree>
    <p:extLst>
      <p:ext uri="{BB962C8B-B14F-4D97-AF65-F5344CB8AC3E}">
        <p14:creationId xmlns:p14="http://schemas.microsoft.com/office/powerpoint/2010/main" val="363065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18</a:t>
            </a:fld>
            <a:endParaRPr lang="en-US"/>
          </a:p>
        </p:txBody>
      </p:sp>
    </p:spTree>
    <p:extLst>
      <p:ext uri="{BB962C8B-B14F-4D97-AF65-F5344CB8AC3E}">
        <p14:creationId xmlns:p14="http://schemas.microsoft.com/office/powerpoint/2010/main" val="69664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19</a:t>
            </a:fld>
            <a:endParaRPr lang="en-US"/>
          </a:p>
        </p:txBody>
      </p:sp>
    </p:spTree>
    <p:extLst>
      <p:ext uri="{BB962C8B-B14F-4D97-AF65-F5344CB8AC3E}">
        <p14:creationId xmlns:p14="http://schemas.microsoft.com/office/powerpoint/2010/main" val="524308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2</a:t>
            </a:fld>
            <a:endParaRPr lang="en-US"/>
          </a:p>
        </p:txBody>
      </p:sp>
    </p:spTree>
    <p:extLst>
      <p:ext uri="{BB962C8B-B14F-4D97-AF65-F5344CB8AC3E}">
        <p14:creationId xmlns:p14="http://schemas.microsoft.com/office/powerpoint/2010/main" val="2048563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20</a:t>
            </a:fld>
            <a:endParaRPr lang="en-US"/>
          </a:p>
        </p:txBody>
      </p:sp>
    </p:spTree>
    <p:extLst>
      <p:ext uri="{BB962C8B-B14F-4D97-AF65-F5344CB8AC3E}">
        <p14:creationId xmlns:p14="http://schemas.microsoft.com/office/powerpoint/2010/main" val="1275169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21</a:t>
            </a:fld>
            <a:endParaRPr lang="en-US"/>
          </a:p>
        </p:txBody>
      </p:sp>
    </p:spTree>
    <p:extLst>
      <p:ext uri="{BB962C8B-B14F-4D97-AF65-F5344CB8AC3E}">
        <p14:creationId xmlns:p14="http://schemas.microsoft.com/office/powerpoint/2010/main" val="2502019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22</a:t>
            </a:fld>
            <a:endParaRPr lang="en-US"/>
          </a:p>
        </p:txBody>
      </p:sp>
    </p:spTree>
    <p:extLst>
      <p:ext uri="{BB962C8B-B14F-4D97-AF65-F5344CB8AC3E}">
        <p14:creationId xmlns:p14="http://schemas.microsoft.com/office/powerpoint/2010/main" val="3679080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23</a:t>
            </a:fld>
            <a:endParaRPr lang="en-US"/>
          </a:p>
        </p:txBody>
      </p:sp>
    </p:spTree>
    <p:extLst>
      <p:ext uri="{BB962C8B-B14F-4D97-AF65-F5344CB8AC3E}">
        <p14:creationId xmlns:p14="http://schemas.microsoft.com/office/powerpoint/2010/main" val="629064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24</a:t>
            </a:fld>
            <a:endParaRPr lang="en-US"/>
          </a:p>
        </p:txBody>
      </p:sp>
    </p:spTree>
    <p:extLst>
      <p:ext uri="{BB962C8B-B14F-4D97-AF65-F5344CB8AC3E}">
        <p14:creationId xmlns:p14="http://schemas.microsoft.com/office/powerpoint/2010/main" val="373438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25</a:t>
            </a:fld>
            <a:endParaRPr lang="en-US"/>
          </a:p>
        </p:txBody>
      </p:sp>
    </p:spTree>
    <p:extLst>
      <p:ext uri="{BB962C8B-B14F-4D97-AF65-F5344CB8AC3E}">
        <p14:creationId xmlns:p14="http://schemas.microsoft.com/office/powerpoint/2010/main" val="353471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26</a:t>
            </a:fld>
            <a:endParaRPr lang="en-US"/>
          </a:p>
        </p:txBody>
      </p:sp>
    </p:spTree>
    <p:extLst>
      <p:ext uri="{BB962C8B-B14F-4D97-AF65-F5344CB8AC3E}">
        <p14:creationId xmlns:p14="http://schemas.microsoft.com/office/powerpoint/2010/main" val="4272611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27</a:t>
            </a:fld>
            <a:endParaRPr lang="en-US"/>
          </a:p>
        </p:txBody>
      </p:sp>
    </p:spTree>
    <p:extLst>
      <p:ext uri="{BB962C8B-B14F-4D97-AF65-F5344CB8AC3E}">
        <p14:creationId xmlns:p14="http://schemas.microsoft.com/office/powerpoint/2010/main" val="1283474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28</a:t>
            </a:fld>
            <a:endParaRPr lang="en-US"/>
          </a:p>
        </p:txBody>
      </p:sp>
    </p:spTree>
    <p:extLst>
      <p:ext uri="{BB962C8B-B14F-4D97-AF65-F5344CB8AC3E}">
        <p14:creationId xmlns:p14="http://schemas.microsoft.com/office/powerpoint/2010/main" val="1853101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29</a:t>
            </a:fld>
            <a:endParaRPr lang="en-US"/>
          </a:p>
        </p:txBody>
      </p:sp>
    </p:spTree>
    <p:extLst>
      <p:ext uri="{BB962C8B-B14F-4D97-AF65-F5344CB8AC3E}">
        <p14:creationId xmlns:p14="http://schemas.microsoft.com/office/powerpoint/2010/main" val="122128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3</a:t>
            </a:fld>
            <a:endParaRPr lang="en-US"/>
          </a:p>
        </p:txBody>
      </p:sp>
    </p:spTree>
    <p:extLst>
      <p:ext uri="{BB962C8B-B14F-4D97-AF65-F5344CB8AC3E}">
        <p14:creationId xmlns:p14="http://schemas.microsoft.com/office/powerpoint/2010/main" val="856066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30</a:t>
            </a:fld>
            <a:endParaRPr lang="en-US"/>
          </a:p>
        </p:txBody>
      </p:sp>
    </p:spTree>
    <p:extLst>
      <p:ext uri="{BB962C8B-B14F-4D97-AF65-F5344CB8AC3E}">
        <p14:creationId xmlns:p14="http://schemas.microsoft.com/office/powerpoint/2010/main" val="343427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31</a:t>
            </a:fld>
            <a:endParaRPr lang="en-US"/>
          </a:p>
        </p:txBody>
      </p:sp>
    </p:spTree>
    <p:extLst>
      <p:ext uri="{BB962C8B-B14F-4D97-AF65-F5344CB8AC3E}">
        <p14:creationId xmlns:p14="http://schemas.microsoft.com/office/powerpoint/2010/main" val="2090438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32</a:t>
            </a:fld>
            <a:endParaRPr lang="en-US"/>
          </a:p>
        </p:txBody>
      </p:sp>
    </p:spTree>
    <p:extLst>
      <p:ext uri="{BB962C8B-B14F-4D97-AF65-F5344CB8AC3E}">
        <p14:creationId xmlns:p14="http://schemas.microsoft.com/office/powerpoint/2010/main" val="2107764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33</a:t>
            </a:fld>
            <a:endParaRPr lang="en-US"/>
          </a:p>
        </p:txBody>
      </p:sp>
    </p:spTree>
    <p:extLst>
      <p:ext uri="{BB962C8B-B14F-4D97-AF65-F5344CB8AC3E}">
        <p14:creationId xmlns:p14="http://schemas.microsoft.com/office/powerpoint/2010/main" val="1770104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34</a:t>
            </a:fld>
            <a:endParaRPr lang="en-US"/>
          </a:p>
        </p:txBody>
      </p:sp>
    </p:spTree>
    <p:extLst>
      <p:ext uri="{BB962C8B-B14F-4D97-AF65-F5344CB8AC3E}">
        <p14:creationId xmlns:p14="http://schemas.microsoft.com/office/powerpoint/2010/main" val="614322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35</a:t>
            </a:fld>
            <a:endParaRPr lang="en-US"/>
          </a:p>
        </p:txBody>
      </p:sp>
    </p:spTree>
    <p:extLst>
      <p:ext uri="{BB962C8B-B14F-4D97-AF65-F5344CB8AC3E}">
        <p14:creationId xmlns:p14="http://schemas.microsoft.com/office/powerpoint/2010/main" val="16070272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36</a:t>
            </a:fld>
            <a:endParaRPr lang="en-US"/>
          </a:p>
        </p:txBody>
      </p:sp>
    </p:spTree>
    <p:extLst>
      <p:ext uri="{BB962C8B-B14F-4D97-AF65-F5344CB8AC3E}">
        <p14:creationId xmlns:p14="http://schemas.microsoft.com/office/powerpoint/2010/main" val="76004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4</a:t>
            </a:fld>
            <a:endParaRPr lang="en-US"/>
          </a:p>
        </p:txBody>
      </p:sp>
    </p:spTree>
    <p:extLst>
      <p:ext uri="{BB962C8B-B14F-4D97-AF65-F5344CB8AC3E}">
        <p14:creationId xmlns:p14="http://schemas.microsoft.com/office/powerpoint/2010/main" val="137882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one of the chapters in our book, written by a sociologist based on qualitative research -- Jim, a waiter in his late 50s from Pennsylvania. “It’s a young man’s game— it’s hard to keep up with the physical demands. The plates are not light and I am constantly carrying heavy loads.” He noted that during his 30s, at one of his jobs he had to navigate two steps in the dining room. However, because the restaurant was busy, he would try to “jump” the steps to save a few seconds on each trip from the kitchen to his tables. That jumping years ago eventually led to an Achilles heel problem. Each night after his shift he felt his feet ache as he tried to go to sleep. Jim questioned how long he could do this work. “I am coming up on 60 years old. I don’t think I can keep it up. I don’t know how much longer I can do my job. At my restaurant everything is refillable— bread, soda, soup, salad, pasta— it’s like Whack- a- Mole. I just run my entire shift.” </a:t>
            </a:r>
          </a:p>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5</a:t>
            </a:fld>
            <a:endParaRPr lang="en-US"/>
          </a:p>
        </p:txBody>
      </p:sp>
    </p:spTree>
    <p:extLst>
      <p:ext uri="{BB962C8B-B14F-4D97-AF65-F5344CB8AC3E}">
        <p14:creationId xmlns:p14="http://schemas.microsoft.com/office/powerpoint/2010/main" val="274377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6</a:t>
            </a:fld>
            <a:endParaRPr lang="en-US"/>
          </a:p>
        </p:txBody>
      </p:sp>
    </p:spTree>
    <p:extLst>
      <p:ext uri="{BB962C8B-B14F-4D97-AF65-F5344CB8AC3E}">
        <p14:creationId xmlns:p14="http://schemas.microsoft.com/office/powerpoint/2010/main" val="129082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7</a:t>
            </a:fld>
            <a:endParaRPr lang="en-US"/>
          </a:p>
        </p:txBody>
      </p:sp>
    </p:spTree>
    <p:extLst>
      <p:ext uri="{BB962C8B-B14F-4D97-AF65-F5344CB8AC3E}">
        <p14:creationId xmlns:p14="http://schemas.microsoft.com/office/powerpoint/2010/main" val="108120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A88882-1F7E-6042-AD63-679465698D03}" type="slidenum">
              <a:rPr lang="en-US" smtClean="0"/>
              <a:t>8</a:t>
            </a:fld>
            <a:endParaRPr lang="en-US"/>
          </a:p>
        </p:txBody>
      </p:sp>
    </p:spTree>
    <p:extLst>
      <p:ext uri="{BB962C8B-B14F-4D97-AF65-F5344CB8AC3E}">
        <p14:creationId xmlns:p14="http://schemas.microsoft.com/office/powerpoint/2010/main" val="133579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37A88882-1F7E-6042-AD63-679465698D03}" type="slidenum">
              <a:rPr lang="en-US" smtClean="0"/>
              <a:t>9</a:t>
            </a:fld>
            <a:endParaRPr lang="en-US"/>
          </a:p>
        </p:txBody>
      </p:sp>
    </p:spTree>
    <p:extLst>
      <p:ext uri="{BB962C8B-B14F-4D97-AF65-F5344CB8AC3E}">
        <p14:creationId xmlns:p14="http://schemas.microsoft.com/office/powerpoint/2010/main" val="93012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41C1-4E5F-AD46-B550-D9FB8F440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3F631-5E8B-3143-BDF3-5A766EA34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87E1F1-DDB2-7345-B855-721403F41176}"/>
              </a:ext>
            </a:extLst>
          </p:cNvPr>
          <p:cNvSpPr>
            <a:spLocks noGrp="1"/>
          </p:cNvSpPr>
          <p:nvPr>
            <p:ph type="dt" sz="half" idx="10"/>
          </p:nvPr>
        </p:nvSpPr>
        <p:spPr/>
        <p:txBody>
          <a:bodyPr/>
          <a:lstStyle/>
          <a:p>
            <a:fld id="{A6506839-00EB-1F43-952B-CF7E175F7135}" type="datetime1">
              <a:rPr lang="en-US" smtClean="0"/>
              <a:t>9/14/22</a:t>
            </a:fld>
            <a:endParaRPr lang="en-US"/>
          </a:p>
        </p:txBody>
      </p:sp>
      <p:sp>
        <p:nvSpPr>
          <p:cNvPr id="5" name="Footer Placeholder 4">
            <a:extLst>
              <a:ext uri="{FF2B5EF4-FFF2-40B4-BE49-F238E27FC236}">
                <a16:creationId xmlns:a16="http://schemas.microsoft.com/office/drawing/2014/main" id="{17BB81C3-81C1-A843-ABC9-026132AC2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0A3A3-0BFF-134B-94F1-81FDE800349F}"/>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159351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F6C1-0A08-4148-B456-CA791FD746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7D04F9-8EDD-2A42-BE49-E867CE026F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69D54-33D2-6145-88F8-8A1CE43E5E4E}"/>
              </a:ext>
            </a:extLst>
          </p:cNvPr>
          <p:cNvSpPr>
            <a:spLocks noGrp="1"/>
          </p:cNvSpPr>
          <p:nvPr>
            <p:ph type="dt" sz="half" idx="10"/>
          </p:nvPr>
        </p:nvSpPr>
        <p:spPr/>
        <p:txBody>
          <a:bodyPr/>
          <a:lstStyle/>
          <a:p>
            <a:fld id="{A589F5B3-3E24-3041-A3A5-FDE5D16B267B}" type="datetime1">
              <a:rPr lang="en-US" smtClean="0"/>
              <a:t>9/14/22</a:t>
            </a:fld>
            <a:endParaRPr lang="en-US"/>
          </a:p>
        </p:txBody>
      </p:sp>
      <p:sp>
        <p:nvSpPr>
          <p:cNvPr id="5" name="Footer Placeholder 4">
            <a:extLst>
              <a:ext uri="{FF2B5EF4-FFF2-40B4-BE49-F238E27FC236}">
                <a16:creationId xmlns:a16="http://schemas.microsoft.com/office/drawing/2014/main" id="{A4276035-D7ED-7D4E-B8CB-51E6586F5A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05FDD2-7949-244E-85FB-90391DCAB305}"/>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4091380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D9D59F-F216-7245-A45C-7C6B1DAE30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D130AA-122B-D243-9524-5E127F58CD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F5F0C-EAFC-E442-8B22-4482D39B0172}"/>
              </a:ext>
            </a:extLst>
          </p:cNvPr>
          <p:cNvSpPr>
            <a:spLocks noGrp="1"/>
          </p:cNvSpPr>
          <p:nvPr>
            <p:ph type="dt" sz="half" idx="10"/>
          </p:nvPr>
        </p:nvSpPr>
        <p:spPr/>
        <p:txBody>
          <a:bodyPr/>
          <a:lstStyle/>
          <a:p>
            <a:fld id="{5027965C-F385-7B41-A02B-3992FF1A057E}" type="datetime1">
              <a:rPr lang="en-US" smtClean="0"/>
              <a:t>9/14/22</a:t>
            </a:fld>
            <a:endParaRPr lang="en-US"/>
          </a:p>
        </p:txBody>
      </p:sp>
      <p:sp>
        <p:nvSpPr>
          <p:cNvPr id="5" name="Footer Placeholder 4">
            <a:extLst>
              <a:ext uri="{FF2B5EF4-FFF2-40B4-BE49-F238E27FC236}">
                <a16:creationId xmlns:a16="http://schemas.microsoft.com/office/drawing/2014/main" id="{E2FE1D21-2F74-034C-976F-AF9086944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13FF3-153B-A043-A8E8-AEC56E9C03E4}"/>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127356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0942-1D5B-D342-B8F8-7728DFFFF625}"/>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976A92E1-8C2F-4043-A501-B28DBEEDB5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77050-5C0E-C641-93F1-1E5DFC9F9EB1}"/>
              </a:ext>
            </a:extLst>
          </p:cNvPr>
          <p:cNvSpPr>
            <a:spLocks noGrp="1"/>
          </p:cNvSpPr>
          <p:nvPr>
            <p:ph type="dt" sz="half" idx="10"/>
          </p:nvPr>
        </p:nvSpPr>
        <p:spPr/>
        <p:txBody>
          <a:bodyPr/>
          <a:lstStyle/>
          <a:p>
            <a:fld id="{39231A28-1268-DD44-A08B-DAE6D4512BDA}" type="datetime1">
              <a:rPr lang="en-US" smtClean="0"/>
              <a:t>9/14/22</a:t>
            </a:fld>
            <a:endParaRPr lang="en-US" dirty="0"/>
          </a:p>
        </p:txBody>
      </p:sp>
      <p:sp>
        <p:nvSpPr>
          <p:cNvPr id="5" name="Footer Placeholder 4">
            <a:extLst>
              <a:ext uri="{FF2B5EF4-FFF2-40B4-BE49-F238E27FC236}">
                <a16:creationId xmlns:a16="http://schemas.microsoft.com/office/drawing/2014/main" id="{D25F509F-DF63-6C40-9420-B848B1BE0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A88C7-5778-DC4E-A383-90D4FDC4D86A}"/>
              </a:ext>
            </a:extLst>
          </p:cNvPr>
          <p:cNvSpPr>
            <a:spLocks noGrp="1"/>
          </p:cNvSpPr>
          <p:nvPr>
            <p:ph type="sldNum" sz="quarter" idx="12"/>
          </p:nvPr>
        </p:nvSpPr>
        <p:spPr>
          <a:xfrm>
            <a:off x="9183356" y="6342045"/>
            <a:ext cx="2743200" cy="365125"/>
          </a:xfrm>
        </p:spPr>
        <p:txBody>
          <a:bodyPr/>
          <a:lstStyle>
            <a:lvl1pPr>
              <a:defRPr sz="1800"/>
            </a:lvl1pPr>
          </a:lstStyle>
          <a:p>
            <a:fld id="{0E6C418C-1FA2-6041-B99C-09F95ADF132C}" type="slidenum">
              <a:rPr lang="en-US" smtClean="0"/>
              <a:pPr/>
              <a:t>‹#›</a:t>
            </a:fld>
            <a:endParaRPr lang="en-US" dirty="0"/>
          </a:p>
        </p:txBody>
      </p:sp>
    </p:spTree>
    <p:extLst>
      <p:ext uri="{BB962C8B-B14F-4D97-AF65-F5344CB8AC3E}">
        <p14:creationId xmlns:p14="http://schemas.microsoft.com/office/powerpoint/2010/main" val="145652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4662-5E15-7C4C-B914-EF284998D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49B3E9-CEC0-174F-A040-D3EE235D2B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926668-E3B8-6148-A48E-1825DB4858CA}"/>
              </a:ext>
            </a:extLst>
          </p:cNvPr>
          <p:cNvSpPr>
            <a:spLocks noGrp="1"/>
          </p:cNvSpPr>
          <p:nvPr>
            <p:ph type="dt" sz="half" idx="10"/>
          </p:nvPr>
        </p:nvSpPr>
        <p:spPr/>
        <p:txBody>
          <a:bodyPr/>
          <a:lstStyle/>
          <a:p>
            <a:fld id="{EA002B88-6AF2-DD45-AF48-1AFEFF278743}" type="datetime1">
              <a:rPr lang="en-US" smtClean="0"/>
              <a:t>9/14/22</a:t>
            </a:fld>
            <a:endParaRPr lang="en-US"/>
          </a:p>
        </p:txBody>
      </p:sp>
      <p:sp>
        <p:nvSpPr>
          <p:cNvPr id="5" name="Footer Placeholder 4">
            <a:extLst>
              <a:ext uri="{FF2B5EF4-FFF2-40B4-BE49-F238E27FC236}">
                <a16:creationId xmlns:a16="http://schemas.microsoft.com/office/drawing/2014/main" id="{FC9D1E5B-9B09-4849-BE23-D88BA6F5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70E55B-DA78-CE4B-85F5-FA83DFC9BEAC}"/>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181075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AB0A-D1DA-C74F-ABFE-D409202D12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D5B3F4-BF39-994A-97CA-50F098F3EA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7F8294-B27C-334E-94A4-4D939C868A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205053-9665-7D44-8546-3E15721539A2}"/>
              </a:ext>
            </a:extLst>
          </p:cNvPr>
          <p:cNvSpPr>
            <a:spLocks noGrp="1"/>
          </p:cNvSpPr>
          <p:nvPr>
            <p:ph type="dt" sz="half" idx="10"/>
          </p:nvPr>
        </p:nvSpPr>
        <p:spPr/>
        <p:txBody>
          <a:bodyPr/>
          <a:lstStyle/>
          <a:p>
            <a:fld id="{6B885BD1-C2D6-1043-9BEB-1F0D9837CAF1}" type="datetime1">
              <a:rPr lang="en-US" smtClean="0"/>
              <a:t>9/14/22</a:t>
            </a:fld>
            <a:endParaRPr lang="en-US"/>
          </a:p>
        </p:txBody>
      </p:sp>
      <p:sp>
        <p:nvSpPr>
          <p:cNvPr id="6" name="Footer Placeholder 5">
            <a:extLst>
              <a:ext uri="{FF2B5EF4-FFF2-40B4-BE49-F238E27FC236}">
                <a16:creationId xmlns:a16="http://schemas.microsoft.com/office/drawing/2014/main" id="{51AD606E-C52A-1540-9FD0-ABB2B48580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C9F03-68C9-754F-9BFB-808A1990A948}"/>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178664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F932-0857-FF45-9FC6-31B3F15C37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85251-58F8-654D-8C24-F8670BB68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AF0F334-5AFA-BA42-8774-CD7B605ADF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931A2E-6DB8-B947-873D-B2E196252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F1A9963-902F-4D42-8ED7-D78488B4F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A4C2DB-5D9C-104B-BE2F-7E11D9FD51CD}"/>
              </a:ext>
            </a:extLst>
          </p:cNvPr>
          <p:cNvSpPr>
            <a:spLocks noGrp="1"/>
          </p:cNvSpPr>
          <p:nvPr>
            <p:ph type="dt" sz="half" idx="10"/>
          </p:nvPr>
        </p:nvSpPr>
        <p:spPr/>
        <p:txBody>
          <a:bodyPr/>
          <a:lstStyle/>
          <a:p>
            <a:fld id="{B555B938-E7AA-B84A-AE25-A9C2E2C0860A}" type="datetime1">
              <a:rPr lang="en-US" smtClean="0"/>
              <a:t>9/14/22</a:t>
            </a:fld>
            <a:endParaRPr lang="en-US"/>
          </a:p>
        </p:txBody>
      </p:sp>
      <p:sp>
        <p:nvSpPr>
          <p:cNvPr id="8" name="Footer Placeholder 7">
            <a:extLst>
              <a:ext uri="{FF2B5EF4-FFF2-40B4-BE49-F238E27FC236}">
                <a16:creationId xmlns:a16="http://schemas.microsoft.com/office/drawing/2014/main" id="{1DBAA872-09CA-BF4D-8560-BC19A4DF68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04C6BC-6306-054F-ADB2-2C8B6B7557D6}"/>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209640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9159-898E-2942-8621-685BC4333C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ABE9BA-DE9A-FC43-92C2-2C1857F1F772}"/>
              </a:ext>
            </a:extLst>
          </p:cNvPr>
          <p:cNvSpPr>
            <a:spLocks noGrp="1"/>
          </p:cNvSpPr>
          <p:nvPr>
            <p:ph type="dt" sz="half" idx="10"/>
          </p:nvPr>
        </p:nvSpPr>
        <p:spPr/>
        <p:txBody>
          <a:bodyPr/>
          <a:lstStyle/>
          <a:p>
            <a:fld id="{022FF96F-CF1F-0048-AB3B-3AFCCE80A488}" type="datetime1">
              <a:rPr lang="en-US" smtClean="0"/>
              <a:t>9/14/22</a:t>
            </a:fld>
            <a:endParaRPr lang="en-US"/>
          </a:p>
        </p:txBody>
      </p:sp>
      <p:sp>
        <p:nvSpPr>
          <p:cNvPr id="4" name="Footer Placeholder 3">
            <a:extLst>
              <a:ext uri="{FF2B5EF4-FFF2-40B4-BE49-F238E27FC236}">
                <a16:creationId xmlns:a16="http://schemas.microsoft.com/office/drawing/2014/main" id="{651EB74F-9BA4-0D4D-AA51-B17414B605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508A0F-E29B-1D4A-8828-080CDFB3A78B}"/>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39694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1EBEDA-36F0-9347-ABF8-47D2DF47A4C5}"/>
              </a:ext>
            </a:extLst>
          </p:cNvPr>
          <p:cNvSpPr>
            <a:spLocks noGrp="1"/>
          </p:cNvSpPr>
          <p:nvPr>
            <p:ph type="dt" sz="half" idx="10"/>
          </p:nvPr>
        </p:nvSpPr>
        <p:spPr/>
        <p:txBody>
          <a:bodyPr/>
          <a:lstStyle/>
          <a:p>
            <a:fld id="{BFE6B9AA-9B2C-2C41-9DCE-1D7E2D3CEC9C}" type="datetime1">
              <a:rPr lang="en-US" smtClean="0"/>
              <a:t>9/14/22</a:t>
            </a:fld>
            <a:endParaRPr lang="en-US"/>
          </a:p>
        </p:txBody>
      </p:sp>
      <p:sp>
        <p:nvSpPr>
          <p:cNvPr id="3" name="Footer Placeholder 2">
            <a:extLst>
              <a:ext uri="{FF2B5EF4-FFF2-40B4-BE49-F238E27FC236}">
                <a16:creationId xmlns:a16="http://schemas.microsoft.com/office/drawing/2014/main" id="{4B4D2A0C-57E2-AD42-A828-179B5BE49D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B52AEB-BFF9-544F-A3B2-BAF6C910AC4E}"/>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1276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C35E-7F41-9B49-8712-796611BA0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B0CCC3-B27F-8A48-807B-112B2D8925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9C7982-80EF-B14C-8311-B2FCF6D3F3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99E79A-B16F-944B-9EE6-00D5A2DD1FF5}"/>
              </a:ext>
            </a:extLst>
          </p:cNvPr>
          <p:cNvSpPr>
            <a:spLocks noGrp="1"/>
          </p:cNvSpPr>
          <p:nvPr>
            <p:ph type="dt" sz="half" idx="10"/>
          </p:nvPr>
        </p:nvSpPr>
        <p:spPr/>
        <p:txBody>
          <a:bodyPr/>
          <a:lstStyle/>
          <a:p>
            <a:fld id="{F972CF60-06D5-4045-96A9-D2D1085D23C7}" type="datetime1">
              <a:rPr lang="en-US" smtClean="0"/>
              <a:t>9/14/22</a:t>
            </a:fld>
            <a:endParaRPr lang="en-US"/>
          </a:p>
        </p:txBody>
      </p:sp>
      <p:sp>
        <p:nvSpPr>
          <p:cNvPr id="6" name="Footer Placeholder 5">
            <a:extLst>
              <a:ext uri="{FF2B5EF4-FFF2-40B4-BE49-F238E27FC236}">
                <a16:creationId xmlns:a16="http://schemas.microsoft.com/office/drawing/2014/main" id="{6CE16C86-48DE-2B44-9227-303238A43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DC69DB-974A-E144-97CB-561BBC88DDED}"/>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1125613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93DE-1B3F-484F-855E-7BCDB008C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15901E-33DD-4B4C-B139-DF9ABF059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4394AD-0A6F-8A45-AB30-9D9161A61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6FB33C-6F10-D24E-89FE-9C725C09E331}"/>
              </a:ext>
            </a:extLst>
          </p:cNvPr>
          <p:cNvSpPr>
            <a:spLocks noGrp="1"/>
          </p:cNvSpPr>
          <p:nvPr>
            <p:ph type="dt" sz="half" idx="10"/>
          </p:nvPr>
        </p:nvSpPr>
        <p:spPr/>
        <p:txBody>
          <a:bodyPr/>
          <a:lstStyle/>
          <a:p>
            <a:fld id="{6A607EF0-C6A8-D24E-8131-E5BC75864E30}" type="datetime1">
              <a:rPr lang="en-US" smtClean="0"/>
              <a:t>9/14/22</a:t>
            </a:fld>
            <a:endParaRPr lang="en-US"/>
          </a:p>
        </p:txBody>
      </p:sp>
      <p:sp>
        <p:nvSpPr>
          <p:cNvPr id="6" name="Footer Placeholder 5">
            <a:extLst>
              <a:ext uri="{FF2B5EF4-FFF2-40B4-BE49-F238E27FC236}">
                <a16:creationId xmlns:a16="http://schemas.microsoft.com/office/drawing/2014/main" id="{863A6BAA-A324-B14D-B2AC-A1FA6E879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29CA2C-F78A-FF4A-9E64-5D935FBDB4B2}"/>
              </a:ext>
            </a:extLst>
          </p:cNvPr>
          <p:cNvSpPr>
            <a:spLocks noGrp="1"/>
          </p:cNvSpPr>
          <p:nvPr>
            <p:ph type="sldNum" sz="quarter" idx="12"/>
          </p:nvPr>
        </p:nvSpPr>
        <p:spPr/>
        <p:txBody>
          <a:bodyPr/>
          <a:lstStyle/>
          <a:p>
            <a:fld id="{0E6C418C-1FA2-6041-B99C-09F95ADF132C}" type="slidenum">
              <a:rPr lang="en-US" smtClean="0"/>
              <a:t>‹#›</a:t>
            </a:fld>
            <a:endParaRPr lang="en-US"/>
          </a:p>
        </p:txBody>
      </p:sp>
    </p:spTree>
    <p:extLst>
      <p:ext uri="{BB962C8B-B14F-4D97-AF65-F5344CB8AC3E}">
        <p14:creationId xmlns:p14="http://schemas.microsoft.com/office/powerpoint/2010/main" val="417922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0079-7C8E-E046-B545-9F25B1E534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443A09-9FAF-DA48-A5FF-88E1748CAB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63696-8206-F04D-A2C1-3B0B512DB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97B12-0559-7148-B370-42987787F07A}" type="datetime1">
              <a:rPr lang="en-US" smtClean="0"/>
              <a:t>9/14/22</a:t>
            </a:fld>
            <a:endParaRPr lang="en-US"/>
          </a:p>
        </p:txBody>
      </p:sp>
      <p:sp>
        <p:nvSpPr>
          <p:cNvPr id="5" name="Footer Placeholder 4">
            <a:extLst>
              <a:ext uri="{FF2B5EF4-FFF2-40B4-BE49-F238E27FC236}">
                <a16:creationId xmlns:a16="http://schemas.microsoft.com/office/drawing/2014/main" id="{AEC00706-FC85-A349-8F72-01FA24BBB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4ED7C2-3AE9-064D-BAFA-72A4BCC634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C418C-1FA2-6041-B99C-09F95ADF132C}" type="slidenum">
              <a:rPr lang="en-US" smtClean="0"/>
              <a:t>‹#›</a:t>
            </a:fld>
            <a:endParaRPr lang="en-US"/>
          </a:p>
        </p:txBody>
      </p:sp>
    </p:spTree>
    <p:extLst>
      <p:ext uri="{BB962C8B-B14F-4D97-AF65-F5344CB8AC3E}">
        <p14:creationId xmlns:p14="http://schemas.microsoft.com/office/powerpoint/2010/main" val="276028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509CFC-0A59-674B-89C1-6EA05CED2F57}"/>
              </a:ext>
            </a:extLst>
          </p:cNvPr>
          <p:cNvSpPr>
            <a:spLocks noGrp="1"/>
          </p:cNvSpPr>
          <p:nvPr>
            <p:ph type="sldNum" sz="quarter" idx="12"/>
          </p:nvPr>
        </p:nvSpPr>
        <p:spPr/>
        <p:txBody>
          <a:bodyPr/>
          <a:lstStyle/>
          <a:p>
            <a:fld id="{0E6C418C-1FA2-6041-B99C-09F95ADF132C}" type="slidenum">
              <a:rPr lang="en-US" smtClean="0"/>
              <a:t>1</a:t>
            </a:fld>
            <a:endParaRPr lang="en-US"/>
          </a:p>
        </p:txBody>
      </p:sp>
      <p:sp>
        <p:nvSpPr>
          <p:cNvPr id="6" name="Title 5">
            <a:extLst>
              <a:ext uri="{FF2B5EF4-FFF2-40B4-BE49-F238E27FC236}">
                <a16:creationId xmlns:a16="http://schemas.microsoft.com/office/drawing/2014/main" id="{AB91AE3E-CC25-6578-612E-B738B6D32E6D}"/>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501955E7-6C46-73F7-BFE6-2A4127D30C61}"/>
              </a:ext>
            </a:extLst>
          </p:cNvPr>
          <p:cNvPicPr>
            <a:picLocks noGrp="1" noChangeAspect="1"/>
          </p:cNvPicPr>
          <p:nvPr>
            <p:ph idx="1"/>
          </p:nvPr>
        </p:nvPicPr>
        <p:blipFill rotWithShape="1">
          <a:blip r:embed="rId3"/>
          <a:srcRect l="170" t="4419" b="4715"/>
          <a:stretch/>
        </p:blipFill>
        <p:spPr>
          <a:xfrm>
            <a:off x="0" y="0"/>
            <a:ext cx="12192000" cy="6858000"/>
          </a:xfrm>
        </p:spPr>
      </p:pic>
    </p:spTree>
    <p:extLst>
      <p:ext uri="{BB962C8B-B14F-4D97-AF65-F5344CB8AC3E}">
        <p14:creationId xmlns:p14="http://schemas.microsoft.com/office/powerpoint/2010/main" val="24716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lstStyle/>
          <a:p>
            <a:r>
              <a:rPr lang="en-US" dirty="0"/>
              <a:t>Demographic changes are inevitable. </a:t>
            </a:r>
            <a:br>
              <a:rPr lang="en-US" dirty="0"/>
            </a:br>
            <a:r>
              <a:rPr lang="en-US" dirty="0"/>
              <a:t>Policy responses are a choice</a:t>
            </a:r>
          </a:p>
        </p:txBody>
      </p:sp>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2078181"/>
            <a:ext cx="10515600" cy="4098781"/>
          </a:xfrm>
        </p:spPr>
        <p:txBody>
          <a:bodyPr>
            <a:normAutofit/>
          </a:bodyPr>
          <a:lstStyle/>
          <a:p>
            <a:r>
              <a:rPr lang="en-US" dirty="0"/>
              <a:t>Mutual effects of major systems on each other – </a:t>
            </a:r>
            <a:r>
              <a:rPr lang="en-US" b="1" dirty="0"/>
              <a:t>labor force policy is retirement policy and vice versa </a:t>
            </a:r>
            <a:endParaRPr lang="en-US" dirty="0"/>
          </a:p>
          <a:p>
            <a:r>
              <a:rPr lang="en-US" dirty="0"/>
              <a:t>Social inequalities in work are large, but problems stretch </a:t>
            </a:r>
            <a:r>
              <a:rPr lang="en-US" b="1" dirty="0"/>
              <a:t>far up the SES distribution</a:t>
            </a:r>
            <a:endParaRPr lang="en-US" dirty="0"/>
          </a:p>
          <a:p>
            <a:r>
              <a:rPr lang="en-US" dirty="0"/>
              <a:t>Policies to encourage delayed retirement need to address workers a </a:t>
            </a:r>
            <a:r>
              <a:rPr lang="en-US" b="1" dirty="0"/>
              <a:t>decade or more before traditional retirement ages</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10</a:t>
            </a:fld>
            <a:endParaRPr lang="en-US"/>
          </a:p>
        </p:txBody>
      </p:sp>
    </p:spTree>
    <p:extLst>
      <p:ext uri="{BB962C8B-B14F-4D97-AF65-F5344CB8AC3E}">
        <p14:creationId xmlns:p14="http://schemas.microsoft.com/office/powerpoint/2010/main" val="214150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r>
              <a:rPr lang="en-US" sz="6100" dirty="0"/>
              <a:t>Story #1:</a:t>
            </a:r>
            <a:br>
              <a:rPr lang="en-US" sz="6100" dirty="0"/>
            </a:br>
            <a:r>
              <a:rPr lang="en-US" sz="6100" dirty="0"/>
              <a:t>Americans in their 50s: </a:t>
            </a:r>
            <a:br>
              <a:rPr lang="en-US" sz="6100" dirty="0"/>
            </a:br>
            <a:r>
              <a:rPr lang="en-US" sz="6100" dirty="0"/>
              <a:t>the disappearing workforce</a:t>
            </a:r>
            <a:endParaRPr lang="en-US" sz="61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0E6C418C-1FA2-6041-B99C-09F95ADF132C}" type="slidenum">
              <a:rPr lang="en-US" sz="1200">
                <a:solidFill>
                  <a:schemeClr val="tx1">
                    <a:lumMod val="50000"/>
                    <a:lumOff val="50000"/>
                  </a:schemeClr>
                </a:solidFill>
              </a:rPr>
              <a:pPr>
                <a:spcAft>
                  <a:spcPts val="600"/>
                </a:spcAft>
              </a:pPr>
              <a:t>11</a:t>
            </a:fld>
            <a:endParaRPr lang="en-US" sz="1200">
              <a:solidFill>
                <a:schemeClr val="tx1">
                  <a:lumMod val="50000"/>
                  <a:lumOff val="50000"/>
                </a:schemeClr>
              </a:solidFill>
            </a:endParaRPr>
          </a:p>
        </p:txBody>
      </p:sp>
    </p:spTree>
    <p:extLst>
      <p:ext uri="{BB962C8B-B14F-4D97-AF65-F5344CB8AC3E}">
        <p14:creationId xmlns:p14="http://schemas.microsoft.com/office/powerpoint/2010/main" val="287799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932708"/>
            <a:ext cx="10515600" cy="4774461"/>
          </a:xfrm>
        </p:spPr>
        <p:txBody>
          <a:bodyPr>
            <a:normAutofit/>
          </a:bodyPr>
          <a:lstStyle/>
          <a:p>
            <a:pPr lvl="0"/>
            <a:r>
              <a:rPr lang="en-US" dirty="0"/>
              <a:t>Unemployment rates in late 50s: 3-4 percent</a:t>
            </a:r>
          </a:p>
          <a:p>
            <a:pPr lvl="0"/>
            <a:r>
              <a:rPr lang="en-US" dirty="0"/>
              <a:t>But almost 30 percent are out of the labor force</a:t>
            </a:r>
          </a:p>
          <a:p>
            <a:r>
              <a:rPr lang="en-US" dirty="0"/>
              <a:t>For most, leaving paid work in their 50s means having less to live on as they age</a:t>
            </a:r>
          </a:p>
          <a:p>
            <a:pPr lvl="0"/>
            <a:endParaRPr lang="en-US" dirty="0"/>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12</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Labor force leavers are </a:t>
            </a:r>
            <a:br>
              <a:rPr lang="en-US" dirty="0"/>
            </a:br>
            <a:r>
              <a:rPr lang="en-US" dirty="0"/>
              <a:t>invisible in unemployment statistics</a:t>
            </a:r>
            <a:endParaRPr lang="en-US" i="1" dirty="0"/>
          </a:p>
        </p:txBody>
      </p:sp>
    </p:spTree>
    <p:extLst>
      <p:ext uri="{BB962C8B-B14F-4D97-AF65-F5344CB8AC3E}">
        <p14:creationId xmlns:p14="http://schemas.microsoft.com/office/powerpoint/2010/main" val="360379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lstStyle/>
          <a:p>
            <a:r>
              <a:rPr lang="en-US" dirty="0"/>
              <a:t>Employment rates drop by about </a:t>
            </a:r>
            <a:br>
              <a:rPr lang="en-US" dirty="0"/>
            </a:br>
            <a:r>
              <a:rPr lang="en-US" dirty="0"/>
              <a:t>20 percentage points from ages 50 to 60 </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13</a:t>
            </a:fld>
            <a:endParaRPr lang="en-US" dirty="0"/>
          </a:p>
        </p:txBody>
      </p:sp>
      <p:pic>
        <p:nvPicPr>
          <p:cNvPr id="8" name="Picture 7">
            <a:extLst>
              <a:ext uri="{FF2B5EF4-FFF2-40B4-BE49-F238E27FC236}">
                <a16:creationId xmlns:a16="http://schemas.microsoft.com/office/drawing/2014/main" id="{4609353E-7736-434C-AC69-499092E7EFBC}"/>
              </a:ext>
            </a:extLst>
          </p:cNvPr>
          <p:cNvPicPr>
            <a:picLocks noChangeAspect="1"/>
          </p:cNvPicPr>
          <p:nvPr/>
        </p:nvPicPr>
        <p:blipFill>
          <a:blip r:embed="rId3"/>
          <a:stretch>
            <a:fillRect/>
          </a:stretch>
        </p:blipFill>
        <p:spPr>
          <a:xfrm>
            <a:off x="588723" y="1362348"/>
            <a:ext cx="11473842" cy="5736921"/>
          </a:xfrm>
          <a:prstGeom prst="rect">
            <a:avLst/>
          </a:prstGeom>
        </p:spPr>
      </p:pic>
    </p:spTree>
    <p:extLst>
      <p:ext uri="{BB962C8B-B14F-4D97-AF65-F5344CB8AC3E}">
        <p14:creationId xmlns:p14="http://schemas.microsoft.com/office/powerpoint/2010/main" val="85286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690688"/>
            <a:ext cx="10515600" cy="5016482"/>
          </a:xfrm>
        </p:spPr>
        <p:txBody>
          <a:bodyPr>
            <a:normAutofit/>
          </a:bodyPr>
          <a:lstStyle/>
          <a:p>
            <a:pPr lvl="0"/>
            <a:r>
              <a:rPr lang="en-US" dirty="0"/>
              <a:t>Retirement = working to age 65, getting the gold watch, golfing? (No.)</a:t>
            </a:r>
          </a:p>
          <a:p>
            <a:pPr lvl="0"/>
            <a:r>
              <a:rPr lang="en-US" dirty="0"/>
              <a:t>Working longer starts younger than we might think</a:t>
            </a:r>
          </a:p>
          <a:p>
            <a:pPr lvl="0"/>
            <a:r>
              <a:rPr lang="en-US" dirty="0"/>
              <a:t>By age 65, fewer than half of Americans are still working for pay</a:t>
            </a:r>
          </a:p>
          <a:p>
            <a:pPr lvl="0"/>
            <a:r>
              <a:rPr lang="en-US" dirty="0"/>
              <a:t>Only half of Americans have steady employment throughout their 50s</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14</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Correcting the mental model of retirement</a:t>
            </a:r>
            <a:endParaRPr lang="en-US" i="1" dirty="0"/>
          </a:p>
        </p:txBody>
      </p:sp>
    </p:spTree>
    <p:extLst>
      <p:ext uri="{BB962C8B-B14F-4D97-AF65-F5344CB8AC3E}">
        <p14:creationId xmlns:p14="http://schemas.microsoft.com/office/powerpoint/2010/main" val="277987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690688"/>
            <a:ext cx="10515600" cy="5016482"/>
          </a:xfrm>
        </p:spPr>
        <p:txBody>
          <a:bodyPr>
            <a:normAutofit/>
          </a:bodyPr>
          <a:lstStyle/>
          <a:p>
            <a:r>
              <a:rPr lang="en-US" dirty="0"/>
              <a:t>Unstable employment and age discrimination</a:t>
            </a:r>
          </a:p>
          <a:p>
            <a:pPr lvl="1"/>
            <a:r>
              <a:rPr lang="en-US" dirty="0"/>
              <a:t>Among workers who lose their jobs in their late 50s or early 60s, only 1 in 10 ever again has a job that pays as well as the one they lost</a:t>
            </a:r>
          </a:p>
          <a:p>
            <a:pPr lvl="1"/>
            <a:r>
              <a:rPr lang="en-US" dirty="0"/>
              <a:t>More than half of retirees say they were forced or partly forced to retire</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15</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Why do Americans retire early?</a:t>
            </a:r>
            <a:endParaRPr lang="en-US" i="1" dirty="0"/>
          </a:p>
        </p:txBody>
      </p:sp>
    </p:spTree>
    <p:extLst>
      <p:ext uri="{BB962C8B-B14F-4D97-AF65-F5344CB8AC3E}">
        <p14:creationId xmlns:p14="http://schemas.microsoft.com/office/powerpoint/2010/main" val="148610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690688"/>
            <a:ext cx="10515600" cy="5016482"/>
          </a:xfrm>
        </p:spPr>
        <p:txBody>
          <a:bodyPr>
            <a:normAutofit/>
          </a:bodyPr>
          <a:lstStyle/>
          <a:p>
            <a:r>
              <a:rPr lang="en-US" dirty="0"/>
              <a:t>Poor health intersects with physically demanding jobs</a:t>
            </a:r>
          </a:p>
          <a:p>
            <a:pPr lvl="1"/>
            <a:r>
              <a:rPr lang="en-US" dirty="0"/>
              <a:t>Warehouse, retail, restaurant, hospitality…</a:t>
            </a:r>
          </a:p>
          <a:p>
            <a:pPr lvl="1"/>
            <a:r>
              <a:rPr lang="en-US" dirty="0"/>
              <a:t>A third of workers in their late 50s and early 60s say they have physically demanding jobs</a:t>
            </a:r>
          </a:p>
          <a:p>
            <a:pPr lvl="0"/>
            <a:endParaRPr lang="en-US" dirty="0"/>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16</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Why do Americans retire early?</a:t>
            </a:r>
            <a:endParaRPr lang="en-US" i="1" dirty="0"/>
          </a:p>
        </p:txBody>
      </p:sp>
    </p:spTree>
    <p:extLst>
      <p:ext uri="{BB962C8B-B14F-4D97-AF65-F5344CB8AC3E}">
        <p14:creationId xmlns:p14="http://schemas.microsoft.com/office/powerpoint/2010/main" val="598613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690688"/>
            <a:ext cx="10515600" cy="5016482"/>
          </a:xfrm>
        </p:spPr>
        <p:txBody>
          <a:bodyPr>
            <a:normAutofit/>
          </a:bodyPr>
          <a:lstStyle/>
          <a:p>
            <a:r>
              <a:rPr lang="en-US" dirty="0"/>
              <a:t>Jobs don’t accommodate caregiving responsibilities</a:t>
            </a:r>
          </a:p>
          <a:p>
            <a:pPr lvl="1"/>
            <a:r>
              <a:rPr lang="en-US" dirty="0"/>
              <a:t>At some point in their 50s, about a third of women provide intensive caregiving for parents or parents-in-law </a:t>
            </a:r>
          </a:p>
          <a:p>
            <a:pPr lvl="1"/>
            <a:r>
              <a:rPr lang="en-US" dirty="0"/>
              <a:t>Help with daily tasks like eating, bathing, and dressing</a:t>
            </a:r>
          </a:p>
          <a:p>
            <a:pPr lvl="1"/>
            <a:r>
              <a:rPr lang="en-US" dirty="0"/>
              <a:t>Most other rich nations have paid family leave and paid sick leave – the U.S. doesn’t</a:t>
            </a:r>
          </a:p>
          <a:p>
            <a:pPr lvl="0"/>
            <a:endParaRPr lang="en-US" dirty="0"/>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17</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Why do Americans retire early?</a:t>
            </a:r>
            <a:endParaRPr lang="en-US" i="1" dirty="0"/>
          </a:p>
        </p:txBody>
      </p:sp>
    </p:spTree>
    <p:extLst>
      <p:ext uri="{BB962C8B-B14F-4D97-AF65-F5344CB8AC3E}">
        <p14:creationId xmlns:p14="http://schemas.microsoft.com/office/powerpoint/2010/main" val="47732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690688"/>
            <a:ext cx="10515600" cy="5016482"/>
          </a:xfrm>
        </p:spPr>
        <p:txBody>
          <a:bodyPr>
            <a:normAutofit/>
          </a:bodyPr>
          <a:lstStyle/>
          <a:p>
            <a:r>
              <a:rPr lang="en-US" dirty="0"/>
              <a:t>Better job quality would help</a:t>
            </a:r>
          </a:p>
          <a:p>
            <a:pPr lvl="0"/>
            <a:endParaRPr lang="en-US" dirty="0"/>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18</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Retirement timing isn’t always a choice</a:t>
            </a:r>
            <a:endParaRPr lang="en-US" i="1" dirty="0"/>
          </a:p>
        </p:txBody>
      </p:sp>
    </p:spTree>
    <p:extLst>
      <p:ext uri="{BB962C8B-B14F-4D97-AF65-F5344CB8AC3E}">
        <p14:creationId xmlns:p14="http://schemas.microsoft.com/office/powerpoint/2010/main" val="170870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r>
              <a:rPr lang="en-US" sz="6100" kern="1200" dirty="0">
                <a:solidFill>
                  <a:schemeClr val="tx1"/>
                </a:solidFill>
                <a:latin typeface="+mj-lt"/>
                <a:ea typeface="+mj-ea"/>
                <a:cs typeface="+mj-cs"/>
              </a:rPr>
              <a:t>Story #2:</a:t>
            </a: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Why “good jobs” matter for retirement security</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0E6C418C-1FA2-6041-B99C-09F95ADF132C}" type="slidenum">
              <a:rPr lang="en-US" sz="1200">
                <a:solidFill>
                  <a:schemeClr val="tx1">
                    <a:lumMod val="50000"/>
                    <a:lumOff val="50000"/>
                  </a:schemeClr>
                </a:solidFill>
              </a:rPr>
              <a:pPr>
                <a:spcAft>
                  <a:spcPts val="600"/>
                </a:spcAft>
              </a:pPr>
              <a:t>19</a:t>
            </a:fld>
            <a:endParaRPr lang="en-US" sz="1200">
              <a:solidFill>
                <a:schemeClr val="tx1">
                  <a:lumMod val="50000"/>
                  <a:lumOff val="50000"/>
                </a:schemeClr>
              </a:solidFill>
            </a:endParaRPr>
          </a:p>
        </p:txBody>
      </p:sp>
    </p:spTree>
    <p:extLst>
      <p:ext uri="{BB962C8B-B14F-4D97-AF65-F5344CB8AC3E}">
        <p14:creationId xmlns:p14="http://schemas.microsoft.com/office/powerpoint/2010/main" val="648329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lstStyle/>
          <a:p>
            <a:r>
              <a:rPr lang="en-US" dirty="0"/>
              <a:t>Population aging profoundly affects </a:t>
            </a:r>
            <a:br>
              <a:rPr lang="en-US" dirty="0"/>
            </a:br>
            <a:r>
              <a:rPr lang="en-US" dirty="0"/>
              <a:t>the future of work and retirement</a:t>
            </a:r>
          </a:p>
        </p:txBody>
      </p:sp>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976717"/>
            <a:ext cx="10515600" cy="4200245"/>
          </a:xfrm>
        </p:spPr>
        <p:txBody>
          <a:bodyPr/>
          <a:lstStyle/>
          <a:p>
            <a:r>
              <a:rPr lang="en-US" dirty="0"/>
              <a:t>Americans live longer (on average) than 50 years ago</a:t>
            </a:r>
          </a:p>
          <a:p>
            <a:r>
              <a:rPr lang="en-US" dirty="0"/>
              <a:t>Individuals need income for more years of life</a:t>
            </a:r>
          </a:p>
          <a:p>
            <a:r>
              <a:rPr lang="en-US" dirty="0"/>
              <a:t>Where should the money come from?</a:t>
            </a:r>
          </a:p>
          <a:p>
            <a:pPr marL="0" indent="0">
              <a:buNone/>
            </a:pPr>
            <a:endParaRPr lang="en-US" dirty="0"/>
          </a:p>
        </p:txBody>
      </p:sp>
      <p:sp>
        <p:nvSpPr>
          <p:cNvPr id="4" name="Slide Number Placeholder 3">
            <a:extLst>
              <a:ext uri="{FF2B5EF4-FFF2-40B4-BE49-F238E27FC236}">
                <a16:creationId xmlns:a16="http://schemas.microsoft.com/office/drawing/2014/main" id="{88509CFC-0A59-674B-89C1-6EA05CED2F57}"/>
              </a:ext>
            </a:extLst>
          </p:cNvPr>
          <p:cNvSpPr>
            <a:spLocks noGrp="1"/>
          </p:cNvSpPr>
          <p:nvPr>
            <p:ph type="sldNum" sz="quarter" idx="12"/>
          </p:nvPr>
        </p:nvSpPr>
        <p:spPr/>
        <p:txBody>
          <a:bodyPr/>
          <a:lstStyle/>
          <a:p>
            <a:fld id="{0E6C418C-1FA2-6041-B99C-09F95ADF132C}" type="slidenum">
              <a:rPr lang="en-US" smtClean="0"/>
              <a:t>2</a:t>
            </a:fld>
            <a:endParaRPr lang="en-US"/>
          </a:p>
        </p:txBody>
      </p:sp>
    </p:spTree>
    <p:extLst>
      <p:ext uri="{BB962C8B-B14F-4D97-AF65-F5344CB8AC3E}">
        <p14:creationId xmlns:p14="http://schemas.microsoft.com/office/powerpoint/2010/main" val="319825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2016690"/>
            <a:ext cx="10515600" cy="4690480"/>
          </a:xfrm>
        </p:spPr>
        <p:txBody>
          <a:bodyPr>
            <a:normAutofit/>
          </a:bodyPr>
          <a:lstStyle/>
          <a:p>
            <a:r>
              <a:rPr lang="en-US" dirty="0"/>
              <a:t>Job quality and retirement security often addressed as separate systems – but they’re not</a:t>
            </a:r>
          </a:p>
          <a:p>
            <a:r>
              <a:rPr lang="en-US" dirty="0"/>
              <a:t>People can delay retirement only if they still have jobs to delay retiring </a:t>
            </a:r>
            <a:r>
              <a:rPr lang="en-US" i="1" dirty="0"/>
              <a:t>from</a:t>
            </a:r>
          </a:p>
          <a:p>
            <a:r>
              <a:rPr lang="en-US" dirty="0"/>
              <a:t>Better job quality would help those in their 40s and 50s stay consistently employed</a:t>
            </a:r>
          </a:p>
          <a:p>
            <a:r>
              <a:rPr lang="en-US" dirty="0"/>
              <a:t>Sets the stage for productive work into their 60s – and better retirement security</a:t>
            </a:r>
          </a:p>
          <a:p>
            <a:endParaRPr lang="en-US" dirty="0"/>
          </a:p>
          <a:p>
            <a:endParaRPr lang="en-US" dirty="0"/>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20</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Labor force policy and retirement policy </a:t>
            </a:r>
            <a:br>
              <a:rPr lang="en-US" dirty="0"/>
            </a:br>
            <a:r>
              <a:rPr lang="en-US" dirty="0"/>
              <a:t>are two sides of the same coin</a:t>
            </a:r>
          </a:p>
        </p:txBody>
      </p:sp>
    </p:spTree>
    <p:extLst>
      <p:ext uri="{BB962C8B-B14F-4D97-AF65-F5344CB8AC3E}">
        <p14:creationId xmlns:p14="http://schemas.microsoft.com/office/powerpoint/2010/main" val="14579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21</a:t>
            </a:fld>
            <a:endParaRPr lang="en-US"/>
          </a:p>
        </p:txBody>
      </p:sp>
      <p:sp>
        <p:nvSpPr>
          <p:cNvPr id="9" name="Title 1">
            <a:extLst>
              <a:ext uri="{FF2B5EF4-FFF2-40B4-BE49-F238E27FC236}">
                <a16:creationId xmlns:a16="http://schemas.microsoft.com/office/drawing/2014/main" id="{9D2C01CE-E923-76AE-1A7D-6644FF8FE14F}"/>
              </a:ext>
            </a:extLst>
          </p:cNvPr>
          <p:cNvSpPr>
            <a:spLocks noGrp="1"/>
          </p:cNvSpPr>
          <p:nvPr>
            <p:ph type="title"/>
          </p:nvPr>
        </p:nvSpPr>
        <p:spPr>
          <a:xfrm>
            <a:off x="838200" y="365125"/>
            <a:ext cx="10515600" cy="1325563"/>
          </a:xfrm>
        </p:spPr>
        <p:txBody>
          <a:bodyPr>
            <a:normAutofit/>
          </a:bodyPr>
          <a:lstStyle/>
          <a:p>
            <a:r>
              <a:rPr lang="en-US" dirty="0"/>
              <a:t>“Good jobs” improve workers’ </a:t>
            </a:r>
            <a:br>
              <a:rPr lang="en-US" dirty="0"/>
            </a:br>
            <a:r>
              <a:rPr lang="en-US" dirty="0"/>
              <a:t>long-term well-being</a:t>
            </a:r>
          </a:p>
        </p:txBody>
      </p:sp>
      <p:sp>
        <p:nvSpPr>
          <p:cNvPr id="10" name="Rectangle 9">
            <a:extLst>
              <a:ext uri="{FF2B5EF4-FFF2-40B4-BE49-F238E27FC236}">
                <a16:creationId xmlns:a16="http://schemas.microsoft.com/office/drawing/2014/main" id="{180C8EB6-9A4B-A082-B699-362944DD5309}"/>
              </a:ext>
            </a:extLst>
          </p:cNvPr>
          <p:cNvSpPr/>
          <p:nvPr/>
        </p:nvSpPr>
        <p:spPr>
          <a:xfrm>
            <a:off x="2361236" y="3013290"/>
            <a:ext cx="2591598" cy="1938992"/>
          </a:xfrm>
          <a:prstGeom prst="rect">
            <a:avLst/>
          </a:prstGeom>
        </p:spPr>
        <p:txBody>
          <a:bodyPr wrap="square">
            <a:spAutoFit/>
          </a:bodyPr>
          <a:lstStyle/>
          <a:p>
            <a:r>
              <a:rPr lang="en-US" sz="2400" dirty="0"/>
              <a:t>Stable, healthy, </a:t>
            </a:r>
            <a:br>
              <a:rPr lang="en-US" sz="2400" dirty="0"/>
            </a:br>
            <a:r>
              <a:rPr lang="en-US" sz="2400" dirty="0"/>
              <a:t>well-paid jobs </a:t>
            </a:r>
            <a:br>
              <a:rPr lang="en-US" sz="2400" dirty="0"/>
            </a:br>
            <a:r>
              <a:rPr lang="en-US" sz="2400" dirty="0"/>
              <a:t>in middle age </a:t>
            </a:r>
            <a:br>
              <a:rPr lang="en-US" sz="2400" dirty="0"/>
            </a:br>
            <a:r>
              <a:rPr lang="en-US" sz="2400" dirty="0"/>
              <a:t>and beyond</a:t>
            </a:r>
            <a:br>
              <a:rPr lang="en-US" sz="2400" dirty="0"/>
            </a:br>
            <a:endParaRPr lang="en-US" sz="2400" dirty="0"/>
          </a:p>
        </p:txBody>
      </p:sp>
      <p:sp>
        <p:nvSpPr>
          <p:cNvPr id="11" name="Rectangle 10">
            <a:extLst>
              <a:ext uri="{FF2B5EF4-FFF2-40B4-BE49-F238E27FC236}">
                <a16:creationId xmlns:a16="http://schemas.microsoft.com/office/drawing/2014/main" id="{7FD25514-E6BA-C454-4EBB-B08599FB9B2C}"/>
              </a:ext>
            </a:extLst>
          </p:cNvPr>
          <p:cNvSpPr/>
          <p:nvPr/>
        </p:nvSpPr>
        <p:spPr>
          <a:xfrm>
            <a:off x="7041487" y="2268820"/>
            <a:ext cx="2993544" cy="1200329"/>
          </a:xfrm>
          <a:prstGeom prst="rect">
            <a:avLst/>
          </a:prstGeom>
        </p:spPr>
        <p:txBody>
          <a:bodyPr wrap="square">
            <a:spAutoFit/>
          </a:bodyPr>
          <a:lstStyle/>
          <a:p>
            <a:r>
              <a:rPr lang="en-US" sz="2400" dirty="0"/>
              <a:t>Higher Social Security benefits and retirement savings</a:t>
            </a:r>
          </a:p>
        </p:txBody>
      </p:sp>
      <p:sp>
        <p:nvSpPr>
          <p:cNvPr id="12" name="Rectangle 11">
            <a:extLst>
              <a:ext uri="{FF2B5EF4-FFF2-40B4-BE49-F238E27FC236}">
                <a16:creationId xmlns:a16="http://schemas.microsoft.com/office/drawing/2014/main" id="{079ADD7A-A293-D499-7DDA-88FFF3940BA4}"/>
              </a:ext>
            </a:extLst>
          </p:cNvPr>
          <p:cNvSpPr/>
          <p:nvPr/>
        </p:nvSpPr>
        <p:spPr>
          <a:xfrm>
            <a:off x="7041487" y="4341598"/>
            <a:ext cx="2993544" cy="830997"/>
          </a:xfrm>
          <a:prstGeom prst="rect">
            <a:avLst/>
          </a:prstGeom>
        </p:spPr>
        <p:txBody>
          <a:bodyPr wrap="square">
            <a:spAutoFit/>
          </a:bodyPr>
          <a:lstStyle/>
          <a:p>
            <a:r>
              <a:rPr lang="en-US" sz="2400" dirty="0"/>
              <a:t>Better chance of working longer</a:t>
            </a:r>
          </a:p>
        </p:txBody>
      </p:sp>
      <p:cxnSp>
        <p:nvCxnSpPr>
          <p:cNvPr id="13" name="Straight Arrow Connector 12">
            <a:extLst>
              <a:ext uri="{FF2B5EF4-FFF2-40B4-BE49-F238E27FC236}">
                <a16:creationId xmlns:a16="http://schemas.microsoft.com/office/drawing/2014/main" id="{AC9C3939-3F12-74BF-CB17-C8B4417214C3}"/>
              </a:ext>
            </a:extLst>
          </p:cNvPr>
          <p:cNvCxnSpPr>
            <a:cxnSpLocks/>
          </p:cNvCxnSpPr>
          <p:nvPr/>
        </p:nvCxnSpPr>
        <p:spPr>
          <a:xfrm flipV="1">
            <a:off x="4815069" y="2963119"/>
            <a:ext cx="2013995" cy="648182"/>
          </a:xfrm>
          <a:prstGeom prst="straightConnector1">
            <a:avLst/>
          </a:prstGeom>
          <a:ln w="133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F6EE5A-A2B4-8E6B-0389-796F529FCFDB}"/>
              </a:ext>
            </a:extLst>
          </p:cNvPr>
          <p:cNvCxnSpPr>
            <a:cxnSpLocks/>
          </p:cNvCxnSpPr>
          <p:nvPr/>
        </p:nvCxnSpPr>
        <p:spPr>
          <a:xfrm>
            <a:off x="4815069" y="3982786"/>
            <a:ext cx="2013994" cy="774311"/>
          </a:xfrm>
          <a:prstGeom prst="straightConnector1">
            <a:avLst/>
          </a:prstGeom>
          <a:ln w="1333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75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2016690"/>
            <a:ext cx="10515600" cy="4690480"/>
          </a:xfrm>
        </p:spPr>
        <p:txBody>
          <a:bodyPr>
            <a:normAutofit/>
          </a:bodyPr>
          <a:lstStyle/>
          <a:p>
            <a:r>
              <a:rPr lang="en-US" dirty="0"/>
              <a:t>Fair wages</a:t>
            </a:r>
          </a:p>
          <a:p>
            <a:r>
              <a:rPr lang="en-US" dirty="0"/>
              <a:t>Benefits related to health care and retirement</a:t>
            </a:r>
          </a:p>
          <a:p>
            <a:r>
              <a:rPr lang="en-US" dirty="0"/>
              <a:t>Schedule control</a:t>
            </a:r>
          </a:p>
          <a:p>
            <a:r>
              <a:rPr lang="en-US" dirty="0"/>
              <a:t>Worker voice and bargaining power</a:t>
            </a:r>
          </a:p>
          <a:p>
            <a:r>
              <a:rPr lang="en-US" dirty="0"/>
              <a:t>Safe social and physical working environments</a:t>
            </a:r>
          </a:p>
          <a:p>
            <a:r>
              <a:rPr lang="en-US" dirty="0"/>
              <a:t>Reduced precarity and job volatility</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22</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What’s a “good job”?</a:t>
            </a:r>
          </a:p>
        </p:txBody>
      </p:sp>
    </p:spTree>
    <p:extLst>
      <p:ext uri="{BB962C8B-B14F-4D97-AF65-F5344CB8AC3E}">
        <p14:creationId xmlns:p14="http://schemas.microsoft.com/office/powerpoint/2010/main" val="2821226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2015836"/>
            <a:ext cx="10515600" cy="4326210"/>
          </a:xfrm>
        </p:spPr>
        <p:txBody>
          <a:bodyPr>
            <a:normAutofit/>
          </a:bodyPr>
          <a:lstStyle/>
          <a:p>
            <a:pPr lvl="0"/>
            <a:r>
              <a:rPr lang="en-US" b="1" i="1" dirty="0"/>
              <a:t>Update labor policies </a:t>
            </a:r>
            <a:r>
              <a:rPr lang="en-US" dirty="0"/>
              <a:t>to protect workers’ right to organize</a:t>
            </a:r>
          </a:p>
          <a:p>
            <a:r>
              <a:rPr lang="en-US" dirty="0"/>
              <a:t>Create federal </a:t>
            </a:r>
            <a:r>
              <a:rPr lang="en-US" b="1" i="1" dirty="0"/>
              <a:t>paid leave for illness or family needs </a:t>
            </a:r>
            <a:r>
              <a:rPr lang="en-US" dirty="0"/>
              <a:t> </a:t>
            </a:r>
          </a:p>
          <a:p>
            <a:r>
              <a:rPr lang="en-US" dirty="0"/>
              <a:t>Reduce unpredictable schedules with </a:t>
            </a:r>
            <a:r>
              <a:rPr lang="en-US" b="1" i="1" dirty="0"/>
              <a:t>fair workweek </a:t>
            </a:r>
            <a:r>
              <a:rPr lang="en-US" dirty="0"/>
              <a:t>policies </a:t>
            </a:r>
          </a:p>
          <a:p>
            <a:pPr lvl="0"/>
            <a:r>
              <a:rPr lang="en-US" dirty="0"/>
              <a:t>Create </a:t>
            </a:r>
            <a:r>
              <a:rPr lang="en-US" b="1" i="1" dirty="0"/>
              <a:t>safer working conditions </a:t>
            </a:r>
            <a:r>
              <a:rPr lang="en-US" dirty="0"/>
              <a:t>by adequately funding the Occupational Safety and Health Administration (OSHA) </a:t>
            </a:r>
          </a:p>
          <a:p>
            <a:pPr lvl="0"/>
            <a:r>
              <a:rPr lang="en-US" b="1" i="1" dirty="0"/>
              <a:t>Invest in American jobs </a:t>
            </a:r>
            <a:r>
              <a:rPr lang="en-US" dirty="0"/>
              <a:t>– e.g. the recent Inflation Reduction Act</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23</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normAutofit/>
          </a:bodyPr>
          <a:lstStyle/>
          <a:p>
            <a:r>
              <a:rPr lang="en-US" dirty="0"/>
              <a:t>How federal, state, and local policymakers </a:t>
            </a:r>
            <a:br>
              <a:rPr lang="en-US" dirty="0"/>
            </a:br>
            <a:r>
              <a:rPr lang="en-US" dirty="0"/>
              <a:t>can improve job quality</a:t>
            </a:r>
          </a:p>
        </p:txBody>
      </p:sp>
    </p:spTree>
    <p:extLst>
      <p:ext uri="{BB962C8B-B14F-4D97-AF65-F5344CB8AC3E}">
        <p14:creationId xmlns:p14="http://schemas.microsoft.com/office/powerpoint/2010/main" val="364761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828800"/>
            <a:ext cx="10515600" cy="4513246"/>
          </a:xfrm>
        </p:spPr>
        <p:txBody>
          <a:bodyPr>
            <a:normAutofit/>
          </a:bodyPr>
          <a:lstStyle/>
          <a:p>
            <a:pPr lvl="0"/>
            <a:r>
              <a:rPr lang="en-US" b="1" i="1" dirty="0"/>
              <a:t>Work redesign strategies</a:t>
            </a:r>
            <a:r>
              <a:rPr lang="en-US" dirty="0"/>
              <a:t>:</a:t>
            </a:r>
          </a:p>
          <a:p>
            <a:pPr lvl="1"/>
            <a:r>
              <a:rPr lang="en-US" dirty="0"/>
              <a:t>Give employees more say in their work</a:t>
            </a:r>
          </a:p>
          <a:p>
            <a:pPr lvl="1"/>
            <a:r>
              <a:rPr lang="en-US" dirty="0"/>
              <a:t>Rein in overwork</a:t>
            </a:r>
          </a:p>
          <a:p>
            <a:pPr lvl="1"/>
            <a:r>
              <a:rPr lang="en-US" dirty="0"/>
              <a:t>Build better relationships in the workplace</a:t>
            </a:r>
          </a:p>
          <a:p>
            <a:r>
              <a:rPr lang="en-US" dirty="0"/>
              <a:t>Improves workers’ health </a:t>
            </a:r>
          </a:p>
          <a:p>
            <a:r>
              <a:rPr lang="en-US" dirty="0"/>
              <a:t>Improves productivity and reduces staff turnover</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24</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How employers can improve job quality</a:t>
            </a:r>
          </a:p>
        </p:txBody>
      </p:sp>
    </p:spTree>
    <p:extLst>
      <p:ext uri="{BB962C8B-B14F-4D97-AF65-F5344CB8AC3E}">
        <p14:creationId xmlns:p14="http://schemas.microsoft.com/office/powerpoint/2010/main" val="1196935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828800"/>
            <a:ext cx="10515600" cy="4513246"/>
          </a:xfrm>
        </p:spPr>
        <p:txBody>
          <a:bodyPr>
            <a:normAutofit/>
          </a:bodyPr>
          <a:lstStyle/>
          <a:p>
            <a:pPr lvl="0"/>
            <a:r>
              <a:rPr lang="en-US" dirty="0"/>
              <a:t>Pair with the other side of the coin – stronger retirement systems and disability insurance systems</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25</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Good jobs are critical, but not enough</a:t>
            </a:r>
          </a:p>
        </p:txBody>
      </p:sp>
    </p:spTree>
    <p:extLst>
      <p:ext uri="{BB962C8B-B14F-4D97-AF65-F5344CB8AC3E}">
        <p14:creationId xmlns:p14="http://schemas.microsoft.com/office/powerpoint/2010/main" val="133358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r>
              <a:rPr lang="en-US" sz="6100" kern="1200" dirty="0">
                <a:solidFill>
                  <a:schemeClr val="tx1"/>
                </a:solidFill>
                <a:latin typeface="+mj-lt"/>
                <a:ea typeface="+mj-ea"/>
                <a:cs typeface="+mj-cs"/>
              </a:rPr>
              <a:t>Story #3:</a:t>
            </a:r>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Why Social Security is essential – and in urgent need of repair</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0E6C418C-1FA2-6041-B99C-09F95ADF132C}" type="slidenum">
              <a:rPr lang="en-US" sz="1200">
                <a:solidFill>
                  <a:schemeClr val="tx1">
                    <a:lumMod val="50000"/>
                    <a:lumOff val="50000"/>
                  </a:schemeClr>
                </a:solidFill>
              </a:rPr>
              <a:pPr>
                <a:spcAft>
                  <a:spcPts val="600"/>
                </a:spcAft>
              </a:pPr>
              <a:t>26</a:t>
            </a:fld>
            <a:endParaRPr lang="en-US" sz="1200">
              <a:solidFill>
                <a:schemeClr val="tx1">
                  <a:lumMod val="50000"/>
                  <a:lumOff val="50000"/>
                </a:schemeClr>
              </a:solidFill>
            </a:endParaRPr>
          </a:p>
        </p:txBody>
      </p:sp>
    </p:spTree>
    <p:extLst>
      <p:ext uri="{BB962C8B-B14F-4D97-AF65-F5344CB8AC3E}">
        <p14:creationId xmlns:p14="http://schemas.microsoft.com/office/powerpoint/2010/main" val="1793395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828800"/>
            <a:ext cx="10515600" cy="4513246"/>
          </a:xfrm>
        </p:spPr>
        <p:txBody>
          <a:bodyPr>
            <a:normAutofit/>
          </a:bodyPr>
          <a:lstStyle/>
          <a:p>
            <a:pPr lvl="0"/>
            <a:r>
              <a:rPr lang="en-US" dirty="0"/>
              <a:t>Nearly 9 out of 10 Americans age 65 and older receive benefits</a:t>
            </a:r>
          </a:p>
          <a:p>
            <a:pPr lvl="0"/>
            <a:r>
              <a:rPr lang="en-US" dirty="0"/>
              <a:t>A sizeable minority rely on Social Security for nearly all their retirement income – about 20% of married couples and 45% of singles</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27</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Social Security is the backbone of </a:t>
            </a:r>
            <a:br>
              <a:rPr lang="en-US" dirty="0"/>
            </a:br>
            <a:r>
              <a:rPr lang="en-US" dirty="0"/>
              <a:t>American retirement</a:t>
            </a:r>
          </a:p>
        </p:txBody>
      </p:sp>
    </p:spTree>
    <p:extLst>
      <p:ext uri="{BB962C8B-B14F-4D97-AF65-F5344CB8AC3E}">
        <p14:creationId xmlns:p14="http://schemas.microsoft.com/office/powerpoint/2010/main" val="95011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28</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normAutofit/>
          </a:bodyPr>
          <a:lstStyle/>
          <a:p>
            <a:r>
              <a:rPr lang="en-US" dirty="0"/>
              <a:t>But benefits are modest, especially for </a:t>
            </a:r>
            <a:br>
              <a:rPr lang="en-US" dirty="0"/>
            </a:br>
            <a:r>
              <a:rPr lang="en-US" dirty="0"/>
              <a:t>those who can’t delay claiming </a:t>
            </a:r>
            <a:endParaRPr lang="en-US" i="1" dirty="0"/>
          </a:p>
        </p:txBody>
      </p:sp>
      <p:sp>
        <p:nvSpPr>
          <p:cNvPr id="7" name="TextBox 6">
            <a:extLst>
              <a:ext uri="{FF2B5EF4-FFF2-40B4-BE49-F238E27FC236}">
                <a16:creationId xmlns:a16="http://schemas.microsoft.com/office/drawing/2014/main" id="{024484BB-DE7E-F1FA-4A81-DFD82A83C98C}"/>
              </a:ext>
            </a:extLst>
          </p:cNvPr>
          <p:cNvSpPr txBox="1"/>
          <p:nvPr/>
        </p:nvSpPr>
        <p:spPr>
          <a:xfrm>
            <a:off x="265444" y="6235440"/>
            <a:ext cx="5237018" cy="646331"/>
          </a:xfrm>
          <a:prstGeom prst="rect">
            <a:avLst/>
          </a:prstGeom>
          <a:noFill/>
        </p:spPr>
        <p:txBody>
          <a:bodyPr wrap="square" rtlCol="0">
            <a:spAutoFit/>
          </a:bodyPr>
          <a:lstStyle/>
          <a:p>
            <a:r>
              <a:rPr lang="en-US" dirty="0"/>
              <a:t>Shoven, Slavov, &amp; Watson, </a:t>
            </a:r>
            <a:r>
              <a:rPr lang="en-US" i="1" dirty="0"/>
              <a:t>Overtime</a:t>
            </a:r>
          </a:p>
          <a:p>
            <a:r>
              <a:rPr lang="en-US" dirty="0"/>
              <a:t>Estimates for 1970 birth cohort</a:t>
            </a:r>
          </a:p>
        </p:txBody>
      </p:sp>
      <p:pic>
        <p:nvPicPr>
          <p:cNvPr id="2" name="Picture 1">
            <a:extLst>
              <a:ext uri="{FF2B5EF4-FFF2-40B4-BE49-F238E27FC236}">
                <a16:creationId xmlns:a16="http://schemas.microsoft.com/office/drawing/2014/main" id="{EF03B9BB-8AE1-FF7B-FC98-5F75CDC0CD89}"/>
              </a:ext>
            </a:extLst>
          </p:cNvPr>
          <p:cNvPicPr>
            <a:picLocks noChangeAspect="1"/>
          </p:cNvPicPr>
          <p:nvPr/>
        </p:nvPicPr>
        <p:blipFill rotWithShape="1">
          <a:blip r:embed="rId3"/>
          <a:srcRect l="1532" t="10865" r="2490" b="17037"/>
          <a:stretch/>
        </p:blipFill>
        <p:spPr>
          <a:xfrm>
            <a:off x="1732547" y="1984721"/>
            <a:ext cx="8037095" cy="4052502"/>
          </a:xfrm>
          <a:prstGeom prst="rect">
            <a:avLst/>
          </a:prstGeom>
        </p:spPr>
      </p:pic>
      <p:sp>
        <p:nvSpPr>
          <p:cNvPr id="3" name="TextBox 2">
            <a:extLst>
              <a:ext uri="{FF2B5EF4-FFF2-40B4-BE49-F238E27FC236}">
                <a16:creationId xmlns:a16="http://schemas.microsoft.com/office/drawing/2014/main" id="{4AE8CA8F-D1AC-B099-61A4-60ECFEB519EF}"/>
              </a:ext>
            </a:extLst>
          </p:cNvPr>
          <p:cNvSpPr txBox="1"/>
          <p:nvPr/>
        </p:nvSpPr>
        <p:spPr>
          <a:xfrm>
            <a:off x="8618236" y="4154294"/>
            <a:ext cx="3308320" cy="400110"/>
          </a:xfrm>
          <a:prstGeom prst="rect">
            <a:avLst/>
          </a:prstGeom>
          <a:solidFill>
            <a:schemeClr val="bg1"/>
          </a:solidFill>
        </p:spPr>
        <p:txBody>
          <a:bodyPr wrap="square" rtlCol="0">
            <a:spAutoFit/>
          </a:bodyPr>
          <a:lstStyle/>
          <a:p>
            <a:r>
              <a:rPr lang="en-US" sz="2000" dirty="0"/>
              <a:t>Low income (10</a:t>
            </a:r>
            <a:r>
              <a:rPr lang="en-US" sz="2000" baseline="30000" dirty="0"/>
              <a:t>th</a:t>
            </a:r>
            <a:r>
              <a:rPr lang="en-US" sz="2000" dirty="0"/>
              <a:t> percentile)</a:t>
            </a:r>
          </a:p>
        </p:txBody>
      </p:sp>
      <p:sp>
        <p:nvSpPr>
          <p:cNvPr id="5" name="TextBox 4">
            <a:extLst>
              <a:ext uri="{FF2B5EF4-FFF2-40B4-BE49-F238E27FC236}">
                <a16:creationId xmlns:a16="http://schemas.microsoft.com/office/drawing/2014/main" id="{16C715BC-06AF-EB40-A8D1-9F35455B12DB}"/>
              </a:ext>
            </a:extLst>
          </p:cNvPr>
          <p:cNvSpPr txBox="1"/>
          <p:nvPr/>
        </p:nvSpPr>
        <p:spPr>
          <a:xfrm>
            <a:off x="265444" y="2689463"/>
            <a:ext cx="1467103" cy="1323439"/>
          </a:xfrm>
          <a:prstGeom prst="rect">
            <a:avLst/>
          </a:prstGeom>
          <a:noFill/>
        </p:spPr>
        <p:txBody>
          <a:bodyPr wrap="square" rtlCol="0">
            <a:spAutoFit/>
          </a:bodyPr>
          <a:lstStyle/>
          <a:p>
            <a:r>
              <a:rPr lang="en-US" sz="2000" dirty="0">
                <a:solidFill>
                  <a:schemeClr val="tx1">
                    <a:lumMod val="65000"/>
                    <a:lumOff val="35000"/>
                  </a:schemeClr>
                </a:solidFill>
              </a:rPr>
              <a:t>Annual Social Security benefits</a:t>
            </a:r>
          </a:p>
        </p:txBody>
      </p:sp>
      <p:sp>
        <p:nvSpPr>
          <p:cNvPr id="9" name="TextBox 8">
            <a:extLst>
              <a:ext uri="{FF2B5EF4-FFF2-40B4-BE49-F238E27FC236}">
                <a16:creationId xmlns:a16="http://schemas.microsoft.com/office/drawing/2014/main" id="{D5DDE41B-676A-983C-5FF7-8A7F8337871F}"/>
              </a:ext>
            </a:extLst>
          </p:cNvPr>
          <p:cNvSpPr txBox="1"/>
          <p:nvPr/>
        </p:nvSpPr>
        <p:spPr>
          <a:xfrm>
            <a:off x="8618236" y="3278274"/>
            <a:ext cx="3308320" cy="400110"/>
          </a:xfrm>
          <a:prstGeom prst="rect">
            <a:avLst/>
          </a:prstGeom>
          <a:solidFill>
            <a:schemeClr val="bg1"/>
          </a:solidFill>
        </p:spPr>
        <p:txBody>
          <a:bodyPr wrap="square" rtlCol="0">
            <a:spAutoFit/>
          </a:bodyPr>
          <a:lstStyle/>
          <a:p>
            <a:r>
              <a:rPr lang="en-US" sz="2000" dirty="0"/>
              <a:t>Average income (mean)</a:t>
            </a:r>
          </a:p>
        </p:txBody>
      </p:sp>
      <p:sp>
        <p:nvSpPr>
          <p:cNvPr id="11" name="TextBox 10">
            <a:extLst>
              <a:ext uri="{FF2B5EF4-FFF2-40B4-BE49-F238E27FC236}">
                <a16:creationId xmlns:a16="http://schemas.microsoft.com/office/drawing/2014/main" id="{38F306D7-6C9D-B03E-A74A-FEB18CA27653}"/>
              </a:ext>
            </a:extLst>
          </p:cNvPr>
          <p:cNvSpPr txBox="1"/>
          <p:nvPr/>
        </p:nvSpPr>
        <p:spPr>
          <a:xfrm>
            <a:off x="8622718" y="2317043"/>
            <a:ext cx="3308320" cy="400110"/>
          </a:xfrm>
          <a:prstGeom prst="rect">
            <a:avLst/>
          </a:prstGeom>
          <a:solidFill>
            <a:schemeClr val="bg1"/>
          </a:solidFill>
        </p:spPr>
        <p:txBody>
          <a:bodyPr wrap="square" rtlCol="0">
            <a:spAutoFit/>
          </a:bodyPr>
          <a:lstStyle/>
          <a:p>
            <a:r>
              <a:rPr lang="en-US" sz="2000" dirty="0"/>
              <a:t>High income (90</a:t>
            </a:r>
            <a:r>
              <a:rPr lang="en-US" sz="2000" baseline="30000" dirty="0"/>
              <a:t>th</a:t>
            </a:r>
            <a:r>
              <a:rPr lang="en-US" sz="2000" dirty="0"/>
              <a:t> percentile)</a:t>
            </a:r>
          </a:p>
        </p:txBody>
      </p:sp>
    </p:spTree>
    <p:extLst>
      <p:ext uri="{BB962C8B-B14F-4D97-AF65-F5344CB8AC3E}">
        <p14:creationId xmlns:p14="http://schemas.microsoft.com/office/powerpoint/2010/main" val="3189749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2015836"/>
            <a:ext cx="10515600" cy="4326210"/>
          </a:xfrm>
        </p:spPr>
        <p:txBody>
          <a:bodyPr>
            <a:normAutofit/>
          </a:bodyPr>
          <a:lstStyle/>
          <a:p>
            <a:pPr lvl="0"/>
            <a:r>
              <a:rPr lang="en-US" dirty="0"/>
              <a:t>Current revenues will cover about 80% of benefits</a:t>
            </a:r>
          </a:p>
          <a:p>
            <a:pPr lvl="0"/>
            <a:r>
              <a:rPr lang="en-US" dirty="0"/>
              <a:t>If Congress does nothing, all benefits would be cut by about 20%</a:t>
            </a:r>
          </a:p>
          <a:p>
            <a:pPr lvl="0"/>
            <a:r>
              <a:rPr lang="en-US" dirty="0"/>
              <a:t>Cuts to benefits would fall hardest on low-income households</a:t>
            </a:r>
          </a:p>
          <a:p>
            <a:pPr lvl="0"/>
            <a:r>
              <a:rPr lang="en-US" dirty="0"/>
              <a:t>Reform is urgently needed</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29</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The Social Security trust fund will be exhausted by the early/mid 2030s</a:t>
            </a:r>
          </a:p>
        </p:txBody>
      </p:sp>
    </p:spTree>
    <p:extLst>
      <p:ext uri="{BB962C8B-B14F-4D97-AF65-F5344CB8AC3E}">
        <p14:creationId xmlns:p14="http://schemas.microsoft.com/office/powerpoint/2010/main" val="343136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lstStyle/>
          <a:p>
            <a:r>
              <a:rPr lang="en-US" dirty="0"/>
              <a:t>Is delayed retirement the solution?</a:t>
            </a:r>
          </a:p>
        </p:txBody>
      </p:sp>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p:txBody>
          <a:bodyPr/>
          <a:lstStyle/>
          <a:p>
            <a:r>
              <a:rPr lang="en-US" dirty="0"/>
              <a:t>Employer pensions and private savings aren’t enough</a:t>
            </a:r>
          </a:p>
          <a:p>
            <a:r>
              <a:rPr lang="en-US" dirty="0"/>
              <a:t>Social insurance programs are strained</a:t>
            </a:r>
          </a:p>
          <a:p>
            <a:r>
              <a:rPr lang="en-US" b="1" dirty="0"/>
              <a:t>Working longer has become the standard policy response to population aging</a:t>
            </a:r>
          </a:p>
          <a:p>
            <a:r>
              <a:rPr lang="en-US" dirty="0"/>
              <a:t>Most wealthy nations have raised the state pension age</a:t>
            </a:r>
          </a:p>
          <a:p>
            <a:r>
              <a:rPr lang="en-US" dirty="0"/>
              <a:t>Social Security full retirement age is rising from 65 to 67. Some say it should be older still</a:t>
            </a:r>
          </a:p>
          <a:p>
            <a:endParaRPr lang="en-US" dirty="0"/>
          </a:p>
        </p:txBody>
      </p:sp>
      <p:sp>
        <p:nvSpPr>
          <p:cNvPr id="4" name="Slide Number Placeholder 3">
            <a:extLst>
              <a:ext uri="{FF2B5EF4-FFF2-40B4-BE49-F238E27FC236}">
                <a16:creationId xmlns:a16="http://schemas.microsoft.com/office/drawing/2014/main" id="{88509CFC-0A59-674B-89C1-6EA05CED2F57}"/>
              </a:ext>
            </a:extLst>
          </p:cNvPr>
          <p:cNvSpPr>
            <a:spLocks noGrp="1"/>
          </p:cNvSpPr>
          <p:nvPr>
            <p:ph type="sldNum" sz="quarter" idx="12"/>
          </p:nvPr>
        </p:nvSpPr>
        <p:spPr/>
        <p:txBody>
          <a:bodyPr/>
          <a:lstStyle/>
          <a:p>
            <a:fld id="{0E6C418C-1FA2-6041-B99C-09F95ADF132C}" type="slidenum">
              <a:rPr lang="en-US" smtClean="0"/>
              <a:t>3</a:t>
            </a:fld>
            <a:endParaRPr lang="en-US"/>
          </a:p>
        </p:txBody>
      </p:sp>
    </p:spTree>
    <p:extLst>
      <p:ext uri="{BB962C8B-B14F-4D97-AF65-F5344CB8AC3E}">
        <p14:creationId xmlns:p14="http://schemas.microsoft.com/office/powerpoint/2010/main" val="430877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30</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Raising the “full retirement age” to 70 is equivalent to a 20% cut in benefits</a:t>
            </a:r>
          </a:p>
        </p:txBody>
      </p:sp>
      <p:sp>
        <p:nvSpPr>
          <p:cNvPr id="7" name="TextBox 6">
            <a:extLst>
              <a:ext uri="{FF2B5EF4-FFF2-40B4-BE49-F238E27FC236}">
                <a16:creationId xmlns:a16="http://schemas.microsoft.com/office/drawing/2014/main" id="{3BCF76F1-7B84-40D3-E3F5-7F56CAC1333C}"/>
              </a:ext>
            </a:extLst>
          </p:cNvPr>
          <p:cNvSpPr txBox="1"/>
          <p:nvPr/>
        </p:nvSpPr>
        <p:spPr>
          <a:xfrm>
            <a:off x="265444" y="6235440"/>
            <a:ext cx="5237018" cy="646331"/>
          </a:xfrm>
          <a:prstGeom prst="rect">
            <a:avLst/>
          </a:prstGeom>
          <a:noFill/>
        </p:spPr>
        <p:txBody>
          <a:bodyPr wrap="square" rtlCol="0">
            <a:spAutoFit/>
          </a:bodyPr>
          <a:lstStyle/>
          <a:p>
            <a:r>
              <a:rPr lang="en-US" dirty="0"/>
              <a:t>Shoven, Slavov, &amp; Watson, </a:t>
            </a:r>
            <a:r>
              <a:rPr lang="en-US" i="1" dirty="0"/>
              <a:t>Overtime</a:t>
            </a:r>
          </a:p>
          <a:p>
            <a:r>
              <a:rPr lang="en-US" dirty="0"/>
              <a:t>Estimates for cohorts born 1970 and later</a:t>
            </a:r>
          </a:p>
        </p:txBody>
      </p:sp>
      <p:pic>
        <p:nvPicPr>
          <p:cNvPr id="10" name="Content Placeholder 9">
            <a:extLst>
              <a:ext uri="{FF2B5EF4-FFF2-40B4-BE49-F238E27FC236}">
                <a16:creationId xmlns:a16="http://schemas.microsoft.com/office/drawing/2014/main" id="{6CAB3781-2C05-06BD-A84B-192B339872E2}"/>
              </a:ext>
            </a:extLst>
          </p:cNvPr>
          <p:cNvPicPr>
            <a:picLocks noGrp="1" noChangeAspect="1"/>
          </p:cNvPicPr>
          <p:nvPr>
            <p:ph idx="1"/>
          </p:nvPr>
        </p:nvPicPr>
        <p:blipFill rotWithShape="1">
          <a:blip r:embed="rId3"/>
          <a:srcRect t="11767" b="9461"/>
          <a:stretch/>
        </p:blipFill>
        <p:spPr>
          <a:xfrm>
            <a:off x="2366682" y="1886452"/>
            <a:ext cx="7651376" cy="4455593"/>
          </a:xfrm>
        </p:spPr>
      </p:pic>
    </p:spTree>
    <p:extLst>
      <p:ext uri="{BB962C8B-B14F-4D97-AF65-F5344CB8AC3E}">
        <p14:creationId xmlns:p14="http://schemas.microsoft.com/office/powerpoint/2010/main" val="2022910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2015836"/>
            <a:ext cx="10515600" cy="4326210"/>
          </a:xfrm>
        </p:spPr>
        <p:txBody>
          <a:bodyPr>
            <a:normAutofit/>
          </a:bodyPr>
          <a:lstStyle/>
          <a:p>
            <a:pPr lvl="0"/>
            <a:r>
              <a:rPr lang="en-US" dirty="0"/>
              <a:t>Raising the payroll tax cap for Social Security contributions</a:t>
            </a:r>
          </a:p>
          <a:p>
            <a:pPr lvl="1"/>
            <a:r>
              <a:rPr lang="en-US" dirty="0"/>
              <a:t>Only earnings up to $147,000 are taxed</a:t>
            </a:r>
          </a:p>
          <a:p>
            <a:pPr lvl="1"/>
            <a:r>
              <a:rPr lang="en-US" dirty="0"/>
              <a:t>So high earners contribute a smaller percentage than lower earners</a:t>
            </a:r>
          </a:p>
          <a:p>
            <a:r>
              <a:rPr lang="en-US" dirty="0"/>
              <a:t>Extending the tax to net investment income</a:t>
            </a:r>
          </a:p>
          <a:p>
            <a:r>
              <a:rPr lang="en-US" dirty="0"/>
              <a:t>American voters across the political spectrum prefer raising Social Security taxes to cutting Social Security benefits</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31</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Other options are more equitable… </a:t>
            </a:r>
            <a:br>
              <a:rPr lang="en-US" dirty="0"/>
            </a:br>
            <a:r>
              <a:rPr lang="en-US" dirty="0"/>
              <a:t>and more popular</a:t>
            </a:r>
          </a:p>
        </p:txBody>
      </p:sp>
    </p:spTree>
    <p:extLst>
      <p:ext uri="{BB962C8B-B14F-4D97-AF65-F5344CB8AC3E}">
        <p14:creationId xmlns:p14="http://schemas.microsoft.com/office/powerpoint/2010/main" val="2181222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875100"/>
            <a:ext cx="10515600" cy="4466946"/>
          </a:xfrm>
        </p:spPr>
        <p:txBody>
          <a:bodyPr>
            <a:normAutofit/>
          </a:bodyPr>
          <a:lstStyle/>
          <a:p>
            <a:pPr lvl="0"/>
            <a:r>
              <a:rPr lang="en-US" dirty="0"/>
              <a:t>Shore up </a:t>
            </a:r>
            <a:r>
              <a:rPr lang="en-US" b="1" i="1" dirty="0"/>
              <a:t>Social Security </a:t>
            </a:r>
            <a:r>
              <a:rPr lang="en-US" dirty="0"/>
              <a:t>by increasing revenues rather than cutting benefits </a:t>
            </a:r>
          </a:p>
          <a:p>
            <a:pPr lvl="0"/>
            <a:r>
              <a:rPr lang="en-US" dirty="0"/>
              <a:t>Create universal, automatic, and portable </a:t>
            </a:r>
            <a:r>
              <a:rPr lang="en-US" b="1" i="1" dirty="0"/>
              <a:t>retirement savings plans</a:t>
            </a:r>
          </a:p>
          <a:p>
            <a:pPr lvl="0"/>
            <a:r>
              <a:rPr lang="en-US" dirty="0"/>
              <a:t>Implement </a:t>
            </a:r>
            <a:r>
              <a:rPr lang="en-US" b="1" i="1" dirty="0"/>
              <a:t>early interventions </a:t>
            </a:r>
            <a:r>
              <a:rPr lang="en-US" dirty="0"/>
              <a:t>to help injured or ill workers remain attached to the labor force </a:t>
            </a:r>
          </a:p>
          <a:p>
            <a:pPr lvl="0"/>
            <a:r>
              <a:rPr lang="en-US" dirty="0"/>
              <a:t>Improve the </a:t>
            </a:r>
            <a:r>
              <a:rPr lang="en-US" b="1" i="1" dirty="0"/>
              <a:t>Social Security Disability Insurance (SSDI) application process </a:t>
            </a:r>
            <a:r>
              <a:rPr lang="en-US" dirty="0"/>
              <a:t>to minimize the insecurity and loss of work capacity that accompany long delays </a:t>
            </a:r>
          </a:p>
          <a:p>
            <a:pPr lvl="0"/>
            <a:r>
              <a:rPr lang="en-US" b="1" i="1" dirty="0"/>
              <a:t>Update Supplemental Security Income (SSI) </a:t>
            </a:r>
            <a:r>
              <a:rPr lang="en-US" dirty="0"/>
              <a:t>to raise federal disability benefits above the poverty level and ease restrictions on recipients </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32</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How policymakers can improve retirement and disability security</a:t>
            </a:r>
          </a:p>
        </p:txBody>
      </p:sp>
    </p:spTree>
    <p:extLst>
      <p:ext uri="{BB962C8B-B14F-4D97-AF65-F5344CB8AC3E}">
        <p14:creationId xmlns:p14="http://schemas.microsoft.com/office/powerpoint/2010/main" val="147962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690688"/>
            <a:ext cx="10515600" cy="4651357"/>
          </a:xfrm>
        </p:spPr>
        <p:txBody>
          <a:bodyPr>
            <a:normAutofit lnSpcReduction="10000"/>
          </a:bodyPr>
          <a:lstStyle/>
          <a:p>
            <a:pPr marL="514350" indent="-514350">
              <a:buAutoNum type="arabicPeriod"/>
            </a:pPr>
            <a:r>
              <a:rPr lang="en-US" dirty="0"/>
              <a:t>Working longer is an </a:t>
            </a:r>
            <a:r>
              <a:rPr lang="en-US" b="1" dirty="0"/>
              <a:t>important but incomplete </a:t>
            </a:r>
            <a:r>
              <a:rPr lang="en-US" dirty="0"/>
              <a:t>response to population aging</a:t>
            </a:r>
          </a:p>
          <a:p>
            <a:pPr marL="514350" indent="-514350">
              <a:buAutoNum type="arabicPeriod"/>
            </a:pPr>
            <a:r>
              <a:rPr lang="en-US" dirty="0"/>
              <a:t>High and rising </a:t>
            </a:r>
            <a:r>
              <a:rPr lang="en-US" b="1" dirty="0"/>
              <a:t>social and economic inequalities </a:t>
            </a:r>
            <a:r>
              <a:rPr lang="en-US" dirty="0"/>
              <a:t>put working longer in jeopardy for many Americans</a:t>
            </a:r>
          </a:p>
          <a:p>
            <a:pPr marL="514350" indent="-514350">
              <a:buAutoNum type="arabicPeriod"/>
            </a:pPr>
            <a:r>
              <a:rPr lang="en-US" dirty="0"/>
              <a:t>Robust </a:t>
            </a:r>
            <a:r>
              <a:rPr lang="en-US" b="1" dirty="0"/>
              <a:t>retirement and disability policies </a:t>
            </a:r>
            <a:r>
              <a:rPr lang="en-US" dirty="0"/>
              <a:t>are essential complements to working-longer policies</a:t>
            </a:r>
          </a:p>
          <a:p>
            <a:pPr marL="514350" indent="-514350">
              <a:buAutoNum type="arabicPeriod"/>
            </a:pPr>
            <a:r>
              <a:rPr lang="en-US" dirty="0"/>
              <a:t>Working-longer policies must be supported by </a:t>
            </a:r>
            <a:r>
              <a:rPr lang="en-US" b="1" dirty="0"/>
              <a:t>“good jobs” policies </a:t>
            </a:r>
            <a:r>
              <a:rPr lang="en-US" dirty="0"/>
              <a:t>to succeed</a:t>
            </a:r>
          </a:p>
          <a:p>
            <a:pPr marL="514350" indent="-514350">
              <a:buAutoNum type="arabicPeriod"/>
            </a:pPr>
            <a:r>
              <a:rPr lang="en-US" dirty="0"/>
              <a:t>Responses to population aging must take into account the needs of </a:t>
            </a:r>
            <a:r>
              <a:rPr lang="en-US" b="1" dirty="0"/>
              <a:t>today’s middle-aged Americans</a:t>
            </a:r>
            <a:r>
              <a:rPr lang="en-US" dirty="0"/>
              <a:t>, who are the retirees of the future, as well as today’s older Americans</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33</a:t>
            </a:fld>
            <a:endParaRPr lang="en-US"/>
          </a:p>
        </p:txBody>
      </p:sp>
      <p:sp>
        <p:nvSpPr>
          <p:cNvPr id="8" name="Title 1">
            <a:extLst>
              <a:ext uri="{FF2B5EF4-FFF2-40B4-BE49-F238E27FC236}">
                <a16:creationId xmlns:a16="http://schemas.microsoft.com/office/drawing/2014/main" id="{920BA052-B81A-3560-A7A0-17E347E534EF}"/>
              </a:ext>
            </a:extLst>
          </p:cNvPr>
          <p:cNvSpPr>
            <a:spLocks noGrp="1"/>
          </p:cNvSpPr>
          <p:nvPr>
            <p:ph type="title"/>
          </p:nvPr>
        </p:nvSpPr>
        <p:spPr>
          <a:xfrm>
            <a:off x="838200" y="365125"/>
            <a:ext cx="10515600" cy="1325563"/>
          </a:xfrm>
        </p:spPr>
        <p:txBody>
          <a:bodyPr/>
          <a:lstStyle/>
          <a:p>
            <a:r>
              <a:rPr lang="en-US" dirty="0"/>
              <a:t>Five policy conclusions</a:t>
            </a:r>
          </a:p>
        </p:txBody>
      </p:sp>
    </p:spTree>
    <p:extLst>
      <p:ext uri="{BB962C8B-B14F-4D97-AF65-F5344CB8AC3E}">
        <p14:creationId xmlns:p14="http://schemas.microsoft.com/office/powerpoint/2010/main" val="4196691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r>
              <a:rPr lang="en-US" sz="6100" kern="1200">
                <a:solidFill>
                  <a:schemeClr val="tx1"/>
                </a:solidFill>
                <a:latin typeface="+mj-lt"/>
                <a:ea typeface="+mj-ea"/>
                <a:cs typeface="+mj-cs"/>
              </a:rPr>
              <a:t>And Many More </a:t>
            </a:r>
            <a:r>
              <a:rPr lang="en-US" sz="6100" kern="1200" dirty="0">
                <a:solidFill>
                  <a:schemeClr val="tx1"/>
                </a:solidFill>
                <a:latin typeface="+mj-lt"/>
                <a:ea typeface="+mj-ea"/>
                <a:cs typeface="+mj-cs"/>
              </a:rPr>
              <a:t>Stories</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a:xfrm>
            <a:off x="10489019" y="6356350"/>
            <a:ext cx="1268818" cy="365125"/>
          </a:xfrm>
        </p:spPr>
        <p:txBody>
          <a:bodyPr vert="horz" lIns="91440" tIns="45720" rIns="91440" bIns="45720" rtlCol="0" anchor="ctr">
            <a:normAutofit/>
          </a:bodyPr>
          <a:lstStyle/>
          <a:p>
            <a:pPr>
              <a:spcAft>
                <a:spcPts val="600"/>
              </a:spcAft>
            </a:pPr>
            <a:fld id="{0E6C418C-1FA2-6041-B99C-09F95ADF132C}" type="slidenum">
              <a:rPr lang="en-US" sz="1200">
                <a:solidFill>
                  <a:schemeClr val="tx1">
                    <a:lumMod val="50000"/>
                    <a:lumOff val="50000"/>
                  </a:schemeClr>
                </a:solidFill>
              </a:rPr>
              <a:pPr>
                <a:spcAft>
                  <a:spcPts val="600"/>
                </a:spcAft>
              </a:pPr>
              <a:t>34</a:t>
            </a:fld>
            <a:endParaRPr lang="en-US" sz="1200">
              <a:solidFill>
                <a:schemeClr val="tx1">
                  <a:lumMod val="50000"/>
                  <a:lumOff val="50000"/>
                </a:schemeClr>
              </a:solidFill>
            </a:endParaRPr>
          </a:p>
        </p:txBody>
      </p:sp>
    </p:spTree>
    <p:extLst>
      <p:ext uri="{BB962C8B-B14F-4D97-AF65-F5344CB8AC3E}">
        <p14:creationId xmlns:p14="http://schemas.microsoft.com/office/powerpoint/2010/main" val="228042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lstStyle/>
          <a:p>
            <a:r>
              <a:rPr lang="en-US" dirty="0"/>
              <a:t>More stories</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35</a:t>
            </a:fld>
            <a:endParaRPr lang="en-US"/>
          </a:p>
        </p:txBody>
      </p:sp>
      <p:sp>
        <p:nvSpPr>
          <p:cNvPr id="6" name="Content Placeholder 5">
            <a:extLst>
              <a:ext uri="{FF2B5EF4-FFF2-40B4-BE49-F238E27FC236}">
                <a16:creationId xmlns:a16="http://schemas.microsoft.com/office/drawing/2014/main" id="{968ACD4F-D22E-44A1-4488-F0114EE393BB}"/>
              </a:ext>
            </a:extLst>
          </p:cNvPr>
          <p:cNvSpPr>
            <a:spLocks noGrp="1"/>
          </p:cNvSpPr>
          <p:nvPr>
            <p:ph idx="1"/>
          </p:nvPr>
        </p:nvSpPr>
        <p:spPr/>
        <p:txBody>
          <a:bodyPr>
            <a:normAutofit/>
          </a:bodyPr>
          <a:lstStyle/>
          <a:p>
            <a:r>
              <a:rPr lang="en-US" dirty="0"/>
              <a:t>How America’s inadequate eldercare system pushes women out of the workforce – in the most crucial years for retirement preparation</a:t>
            </a:r>
          </a:p>
          <a:p>
            <a:r>
              <a:rPr lang="en-US" dirty="0"/>
              <a:t>How demand for “aesthetic labor” makes age discrimination worse for women</a:t>
            </a:r>
          </a:p>
          <a:p>
            <a:r>
              <a:rPr lang="en-US" dirty="0"/>
              <a:t>How American politics shape working-longer policy</a:t>
            </a:r>
          </a:p>
          <a:p>
            <a:r>
              <a:rPr lang="en-US" dirty="0"/>
              <a:t>How those who can least afford to retire early are those who are least likely to be able to delay retirement</a:t>
            </a:r>
          </a:p>
          <a:p>
            <a:r>
              <a:rPr lang="en-US" dirty="0"/>
              <a:t>Why even well-off Americans can’t take working longer or retirement security for granted</a:t>
            </a:r>
          </a:p>
        </p:txBody>
      </p:sp>
    </p:spTree>
    <p:extLst>
      <p:ext uri="{BB962C8B-B14F-4D97-AF65-F5344CB8AC3E}">
        <p14:creationId xmlns:p14="http://schemas.microsoft.com/office/powerpoint/2010/main" val="3341132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1825625"/>
            <a:ext cx="9808923" cy="4351338"/>
          </a:xfrm>
        </p:spPr>
        <p:txBody>
          <a:bodyPr>
            <a:normAutofit/>
          </a:bodyPr>
          <a:lstStyle/>
          <a:p>
            <a:pPr marL="457200" lvl="1" indent="0" algn="ctr">
              <a:buNone/>
            </a:pPr>
            <a:endParaRPr lang="en-US" dirty="0"/>
          </a:p>
          <a:p>
            <a:pPr marL="457200" lvl="1" indent="0" algn="ctr">
              <a:buNone/>
            </a:pPr>
            <a:r>
              <a:rPr lang="en-US" sz="3600" b="1" dirty="0" err="1">
                <a:solidFill>
                  <a:schemeClr val="accent1"/>
                </a:solidFill>
              </a:rPr>
              <a:t>projects.iq.harvard.edu</a:t>
            </a:r>
            <a:r>
              <a:rPr lang="en-US" sz="3600" b="1" dirty="0">
                <a:solidFill>
                  <a:schemeClr val="accent1"/>
                </a:solidFill>
              </a:rPr>
              <a:t>/overtime</a:t>
            </a:r>
          </a:p>
          <a:p>
            <a:pPr marL="457200" lvl="1" indent="0" algn="ctr">
              <a:buNone/>
            </a:pPr>
            <a:endParaRPr lang="en-US" dirty="0"/>
          </a:p>
        </p:txBody>
      </p:sp>
      <p:sp>
        <p:nvSpPr>
          <p:cNvPr id="4" name="Slide Number Placeholder 3">
            <a:extLst>
              <a:ext uri="{FF2B5EF4-FFF2-40B4-BE49-F238E27FC236}">
                <a16:creationId xmlns:a16="http://schemas.microsoft.com/office/drawing/2014/main" id="{4BFEFF9C-AF66-5D4D-93D2-0C2C3867B80F}"/>
              </a:ext>
            </a:extLst>
          </p:cNvPr>
          <p:cNvSpPr>
            <a:spLocks noGrp="1"/>
          </p:cNvSpPr>
          <p:nvPr>
            <p:ph type="sldNum" sz="quarter" idx="12"/>
          </p:nvPr>
        </p:nvSpPr>
        <p:spPr/>
        <p:txBody>
          <a:bodyPr/>
          <a:lstStyle/>
          <a:p>
            <a:fld id="{0E6C418C-1FA2-6041-B99C-09F95ADF132C}" type="slidenum">
              <a:rPr lang="en-US" smtClean="0"/>
              <a:t>36</a:t>
            </a:fld>
            <a:endParaRPr lang="en-US"/>
          </a:p>
        </p:txBody>
      </p:sp>
    </p:spTree>
    <p:extLst>
      <p:ext uri="{BB962C8B-B14F-4D97-AF65-F5344CB8AC3E}">
        <p14:creationId xmlns:p14="http://schemas.microsoft.com/office/powerpoint/2010/main" val="334290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lstStyle/>
          <a:p>
            <a:r>
              <a:rPr lang="en-US" dirty="0"/>
              <a:t>The working-longer proposition assumes that most Americans can indeed delay retirement</a:t>
            </a:r>
          </a:p>
        </p:txBody>
      </p:sp>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a:xfrm>
            <a:off x="838200" y="2090057"/>
            <a:ext cx="10515600" cy="4402818"/>
          </a:xfrm>
        </p:spPr>
        <p:txBody>
          <a:bodyPr>
            <a:normAutofit/>
          </a:bodyPr>
          <a:lstStyle/>
          <a:p>
            <a:r>
              <a:rPr lang="en-US" dirty="0"/>
              <a:t>Positive average trends:</a:t>
            </a:r>
          </a:p>
          <a:p>
            <a:pPr lvl="1"/>
            <a:r>
              <a:rPr lang="en-US" dirty="0"/>
              <a:t>Better health than 50 years ago </a:t>
            </a:r>
          </a:p>
          <a:p>
            <a:pPr lvl="1"/>
            <a:r>
              <a:rPr lang="en-US" dirty="0"/>
              <a:t>More education</a:t>
            </a:r>
          </a:p>
          <a:p>
            <a:pPr lvl="1"/>
            <a:r>
              <a:rPr lang="en-US" dirty="0"/>
              <a:t>Less physically demanding work</a:t>
            </a:r>
          </a:p>
          <a:p>
            <a:r>
              <a:rPr lang="en-US" dirty="0"/>
              <a:t>But we need to look at inequalities as well as averages</a:t>
            </a:r>
          </a:p>
          <a:p>
            <a:r>
              <a:rPr lang="en-US" b="1" dirty="0"/>
              <a:t>Who’s left behind?</a:t>
            </a:r>
          </a:p>
          <a:p>
            <a:pPr marL="0" indent="0">
              <a:buNone/>
            </a:pPr>
            <a:endParaRPr lang="en-US" b="1" dirty="0"/>
          </a:p>
          <a:p>
            <a:endParaRPr lang="en-US" dirty="0"/>
          </a:p>
        </p:txBody>
      </p:sp>
      <p:sp>
        <p:nvSpPr>
          <p:cNvPr id="4" name="Slide Number Placeholder 3">
            <a:extLst>
              <a:ext uri="{FF2B5EF4-FFF2-40B4-BE49-F238E27FC236}">
                <a16:creationId xmlns:a16="http://schemas.microsoft.com/office/drawing/2014/main" id="{7D0FC2DD-A0AB-3840-B6A4-884843024599}"/>
              </a:ext>
            </a:extLst>
          </p:cNvPr>
          <p:cNvSpPr>
            <a:spLocks noGrp="1"/>
          </p:cNvSpPr>
          <p:nvPr>
            <p:ph type="sldNum" sz="quarter" idx="12"/>
          </p:nvPr>
        </p:nvSpPr>
        <p:spPr/>
        <p:txBody>
          <a:bodyPr/>
          <a:lstStyle/>
          <a:p>
            <a:fld id="{0E6C418C-1FA2-6041-B99C-09F95ADF132C}" type="slidenum">
              <a:rPr lang="en-US" smtClean="0"/>
              <a:t>4</a:t>
            </a:fld>
            <a:endParaRPr lang="en-US"/>
          </a:p>
        </p:txBody>
      </p:sp>
    </p:spTree>
    <p:extLst>
      <p:ext uri="{BB962C8B-B14F-4D97-AF65-F5344CB8AC3E}">
        <p14:creationId xmlns:p14="http://schemas.microsoft.com/office/powerpoint/2010/main" val="351382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509CFC-0A59-674B-89C1-6EA05CED2F57}"/>
              </a:ext>
            </a:extLst>
          </p:cNvPr>
          <p:cNvSpPr>
            <a:spLocks noGrp="1"/>
          </p:cNvSpPr>
          <p:nvPr>
            <p:ph type="sldNum" sz="quarter" idx="12"/>
          </p:nvPr>
        </p:nvSpPr>
        <p:spPr/>
        <p:txBody>
          <a:bodyPr/>
          <a:lstStyle/>
          <a:p>
            <a:fld id="{0E6C418C-1FA2-6041-B99C-09F95ADF132C}" type="slidenum">
              <a:rPr lang="en-US" smtClean="0"/>
              <a:t>5</a:t>
            </a:fld>
            <a:endParaRPr lang="en-US"/>
          </a:p>
        </p:txBody>
      </p:sp>
      <p:sp>
        <p:nvSpPr>
          <p:cNvPr id="6" name="Title 5">
            <a:extLst>
              <a:ext uri="{FF2B5EF4-FFF2-40B4-BE49-F238E27FC236}">
                <a16:creationId xmlns:a16="http://schemas.microsoft.com/office/drawing/2014/main" id="{AB91AE3E-CC25-6578-612E-B738B6D32E6D}"/>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7B663D24-73E0-5334-CBDA-4058F4DB41A3}"/>
              </a:ext>
            </a:extLst>
          </p:cNvPr>
          <p:cNvSpPr>
            <a:spLocks noGrp="1"/>
          </p:cNvSpPr>
          <p:nvPr>
            <p:ph idx="1"/>
          </p:nvPr>
        </p:nvSpPr>
        <p:spPr/>
        <p:txBody>
          <a:bodyPr/>
          <a:lstStyle/>
          <a:p>
            <a:endParaRPr lang="en-US"/>
          </a:p>
        </p:txBody>
      </p:sp>
      <p:pic>
        <p:nvPicPr>
          <p:cNvPr id="1026" name="Picture 2" descr="Waiter removing dirty dishes from the tables in restaurant.">
            <a:extLst>
              <a:ext uri="{FF2B5EF4-FFF2-40B4-BE49-F238E27FC236}">
                <a16:creationId xmlns:a16="http://schemas.microsoft.com/office/drawing/2014/main" id="{9F6271A3-C1A3-796C-7E4B-8FD6657767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97" b="11683"/>
          <a:stretch/>
        </p:blipFill>
        <p:spPr bwMode="auto">
          <a:xfrm>
            <a:off x="929803" y="1253331"/>
            <a:ext cx="10332393" cy="4351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5A9F55-9B21-C2BE-D328-BA57377B7F50}"/>
              </a:ext>
            </a:extLst>
          </p:cNvPr>
          <p:cNvSpPr txBox="1"/>
          <p:nvPr/>
        </p:nvSpPr>
        <p:spPr>
          <a:xfrm>
            <a:off x="7938655" y="5915353"/>
            <a:ext cx="3323541" cy="307777"/>
          </a:xfrm>
          <a:prstGeom prst="rect">
            <a:avLst/>
          </a:prstGeom>
          <a:noFill/>
        </p:spPr>
        <p:txBody>
          <a:bodyPr wrap="square" rtlCol="0">
            <a:spAutoFit/>
          </a:bodyPr>
          <a:lstStyle/>
          <a:p>
            <a:r>
              <a:rPr lang="en-US" sz="1400" dirty="0"/>
              <a:t>Jim’s story, from Gatta &amp; Horning, </a:t>
            </a:r>
            <a:r>
              <a:rPr lang="en-US" sz="1400" i="1" dirty="0"/>
              <a:t>Overtime</a:t>
            </a:r>
          </a:p>
        </p:txBody>
      </p:sp>
    </p:spTree>
    <p:extLst>
      <p:ext uri="{BB962C8B-B14F-4D97-AF65-F5344CB8AC3E}">
        <p14:creationId xmlns:p14="http://schemas.microsoft.com/office/powerpoint/2010/main" val="368142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noAutofit/>
          </a:bodyPr>
          <a:lstStyle/>
          <a:p>
            <a:r>
              <a:rPr lang="en-US" sz="3600" dirty="0"/>
              <a:t>Employment rates fall rapidly between ages 50 and 60 – not only for disadvantaged groups </a:t>
            </a:r>
          </a:p>
        </p:txBody>
      </p:sp>
      <p:sp>
        <p:nvSpPr>
          <p:cNvPr id="18" name="TextBox 17">
            <a:extLst>
              <a:ext uri="{FF2B5EF4-FFF2-40B4-BE49-F238E27FC236}">
                <a16:creationId xmlns:a16="http://schemas.microsoft.com/office/drawing/2014/main" id="{490C908E-778F-2842-B813-B21B0EDB0B3F}"/>
              </a:ext>
            </a:extLst>
          </p:cNvPr>
          <p:cNvSpPr txBox="1"/>
          <p:nvPr/>
        </p:nvSpPr>
        <p:spPr>
          <a:xfrm>
            <a:off x="9974826" y="5218257"/>
            <a:ext cx="1529071" cy="738664"/>
          </a:xfrm>
          <a:prstGeom prst="rect">
            <a:avLst/>
          </a:prstGeom>
          <a:noFill/>
        </p:spPr>
        <p:txBody>
          <a:bodyPr wrap="square" rtlCol="0">
            <a:spAutoFit/>
          </a:bodyPr>
          <a:lstStyle/>
          <a:p>
            <a:r>
              <a:rPr lang="en-US" sz="1400" dirty="0"/>
              <a:t>Data: CPS-ASEC, 1930-59 birth cohorts. </a:t>
            </a:r>
          </a:p>
        </p:txBody>
      </p:sp>
      <p:sp>
        <p:nvSpPr>
          <p:cNvPr id="3" name="Slide Number Placeholder 2">
            <a:extLst>
              <a:ext uri="{FF2B5EF4-FFF2-40B4-BE49-F238E27FC236}">
                <a16:creationId xmlns:a16="http://schemas.microsoft.com/office/drawing/2014/main" id="{69C6AA96-57D5-1D49-B913-C51F13298A63}"/>
              </a:ext>
            </a:extLst>
          </p:cNvPr>
          <p:cNvSpPr>
            <a:spLocks noGrp="1"/>
          </p:cNvSpPr>
          <p:nvPr>
            <p:ph type="sldNum" sz="quarter" idx="12"/>
          </p:nvPr>
        </p:nvSpPr>
        <p:spPr/>
        <p:txBody>
          <a:bodyPr/>
          <a:lstStyle/>
          <a:p>
            <a:fld id="{0E6C418C-1FA2-6041-B99C-09F95ADF132C}" type="slidenum">
              <a:rPr lang="en-US" smtClean="0"/>
              <a:t>6</a:t>
            </a:fld>
            <a:endParaRPr lang="en-US"/>
          </a:p>
        </p:txBody>
      </p:sp>
      <p:pic>
        <p:nvPicPr>
          <p:cNvPr id="5" name="Picture 4">
            <a:extLst>
              <a:ext uri="{FF2B5EF4-FFF2-40B4-BE49-F238E27FC236}">
                <a16:creationId xmlns:a16="http://schemas.microsoft.com/office/drawing/2014/main" id="{3C577C9C-F751-9C95-3F3D-68089CB77CA1}"/>
              </a:ext>
            </a:extLst>
          </p:cNvPr>
          <p:cNvPicPr>
            <a:picLocks noChangeAspect="1"/>
          </p:cNvPicPr>
          <p:nvPr/>
        </p:nvPicPr>
        <p:blipFill rotWithShape="1">
          <a:blip r:embed="rId3"/>
          <a:srcRect b="10570"/>
          <a:stretch/>
        </p:blipFill>
        <p:spPr>
          <a:xfrm>
            <a:off x="588723" y="1362348"/>
            <a:ext cx="11473842" cy="5130527"/>
          </a:xfrm>
          <a:prstGeom prst="rect">
            <a:avLst/>
          </a:prstGeom>
        </p:spPr>
      </p:pic>
      <p:sp>
        <p:nvSpPr>
          <p:cNvPr id="27" name="TextBox 26">
            <a:extLst>
              <a:ext uri="{FF2B5EF4-FFF2-40B4-BE49-F238E27FC236}">
                <a16:creationId xmlns:a16="http://schemas.microsoft.com/office/drawing/2014/main" id="{FF4E153F-D6CE-9D08-5ADB-FE87DA22C3EE}"/>
              </a:ext>
            </a:extLst>
          </p:cNvPr>
          <p:cNvSpPr txBox="1"/>
          <p:nvPr/>
        </p:nvSpPr>
        <p:spPr>
          <a:xfrm>
            <a:off x="9974827" y="4683669"/>
            <a:ext cx="2087738" cy="534588"/>
          </a:xfrm>
          <a:prstGeom prst="rect">
            <a:avLst/>
          </a:prstGeom>
          <a:noFill/>
        </p:spPr>
        <p:txBody>
          <a:bodyPr wrap="square" rtlCol="0">
            <a:spAutoFit/>
          </a:bodyPr>
          <a:lstStyle/>
          <a:p>
            <a:r>
              <a:rPr lang="en-US" sz="1400" dirty="0"/>
              <a:t>Truesdale, Berkman, &amp; Mitukiewicz, </a:t>
            </a:r>
            <a:r>
              <a:rPr lang="en-US" sz="1400" i="1" dirty="0"/>
              <a:t>Overtime</a:t>
            </a:r>
          </a:p>
        </p:txBody>
      </p:sp>
    </p:spTree>
    <p:extLst>
      <p:ext uri="{BB962C8B-B14F-4D97-AF65-F5344CB8AC3E}">
        <p14:creationId xmlns:p14="http://schemas.microsoft.com/office/powerpoint/2010/main" val="2682008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normAutofit/>
          </a:bodyPr>
          <a:lstStyle/>
          <a:p>
            <a:r>
              <a:rPr lang="en-US" dirty="0"/>
              <a:t>Only about </a:t>
            </a:r>
            <a:r>
              <a:rPr lang="en-US" b="1" dirty="0"/>
              <a:t>half</a:t>
            </a:r>
            <a:r>
              <a:rPr lang="en-US" dirty="0"/>
              <a:t> of older U.S. adults</a:t>
            </a:r>
            <a:br>
              <a:rPr lang="en-US" dirty="0"/>
            </a:br>
            <a:r>
              <a:rPr lang="en-US" dirty="0"/>
              <a:t>were steadily employed during their 50s</a:t>
            </a:r>
          </a:p>
        </p:txBody>
      </p:sp>
      <p:sp>
        <p:nvSpPr>
          <p:cNvPr id="3" name="Slide Number Placeholder 2">
            <a:extLst>
              <a:ext uri="{FF2B5EF4-FFF2-40B4-BE49-F238E27FC236}">
                <a16:creationId xmlns:a16="http://schemas.microsoft.com/office/drawing/2014/main" id="{B479B652-0063-694A-8440-7ED1C88BFFC9}"/>
              </a:ext>
            </a:extLst>
          </p:cNvPr>
          <p:cNvSpPr>
            <a:spLocks noGrp="1"/>
          </p:cNvSpPr>
          <p:nvPr>
            <p:ph type="sldNum" sz="quarter" idx="12"/>
          </p:nvPr>
        </p:nvSpPr>
        <p:spPr/>
        <p:txBody>
          <a:bodyPr/>
          <a:lstStyle/>
          <a:p>
            <a:fld id="{0E6C418C-1FA2-6041-B99C-09F95ADF132C}" type="slidenum">
              <a:rPr lang="en-US" smtClean="0"/>
              <a:t>7</a:t>
            </a:fld>
            <a:endParaRPr lang="en-US"/>
          </a:p>
        </p:txBody>
      </p:sp>
      <p:sp>
        <p:nvSpPr>
          <p:cNvPr id="9" name="TextBox 8">
            <a:extLst>
              <a:ext uri="{FF2B5EF4-FFF2-40B4-BE49-F238E27FC236}">
                <a16:creationId xmlns:a16="http://schemas.microsoft.com/office/drawing/2014/main" id="{080FA95D-FB09-FCD7-C20B-D90B7717ADD6}"/>
              </a:ext>
            </a:extLst>
          </p:cNvPr>
          <p:cNvSpPr txBox="1"/>
          <p:nvPr/>
        </p:nvSpPr>
        <p:spPr>
          <a:xfrm>
            <a:off x="10165728" y="5506007"/>
            <a:ext cx="1563547" cy="738664"/>
          </a:xfrm>
          <a:prstGeom prst="rect">
            <a:avLst/>
          </a:prstGeom>
          <a:noFill/>
        </p:spPr>
        <p:txBody>
          <a:bodyPr wrap="square" rtlCol="0">
            <a:spAutoFit/>
          </a:bodyPr>
          <a:lstStyle/>
          <a:p>
            <a:r>
              <a:rPr lang="en-US" sz="1400" dirty="0"/>
              <a:t>Data: Health and Retirement Study (HRS)</a:t>
            </a:r>
          </a:p>
        </p:txBody>
      </p:sp>
      <p:sp>
        <p:nvSpPr>
          <p:cNvPr id="10" name="TextBox 9">
            <a:extLst>
              <a:ext uri="{FF2B5EF4-FFF2-40B4-BE49-F238E27FC236}">
                <a16:creationId xmlns:a16="http://schemas.microsoft.com/office/drawing/2014/main" id="{5983E508-A2A1-3CE8-E6DB-DE538232C4D9}"/>
              </a:ext>
            </a:extLst>
          </p:cNvPr>
          <p:cNvSpPr txBox="1"/>
          <p:nvPr/>
        </p:nvSpPr>
        <p:spPr>
          <a:xfrm>
            <a:off x="282633" y="6410970"/>
            <a:ext cx="5237018" cy="369332"/>
          </a:xfrm>
          <a:prstGeom prst="rect">
            <a:avLst/>
          </a:prstGeom>
          <a:noFill/>
        </p:spPr>
        <p:txBody>
          <a:bodyPr wrap="square" rtlCol="0">
            <a:spAutoFit/>
          </a:bodyPr>
          <a:lstStyle/>
          <a:p>
            <a:r>
              <a:rPr lang="en-US" dirty="0"/>
              <a:t>Truesdale, Berkman, &amp; Mitukiewicz, </a:t>
            </a:r>
            <a:r>
              <a:rPr lang="en-US" i="1" dirty="0"/>
              <a:t>Overtime</a:t>
            </a:r>
          </a:p>
        </p:txBody>
      </p:sp>
      <p:pic>
        <p:nvPicPr>
          <p:cNvPr id="7" name="Picture 6">
            <a:extLst>
              <a:ext uri="{FF2B5EF4-FFF2-40B4-BE49-F238E27FC236}">
                <a16:creationId xmlns:a16="http://schemas.microsoft.com/office/drawing/2014/main" id="{EBBEB4E9-6A06-30A0-4F12-A8601D5C18E7}"/>
              </a:ext>
            </a:extLst>
          </p:cNvPr>
          <p:cNvPicPr>
            <a:picLocks noChangeAspect="1"/>
          </p:cNvPicPr>
          <p:nvPr/>
        </p:nvPicPr>
        <p:blipFill>
          <a:blip r:embed="rId3"/>
          <a:stretch>
            <a:fillRect/>
          </a:stretch>
        </p:blipFill>
        <p:spPr>
          <a:xfrm>
            <a:off x="2558005" y="1859333"/>
            <a:ext cx="7261958" cy="4385338"/>
          </a:xfrm>
          <a:prstGeom prst="rect">
            <a:avLst/>
          </a:prstGeom>
        </p:spPr>
      </p:pic>
      <p:sp>
        <p:nvSpPr>
          <p:cNvPr id="4" name="TextBox 3">
            <a:extLst>
              <a:ext uri="{FF2B5EF4-FFF2-40B4-BE49-F238E27FC236}">
                <a16:creationId xmlns:a16="http://schemas.microsoft.com/office/drawing/2014/main" id="{EEFF5256-504C-5249-BBEF-B0476CCB29C2}"/>
              </a:ext>
            </a:extLst>
          </p:cNvPr>
          <p:cNvSpPr txBox="1"/>
          <p:nvPr/>
        </p:nvSpPr>
        <p:spPr>
          <a:xfrm>
            <a:off x="1224376" y="3090516"/>
            <a:ext cx="1676766" cy="1015663"/>
          </a:xfrm>
          <a:prstGeom prst="rect">
            <a:avLst/>
          </a:prstGeom>
          <a:noFill/>
        </p:spPr>
        <p:txBody>
          <a:bodyPr wrap="square" rtlCol="0">
            <a:spAutoFit/>
          </a:bodyPr>
          <a:lstStyle/>
          <a:p>
            <a:r>
              <a:rPr lang="en-US" sz="2000" dirty="0">
                <a:solidFill>
                  <a:schemeClr val="tx1">
                    <a:lumMod val="65000"/>
                    <a:lumOff val="35000"/>
                  </a:schemeClr>
                </a:solidFill>
              </a:rPr>
              <a:t>Percent of older U.S. adults</a:t>
            </a:r>
          </a:p>
        </p:txBody>
      </p:sp>
    </p:spTree>
    <p:extLst>
      <p:ext uri="{BB962C8B-B14F-4D97-AF65-F5344CB8AC3E}">
        <p14:creationId xmlns:p14="http://schemas.microsoft.com/office/powerpoint/2010/main" val="260153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415536-21F0-3702-DBD3-FEE8D653284F}"/>
              </a:ext>
            </a:extLst>
          </p:cNvPr>
          <p:cNvSpPr/>
          <p:nvPr/>
        </p:nvSpPr>
        <p:spPr>
          <a:xfrm>
            <a:off x="1388870" y="1911670"/>
            <a:ext cx="2004453" cy="4278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normAutofit/>
          </a:bodyPr>
          <a:lstStyle/>
          <a:p>
            <a:r>
              <a:rPr lang="en-US" dirty="0"/>
              <a:t>Lack of steady employment in one’s 50s -&gt;</a:t>
            </a:r>
            <a:br>
              <a:rPr lang="en-US" dirty="0"/>
            </a:br>
            <a:r>
              <a:rPr lang="en-US" dirty="0"/>
              <a:t>less likely to be working in one’s 60s</a:t>
            </a:r>
          </a:p>
        </p:txBody>
      </p:sp>
      <p:sp>
        <p:nvSpPr>
          <p:cNvPr id="15" name="TextBox 14">
            <a:extLst>
              <a:ext uri="{FF2B5EF4-FFF2-40B4-BE49-F238E27FC236}">
                <a16:creationId xmlns:a16="http://schemas.microsoft.com/office/drawing/2014/main" id="{70E122D6-32AB-F646-875D-7A5789045B91}"/>
              </a:ext>
            </a:extLst>
          </p:cNvPr>
          <p:cNvSpPr txBox="1"/>
          <p:nvPr/>
        </p:nvSpPr>
        <p:spPr>
          <a:xfrm>
            <a:off x="2002419" y="2722909"/>
            <a:ext cx="1490353" cy="1631216"/>
          </a:xfrm>
          <a:prstGeom prst="rect">
            <a:avLst/>
          </a:prstGeom>
          <a:noFill/>
        </p:spPr>
        <p:txBody>
          <a:bodyPr wrap="square" rtlCol="0">
            <a:spAutoFit/>
          </a:bodyPr>
          <a:lstStyle/>
          <a:p>
            <a:r>
              <a:rPr lang="en-US" sz="2000" dirty="0">
                <a:solidFill>
                  <a:schemeClr val="tx1">
                    <a:lumMod val="65000"/>
                    <a:lumOff val="35000"/>
                  </a:schemeClr>
                </a:solidFill>
              </a:rPr>
              <a:t>Percent who worked anytime between ages 62-66</a:t>
            </a:r>
          </a:p>
        </p:txBody>
      </p:sp>
      <p:sp>
        <p:nvSpPr>
          <p:cNvPr id="3" name="Slide Number Placeholder 2">
            <a:extLst>
              <a:ext uri="{FF2B5EF4-FFF2-40B4-BE49-F238E27FC236}">
                <a16:creationId xmlns:a16="http://schemas.microsoft.com/office/drawing/2014/main" id="{DC21A791-7091-8745-87E2-137EB9A68218}"/>
              </a:ext>
            </a:extLst>
          </p:cNvPr>
          <p:cNvSpPr>
            <a:spLocks noGrp="1"/>
          </p:cNvSpPr>
          <p:nvPr>
            <p:ph type="sldNum" sz="quarter" idx="12"/>
          </p:nvPr>
        </p:nvSpPr>
        <p:spPr/>
        <p:txBody>
          <a:bodyPr/>
          <a:lstStyle/>
          <a:p>
            <a:fld id="{0E6C418C-1FA2-6041-B99C-09F95ADF132C}" type="slidenum">
              <a:rPr lang="en-US" smtClean="0"/>
              <a:t>8</a:t>
            </a:fld>
            <a:endParaRPr lang="en-US"/>
          </a:p>
        </p:txBody>
      </p:sp>
      <p:sp>
        <p:nvSpPr>
          <p:cNvPr id="16" name="TextBox 15">
            <a:extLst>
              <a:ext uri="{FF2B5EF4-FFF2-40B4-BE49-F238E27FC236}">
                <a16:creationId xmlns:a16="http://schemas.microsoft.com/office/drawing/2014/main" id="{CCB81AD7-199D-3CA4-217F-63D3FB7D101A}"/>
              </a:ext>
            </a:extLst>
          </p:cNvPr>
          <p:cNvSpPr txBox="1"/>
          <p:nvPr/>
        </p:nvSpPr>
        <p:spPr>
          <a:xfrm>
            <a:off x="282633" y="6410970"/>
            <a:ext cx="5237018" cy="369332"/>
          </a:xfrm>
          <a:prstGeom prst="rect">
            <a:avLst/>
          </a:prstGeom>
          <a:noFill/>
        </p:spPr>
        <p:txBody>
          <a:bodyPr wrap="square" rtlCol="0">
            <a:spAutoFit/>
          </a:bodyPr>
          <a:lstStyle/>
          <a:p>
            <a:r>
              <a:rPr lang="en-US" dirty="0"/>
              <a:t>Truesdale, Berkman, &amp; Mitukiewicz, </a:t>
            </a:r>
            <a:r>
              <a:rPr lang="en-US" i="1" dirty="0"/>
              <a:t>Overtime</a:t>
            </a:r>
          </a:p>
        </p:txBody>
      </p:sp>
      <p:pic>
        <p:nvPicPr>
          <p:cNvPr id="6" name="Picture 5">
            <a:extLst>
              <a:ext uri="{FF2B5EF4-FFF2-40B4-BE49-F238E27FC236}">
                <a16:creationId xmlns:a16="http://schemas.microsoft.com/office/drawing/2014/main" id="{5133B2A6-12A0-DE48-5AD5-6E0FBE495E82}"/>
              </a:ext>
            </a:extLst>
          </p:cNvPr>
          <p:cNvPicPr>
            <a:picLocks noChangeAspect="1"/>
          </p:cNvPicPr>
          <p:nvPr/>
        </p:nvPicPr>
        <p:blipFill>
          <a:blip r:embed="rId3"/>
          <a:stretch>
            <a:fillRect/>
          </a:stretch>
        </p:blipFill>
        <p:spPr>
          <a:xfrm>
            <a:off x="3564514" y="1911670"/>
            <a:ext cx="6725607" cy="3920274"/>
          </a:xfrm>
          <a:prstGeom prst="rect">
            <a:avLst/>
          </a:prstGeom>
        </p:spPr>
      </p:pic>
      <p:sp>
        <p:nvSpPr>
          <p:cNvPr id="5" name="TextBox 4">
            <a:extLst>
              <a:ext uri="{FF2B5EF4-FFF2-40B4-BE49-F238E27FC236}">
                <a16:creationId xmlns:a16="http://schemas.microsoft.com/office/drawing/2014/main" id="{0865ABA4-1021-4248-E262-771C39EF1412}"/>
              </a:ext>
            </a:extLst>
          </p:cNvPr>
          <p:cNvSpPr txBox="1"/>
          <p:nvPr/>
        </p:nvSpPr>
        <p:spPr>
          <a:xfrm>
            <a:off x="10489021" y="5093280"/>
            <a:ext cx="1563547" cy="738664"/>
          </a:xfrm>
          <a:prstGeom prst="rect">
            <a:avLst/>
          </a:prstGeom>
          <a:noFill/>
        </p:spPr>
        <p:txBody>
          <a:bodyPr wrap="square" rtlCol="0">
            <a:spAutoFit/>
          </a:bodyPr>
          <a:lstStyle/>
          <a:p>
            <a:r>
              <a:rPr lang="en-US" sz="1400" dirty="0"/>
              <a:t>Data: Health and Retirement Study (HRS)</a:t>
            </a:r>
          </a:p>
        </p:txBody>
      </p:sp>
    </p:spTree>
    <p:extLst>
      <p:ext uri="{BB962C8B-B14F-4D97-AF65-F5344CB8AC3E}">
        <p14:creationId xmlns:p14="http://schemas.microsoft.com/office/powerpoint/2010/main" val="1338757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B351-2F5F-9A4C-9292-78DB1216C166}"/>
              </a:ext>
            </a:extLst>
          </p:cNvPr>
          <p:cNvSpPr>
            <a:spLocks noGrp="1"/>
          </p:cNvSpPr>
          <p:nvPr>
            <p:ph type="title"/>
          </p:nvPr>
        </p:nvSpPr>
        <p:spPr/>
        <p:txBody>
          <a:bodyPr/>
          <a:lstStyle/>
          <a:p>
            <a:r>
              <a:rPr lang="en-US" dirty="0"/>
              <a:t>Delayed retirement isn’t feasible for everyone</a:t>
            </a:r>
          </a:p>
        </p:txBody>
      </p:sp>
      <p:sp>
        <p:nvSpPr>
          <p:cNvPr id="3" name="Content Placeholder 2">
            <a:extLst>
              <a:ext uri="{FF2B5EF4-FFF2-40B4-BE49-F238E27FC236}">
                <a16:creationId xmlns:a16="http://schemas.microsoft.com/office/drawing/2014/main" id="{717722AA-5E1C-844A-86D0-D070136C83B3}"/>
              </a:ext>
            </a:extLst>
          </p:cNvPr>
          <p:cNvSpPr>
            <a:spLocks noGrp="1"/>
          </p:cNvSpPr>
          <p:nvPr>
            <p:ph idx="1"/>
          </p:nvPr>
        </p:nvSpPr>
        <p:spPr/>
        <p:txBody>
          <a:bodyPr>
            <a:normAutofit/>
          </a:bodyPr>
          <a:lstStyle/>
          <a:p>
            <a:r>
              <a:rPr lang="en-US" dirty="0"/>
              <a:t>Promoting longer working lives leaves behind those who struggle to maintain paid employment into their mid-60s or beyond</a:t>
            </a:r>
          </a:p>
          <a:p>
            <a:pPr lvl="1"/>
            <a:r>
              <a:rPr lang="en-US" dirty="0"/>
              <a:t>Poor health</a:t>
            </a:r>
          </a:p>
          <a:p>
            <a:pPr lvl="1"/>
            <a:r>
              <a:rPr lang="en-US" dirty="0"/>
              <a:t>Caregiving responsibilities</a:t>
            </a:r>
          </a:p>
          <a:p>
            <a:pPr lvl="1"/>
            <a:r>
              <a:rPr lang="en-US" dirty="0"/>
              <a:t>Unstable employment</a:t>
            </a:r>
          </a:p>
          <a:p>
            <a:pPr lvl="1"/>
            <a:r>
              <a:rPr lang="en-US" dirty="0"/>
              <a:t>Age discrimination</a:t>
            </a:r>
          </a:p>
          <a:p>
            <a:pPr lvl="1"/>
            <a:r>
              <a:rPr lang="en-US" dirty="0"/>
              <a:t>Troubled local labor markets</a:t>
            </a:r>
          </a:p>
          <a:p>
            <a:pPr lvl="1"/>
            <a:r>
              <a:rPr lang="en-US" dirty="0"/>
              <a:t>Effects of unexpected shocks</a:t>
            </a:r>
          </a:p>
        </p:txBody>
      </p:sp>
      <p:sp>
        <p:nvSpPr>
          <p:cNvPr id="4" name="Slide Number Placeholder 3">
            <a:extLst>
              <a:ext uri="{FF2B5EF4-FFF2-40B4-BE49-F238E27FC236}">
                <a16:creationId xmlns:a16="http://schemas.microsoft.com/office/drawing/2014/main" id="{9A6D3D51-A902-3247-8B9E-EFB765944B14}"/>
              </a:ext>
            </a:extLst>
          </p:cNvPr>
          <p:cNvSpPr>
            <a:spLocks noGrp="1"/>
          </p:cNvSpPr>
          <p:nvPr>
            <p:ph type="sldNum" sz="quarter" idx="12"/>
          </p:nvPr>
        </p:nvSpPr>
        <p:spPr/>
        <p:txBody>
          <a:bodyPr/>
          <a:lstStyle/>
          <a:p>
            <a:fld id="{0E6C418C-1FA2-6041-B99C-09F95ADF132C}" type="slidenum">
              <a:rPr lang="en-US" smtClean="0"/>
              <a:t>9</a:t>
            </a:fld>
            <a:endParaRPr lang="en-US"/>
          </a:p>
        </p:txBody>
      </p:sp>
    </p:spTree>
    <p:extLst>
      <p:ext uri="{BB962C8B-B14F-4D97-AF65-F5344CB8AC3E}">
        <p14:creationId xmlns:p14="http://schemas.microsoft.com/office/powerpoint/2010/main" val="2598501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7939</TotalTime>
  <Words>1766</Words>
  <Application>Microsoft Macintosh PowerPoint</Application>
  <PresentationFormat>Widescreen</PresentationFormat>
  <Paragraphs>246</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Population aging profoundly affects  the future of work and retirement</vt:lpstr>
      <vt:lpstr>Is delayed retirement the solution?</vt:lpstr>
      <vt:lpstr>The working-longer proposition assumes that most Americans can indeed delay retirement</vt:lpstr>
      <vt:lpstr>PowerPoint Presentation</vt:lpstr>
      <vt:lpstr>Employment rates fall rapidly between ages 50 and 60 – not only for disadvantaged groups </vt:lpstr>
      <vt:lpstr>Only about half of older U.S. adults were steadily employed during their 50s</vt:lpstr>
      <vt:lpstr>Lack of steady employment in one’s 50s -&gt; less likely to be working in one’s 60s</vt:lpstr>
      <vt:lpstr>Delayed retirement isn’t feasible for everyone</vt:lpstr>
      <vt:lpstr>Demographic changes are inevitable.  Policy responses are a choice</vt:lpstr>
      <vt:lpstr>Story #1: Americans in their 50s:  the disappearing workforce</vt:lpstr>
      <vt:lpstr>Labor force leavers are  invisible in unemployment statistics</vt:lpstr>
      <vt:lpstr>Employment rates drop by about  20 percentage points from ages 50 to 60 </vt:lpstr>
      <vt:lpstr>Correcting the mental model of retirement</vt:lpstr>
      <vt:lpstr>Why do Americans retire early?</vt:lpstr>
      <vt:lpstr>Why do Americans retire early?</vt:lpstr>
      <vt:lpstr>Why do Americans retire early?</vt:lpstr>
      <vt:lpstr>Retirement timing isn’t always a choice</vt:lpstr>
      <vt:lpstr>Story #2: Why “good jobs” matter for retirement security</vt:lpstr>
      <vt:lpstr>Labor force policy and retirement policy  are two sides of the same coin</vt:lpstr>
      <vt:lpstr>“Good jobs” improve workers’  long-term well-being</vt:lpstr>
      <vt:lpstr>What’s a “good job”?</vt:lpstr>
      <vt:lpstr>How federal, state, and local policymakers  can improve job quality</vt:lpstr>
      <vt:lpstr>How employers can improve job quality</vt:lpstr>
      <vt:lpstr>Good jobs are critical, but not enough</vt:lpstr>
      <vt:lpstr>Story #3: Why Social Security is essential – and in urgent need of repair</vt:lpstr>
      <vt:lpstr>Social Security is the backbone of  American retirement</vt:lpstr>
      <vt:lpstr>But benefits are modest, especially for  those who can’t delay claiming </vt:lpstr>
      <vt:lpstr>The Social Security trust fund will be exhausted by the early/mid 2030s</vt:lpstr>
      <vt:lpstr>Raising the “full retirement age” to 70 is equivalent to a 20% cut in benefits</vt:lpstr>
      <vt:lpstr>Other options are more equitable…  and more popular</vt:lpstr>
      <vt:lpstr>How policymakers can improve retirement and disability security</vt:lpstr>
      <vt:lpstr>Five policy conclusions</vt:lpstr>
      <vt:lpstr>And Many More Stories</vt:lpstr>
      <vt:lpstr>More stories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Folks’ Jobs: American insecurity in the run-up to retirement</dc:title>
  <dc:creator>Beth Truesdale</dc:creator>
  <cp:lastModifiedBy>Rachel Jones</cp:lastModifiedBy>
  <cp:revision>181</cp:revision>
  <dcterms:created xsi:type="dcterms:W3CDTF">2021-02-21T20:34:02Z</dcterms:created>
  <dcterms:modified xsi:type="dcterms:W3CDTF">2022-09-14T15:13:58Z</dcterms:modified>
</cp:coreProperties>
</file>