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5143500" type="screen16x9"/>
  <p:notesSz cx="6858000" cy="9144000"/>
  <p:embeddedFontLst>
    <p:embeddedFont>
      <p:font typeface="Georgia" panose="02040502050405020303" pitchFamily="18" charset="0"/>
      <p:regular r:id="rId12"/>
      <p:bold r:id="rId13"/>
      <p:italic r:id="rId14"/>
      <p:boldItalic r:id="rId15"/>
    </p:embeddedFont>
    <p:embeddedFont>
      <p:font typeface="Impact" panose="020B0806030902050204" pitchFamily="34" charset="0"/>
      <p:regular r:id="rId16"/>
    </p:embeddedFont>
    <p:embeddedFont>
      <p:font typeface="Merriweather" pitchFamily="2" charset="77"/>
      <p:regular r:id="rId17"/>
      <p:bold r:id="rId18"/>
      <p:italic r:id="rId19"/>
      <p:boldItalic r:id="rId20"/>
    </p:embeddedFont>
    <p:embeddedFont>
      <p:font typeface="Proxima Nova" panose="02000506030000020004" pitchFamily="2" charset="0"/>
      <p:regular r:id="rId21"/>
      <p:bold r:id="rId22"/>
      <p:italic r:id="rId23"/>
      <p:boldItalic r:id="rId24"/>
    </p:embeddedFont>
    <p:embeddedFont>
      <p:font typeface="Roboto" panose="02000000000000000000" pitchFamily="2"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font" Target="fonts/font1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font" Target="fonts/font8.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 everyone. </a:t>
            </a:r>
            <a:endParaRPr/>
          </a:p>
          <a:p>
            <a:pPr marL="0" lvl="0" indent="0" algn="l" rtl="0">
              <a:spcBef>
                <a:spcPts val="0"/>
              </a:spcBef>
              <a:spcAft>
                <a:spcPts val="0"/>
              </a:spcAft>
              <a:buNone/>
            </a:pPr>
            <a:r>
              <a:rPr lang="en"/>
              <a:t>I’m Haven Orecchio and I’m Insider’s senior criminal justice reporter.  </a:t>
            </a:r>
            <a:endParaRPr/>
          </a:p>
          <a:p>
            <a:pPr marL="0" lvl="0" indent="0" algn="l" rtl="0">
              <a:spcBef>
                <a:spcPts val="0"/>
              </a:spcBef>
              <a:spcAft>
                <a:spcPts val="0"/>
              </a:spcAft>
              <a:buNone/>
            </a:pPr>
            <a:r>
              <a:rPr lang="en"/>
              <a:t>I’ve been asked today to speak a bit about trauma reporting, and in my work covering policing, crime, courts, and cults I report on</a:t>
            </a:r>
            <a:r>
              <a:rPr lang="en" b="1"/>
              <a:t> a lot of trauma. </a:t>
            </a:r>
            <a:endParaRPr b="1"/>
          </a:p>
          <a:p>
            <a:pPr marL="0" lvl="0" indent="0" algn="l" rtl="0">
              <a:spcBef>
                <a:spcPts val="0"/>
              </a:spcBef>
              <a:spcAft>
                <a:spcPts val="0"/>
              </a:spcAft>
              <a:buNone/>
            </a:pPr>
            <a:r>
              <a:rPr lang="en"/>
              <a:t>Throughout my career, a good chunk of my job has been knocking on people’s front door, or calling them up, and asking them to tell me about the absolute worst day, week, or months of their lives, in vivid detail. </a:t>
            </a:r>
            <a:endParaRPr/>
          </a:p>
          <a:p>
            <a:pPr marL="0" lvl="0" indent="0" algn="l" rtl="0">
              <a:spcBef>
                <a:spcPts val="0"/>
              </a:spcBef>
              <a:spcAft>
                <a:spcPts val="0"/>
              </a:spcAft>
              <a:buNone/>
            </a:pPr>
            <a:r>
              <a:rPr lang="en"/>
              <a:t>And there’s a real balance there, right? Presumably, none of us do these kinds of interviews simply to exploit someone’s trauma for our own benefit, but rather because these are people who have a unique perspective that is just impossible to ignore when doing a comprehensive piece on a certain topic. They represent the WHO when were trying to get people to care about some massive systemic injustice or broken system. </a:t>
            </a:r>
            <a:endParaRPr/>
          </a:p>
          <a:p>
            <a:pPr marL="0" lvl="0" indent="0" algn="l" rtl="0">
              <a:spcBef>
                <a:spcPts val="0"/>
              </a:spcBef>
              <a:spcAft>
                <a:spcPts val="0"/>
              </a:spcAft>
              <a:buNone/>
            </a:pPr>
            <a:r>
              <a:rPr lang="en"/>
              <a:t>And so when it comes to telling stories about these big picture atrocities - war, police misconduct, sexual abuse in holywood, whatever, it’s invaluable to hinge them on the experiences of real people.</a:t>
            </a:r>
            <a:endParaRPr/>
          </a:p>
          <a:p>
            <a:pPr marL="0" lvl="0" indent="0" algn="l" rtl="0">
              <a:spcBef>
                <a:spcPts val="0"/>
              </a:spcBef>
              <a:spcAft>
                <a:spcPts val="0"/>
              </a:spcAft>
              <a:buNone/>
            </a:pPr>
            <a:r>
              <a:rPr lang="en"/>
              <a:t>As I’m sure you have all found in your own work, for people to feel moved enough on an issue to take a stance or to feel passion, it’s almost essential that the get to know some of the people who have been harmed.</a:t>
            </a:r>
            <a:endParaRPr/>
          </a:p>
          <a:p>
            <a:pPr marL="0" lvl="0" indent="0" algn="l" rtl="0">
              <a:spcBef>
                <a:spcPts val="0"/>
              </a:spcBef>
              <a:spcAft>
                <a:spcPts val="0"/>
              </a:spcAft>
              <a:buNone/>
            </a:pPr>
            <a:r>
              <a:rPr lang="en"/>
              <a:t>And it’s our job, as reporters, to introduce them. </a:t>
            </a:r>
            <a:endParaRPr/>
          </a:p>
          <a:p>
            <a:pPr marL="0" lvl="0" indent="0" algn="l" rtl="0">
              <a:spcBef>
                <a:spcPts val="0"/>
              </a:spcBef>
              <a:spcAft>
                <a:spcPts val="0"/>
              </a:spcAft>
              <a:buNone/>
            </a:pPr>
            <a:r>
              <a:rPr lang="en"/>
              <a:t>So I guess I’ll talk a bit about some things I’ve found helpful when trying to find and interview those who’ve gone through terrible tragedy, and to do it in a way where we can walk away without feeling sort of icky about it. </a:t>
            </a:r>
            <a:endParaRPr/>
          </a:p>
          <a:p>
            <a:pPr marL="0" lvl="0" indent="0" algn="l" rtl="0">
              <a:spcBef>
                <a:spcPts val="0"/>
              </a:spcBef>
              <a:spcAft>
                <a:spcPts val="0"/>
              </a:spcAft>
              <a:buNone/>
            </a:pPr>
            <a:r>
              <a:rPr lang="en"/>
              <a:t>AND PLEASE just raise your hand with questions throughout this. It’s super informal and conversational. This slideshow is not all-encompassing, of course, so I’m happy to address things on the fly as well.</a:t>
            </a: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32a2aa7977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32a2aa7977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Today I’m going to focus on a series that I started working on in the summer of 2020, when it seemed like the whole world began paying attention to criminal justice reform efforts and police shootings - topics that I’ve covered pretty much my whole career, with an underwhelming amount of interest from readers.</a:t>
            </a:r>
            <a:endParaRPr/>
          </a:p>
          <a:p>
            <a:pPr marL="0" lvl="0" indent="0" algn="l" rtl="0">
              <a:spcBef>
                <a:spcPts val="0"/>
              </a:spcBef>
              <a:spcAft>
                <a:spcPts val="0"/>
              </a:spcAft>
              <a:buNone/>
            </a:pPr>
            <a:r>
              <a:rPr lang="en"/>
              <a:t>This elevated interest from the public, of course, was in response, in part, to the killings of George Floyd and Breonna Taylor.</a:t>
            </a:r>
            <a:endParaRPr/>
          </a:p>
          <a:p>
            <a:pPr marL="0" lvl="0" indent="0" algn="l" rtl="0">
              <a:spcBef>
                <a:spcPts val="0"/>
              </a:spcBef>
              <a:spcAft>
                <a:spcPts val="0"/>
              </a:spcAft>
              <a:buNone/>
            </a:pPr>
            <a:r>
              <a:rPr lang="en"/>
              <a:t>There was a stretch of weeks around that time, when I was really focused on looking into police shooting news and records from around the US, and I was especially interested in getting in touch with the civilians who called 911 and brought the officers to the scenes in the first place.</a:t>
            </a:r>
            <a:endParaRPr/>
          </a:p>
          <a:p>
            <a:pPr marL="0" lvl="0" indent="0" algn="l" rtl="0">
              <a:spcBef>
                <a:spcPts val="0"/>
              </a:spcBef>
              <a:spcAft>
                <a:spcPts val="0"/>
              </a:spcAft>
              <a:buNone/>
            </a:pPr>
            <a:r>
              <a:rPr lang="en"/>
              <a:t>I knew that there was likely a lot of regret around making the phone calls, and unlike police who usually have trauma care available to them after these shootings, these civilians don’t. So I was generally interested in hearing not only why the people made those calls, but how their lives have changed after the fact. </a:t>
            </a:r>
            <a:endParaRPr/>
          </a:p>
          <a:p>
            <a:pPr marL="0" lvl="0" indent="0" algn="l" rtl="0">
              <a:spcBef>
                <a:spcPts val="0"/>
              </a:spcBef>
              <a:spcAft>
                <a:spcPts val="0"/>
              </a:spcAft>
              <a:buNone/>
            </a:pPr>
            <a:r>
              <a:rPr lang="en"/>
              <a:t>In doing research, though, I realized that many of the callers weren’t just store clerks - like in George Floyd, for example - but actually it was moms, and brothers, and grandmas who ended up summoning their loved one’s killers. And obviously in those cases, any guilt around the call was increased 100-fold.</a:t>
            </a:r>
            <a:endParaRPr/>
          </a:p>
          <a:p>
            <a:pPr marL="0" lvl="0" indent="0" algn="l" rtl="0">
              <a:spcBef>
                <a:spcPts val="0"/>
              </a:spcBef>
              <a:spcAft>
                <a:spcPts val="0"/>
              </a:spcAft>
              <a:buNone/>
            </a:pPr>
            <a:endParaRPr/>
          </a:p>
          <a:p>
            <a:pPr marL="0" lvl="0" indent="0" algn="l" rtl="0">
              <a:spcBef>
                <a:spcPts val="0"/>
              </a:spcBef>
              <a:spcAft>
                <a:spcPts val="0"/>
              </a:spcAft>
              <a:buNone/>
            </a:pPr>
            <a:r>
              <a:rPr lang="en"/>
              <a:t>In the end, I ended up profiling moms around the country- from really diverse socio-economic, racial, and political backgrounds - who all lived through remarkably similar trauma and aftermath. </a:t>
            </a:r>
            <a:endParaRPr/>
          </a:p>
          <a:p>
            <a:pPr marL="0" lvl="0" indent="0" algn="l" rtl="0">
              <a:spcBef>
                <a:spcPts val="0"/>
              </a:spcBef>
              <a:spcAft>
                <a:spcPts val="0"/>
              </a:spcAft>
              <a:buNone/>
            </a:pPr>
            <a:r>
              <a:rPr lang="en"/>
              <a:t>Their sons had long-lived with psychological diagnoses - schizophrenia in a lot of cases - and they just wanted to get them into treatment. </a:t>
            </a:r>
            <a:endParaRPr/>
          </a:p>
          <a:p>
            <a:pPr marL="0" lvl="0" indent="0" algn="l" rtl="0">
              <a:spcBef>
                <a:spcPts val="0"/>
              </a:spcBef>
              <a:spcAft>
                <a:spcPts val="0"/>
              </a:spcAft>
              <a:buNone/>
            </a:pPr>
            <a:r>
              <a:rPr lang="en"/>
              <a:t>In most places, the way to get your adult child committed to treatment if they are over 18 and unwilling to cooperate is to have law enforcement, and later a judge, deem them a danger to themselves or the community. To do that, families tend to call 911 when their loved one is in crisis. </a:t>
            </a:r>
            <a:endParaRPr/>
          </a:p>
          <a:p>
            <a:pPr marL="0" lvl="0" indent="0" algn="l" rtl="0">
              <a:spcBef>
                <a:spcPts val="0"/>
              </a:spcBef>
              <a:spcAft>
                <a:spcPts val="0"/>
              </a:spcAft>
              <a:buNone/>
            </a:pPr>
            <a:r>
              <a:rPr lang="en"/>
              <a:t>Many of these moms didn’t really fear their child when they placed the call, but they thought it was their only available pathway to treatment. They were exhausted and scared for their sons’ safety. They just needed help. </a:t>
            </a:r>
            <a:endParaRPr/>
          </a:p>
          <a:p>
            <a:pPr marL="0" lvl="0" indent="0" algn="l" rtl="0">
              <a:spcBef>
                <a:spcPts val="0"/>
              </a:spcBef>
              <a:spcAft>
                <a:spcPts val="0"/>
              </a:spcAft>
              <a:buNone/>
            </a:pPr>
            <a:r>
              <a:rPr lang="en"/>
              <a:t>But none of them ever made it to treatment, because when police showed up, and the person was in crisis and therefore unable to comply with commands, they were killed. </a:t>
            </a:r>
            <a:endParaRPr/>
          </a:p>
          <a:p>
            <a:pPr marL="0" lvl="0" indent="0" algn="l" rtl="0">
              <a:spcBef>
                <a:spcPts val="0"/>
              </a:spcBef>
              <a:spcAft>
                <a:spcPts val="0"/>
              </a:spcAft>
              <a:buNone/>
            </a:pPr>
            <a:r>
              <a:rPr lang="en"/>
              <a:t>The moms, years or decades later, are still reeling with grief and guilt, and many of them were unable to really rebuild their lives. </a:t>
            </a:r>
            <a:endParaRPr/>
          </a:p>
          <a:p>
            <a:pPr marL="0" lvl="0" indent="0" algn="l" rtl="0">
              <a:spcBef>
                <a:spcPts val="0"/>
              </a:spcBef>
              <a:spcAft>
                <a:spcPts val="0"/>
              </a:spcAft>
              <a:buNone/>
            </a:pPr>
            <a:endParaRPr/>
          </a:p>
          <a:p>
            <a:pPr marL="0" lvl="0" indent="0" algn="l" rtl="0">
              <a:spcBef>
                <a:spcPts val="0"/>
              </a:spcBef>
              <a:spcAft>
                <a:spcPts val="0"/>
              </a:spcAft>
              <a:buNone/>
            </a:pPr>
            <a:r>
              <a:rPr lang="en"/>
              <a:t>I used these individual stories of the moms give people a way into a bigger issue - a broken mental healthcare system in the US. </a:t>
            </a:r>
            <a:endParaRPr/>
          </a:p>
          <a:p>
            <a:pPr marL="0" lvl="0" indent="0" algn="l" rtl="0">
              <a:spcBef>
                <a:spcPts val="0"/>
              </a:spcBef>
              <a:spcAft>
                <a:spcPts val="0"/>
              </a:spcAft>
              <a:buNone/>
            </a:pPr>
            <a:r>
              <a:rPr lang="en"/>
              <a:t>I wrote a main bar, explaining the system, it’s gaps, and what ends up happening- this is where a lot of my experts were featured and some law enforcement. And also published five profiles on the moms, with details about their lives before, during, and after they made the calls.</a:t>
            </a:r>
            <a:endParaRPr/>
          </a:p>
          <a:p>
            <a:pPr marL="0" lvl="0" indent="0" algn="l" rtl="0">
              <a:spcBef>
                <a:spcPts val="0"/>
              </a:spcBef>
              <a:spcAft>
                <a:spcPts val="0"/>
              </a:spcAft>
              <a:buNone/>
            </a:pPr>
            <a:r>
              <a:rPr lang="en"/>
              <a:t>People really want a black and white story - a victim and a villian, and there are plenty of police shootings where there might be both a victim and a villian. </a:t>
            </a:r>
            <a:endParaRPr/>
          </a:p>
          <a:p>
            <a:pPr marL="0" lvl="0" indent="0" algn="l" rtl="0">
              <a:spcBef>
                <a:spcPts val="0"/>
              </a:spcBef>
              <a:spcAft>
                <a:spcPts val="0"/>
              </a:spcAft>
              <a:buNone/>
            </a:pPr>
            <a:r>
              <a:rPr lang="en"/>
              <a:t>But in my series, the behavioral healthcare system was really the the villain. </a:t>
            </a:r>
            <a:endParaRPr/>
          </a:p>
          <a:p>
            <a:pPr marL="0" lvl="0" indent="0" algn="l" rtl="0">
              <a:spcBef>
                <a:spcPts val="0"/>
              </a:spcBef>
              <a:spcAft>
                <a:spcPts val="0"/>
              </a:spcAft>
              <a:buNone/>
            </a:pPr>
            <a:r>
              <a:rPr lang="en"/>
              <a:t>And so it was more about all of the roadblocks these women faced BEFORE 911 was ever called - and the actions of police just demonstrated how badly people suffer when all those other steps fail to get people the help they need fail along the way.</a:t>
            </a:r>
            <a:endParaRPr/>
          </a:p>
          <a:p>
            <a:pPr marL="0" lvl="0" indent="0" algn="l" rtl="0">
              <a:spcBef>
                <a:spcPts val="0"/>
              </a:spcBef>
              <a:spcAft>
                <a:spcPts val="0"/>
              </a:spcAft>
              <a:buNone/>
            </a:pPr>
            <a:r>
              <a:rPr lang="en"/>
              <a:t>I also tried to include a solutions journalism element, by talking to experts, psychologists, and others who are working to fix the issues that lead to these deaths. That was in the main bar, as well as some of the profiles.</a:t>
            </a:r>
            <a:endParaRPr/>
          </a:p>
          <a:p>
            <a:pPr marL="0" lvl="0" indent="0" algn="l" rtl="0">
              <a:spcBef>
                <a:spcPts val="0"/>
              </a:spcBef>
              <a:spcAft>
                <a:spcPts val="0"/>
              </a:spcAft>
              <a:buNone/>
            </a:pPr>
            <a:r>
              <a:rPr lang="en"/>
              <a:t>The series ultimately won the NY Press Club award in National Crime reporting, but more importantly, it got a lot of attention on a broken-systems story, which I’ve always personally sort of struggled to get eyes on.</a:t>
            </a:r>
            <a:endParaRPr/>
          </a:p>
          <a:p>
            <a:pPr marL="0" lvl="0" indent="0" algn="l" rtl="0">
              <a:spcBef>
                <a:spcPts val="0"/>
              </a:spcBef>
              <a:spcAft>
                <a:spcPts val="0"/>
              </a:spcAft>
              <a:buNone/>
            </a:pPr>
            <a:r>
              <a:rPr lang="en"/>
              <a:t>So now that I’ve talked at length about the series, I’ll just talk about one of the moms I profiled  and explain my steps to getting the series done – also again feel free to jump in with questions or comments whenever.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3cb799801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3cb799801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 going to talk about the Hall family. I don’t want to say that this is my favorite of the profiles, but to me it was definitely the most powerful. Taun Hall was raising her two kids in a a sort-of upper class neighborhood. The parents are educated and pretty wealthy, and their neighbors were too. When her son Miles started showing signs of mental illness in high school, she immediately began imagining the worst case scenario - if police showed up to her bougie, predominantly white neighborhood and saw her tall, Black son running around yelling in a way they might have perceived as a threat.  She worried he’d end up dead. So to sort of get ahead of this, she started talking to experts - she took a workshop with NAMI, the national Association of Mental Illness, on how to adapt to parenting a child who goes though episodes of psychosis. The trainer actually recommended she reach out to the local police department and get to know the officers. So she did. She was put in touch with a woman who worked as the mental health officer for the department and they got to know each other. As his diagnosis was made - it was </a:t>
            </a:r>
            <a:r>
              <a:rPr lang="en" sz="1200">
                <a:solidFill>
                  <a:srgbClr val="111111"/>
                </a:solidFill>
                <a:highlight>
                  <a:srgbClr val="FFFFFF"/>
                </a:highlight>
              </a:rPr>
              <a:t>schizoaffective disorder - she learned more tactics to work with him and she stayed in touch with the department. It was really difficult for her, as it is for a lot of parents in this situation. There were periods where Miles was on a good medication and he was working towards his goals and then there were other times where he was not doing well. </a:t>
            </a:r>
            <a:endParaRPr sz="1200">
              <a:solidFill>
                <a:srgbClr val="111111"/>
              </a:solidFill>
              <a:highlight>
                <a:srgbClr val="FFFFFF"/>
              </a:highlight>
            </a:endParaRPr>
          </a:p>
          <a:p>
            <a:pPr marL="0" lvl="0" indent="0" algn="l" rtl="0">
              <a:spcBef>
                <a:spcPts val="0"/>
              </a:spcBef>
              <a:spcAft>
                <a:spcPts val="0"/>
              </a:spcAft>
              <a:buNone/>
            </a:pPr>
            <a:r>
              <a:rPr lang="en" sz="1200">
                <a:solidFill>
                  <a:srgbClr val="111111"/>
                </a:solidFill>
                <a:highlight>
                  <a:srgbClr val="FFFFFF"/>
                </a:highlight>
              </a:rPr>
              <a:t>After he graduated high school, his symptoms got worse. He was ranting a lot. There were times where he believed he was jesus and became quite obsessive about gardening. </a:t>
            </a:r>
            <a:endParaRPr sz="1200">
              <a:solidFill>
                <a:srgbClr val="111111"/>
              </a:solidFill>
              <a:highlight>
                <a:srgbClr val="FFFFFF"/>
              </a:highlight>
            </a:endParaRPr>
          </a:p>
          <a:p>
            <a:pPr marL="0" lvl="0" indent="0" algn="l" rtl="0">
              <a:spcBef>
                <a:spcPts val="0"/>
              </a:spcBef>
              <a:spcAft>
                <a:spcPts val="0"/>
              </a:spcAft>
              <a:buNone/>
            </a:pPr>
            <a:r>
              <a:rPr lang="en" sz="1200">
                <a:solidFill>
                  <a:srgbClr val="111111"/>
                </a:solidFill>
                <a:highlight>
                  <a:srgbClr val="FFFFFF"/>
                </a:highlight>
              </a:rPr>
              <a:t>Around this time, he started knocking on neighbors doors and this REALLY worried Tuan, right. She was really afraid of how a negative interaction with a neighbor could end. </a:t>
            </a:r>
            <a:endParaRPr sz="1200">
              <a:solidFill>
                <a:srgbClr val="111111"/>
              </a:solidFill>
              <a:highlight>
                <a:srgbClr val="FFFFFF"/>
              </a:highlight>
            </a:endParaRPr>
          </a:p>
          <a:p>
            <a:pPr marL="0" lvl="0" indent="0" algn="l" rtl="0">
              <a:spcBef>
                <a:spcPts val="0"/>
              </a:spcBef>
              <a:spcAft>
                <a:spcPts val="0"/>
              </a:spcAft>
              <a:buNone/>
            </a:pPr>
            <a:r>
              <a:rPr lang="en" sz="1200">
                <a:solidFill>
                  <a:srgbClr val="111111"/>
                </a:solidFill>
                <a:highlight>
                  <a:srgbClr val="FFFFFF"/>
                </a:highlight>
              </a:rPr>
              <a:t>So she called her source again at the department, told her what she was worried and was told that he wasn’t committing a crime so they really couldn’t do anything.</a:t>
            </a:r>
            <a:endParaRPr sz="1200">
              <a:solidFill>
                <a:srgbClr val="111111"/>
              </a:solidFill>
              <a:highlight>
                <a:srgbClr val="FFFFFF"/>
              </a:highlight>
            </a:endParaRPr>
          </a:p>
          <a:p>
            <a:pPr marL="0" lvl="0" indent="0" algn="l" rtl="0">
              <a:spcBef>
                <a:spcPts val="0"/>
              </a:spcBef>
              <a:spcAft>
                <a:spcPts val="0"/>
              </a:spcAft>
              <a:buNone/>
            </a:pPr>
            <a:r>
              <a:rPr lang="en" sz="1200">
                <a:solidFill>
                  <a:srgbClr val="111111"/>
                </a:solidFill>
                <a:highlight>
                  <a:srgbClr val="FFFFFF"/>
                </a:highlight>
              </a:rPr>
              <a:t>In California at the time, to get her adult son involuntarily committed, a pathway was through having police come three times to make reports showing he’s a danger to himself or others. Those reports can then be presented to a judge and a judge could rule to commit him against his will.</a:t>
            </a:r>
            <a:endParaRPr sz="1200">
              <a:solidFill>
                <a:srgbClr val="111111"/>
              </a:solidFill>
              <a:highlight>
                <a:srgbClr val="FFFFFF"/>
              </a:highlight>
            </a:endParaRPr>
          </a:p>
          <a:p>
            <a:pPr marL="0" lvl="0" indent="0" algn="l" rtl="0">
              <a:spcBef>
                <a:spcPts val="0"/>
              </a:spcBef>
              <a:spcAft>
                <a:spcPts val="0"/>
              </a:spcAft>
              <a:buNone/>
            </a:pPr>
            <a:r>
              <a:rPr lang="en" sz="1200">
                <a:solidFill>
                  <a:srgbClr val="111111"/>
                </a:solidFill>
                <a:highlight>
                  <a:srgbClr val="FFFFFF"/>
                </a:highlight>
              </a:rPr>
              <a:t>Taun successfully got him into a shorter treatment on one instance, for example, because he went into a neighbors pool and had a knife on him. He wasn’t using it or waving, but Taun used that as an example of how he was dangerous and somehow that worked to get him briefly hospitalized at least and it also counted toward one of the three strikes.</a:t>
            </a:r>
            <a:endParaRPr sz="1200">
              <a:solidFill>
                <a:srgbClr val="111111"/>
              </a:solidFill>
              <a:highlight>
                <a:srgbClr val="FFFFFF"/>
              </a:highlight>
            </a:endParaRPr>
          </a:p>
          <a:p>
            <a:pPr marL="0" lvl="0" indent="0" algn="l" rtl="0">
              <a:spcBef>
                <a:spcPts val="0"/>
              </a:spcBef>
              <a:spcAft>
                <a:spcPts val="0"/>
              </a:spcAft>
              <a:buNone/>
            </a:pPr>
            <a:r>
              <a:rPr lang="en" sz="1200">
                <a:solidFill>
                  <a:srgbClr val="111111"/>
                </a:solidFill>
                <a:highlight>
                  <a:srgbClr val="FFFFFF"/>
                </a:highlight>
              </a:rPr>
              <a:t>So about three months after that episode, though, police charged him for the incident— which Taun didnt think would happen, obviously. It threw Hall into a spiral. He was convinced he was going to jail. And his symptoms were at their worst. </a:t>
            </a:r>
            <a:endParaRPr sz="1200">
              <a:solidFill>
                <a:srgbClr val="111111"/>
              </a:solidFill>
              <a:highlight>
                <a:srgbClr val="FFFFFF"/>
              </a:highlight>
            </a:endParaRPr>
          </a:p>
          <a:p>
            <a:pPr marL="0" lvl="0" indent="0" algn="l" rtl="0">
              <a:spcBef>
                <a:spcPts val="0"/>
              </a:spcBef>
              <a:spcAft>
                <a:spcPts val="0"/>
              </a:spcAft>
              <a:buNone/>
            </a:pPr>
            <a:r>
              <a:rPr lang="en" sz="1200">
                <a:solidFill>
                  <a:srgbClr val="111111"/>
                </a:solidFill>
                <a:highlight>
                  <a:srgbClr val="FFFFFF"/>
                </a:highlight>
              </a:rPr>
              <a:t>Taun called police again to let them know he’s in full-blown psychosis and they said officers were aware. THE NEXT DAY, he has an episode and was experiencing delusions and used a gardening tool to smash a glass door at the family home - something he’d never done before. The family called 911 to report it. This was the third strike and likely would have led to commitment. </a:t>
            </a:r>
            <a:endParaRPr sz="1200">
              <a:solidFill>
                <a:srgbClr val="111111"/>
              </a:solidFill>
              <a:highlight>
                <a:srgbClr val="FFFFFF"/>
              </a:highlight>
            </a:endParaRPr>
          </a:p>
          <a:p>
            <a:pPr marL="0" lvl="0" indent="0" algn="l" rtl="0">
              <a:spcBef>
                <a:spcPts val="0"/>
              </a:spcBef>
              <a:spcAft>
                <a:spcPts val="0"/>
              </a:spcAft>
              <a:buNone/>
            </a:pPr>
            <a:r>
              <a:rPr lang="en" sz="1200">
                <a:solidFill>
                  <a:srgbClr val="111111"/>
                </a:solidFill>
                <a:highlight>
                  <a:srgbClr val="FFFFFF"/>
                </a:highlight>
              </a:rPr>
              <a:t>Unfortunately, the mental health officer was not the first on scene. Three other officers showed up and were yelling commands at Miles when he was in the street. He didn’t comply and was going toward the officers, his mom thinks to try and get around them, but two officers opened fire and he was shot and killed in the street. His mom was there.</a:t>
            </a:r>
            <a:endParaRPr sz="1200">
              <a:solidFill>
                <a:srgbClr val="111111"/>
              </a:solidFill>
              <a:highlight>
                <a:srgbClr val="FFFFFF"/>
              </a:highlight>
            </a:endParaRPr>
          </a:p>
          <a:p>
            <a:pPr marL="0" lvl="0" indent="0" algn="l" rtl="0">
              <a:spcBef>
                <a:spcPts val="0"/>
              </a:spcBef>
              <a:spcAft>
                <a:spcPts val="0"/>
              </a:spcAft>
              <a:buNone/>
            </a:pPr>
            <a:r>
              <a:rPr lang="en" sz="1200">
                <a:solidFill>
                  <a:srgbClr val="111111"/>
                </a:solidFill>
                <a:highlight>
                  <a:srgbClr val="FFFFFF"/>
                </a:highlight>
              </a:rPr>
              <a:t>The mental health officer never fired, and Taun thinks that if they waited to engage with him until she arrived, he might still be alive. </a:t>
            </a:r>
            <a:endParaRPr sz="1200">
              <a:solidFill>
                <a:srgbClr val="111111"/>
              </a:solidFill>
              <a:highlight>
                <a:srgbClr val="FFFFFF"/>
              </a:highlight>
            </a:endParaRPr>
          </a:p>
          <a:p>
            <a:pPr marL="0" lvl="0" indent="0" algn="l" rtl="0">
              <a:spcBef>
                <a:spcPts val="0"/>
              </a:spcBef>
              <a:spcAft>
                <a:spcPts val="0"/>
              </a:spcAft>
              <a:buNone/>
            </a:pPr>
            <a:endParaRPr sz="1200">
              <a:solidFill>
                <a:srgbClr val="111111"/>
              </a:solidFill>
              <a:highlight>
                <a:srgbClr val="FFFFFF"/>
              </a:highlight>
            </a:endParaRPr>
          </a:p>
          <a:p>
            <a:pPr marL="0" lvl="0" indent="0" algn="l" rtl="0">
              <a:spcBef>
                <a:spcPts val="0"/>
              </a:spcBef>
              <a:spcAft>
                <a:spcPts val="0"/>
              </a:spcAft>
              <a:buNone/>
            </a:pPr>
            <a:r>
              <a:rPr lang="en" sz="1200">
                <a:solidFill>
                  <a:srgbClr val="111111"/>
                </a:solidFill>
                <a:highlight>
                  <a:srgbClr val="FFFFFF"/>
                </a:highlight>
              </a:rPr>
              <a:t>After the shooting, that officer told her - this is a quote - </a:t>
            </a:r>
            <a:endParaRPr sz="1200">
              <a:solidFill>
                <a:srgbClr val="111111"/>
              </a:solidFill>
              <a:highlight>
                <a:srgbClr val="FFFFFF"/>
              </a:highlight>
            </a:endParaRPr>
          </a:p>
          <a:p>
            <a:pPr marL="0" lvl="0" indent="0" algn="l" rtl="0">
              <a:spcBef>
                <a:spcPts val="0"/>
              </a:spcBef>
              <a:spcAft>
                <a:spcPts val="0"/>
              </a:spcAft>
              <a:buNone/>
            </a:pPr>
            <a:r>
              <a:rPr lang="en" sz="1500">
                <a:solidFill>
                  <a:srgbClr val="111111"/>
                </a:solidFill>
                <a:highlight>
                  <a:srgbClr val="FFFFFF"/>
                </a:highlight>
                <a:latin typeface="Georgia"/>
                <a:ea typeface="Georgia"/>
                <a:cs typeface="Georgia"/>
                <a:sym typeface="Georgia"/>
              </a:rPr>
              <a:t>"She said, 'Your family did everything right. You were trying to get him help, and you guys did everything right,'" Hall told me. "Well, if we did everything right, how is our son dead?"</a:t>
            </a:r>
            <a:endParaRPr sz="1200">
              <a:solidFill>
                <a:srgbClr val="111111"/>
              </a:solidFill>
              <a:highlight>
                <a:srgbClr val="FFFFFF"/>
              </a:highlight>
            </a:endParaRPr>
          </a:p>
          <a:p>
            <a:pPr marL="0" lvl="0" indent="0" algn="l" rtl="0">
              <a:spcBef>
                <a:spcPts val="0"/>
              </a:spcBef>
              <a:spcAft>
                <a:spcPts val="0"/>
              </a:spcAft>
              <a:buNone/>
            </a:pPr>
            <a:r>
              <a:rPr lang="en" sz="1200">
                <a:solidFill>
                  <a:srgbClr val="111111"/>
                </a:solidFill>
                <a:highlight>
                  <a:srgbClr val="FFFFFF"/>
                </a:highlight>
              </a:rPr>
              <a:t>I was particularly moved by the Halls’ story because it showed that even if you do everything right, if a system is broken you are still at risk.</a:t>
            </a:r>
            <a:endParaRPr sz="1200">
              <a:solidFill>
                <a:srgbClr val="111111"/>
              </a:solidFill>
              <a:highlight>
                <a:srgbClr val="FFFFFF"/>
              </a:highlight>
            </a:endParaRPr>
          </a:p>
          <a:p>
            <a:pPr marL="0" lvl="0" indent="0" algn="l" rtl="0">
              <a:spcBef>
                <a:spcPts val="0"/>
              </a:spcBef>
              <a:spcAft>
                <a:spcPts val="0"/>
              </a:spcAft>
              <a:buNone/>
            </a:pPr>
            <a:endParaRPr sz="1200">
              <a:solidFill>
                <a:srgbClr val="111111"/>
              </a:solidFill>
              <a:highlight>
                <a:srgbClr val="FFFFFF"/>
              </a:highlight>
            </a:endParaRPr>
          </a:p>
          <a:p>
            <a:pPr marL="0" lvl="0" indent="0" algn="l" rtl="0">
              <a:spcBef>
                <a:spcPts val="0"/>
              </a:spcBef>
              <a:spcAft>
                <a:spcPts val="0"/>
              </a:spcAft>
              <a:buNone/>
            </a:pPr>
            <a:endParaRPr sz="1200">
              <a:solidFill>
                <a:srgbClr val="111111"/>
              </a:solidFill>
              <a:highlight>
                <a:srgbClr val="FFFFFF"/>
              </a:highlight>
            </a:endParaRPr>
          </a:p>
          <a:p>
            <a:pPr marL="0" lvl="0" indent="0" algn="l" rtl="0">
              <a:spcBef>
                <a:spcPts val="0"/>
              </a:spcBef>
              <a:spcAft>
                <a:spcPts val="0"/>
              </a:spcAft>
              <a:buNone/>
            </a:pPr>
            <a:endParaRPr sz="1200">
              <a:solidFill>
                <a:srgbClr val="111111"/>
              </a:solidFill>
              <a:highlight>
                <a:srgbClr val="FFFFFF"/>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34166b260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134166b260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So now ill talk about how i go about finding people for this kind of work. </a:t>
            </a:r>
            <a:endParaRPr/>
          </a:p>
          <a:p>
            <a:pPr marL="0" lvl="0" indent="0" algn="l" rtl="0">
              <a:spcBef>
                <a:spcPts val="0"/>
              </a:spcBef>
              <a:spcAft>
                <a:spcPts val="0"/>
              </a:spcAft>
              <a:buNone/>
            </a:pPr>
            <a:r>
              <a:rPr lang="en"/>
              <a:t>Whenever I start a project like this, that are about such a large national topic, but also pretty niche when it comes to sourcing, it feels a little overwhelming.</a:t>
            </a:r>
            <a:endParaRPr/>
          </a:p>
          <a:p>
            <a:pPr marL="0" lvl="0" indent="0" algn="l" rtl="0">
              <a:spcBef>
                <a:spcPts val="0"/>
              </a:spcBef>
              <a:spcAft>
                <a:spcPts val="0"/>
              </a:spcAft>
              <a:buNone/>
            </a:pPr>
            <a:r>
              <a:rPr lang="en"/>
              <a:t>Like I have an idea, but now what? It means nothing unless you have the right voices. </a:t>
            </a:r>
            <a:endParaRPr/>
          </a:p>
          <a:p>
            <a:pPr marL="0" lvl="0" indent="0" algn="l" rtl="0">
              <a:spcBef>
                <a:spcPts val="0"/>
              </a:spcBef>
              <a:spcAft>
                <a:spcPts val="0"/>
              </a:spcAft>
              <a:buNone/>
            </a:pPr>
            <a:r>
              <a:rPr lang="en"/>
              <a:t>So in these cases, my first calls are usually to advocacy and support groups, in this case in the area of police violence. Some of these were familiar sources on by beat, and some were just sort of cold calls to organizations or facebook and social media-based support groups around the country. </a:t>
            </a:r>
            <a:endParaRPr/>
          </a:p>
          <a:p>
            <a:pPr marL="0" lvl="0" indent="0" algn="l" rtl="0">
              <a:spcBef>
                <a:spcPts val="0"/>
              </a:spcBef>
              <a:spcAft>
                <a:spcPts val="0"/>
              </a:spcAft>
              <a:buNone/>
            </a:pPr>
            <a:r>
              <a:rPr lang="en"/>
              <a:t>I simply called them up, introduced myself, explained my story idea, and asked if they had anyone in mind who fit in this group. Some of them didn’t, and said they’d keep an eye out, but others knew right away who I should speak to. </a:t>
            </a:r>
            <a:endParaRPr/>
          </a:p>
          <a:p>
            <a:pPr marL="0" lvl="0" indent="0" algn="l" rtl="0">
              <a:spcBef>
                <a:spcPts val="0"/>
              </a:spcBef>
              <a:spcAft>
                <a:spcPts val="0"/>
              </a:spcAft>
              <a:buNone/>
            </a:pPr>
            <a:r>
              <a:rPr lang="en"/>
              <a:t>For the most part, the organizations weren’t really sure who called 911 in a lot of the cases, but they did know families of people who were killed while they were in crisis. It was a good starting place, and usually pretty easy to find out who placed the 911 call - either by talking to the family or reading local news stories about the incident. </a:t>
            </a:r>
            <a:endParaRPr/>
          </a:p>
          <a:p>
            <a:pPr marL="0" lvl="0" indent="0" algn="l" rtl="0">
              <a:spcBef>
                <a:spcPts val="0"/>
              </a:spcBef>
              <a:spcAft>
                <a:spcPts val="0"/>
              </a:spcAft>
              <a:buNone/>
            </a:pPr>
            <a:endParaRPr/>
          </a:p>
          <a:p>
            <a:pPr marL="0" lvl="0" indent="0" algn="l" rtl="0">
              <a:spcBef>
                <a:spcPts val="0"/>
              </a:spcBef>
              <a:spcAft>
                <a:spcPts val="0"/>
              </a:spcAft>
              <a:buNone/>
            </a:pPr>
            <a:r>
              <a:rPr lang="en"/>
              <a:t>Newspapers were my other starting point. I googled a bunch of variations of keywords to look up news stories around police killings, 911, mental health, crisis, etc. I wasn’t just looking for recent cases. This is obviously an issue that is talked a lot about now, but in decades past police weren’t under quite as close of a critical lens so I knew there were a lot of stories from years ago that had never come to light. And I really wanted to include those moms too, because I was genuinely interested in what lingering impact remained for these women all these years later.</a:t>
            </a:r>
            <a:endParaRPr/>
          </a:p>
          <a:p>
            <a:pPr marL="0" lvl="0" indent="0" algn="l" rtl="0">
              <a:spcBef>
                <a:spcPts val="0"/>
              </a:spcBef>
              <a:spcAft>
                <a:spcPts val="0"/>
              </a:spcAft>
              <a:buNone/>
            </a:pPr>
            <a:r>
              <a:rPr lang="en"/>
              <a:t>So I made a list of maybe a few dozen possible families that I could start to speak to, linking the original stories about the killings in the document so I had something to look at if they picked up the phone.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34166b2606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34166b2606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Listen. In an ideal world, I would ONLY do these sort of difficult interviews of vulnerable people in person. Some of my best stories covering crime in local news were sitting with grieving mothers the day after their kid was killed and listening to stories from their childhood as they pulled out boxes of old photos for the memorial. Being able to include details about where in a sentence a mom choked up because she came across a photo of her son when he was seven and dressed like superman, is really powerful in storytelling and also just building trust with that source. </a:t>
            </a:r>
            <a:endParaRPr/>
          </a:p>
          <a:p>
            <a:pPr marL="0" lvl="0" indent="0" algn="l" rtl="0">
              <a:spcBef>
                <a:spcPts val="0"/>
              </a:spcBef>
              <a:spcAft>
                <a:spcPts val="0"/>
              </a:spcAft>
              <a:buNone/>
            </a:pPr>
            <a:r>
              <a:rPr lang="en"/>
              <a:t>Standing in a backyard with a Wampanoag mom, as she picked up a handful of tobacco and threw it into a bonfire - a traditional ritual of mourning in her community - you can’t get that imagery, those smells even, in a phone call or Facebook message.</a:t>
            </a:r>
            <a:endParaRPr/>
          </a:p>
          <a:p>
            <a:pPr marL="0" lvl="0" indent="0" algn="l" rtl="0">
              <a:spcBef>
                <a:spcPts val="0"/>
              </a:spcBef>
              <a:spcAft>
                <a:spcPts val="0"/>
              </a:spcAft>
              <a:buNone/>
            </a:pPr>
            <a:r>
              <a:rPr lang="en"/>
              <a:t>That being said, this particular series was done in peak-covid and we were still under a work travel ban - so I had to do all of the interviews by phone or zoom. It made it harder, but not impossible to build the trust you need to tell good stories.</a:t>
            </a:r>
            <a:endParaRPr/>
          </a:p>
          <a:p>
            <a:pPr marL="0" lvl="0" indent="0" algn="l" rtl="0">
              <a:spcBef>
                <a:spcPts val="0"/>
              </a:spcBef>
              <a:spcAft>
                <a:spcPts val="0"/>
              </a:spcAft>
              <a:buNone/>
            </a:pPr>
            <a:r>
              <a:rPr lang="en"/>
              <a:t>–</a:t>
            </a:r>
            <a:endParaRPr/>
          </a:p>
          <a:p>
            <a:pPr marL="0" lvl="0" indent="0" algn="l" rtl="0">
              <a:spcBef>
                <a:spcPts val="0"/>
              </a:spcBef>
              <a:spcAft>
                <a:spcPts val="0"/>
              </a:spcAft>
              <a:buNone/>
            </a:pPr>
            <a:r>
              <a:rPr lang="en"/>
              <a:t>It’s daunting to say the least to make first contact. There are a lot of unknowns. You might not get the right person on the phone. If you do, they might call you the scum of the earth - and you might feel like you are in that moment. </a:t>
            </a:r>
            <a:endParaRPr/>
          </a:p>
          <a:p>
            <a:pPr marL="0" lvl="0" indent="0" algn="l" rtl="0">
              <a:spcBef>
                <a:spcPts val="0"/>
              </a:spcBef>
              <a:spcAft>
                <a:spcPts val="0"/>
              </a:spcAft>
              <a:buNone/>
            </a:pPr>
            <a:r>
              <a:rPr lang="en"/>
              <a:t>BUT I always remind myself that we’re doing something important. We’re trying to give people a voice. And in a lot of cases, people really want you to know who they are or who their loved one was— more than just that they were victim of some wrongdoing.</a:t>
            </a:r>
            <a:endParaRPr/>
          </a:p>
          <a:p>
            <a:pPr marL="0" lvl="0" indent="0" algn="l" rtl="0">
              <a:spcBef>
                <a:spcPts val="0"/>
              </a:spcBef>
              <a:spcAft>
                <a:spcPts val="0"/>
              </a:spcAft>
              <a:buNone/>
            </a:pPr>
            <a:r>
              <a:rPr lang="en"/>
              <a:t>So if you’re authentic, and upfront with the project you’re trying to accomplish, people might welcome you with open arms right away. And you better have your notebook ready.</a:t>
            </a:r>
            <a:endParaRPr/>
          </a:p>
          <a:p>
            <a:pPr marL="0" lvl="0" indent="0" algn="l" rtl="0">
              <a:spcBef>
                <a:spcPts val="0"/>
              </a:spcBef>
              <a:spcAft>
                <a:spcPts val="0"/>
              </a:spcAft>
              <a:buNone/>
            </a:pPr>
            <a:r>
              <a:rPr lang="en"/>
              <a:t>Other times, it’s not as easy. You’re asking people to talk about really difficult stuff, stories that affect them mentally and emotionally. So it could take time - maybe a few phone calls or coffee meetups - to make them feel comfortable opening up with you. </a:t>
            </a:r>
            <a:endParaRPr/>
          </a:p>
          <a:p>
            <a:pPr marL="0" lvl="0" indent="0" algn="l" rtl="0">
              <a:spcBef>
                <a:spcPts val="0"/>
              </a:spcBef>
              <a:spcAft>
                <a:spcPts val="0"/>
              </a:spcAft>
              <a:buNone/>
            </a:pPr>
            <a:r>
              <a:rPr lang="en"/>
              <a:t>If and when they do agree, you want to be as transparent as possible about the process between the interview and the story being published. I like to tell them whether or not it’ll be a quick few-day turnaround or it it’s something coming out months from then, I also like to let them know I’m interviewing a ton of people, and every person’s story will be important to the main story on police shootings or trauma-etc, but not every individual story will be featured- so they don’t get their hopes up when the story publishes and they’re not mentioned - you dont want them to feel like you’re just another person who didn’t think they were important enough in the end.. </a:t>
            </a:r>
            <a:endParaRPr/>
          </a:p>
          <a:p>
            <a:pPr marL="0" lvl="0" indent="0" algn="l" rtl="0">
              <a:spcBef>
                <a:spcPts val="0"/>
              </a:spcBef>
              <a:spcAft>
                <a:spcPts val="0"/>
              </a:spcAft>
              <a:buNone/>
            </a:pPr>
            <a:r>
              <a:rPr lang="en"/>
              <a:t>There are a few things I personally don’t do, but everybody is different so you may decide you want to. </a:t>
            </a:r>
            <a:endParaRPr/>
          </a:p>
          <a:p>
            <a:pPr marL="0" lvl="0" indent="0" algn="l" rtl="0">
              <a:spcBef>
                <a:spcPts val="0"/>
              </a:spcBef>
              <a:spcAft>
                <a:spcPts val="0"/>
              </a:spcAft>
              <a:buNone/>
            </a:pPr>
            <a:r>
              <a:rPr lang="en"/>
              <a:t>I don’t tell them that they might “feel better” to get the story out, because I have no idea they will- they might actually feel awful when they see it in print. </a:t>
            </a:r>
            <a:endParaRPr/>
          </a:p>
          <a:p>
            <a:pPr marL="0" lvl="0" indent="0" algn="l" rtl="0">
              <a:spcBef>
                <a:spcPts val="0"/>
              </a:spcBef>
              <a:spcAft>
                <a:spcPts val="0"/>
              </a:spcAft>
              <a:buNone/>
            </a:pPr>
            <a:r>
              <a:rPr lang="en"/>
              <a:t>I don’t tell them their story could change a policy, because I really don’t know that and it most likely won’t, on its own, change anything. </a:t>
            </a:r>
            <a:endParaRPr/>
          </a:p>
          <a:p>
            <a:pPr marL="0" lvl="0" indent="0" algn="l" rtl="0">
              <a:spcBef>
                <a:spcPts val="0"/>
              </a:spcBef>
              <a:spcAft>
                <a:spcPts val="0"/>
              </a:spcAft>
              <a:buNone/>
            </a:pPr>
            <a:r>
              <a:rPr lang="en"/>
              <a:t>BUT I do  also like to tell them that when it comes to their experience as a survivor they are in control of that part of the story. I will get documents or interviews and police reports elsewhere, and report them, but they are free to tell me how much or how little they can about what they personally lived through.</a:t>
            </a:r>
            <a:endParaRPr/>
          </a:p>
          <a:p>
            <a:pPr marL="0" lvl="0" indent="0" algn="l" rtl="0">
              <a:spcBef>
                <a:spcPts val="0"/>
              </a:spcBef>
              <a:spcAft>
                <a:spcPts val="0"/>
              </a:spcAft>
              <a:buNone/>
            </a:pPr>
            <a:r>
              <a:rPr lang="en"/>
              <a:t>Depending on the story, and their hesitancy to participate, I might let them know that they can go on background at different times to give me context that they might not want reported or maybe they can’t for SURE confirm, but believe is the case.. Then we’ll have conversations about that background information later - if it seems important to the story - to see there’s a way to get it on the record from them or someone else. </a:t>
            </a:r>
            <a:endParaRPr/>
          </a:p>
          <a:p>
            <a:pPr marL="0" lvl="0" indent="0" algn="l" rtl="0">
              <a:spcBef>
                <a:spcPts val="0"/>
              </a:spcBef>
              <a:spcAft>
                <a:spcPts val="0"/>
              </a:spcAft>
              <a:buNone/>
            </a:pPr>
            <a:r>
              <a:rPr lang="en"/>
              <a:t>If there’s going to be a fact-checking process - which you know i hope there is, it might also be worth letting them know that, as well.  They should know that you or someone else will likely be calling back about specific allegations and it’s not because you don’t believe them, it’s just because you need to make sure that there wasn’t a miscommunication somewhere and that you’re dedicated to accuracy.</a:t>
            </a:r>
            <a:endParaRPr/>
          </a:p>
          <a:p>
            <a:pPr marL="0" lvl="0" indent="0" algn="l" rtl="0">
              <a:spcBef>
                <a:spcPts val="0"/>
              </a:spcBef>
              <a:spcAft>
                <a:spcPts val="0"/>
              </a:spcAft>
              <a:buNone/>
            </a:pPr>
            <a:endParaRPr/>
          </a:p>
          <a:p>
            <a:pPr marL="0" lvl="0" indent="0" algn="l" rtl="0">
              <a:spcBef>
                <a:spcPts val="0"/>
              </a:spcBef>
              <a:spcAft>
                <a:spcPts val="0"/>
              </a:spcAft>
              <a:buNone/>
            </a:pPr>
            <a:r>
              <a:rPr lang="en"/>
              <a:t>And one last thing on this before I move on. Be cautious with your sympathy. You might sincerely feel terrible for your sources. Their story might actually move you to tears. But not all your sources want to feel like a victim - it could even make it harder for them to work with you.</a:t>
            </a:r>
            <a:endParaRPr/>
          </a:p>
          <a:p>
            <a:pPr marL="0" lvl="0" indent="0" algn="l" rtl="0">
              <a:spcBef>
                <a:spcPts val="0"/>
              </a:spcBef>
              <a:spcAft>
                <a:spcPts val="0"/>
              </a:spcAft>
              <a:buNone/>
            </a:pPr>
            <a:r>
              <a:rPr lang="en"/>
              <a:t>Everyone is totally different how they approach this, and that’s good because authenticity is important ESPECIALLY to trauma victims, but I usually say something like, “I’m sorry to be asking you to speak about something so difficult.” or “i’m sorry you had to experience this” once or twice during the talk, at points when that’s what I’m thinking, but I try and limit it.</a:t>
            </a:r>
            <a:endParaRPr/>
          </a:p>
          <a:p>
            <a:pPr marL="0" lvl="0" indent="0" algn="l" rtl="0">
              <a:spcBef>
                <a:spcPts val="0"/>
              </a:spcBef>
              <a:spcAft>
                <a:spcPts val="0"/>
              </a:spcAft>
              <a:buNone/>
            </a:pPr>
            <a:r>
              <a:rPr lang="en"/>
              <a:t>We’re not bullet proof either obviously. I have choked up in interviews - plenty of times - but i try my best to keep it discreet. It’s unavoidable. Maybe I’ll have a sip of water at that time, or I’ll ask the source if they’d like to take a break (only if they themselves seem pretty emotional at that time) </a:t>
            </a:r>
            <a:endParaRPr/>
          </a:p>
          <a:p>
            <a:pPr marL="0" lvl="0" indent="0" algn="l" rtl="0">
              <a:spcBef>
                <a:spcPts val="0"/>
              </a:spcBef>
              <a:spcAft>
                <a:spcPts val="0"/>
              </a:spcAft>
              <a:buNone/>
            </a:pPr>
            <a:r>
              <a:rPr lang="en"/>
              <a:t>What I won’t ever do though is explain how I’m feeling to them, or worse let them know that their trauma somehow reminds me of something in my own life. I get that’s how people try and relate or connect to their source, but  I really don’t ever want to be part of a story. I want to remain a witness and listener. And I don’t want them to feel responsible for my emotions in any way.</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34166b2606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34166b2606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Ultimately, I included five moms in my “survivor’s guilt” series. It was a lot less than the number of people I reached out to - but I like to cast a large net in these cases because I know I won’t hear back from everyone. </a:t>
            </a:r>
            <a:endParaRPr/>
          </a:p>
          <a:p>
            <a:pPr marL="0" lvl="0" indent="0" algn="l" rtl="0">
              <a:spcBef>
                <a:spcPts val="0"/>
              </a:spcBef>
              <a:spcAft>
                <a:spcPts val="0"/>
              </a:spcAft>
              <a:buNone/>
            </a:pPr>
            <a:r>
              <a:rPr lang="en"/>
              <a:t>It was a mix of gentle persistence to get some moms to commit to the process, and also knowing when to cut the string on others who I could tell were wishy-washy about being involved.</a:t>
            </a:r>
            <a:endParaRPr/>
          </a:p>
          <a:p>
            <a:pPr marL="0" lvl="0" indent="0" algn="l" rtl="0">
              <a:spcBef>
                <a:spcPts val="0"/>
              </a:spcBef>
              <a:spcAft>
                <a:spcPts val="0"/>
              </a:spcAft>
              <a:buNone/>
            </a:pPr>
            <a:r>
              <a:rPr lang="en"/>
              <a:t>When I need facts out of a public official or public figure,  I’m aggressive and I push. I’ll leave repeated voicemails, visit their homes sometimes, call their grandma. Whatever. Especially if they’re the only gatekeeper to a story I need to tell. </a:t>
            </a:r>
            <a:endParaRPr/>
          </a:p>
          <a:p>
            <a:pPr marL="0" lvl="0" indent="0" algn="l" rtl="0">
              <a:spcBef>
                <a:spcPts val="0"/>
              </a:spcBef>
              <a:spcAft>
                <a:spcPts val="0"/>
              </a:spcAft>
              <a:buNone/>
            </a:pPr>
            <a:r>
              <a:rPr lang="en"/>
              <a:t>But trauma victims are a different kind of source. We’re asking a lot of them to bear their soul to us, and the public.</a:t>
            </a:r>
            <a:endParaRPr/>
          </a:p>
          <a:p>
            <a:pPr marL="0" lvl="0" indent="0" algn="l" rtl="0">
              <a:spcBef>
                <a:spcPts val="0"/>
              </a:spcBef>
              <a:spcAft>
                <a:spcPts val="0"/>
              </a:spcAft>
              <a:buNone/>
            </a:pPr>
            <a:r>
              <a:rPr lang="en"/>
              <a:t>So if you get the sense that someone is not game to go through the whole process with you, or that their memory of the events are so hazy that you can’t get an accurate picture (which is a totally normal reaction to trauma) you might need to make a decision, thank them for their time and walk-away. </a:t>
            </a:r>
            <a:endParaRPr/>
          </a:p>
          <a:p>
            <a:pPr marL="0" lvl="0" indent="0" algn="l" rtl="0">
              <a:spcBef>
                <a:spcPts val="0"/>
              </a:spcBef>
              <a:spcAft>
                <a:spcPts val="0"/>
              </a:spcAft>
              <a:buNone/>
            </a:pPr>
            <a:r>
              <a:rPr lang="en"/>
              <a:t>That might be hard to do when you feel like you’ve gotten to know them already, but in the end you don’t want to publish something that you or they are going to regret if you can help it.</a:t>
            </a:r>
            <a:endParaRPr/>
          </a:p>
          <a:p>
            <a:pPr marL="0" lvl="0" indent="0" algn="l" rtl="0">
              <a:spcBef>
                <a:spcPts val="0"/>
              </a:spcBef>
              <a:spcAft>
                <a:spcPts val="0"/>
              </a:spcAft>
              <a:buNone/>
            </a:pPr>
            <a:r>
              <a:rPr lang="en"/>
              <a:t>Don’t feel like it was a waste of time, because doing these hard interviews over and over just help you get better at them.</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3cc20dfc4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3cc20dfc4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 probably not the best person to preach self-care, because it’s not something I’m super great at- b</a:t>
            </a:r>
            <a:r>
              <a:rPr lang="en">
                <a:solidFill>
                  <a:schemeClr val="dk1"/>
                </a:solidFill>
              </a:rPr>
              <a:t>ut here are some photos of my daughter, Simone, who at 8-months-old is WAY better than I’ll ever be at living her best life.</a:t>
            </a:r>
            <a:endParaRPr/>
          </a:p>
          <a:p>
            <a:pPr marL="0" lvl="0" indent="0" algn="l" rtl="0">
              <a:spcBef>
                <a:spcPts val="0"/>
              </a:spcBef>
              <a:spcAft>
                <a:spcPts val="0"/>
              </a:spcAft>
              <a:buNone/>
            </a:pPr>
            <a:endParaRPr/>
          </a:p>
          <a:p>
            <a:pPr marL="0" lvl="0" indent="0" algn="l" rtl="0">
              <a:spcBef>
                <a:spcPts val="0"/>
              </a:spcBef>
              <a:spcAft>
                <a:spcPts val="0"/>
              </a:spcAft>
              <a:buNone/>
            </a:pPr>
            <a:r>
              <a:rPr lang="en"/>
              <a:t>I became a reporter in traditional legacy newspapers, and very much absorbed those “work hard, be tough” vibes - and still tend to go a really long time covering really rough stuff without stepping back and thinking “ok, how is this affecting my mood, my non-work relationships and behavior, and ultimately my journalism.” </a:t>
            </a:r>
            <a:endParaRPr/>
          </a:p>
          <a:p>
            <a:pPr marL="0" lvl="0" indent="0" algn="l" rtl="0">
              <a:spcBef>
                <a:spcPts val="0"/>
              </a:spcBef>
              <a:spcAft>
                <a:spcPts val="0"/>
              </a:spcAft>
              <a:buNone/>
            </a:pPr>
            <a:r>
              <a:rPr lang="en"/>
              <a:t>I think being aware of how your work can impact you is important for not only your own wellbeing, but also for your journalism.you can become hardened and jaded in this industry, and when you do it might actually make it harder for you to identify good stories right in front of your face- because that started happening to me to be honest </a:t>
            </a:r>
            <a:endParaRPr/>
          </a:p>
          <a:p>
            <a:pPr marL="0" lvl="0" indent="0" algn="l" rtl="0">
              <a:spcBef>
                <a:spcPts val="0"/>
              </a:spcBef>
              <a:spcAft>
                <a:spcPts val="0"/>
              </a:spcAft>
              <a:buNone/>
            </a:pPr>
            <a:r>
              <a:rPr lang="en"/>
              <a:t>I think it’s important if your work is really hurting you mentally or emotionally, to talk about it with your editors. See what can be done to readjust. </a:t>
            </a:r>
            <a:endParaRPr/>
          </a:p>
          <a:p>
            <a:pPr marL="0" lvl="0" indent="0" algn="l" rtl="0">
              <a:spcBef>
                <a:spcPts val="0"/>
              </a:spcBef>
              <a:spcAft>
                <a:spcPts val="0"/>
              </a:spcAft>
              <a:buNone/>
            </a:pPr>
            <a:r>
              <a:rPr lang="en"/>
              <a:t>A good friend of mine (we actually became close friends from covering the Boston Marathon Bombing together)  had a rough run of going from mass-shooting to mass-shooting scene over a few year period and was diagnosed with PTSD. She found in the end she could only continue as a journalist if she stepped away from crime reporting - which she loved and had always done - and did really well. I think the decision was a tough one, but she a healthy one. </a:t>
            </a:r>
            <a:endParaRPr/>
          </a:p>
          <a:p>
            <a:pPr marL="0" lvl="0" indent="0" algn="l" rtl="0">
              <a:spcBef>
                <a:spcPts val="0"/>
              </a:spcBef>
              <a:spcAft>
                <a:spcPts val="0"/>
              </a:spcAft>
              <a:buNone/>
            </a:pPr>
            <a:endParaRPr/>
          </a:p>
          <a:p>
            <a:pPr marL="0" lvl="0" indent="0" algn="l" rtl="0">
              <a:spcBef>
                <a:spcPts val="0"/>
              </a:spcBef>
              <a:spcAft>
                <a:spcPts val="0"/>
              </a:spcAft>
              <a:buNone/>
            </a:pPr>
            <a:r>
              <a:rPr lang="en"/>
              <a:t>For me, when the work I’m doing is especially heavy, I try to sneak in an afternoon walk in the park or go to a new spot in the city i haven’t been, or schedule a weekend outing that takes my mind of my work. We are wildlife conservancy members so we go to zoos and aquariums a lot, </a:t>
            </a:r>
            <a:endParaRPr/>
          </a:p>
          <a:p>
            <a:pPr marL="0" lvl="0" indent="0" algn="l" rtl="0">
              <a:spcBef>
                <a:spcPts val="0"/>
              </a:spcBef>
              <a:spcAft>
                <a:spcPts val="0"/>
              </a:spcAft>
              <a:buNone/>
            </a:pPr>
            <a:r>
              <a:rPr lang="en"/>
              <a:t>But self-care looks different for everyone and can be as little as treating yourself to a fancy no-phone coffee break.</a:t>
            </a:r>
            <a:endParaRPr/>
          </a:p>
          <a:p>
            <a:pPr marL="0" lvl="0" indent="0" algn="l" rtl="0">
              <a:spcBef>
                <a:spcPts val="0"/>
              </a:spcBef>
              <a:spcAft>
                <a:spcPts val="0"/>
              </a:spcAft>
              <a:buNone/>
            </a:pPr>
            <a:r>
              <a:rPr lang="en"/>
              <a:t>I personally don’t think scrolling social media is self-care in any way, but sometimes that’s all i have time for and at least im not reading homicide affadavits to i might do that too.</a:t>
            </a:r>
            <a:endParaRPr/>
          </a:p>
          <a:p>
            <a:pPr marL="0" lvl="0" indent="0" algn="l" rtl="0">
              <a:spcBef>
                <a:spcPts val="0"/>
              </a:spcBef>
              <a:spcAft>
                <a:spcPts val="0"/>
              </a:spcAft>
              <a:buNone/>
            </a:pPr>
            <a:r>
              <a:rPr lang="en"/>
              <a:t>I’ve included some links and resources from other journalists that address this much better than me.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34166b2606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34166b2606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that’s the end of my slides on this particular series, but I’m happy to talk about anything else - I spent a bit of time on the ukrainian border early in the war covering the refugee crisis and that was more trauma reporting on the fly - so if anyone wants to talk about that feel free to reach out.</a:t>
            </a:r>
            <a:endParaRPr/>
          </a:p>
          <a:p>
            <a:pPr marL="0" lvl="0" indent="0" algn="l" rtl="0">
              <a:spcBef>
                <a:spcPts val="0"/>
              </a:spcBef>
              <a:spcAft>
                <a:spcPts val="0"/>
              </a:spcAft>
              <a:buNone/>
            </a:pPr>
            <a:r>
              <a:rPr lang="en"/>
              <a:t>But outside of that, I put together some resources that go deeper on this topic. </a:t>
            </a:r>
            <a:endParaRPr/>
          </a:p>
          <a:p>
            <a:pPr marL="0" lvl="0" indent="0" algn="l" rtl="0">
              <a:spcBef>
                <a:spcPts val="0"/>
              </a:spcBef>
              <a:spcAft>
                <a:spcPts val="0"/>
              </a:spcAft>
              <a:buNone/>
            </a:pPr>
            <a:r>
              <a:rPr lang="en"/>
              <a:t>Many of them are from The Dart Center out of Columbia, which specializes in trauma and reporting. They lead really helpful seminars, as well, which I recommend you all sign-up for if you can. Sometimes they host newsroom-wide or small group trainings, and I’ve participated in a few of them - that’s actually where a few of my practices came from – others I just developed through the work, as you all do too I’m sure. </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32a2aa7977_1_7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32a2aa7977_1_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Thank you for listening to me ramble about my work- and bearing with my awful slideshow and public speaking skills.</a:t>
            </a:r>
            <a:endParaRPr/>
          </a:p>
          <a:p>
            <a:pPr marL="0" lvl="0" indent="0" algn="l" rtl="0">
              <a:spcBef>
                <a:spcPts val="0"/>
              </a:spcBef>
              <a:spcAft>
                <a:spcPts val="0"/>
              </a:spcAft>
              <a:buNone/>
            </a:pPr>
            <a:r>
              <a:rPr lang="en"/>
              <a:t>I’m always happy to grab a coffee in person, zoom, or the phone just to talk about anything and everything.</a:t>
            </a:r>
            <a:endParaRPr/>
          </a:p>
          <a:p>
            <a:pPr marL="0" lvl="0" indent="0" algn="l" rtl="0">
              <a:spcBef>
                <a:spcPts val="0"/>
              </a:spcBef>
              <a:spcAft>
                <a:spcPts val="0"/>
              </a:spcAft>
              <a:buNone/>
            </a:pPr>
            <a:r>
              <a:rPr lang="en"/>
              <a:t>I love reporting and reporters, and it’s always fun to hear what everyone is working on. </a:t>
            </a:r>
            <a:endParaRPr/>
          </a:p>
          <a:p>
            <a:pPr marL="0" lvl="0" indent="0" algn="l" rtl="0">
              <a:spcBef>
                <a:spcPts val="0"/>
              </a:spcBef>
              <a:spcAft>
                <a:spcPts val="0"/>
              </a:spcAft>
              <a:buNone/>
            </a:pPr>
            <a:r>
              <a:rPr lang="en"/>
              <a:t>Happy Hunting!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1" name="Google Shape;11;p2"/>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2" name="Google Shape;12;p2"/>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991475"/>
            <a:ext cx="8520600" cy="19179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071300"/>
            <a:ext cx="8520600" cy="901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6" name="Google Shape;16;p3"/>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lt2"/>
            </a:solidFill>
            <a:prstDash val="solid"/>
            <a:round/>
            <a:headEnd type="none" w="sm" len="sm"/>
            <a:tailEnd type="none" w="sm" len="sm"/>
          </a:ln>
        </p:spPr>
      </p:cxnSp>
      <p:sp>
        <p:nvSpPr>
          <p:cNvPr id="41" name="Google Shape;41;p9"/>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68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100"/>
              <a:buNone/>
              <a:defRPr sz="2100"/>
            </a:lvl1pPr>
          </a:lstStyle>
          <a:p>
            <a:endParaRPr/>
          </a:p>
        </p:txBody>
      </p:sp>
      <p:sp>
        <p:nvSpPr>
          <p:cNvPr id="47" name="Google Shape;4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insider.com/mothers-called-911-sons-in-crisis-shot-them-dead-2020-10"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hyperlink" Target="https://dartcenter.org/resources/dart-center-style-guide"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www.poynter.org/reporting-editing/2012/10-ways-to-get-traumatized-sources-to-share-their-stories/" TargetMode="External"/><Relationship Id="rId5" Type="http://schemas.openxmlformats.org/officeDocument/2006/relationships/hyperlink" Target="https://dartcenter.org/content/working-with-victims-and-survivors" TargetMode="External"/><Relationship Id="rId4" Type="http://schemas.openxmlformats.org/officeDocument/2006/relationships/hyperlink" Target="https://dartcenter.org/resources/journalists-coping-trauma"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586650" y="1257300"/>
            <a:ext cx="8123100" cy="1588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Trauma reporting</a:t>
            </a:r>
            <a:endParaRPr sz="2044"/>
          </a:p>
        </p:txBody>
      </p:sp>
      <p:sp>
        <p:nvSpPr>
          <p:cNvPr id="60" name="Google Shape;60;p13"/>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00"/>
              <a:t>Haven Orecchio-Egresitz</a:t>
            </a:r>
            <a:endParaRPr sz="2200"/>
          </a:p>
        </p:txBody>
      </p:sp>
      <p:pic>
        <p:nvPicPr>
          <p:cNvPr id="61" name="Google Shape;61;p13"/>
          <p:cNvPicPr preferRelativeResize="0"/>
          <p:nvPr/>
        </p:nvPicPr>
        <p:blipFill>
          <a:blip r:embed="rId3">
            <a:alphaModFix/>
          </a:blip>
          <a:stretch>
            <a:fillRect/>
          </a:stretch>
        </p:blipFill>
        <p:spPr>
          <a:xfrm>
            <a:off x="874650" y="3714050"/>
            <a:ext cx="2208200" cy="543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3879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66" b="1"/>
              <a:t>Survivor’s Guilt:</a:t>
            </a:r>
            <a:r>
              <a:rPr lang="en" sz="1966"/>
              <a:t> </a:t>
            </a:r>
            <a:endParaRPr sz="1966"/>
          </a:p>
          <a:p>
            <a:pPr marL="0" lvl="0" indent="0" algn="l" rtl="0">
              <a:spcBef>
                <a:spcPts val="0"/>
              </a:spcBef>
              <a:spcAft>
                <a:spcPts val="0"/>
              </a:spcAft>
              <a:buNone/>
            </a:pPr>
            <a:r>
              <a:rPr lang="en" sz="2411">
                <a:solidFill>
                  <a:srgbClr val="FF0000"/>
                </a:solidFill>
                <a:highlight>
                  <a:srgbClr val="FFFFFF"/>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Moms Called 911 to Get Help for Their Kids. </a:t>
            </a:r>
            <a:endParaRPr sz="3244"/>
          </a:p>
          <a:p>
            <a:pPr marL="0" lvl="0" indent="0" algn="l" rtl="0">
              <a:spcBef>
                <a:spcPts val="0"/>
              </a:spcBef>
              <a:spcAft>
                <a:spcPts val="0"/>
              </a:spcAft>
              <a:buNone/>
            </a:pPr>
            <a:r>
              <a:rPr lang="en" sz="2411">
                <a:solidFill>
                  <a:srgbClr val="FF0000"/>
                </a:solidFill>
                <a:highlight>
                  <a:srgbClr val="FFFFFF"/>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Police Killed Them.</a:t>
            </a:r>
            <a:endParaRPr sz="2411">
              <a:solidFill>
                <a:srgbClr val="FF0000"/>
              </a:solidFill>
            </a:endParaRPr>
          </a:p>
          <a:p>
            <a:pPr marL="0" lvl="0" indent="0" algn="l" rtl="0">
              <a:spcBef>
                <a:spcPts val="0"/>
              </a:spcBef>
              <a:spcAft>
                <a:spcPts val="0"/>
              </a:spcAft>
              <a:buNone/>
            </a:pPr>
            <a:endParaRPr sz="2300" b="1">
              <a:solidFill>
                <a:srgbClr val="111111"/>
              </a:solidFill>
              <a:highlight>
                <a:srgbClr val="FFFFFF"/>
              </a:highlight>
              <a:latin typeface="Arial"/>
              <a:ea typeface="Arial"/>
              <a:cs typeface="Arial"/>
              <a:sym typeface="Arial"/>
            </a:endParaRPr>
          </a:p>
          <a:p>
            <a:pPr marL="0" lvl="0" indent="0" algn="l" rtl="0">
              <a:spcBef>
                <a:spcPts val="0"/>
              </a:spcBef>
              <a:spcAft>
                <a:spcPts val="0"/>
              </a:spcAft>
              <a:buNone/>
            </a:pPr>
            <a:endParaRPr sz="2300" b="1">
              <a:solidFill>
                <a:srgbClr val="111111"/>
              </a:solidFill>
              <a:highlight>
                <a:srgbClr val="FFFFFF"/>
              </a:highlight>
              <a:latin typeface="Arial"/>
              <a:ea typeface="Arial"/>
              <a:cs typeface="Arial"/>
              <a:sym typeface="Arial"/>
            </a:endParaRPr>
          </a:p>
          <a:p>
            <a:pPr marL="0" lvl="0" indent="0" algn="l" rtl="0">
              <a:spcBef>
                <a:spcPts val="0"/>
              </a:spcBef>
              <a:spcAft>
                <a:spcPts val="0"/>
              </a:spcAft>
              <a:buNone/>
            </a:pPr>
            <a:endParaRPr sz="2300" b="1">
              <a:solidFill>
                <a:srgbClr val="111111"/>
              </a:solidFill>
              <a:highlight>
                <a:srgbClr val="FFFFFF"/>
              </a:highlight>
              <a:latin typeface="Arial"/>
              <a:ea typeface="Arial"/>
              <a:cs typeface="Arial"/>
              <a:sym typeface="Arial"/>
            </a:endParaRPr>
          </a:p>
          <a:p>
            <a:pPr marL="0" lvl="0" indent="0" algn="l" rtl="0">
              <a:spcBef>
                <a:spcPts val="0"/>
              </a:spcBef>
              <a:spcAft>
                <a:spcPts val="0"/>
              </a:spcAft>
              <a:buNone/>
            </a:pPr>
            <a:r>
              <a:rPr lang="en"/>
              <a:t> </a:t>
            </a:r>
            <a:endParaRPr/>
          </a:p>
        </p:txBody>
      </p:sp>
      <p:pic>
        <p:nvPicPr>
          <p:cNvPr id="67" name="Google Shape;67;p14"/>
          <p:cNvPicPr preferRelativeResize="0"/>
          <p:nvPr/>
        </p:nvPicPr>
        <p:blipFill>
          <a:blip r:embed="rId4">
            <a:alphaModFix/>
          </a:blip>
          <a:stretch>
            <a:fillRect/>
          </a:stretch>
        </p:blipFill>
        <p:spPr>
          <a:xfrm>
            <a:off x="4343300" y="1427849"/>
            <a:ext cx="4518151" cy="29874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21000"/>
              </a:lnSpc>
              <a:spcBef>
                <a:spcPts val="1500"/>
              </a:spcBef>
              <a:spcAft>
                <a:spcPts val="800"/>
              </a:spcAft>
              <a:buNone/>
            </a:pPr>
            <a:r>
              <a:rPr lang="en" sz="2400">
                <a:solidFill>
                  <a:srgbClr val="111111"/>
                </a:solidFill>
                <a:highlight>
                  <a:srgbClr val="FFFFFF"/>
                </a:highlight>
                <a:latin typeface="Impact"/>
                <a:ea typeface="Impact"/>
                <a:cs typeface="Impact"/>
                <a:sym typeface="Impact"/>
              </a:rPr>
              <a:t>Taun Hall </a:t>
            </a:r>
            <a:r>
              <a:rPr lang="en" sz="2400" b="1">
                <a:solidFill>
                  <a:srgbClr val="111111"/>
                </a:solidFill>
                <a:highlight>
                  <a:srgbClr val="FFFFFF"/>
                </a:highlight>
                <a:latin typeface="Impact"/>
                <a:ea typeface="Impact"/>
                <a:cs typeface="Impact"/>
                <a:sym typeface="Impact"/>
              </a:rPr>
              <a:t>took steps to prevent her son’s killing. It still happened.</a:t>
            </a:r>
            <a:endParaRPr sz="2400">
              <a:latin typeface="Impact"/>
              <a:ea typeface="Impact"/>
              <a:cs typeface="Impact"/>
              <a:sym typeface="Impact"/>
            </a:endParaRPr>
          </a:p>
        </p:txBody>
      </p:sp>
      <p:sp>
        <p:nvSpPr>
          <p:cNvPr id="73" name="Google Shape;73;p15"/>
          <p:cNvSpPr txBox="1">
            <a:spLocks noGrp="1"/>
          </p:cNvSpPr>
          <p:nvPr>
            <p:ph type="body" idx="1"/>
          </p:nvPr>
        </p:nvSpPr>
        <p:spPr>
          <a:xfrm>
            <a:off x="2248525" y="1017725"/>
            <a:ext cx="6583800" cy="35511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a:t>Taun Hall was raising a tall, Black son with schizophrenia in a wealthy, white neighborhood.</a:t>
            </a:r>
            <a:endParaRPr/>
          </a:p>
          <a:p>
            <a:pPr marL="0" lvl="0" indent="0" algn="l" rtl="0">
              <a:spcBef>
                <a:spcPts val="1200"/>
              </a:spcBef>
              <a:spcAft>
                <a:spcPts val="0"/>
              </a:spcAft>
              <a:buNone/>
            </a:pPr>
            <a:r>
              <a:rPr lang="en"/>
              <a:t>She long-feared what could happen to her son Miles if he went into crisis and encountered police. </a:t>
            </a:r>
            <a:endParaRPr/>
          </a:p>
          <a:p>
            <a:pPr marL="0" lvl="0" indent="0" algn="l" rtl="0">
              <a:spcBef>
                <a:spcPts val="1200"/>
              </a:spcBef>
              <a:spcAft>
                <a:spcPts val="0"/>
              </a:spcAft>
              <a:buNone/>
            </a:pPr>
            <a:r>
              <a:rPr lang="en"/>
              <a:t>She took classes with NAMI and was frequently in contact with the police department’s mental-health officer - hoping to prevent the kind of tragedy she feared.</a:t>
            </a:r>
            <a:endParaRPr/>
          </a:p>
          <a:p>
            <a:pPr marL="0" lvl="0" indent="0" algn="l" rtl="0">
              <a:spcBef>
                <a:spcPts val="1200"/>
              </a:spcBef>
              <a:spcAft>
                <a:spcPts val="0"/>
              </a:spcAft>
              <a:buNone/>
            </a:pPr>
            <a:r>
              <a:rPr lang="en"/>
              <a:t>Still, during an episode of psychosis, police responded to the Halls’ neighborhood and shot Miles dead. </a:t>
            </a:r>
            <a:endParaRPr/>
          </a:p>
          <a:p>
            <a:pPr marL="0" lvl="0" indent="0" algn="l" rtl="0">
              <a:spcBef>
                <a:spcPts val="1200"/>
              </a:spcBef>
              <a:spcAft>
                <a:spcPts val="1200"/>
              </a:spcAft>
              <a:buNone/>
            </a:pPr>
            <a:r>
              <a:rPr lang="en"/>
              <a:t>The mental health officer was on scene, but it was too late.</a:t>
            </a:r>
            <a:endParaRPr/>
          </a:p>
        </p:txBody>
      </p:sp>
      <p:pic>
        <p:nvPicPr>
          <p:cNvPr id="74" name="Google Shape;74;p15"/>
          <p:cNvPicPr preferRelativeResize="0"/>
          <p:nvPr/>
        </p:nvPicPr>
        <p:blipFill>
          <a:blip r:embed="rId3">
            <a:alphaModFix/>
          </a:blip>
          <a:stretch>
            <a:fillRect/>
          </a:stretch>
        </p:blipFill>
        <p:spPr>
          <a:xfrm>
            <a:off x="252950" y="1017725"/>
            <a:ext cx="1826924" cy="272901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3879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latin typeface="Merriweather"/>
                <a:ea typeface="Merriweather"/>
                <a:cs typeface="Merriweather"/>
                <a:sym typeface="Merriweather"/>
              </a:rPr>
              <a:t>Where do I start?</a:t>
            </a:r>
            <a:r>
              <a:rPr lang="en">
                <a:latin typeface="Merriweather"/>
                <a:ea typeface="Merriweather"/>
                <a:cs typeface="Merriweather"/>
                <a:sym typeface="Merriweather"/>
              </a:rPr>
              <a:t> </a:t>
            </a:r>
            <a:endParaRPr>
              <a:latin typeface="Merriweather"/>
              <a:ea typeface="Merriweather"/>
              <a:cs typeface="Merriweather"/>
              <a:sym typeface="Merriweather"/>
            </a:endParaRPr>
          </a:p>
        </p:txBody>
      </p:sp>
      <p:sp>
        <p:nvSpPr>
          <p:cNvPr id="80" name="Google Shape;80;p16"/>
          <p:cNvSpPr txBox="1">
            <a:spLocks noGrp="1"/>
          </p:cNvSpPr>
          <p:nvPr>
            <p:ph type="body" idx="1"/>
          </p:nvPr>
        </p:nvSpPr>
        <p:spPr>
          <a:xfrm>
            <a:off x="3658875" y="3615800"/>
            <a:ext cx="1038300" cy="2502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81" name="Google Shape;81;p16"/>
          <p:cNvPicPr preferRelativeResize="0"/>
          <p:nvPr/>
        </p:nvPicPr>
        <p:blipFill>
          <a:blip r:embed="rId3">
            <a:alphaModFix/>
          </a:blip>
          <a:stretch>
            <a:fillRect/>
          </a:stretch>
        </p:blipFill>
        <p:spPr>
          <a:xfrm>
            <a:off x="6444949" y="190225"/>
            <a:ext cx="2567828" cy="1705199"/>
          </a:xfrm>
          <a:prstGeom prst="rect">
            <a:avLst/>
          </a:prstGeom>
          <a:noFill/>
          <a:ln>
            <a:noFill/>
          </a:ln>
        </p:spPr>
      </p:pic>
      <p:pic>
        <p:nvPicPr>
          <p:cNvPr id="82" name="Google Shape;82;p16"/>
          <p:cNvPicPr preferRelativeResize="0"/>
          <p:nvPr/>
        </p:nvPicPr>
        <p:blipFill>
          <a:blip r:embed="rId4">
            <a:alphaModFix/>
          </a:blip>
          <a:stretch>
            <a:fillRect/>
          </a:stretch>
        </p:blipFill>
        <p:spPr>
          <a:xfrm>
            <a:off x="407063" y="1043062"/>
            <a:ext cx="2851925" cy="1042237"/>
          </a:xfrm>
          <a:prstGeom prst="rect">
            <a:avLst/>
          </a:prstGeom>
          <a:noFill/>
          <a:ln>
            <a:noFill/>
          </a:ln>
        </p:spPr>
      </p:pic>
      <p:pic>
        <p:nvPicPr>
          <p:cNvPr id="83" name="Google Shape;83;p16"/>
          <p:cNvPicPr preferRelativeResize="0"/>
          <p:nvPr/>
        </p:nvPicPr>
        <p:blipFill>
          <a:blip r:embed="rId5">
            <a:alphaModFix/>
          </a:blip>
          <a:stretch>
            <a:fillRect/>
          </a:stretch>
        </p:blipFill>
        <p:spPr>
          <a:xfrm>
            <a:off x="472925" y="2409270"/>
            <a:ext cx="2567824" cy="964554"/>
          </a:xfrm>
          <a:prstGeom prst="rect">
            <a:avLst/>
          </a:prstGeom>
          <a:noFill/>
          <a:ln>
            <a:noFill/>
          </a:ln>
        </p:spPr>
      </p:pic>
      <p:pic>
        <p:nvPicPr>
          <p:cNvPr id="84" name="Google Shape;84;p16"/>
          <p:cNvPicPr preferRelativeResize="0"/>
          <p:nvPr/>
        </p:nvPicPr>
        <p:blipFill>
          <a:blip r:embed="rId6">
            <a:alphaModFix/>
          </a:blip>
          <a:stretch>
            <a:fillRect/>
          </a:stretch>
        </p:blipFill>
        <p:spPr>
          <a:xfrm>
            <a:off x="3832740" y="1260903"/>
            <a:ext cx="807785" cy="730199"/>
          </a:xfrm>
          <a:prstGeom prst="rect">
            <a:avLst/>
          </a:prstGeom>
          <a:noFill/>
          <a:ln>
            <a:noFill/>
          </a:ln>
        </p:spPr>
      </p:pic>
      <p:pic>
        <p:nvPicPr>
          <p:cNvPr id="85" name="Google Shape;85;p16"/>
          <p:cNvPicPr preferRelativeResize="0"/>
          <p:nvPr/>
        </p:nvPicPr>
        <p:blipFill>
          <a:blip r:embed="rId7">
            <a:alphaModFix/>
          </a:blip>
          <a:stretch>
            <a:fillRect/>
          </a:stretch>
        </p:blipFill>
        <p:spPr>
          <a:xfrm>
            <a:off x="5170985" y="1260900"/>
            <a:ext cx="743215" cy="730200"/>
          </a:xfrm>
          <a:prstGeom prst="rect">
            <a:avLst/>
          </a:prstGeom>
          <a:noFill/>
          <a:ln>
            <a:noFill/>
          </a:ln>
        </p:spPr>
      </p:pic>
      <p:pic>
        <p:nvPicPr>
          <p:cNvPr id="86" name="Google Shape;86;p16"/>
          <p:cNvPicPr preferRelativeResize="0"/>
          <p:nvPr/>
        </p:nvPicPr>
        <p:blipFill>
          <a:blip r:embed="rId8">
            <a:alphaModFix/>
          </a:blip>
          <a:stretch>
            <a:fillRect/>
          </a:stretch>
        </p:blipFill>
        <p:spPr>
          <a:xfrm>
            <a:off x="1156850" y="3697800"/>
            <a:ext cx="1163400" cy="1264200"/>
          </a:xfrm>
          <a:prstGeom prst="rect">
            <a:avLst/>
          </a:prstGeom>
          <a:noFill/>
          <a:ln>
            <a:noFill/>
          </a:ln>
        </p:spPr>
      </p:pic>
      <p:pic>
        <p:nvPicPr>
          <p:cNvPr id="87" name="Google Shape;87;p16"/>
          <p:cNvPicPr preferRelativeResize="0"/>
          <p:nvPr/>
        </p:nvPicPr>
        <p:blipFill>
          <a:blip r:embed="rId9">
            <a:alphaModFix/>
          </a:blip>
          <a:stretch>
            <a:fillRect/>
          </a:stretch>
        </p:blipFill>
        <p:spPr>
          <a:xfrm>
            <a:off x="6378750" y="2292449"/>
            <a:ext cx="2634025" cy="685655"/>
          </a:xfrm>
          <a:prstGeom prst="rect">
            <a:avLst/>
          </a:prstGeom>
          <a:noFill/>
          <a:ln>
            <a:noFill/>
          </a:ln>
        </p:spPr>
      </p:pic>
      <p:pic>
        <p:nvPicPr>
          <p:cNvPr id="88" name="Google Shape;88;p16"/>
          <p:cNvPicPr preferRelativeResize="0"/>
          <p:nvPr/>
        </p:nvPicPr>
        <p:blipFill>
          <a:blip r:embed="rId10">
            <a:alphaModFix/>
          </a:blip>
          <a:stretch>
            <a:fillRect/>
          </a:stretch>
        </p:blipFill>
        <p:spPr>
          <a:xfrm>
            <a:off x="7391799" y="3650450"/>
            <a:ext cx="1303345" cy="1164700"/>
          </a:xfrm>
          <a:prstGeom prst="rect">
            <a:avLst/>
          </a:prstGeom>
          <a:noFill/>
          <a:ln>
            <a:noFill/>
          </a:ln>
        </p:spPr>
      </p:pic>
      <p:pic>
        <p:nvPicPr>
          <p:cNvPr id="89" name="Google Shape;89;p16"/>
          <p:cNvPicPr preferRelativeResize="0"/>
          <p:nvPr/>
        </p:nvPicPr>
        <p:blipFill>
          <a:blip r:embed="rId11">
            <a:alphaModFix/>
          </a:blip>
          <a:stretch>
            <a:fillRect/>
          </a:stretch>
        </p:blipFill>
        <p:spPr>
          <a:xfrm>
            <a:off x="3783200" y="2224525"/>
            <a:ext cx="2130989" cy="1011012"/>
          </a:xfrm>
          <a:prstGeom prst="rect">
            <a:avLst/>
          </a:prstGeom>
          <a:noFill/>
          <a:ln>
            <a:noFill/>
          </a:ln>
        </p:spPr>
      </p:pic>
      <p:pic>
        <p:nvPicPr>
          <p:cNvPr id="90" name="Google Shape;90;p16"/>
          <p:cNvPicPr preferRelativeResize="0"/>
          <p:nvPr/>
        </p:nvPicPr>
        <p:blipFill>
          <a:blip r:embed="rId12">
            <a:alphaModFix/>
          </a:blip>
          <a:stretch>
            <a:fillRect/>
          </a:stretch>
        </p:blipFill>
        <p:spPr>
          <a:xfrm>
            <a:off x="3476875" y="3291442"/>
            <a:ext cx="2851924" cy="170338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Take a breath, and make the call.</a:t>
            </a:r>
            <a:endParaRPr b="1"/>
          </a:p>
        </p:txBody>
      </p:sp>
      <p:sp>
        <p:nvSpPr>
          <p:cNvPr id="96" name="Google Shape;96;p17"/>
          <p:cNvSpPr txBox="1">
            <a:spLocks noGrp="1"/>
          </p:cNvSpPr>
          <p:nvPr>
            <p:ph type="body" idx="1"/>
          </p:nvPr>
        </p:nvSpPr>
        <p:spPr>
          <a:xfrm>
            <a:off x="321805" y="1152475"/>
            <a:ext cx="8520600" cy="3416400"/>
          </a:xfrm>
          <a:prstGeom prst="rect">
            <a:avLst/>
          </a:prstGeom>
        </p:spPr>
        <p:txBody>
          <a:bodyPr spcFirstLastPara="1" wrap="square" lIns="91425" tIns="91425" rIns="91425" bIns="91425" anchor="t" anchorCtr="0">
            <a:normAutofit/>
          </a:bodyPr>
          <a:lstStyle/>
          <a:p>
            <a:pPr marL="457200" lvl="0" indent="-406400" algn="l" rtl="0">
              <a:spcBef>
                <a:spcPts val="0"/>
              </a:spcBef>
              <a:spcAft>
                <a:spcPts val="0"/>
              </a:spcAft>
              <a:buSzPts val="2800"/>
              <a:buChar char="●"/>
            </a:pPr>
            <a:r>
              <a:rPr lang="en" sz="2800"/>
              <a:t>Nothing beats a face-to-face.</a:t>
            </a:r>
            <a:endParaRPr sz="2800"/>
          </a:p>
          <a:p>
            <a:pPr marL="457200" lvl="0" indent="-406400" algn="l" rtl="0">
              <a:spcBef>
                <a:spcPts val="0"/>
              </a:spcBef>
              <a:spcAft>
                <a:spcPts val="0"/>
              </a:spcAft>
              <a:buSzPts val="2800"/>
              <a:buChar char="●"/>
            </a:pPr>
            <a:r>
              <a:rPr lang="en" sz="2800"/>
              <a:t>Be authentic: Don’t overdo the sympathy.</a:t>
            </a:r>
            <a:endParaRPr sz="2800"/>
          </a:p>
          <a:p>
            <a:pPr marL="457200" lvl="0" indent="-406400" algn="l" rtl="0">
              <a:spcBef>
                <a:spcPts val="0"/>
              </a:spcBef>
              <a:spcAft>
                <a:spcPts val="0"/>
              </a:spcAft>
              <a:buSzPts val="2800"/>
              <a:buChar char="●"/>
            </a:pPr>
            <a:r>
              <a:rPr lang="en" sz="2800"/>
              <a:t>Don’t overpromise.</a:t>
            </a:r>
            <a:endParaRPr sz="2800"/>
          </a:p>
          <a:p>
            <a:pPr marL="457200" lvl="0" indent="-406400" algn="l" rtl="0">
              <a:spcBef>
                <a:spcPts val="0"/>
              </a:spcBef>
              <a:spcAft>
                <a:spcPts val="0"/>
              </a:spcAft>
              <a:buSzPts val="2800"/>
              <a:buChar char="●"/>
            </a:pPr>
            <a:r>
              <a:rPr lang="en" sz="2800"/>
              <a:t>Make it clear, it’s not a one-and-done interview.</a:t>
            </a:r>
            <a:endParaRPr sz="2800"/>
          </a:p>
          <a:p>
            <a:pPr marL="457200" lvl="0" indent="-406400" algn="l" rtl="0">
              <a:spcBef>
                <a:spcPts val="0"/>
              </a:spcBef>
              <a:spcAft>
                <a:spcPts val="0"/>
              </a:spcAft>
              <a:buSzPts val="2800"/>
              <a:buChar char="●"/>
            </a:pPr>
            <a:r>
              <a:rPr lang="en" sz="2800"/>
              <a:t>Building trust takes time.</a:t>
            </a:r>
            <a:endParaRPr sz="2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t>Know when to walk away</a:t>
            </a:r>
            <a:endParaRPr b="1"/>
          </a:p>
        </p:txBody>
      </p:sp>
      <p:sp>
        <p:nvSpPr>
          <p:cNvPr id="102" name="Google Shape;102;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i="1"/>
          </a:p>
          <a:p>
            <a:pPr marL="0" lvl="0" indent="0" algn="ctr" rtl="0">
              <a:spcBef>
                <a:spcPts val="1200"/>
              </a:spcBef>
              <a:spcAft>
                <a:spcPts val="0"/>
              </a:spcAft>
              <a:buNone/>
            </a:pPr>
            <a:r>
              <a:rPr lang="en" i="1"/>
              <a:t>These are not public figures.</a:t>
            </a:r>
            <a:endParaRPr i="1"/>
          </a:p>
          <a:p>
            <a:pPr marL="0" lvl="0" indent="0" algn="ctr" rtl="0">
              <a:spcBef>
                <a:spcPts val="1200"/>
              </a:spcBef>
              <a:spcAft>
                <a:spcPts val="0"/>
              </a:spcAft>
              <a:buNone/>
            </a:pPr>
            <a:r>
              <a:rPr lang="en" u="sng"/>
              <a:t>We’re asking a lot from them. </a:t>
            </a:r>
            <a:endParaRPr u="sng"/>
          </a:p>
          <a:p>
            <a:pPr marL="0" lvl="0" indent="0" algn="ctr" rtl="0">
              <a:spcBef>
                <a:spcPts val="1200"/>
              </a:spcBef>
              <a:spcAft>
                <a:spcPts val="0"/>
              </a:spcAft>
              <a:buNone/>
            </a:pPr>
            <a:r>
              <a:rPr lang="en"/>
              <a:t>Be patiently persistent, when they seem like they have a story they want to tell.</a:t>
            </a:r>
            <a:endParaRPr/>
          </a:p>
          <a:p>
            <a:pPr marL="0" lvl="0" indent="0" algn="ctr" rtl="0">
              <a:spcBef>
                <a:spcPts val="1200"/>
              </a:spcBef>
              <a:spcAft>
                <a:spcPts val="0"/>
              </a:spcAft>
              <a:buNone/>
            </a:pPr>
            <a:endParaRPr/>
          </a:p>
          <a:p>
            <a:pPr marL="0" lvl="0" indent="0" algn="ctr" rtl="0">
              <a:spcBef>
                <a:spcPts val="1200"/>
              </a:spcBef>
              <a:spcAft>
                <a:spcPts val="1200"/>
              </a:spcAft>
              <a:buNone/>
            </a:pPr>
            <a:r>
              <a:rPr lang="en" b="1"/>
              <a:t>Also try and gauge when it’s time to look elsewhere.</a:t>
            </a:r>
            <a:endParaRPr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i="1"/>
              <a:t>Take care of yourself</a:t>
            </a:r>
            <a:endParaRPr b="1" i="1"/>
          </a:p>
        </p:txBody>
      </p:sp>
      <p:sp>
        <p:nvSpPr>
          <p:cNvPr id="108" name="Google Shape;108;p19"/>
          <p:cNvSpPr txBox="1">
            <a:spLocks noGrp="1"/>
          </p:cNvSpPr>
          <p:nvPr>
            <p:ph type="body" idx="1"/>
          </p:nvPr>
        </p:nvSpPr>
        <p:spPr>
          <a:xfrm rot="-192">
            <a:off x="1887750" y="2150954"/>
            <a:ext cx="5368500" cy="22653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688"/>
              <a:buNone/>
            </a:pPr>
            <a:r>
              <a:rPr lang="en" sz="1825" b="1"/>
              <a:t>Our work can affect us. </a:t>
            </a:r>
            <a:endParaRPr sz="1825" b="1"/>
          </a:p>
          <a:p>
            <a:pPr marL="0" lvl="0" indent="0" algn="l" rtl="0">
              <a:lnSpc>
                <a:spcPct val="95000"/>
              </a:lnSpc>
              <a:spcBef>
                <a:spcPts val="1200"/>
              </a:spcBef>
              <a:spcAft>
                <a:spcPts val="0"/>
              </a:spcAft>
              <a:buSzPts val="688"/>
              <a:buNone/>
            </a:pPr>
            <a:r>
              <a:rPr lang="en" sz="1825" b="1"/>
              <a:t>Maybe not right in the moment, or tomorrow, but it may hit you out of nowhere. </a:t>
            </a:r>
            <a:endParaRPr sz="1825" b="1"/>
          </a:p>
          <a:p>
            <a:pPr marL="0" lvl="0" indent="0" algn="l" rtl="0">
              <a:lnSpc>
                <a:spcPct val="95000"/>
              </a:lnSpc>
              <a:spcBef>
                <a:spcPts val="1200"/>
              </a:spcBef>
              <a:spcAft>
                <a:spcPts val="0"/>
              </a:spcAft>
              <a:buSzPts val="688"/>
              <a:buNone/>
            </a:pPr>
            <a:r>
              <a:rPr lang="en" sz="1825" b="1"/>
              <a:t>Be aware of how you’re feeling and find moments to step away from the work and do something you enjoy. </a:t>
            </a:r>
            <a:endParaRPr sz="1825" b="1"/>
          </a:p>
          <a:p>
            <a:pPr marL="0" lvl="0" indent="0" algn="l" rtl="0">
              <a:lnSpc>
                <a:spcPct val="95000"/>
              </a:lnSpc>
              <a:spcBef>
                <a:spcPts val="1200"/>
              </a:spcBef>
              <a:spcAft>
                <a:spcPts val="1200"/>
              </a:spcAft>
              <a:buSzPts val="688"/>
              <a:buNone/>
            </a:pPr>
            <a:r>
              <a:rPr lang="en" sz="1825" b="1"/>
              <a:t>Keep your editors in the loop.  </a:t>
            </a:r>
            <a:endParaRPr sz="1825" b="1"/>
          </a:p>
        </p:txBody>
      </p:sp>
      <p:pic>
        <p:nvPicPr>
          <p:cNvPr id="109" name="Google Shape;109;p19"/>
          <p:cNvPicPr preferRelativeResize="0"/>
          <p:nvPr/>
        </p:nvPicPr>
        <p:blipFill>
          <a:blip r:embed="rId3">
            <a:alphaModFix/>
          </a:blip>
          <a:stretch>
            <a:fillRect/>
          </a:stretch>
        </p:blipFill>
        <p:spPr>
          <a:xfrm>
            <a:off x="7307850" y="2877800"/>
            <a:ext cx="1702626" cy="1991500"/>
          </a:xfrm>
          <a:prstGeom prst="rect">
            <a:avLst/>
          </a:prstGeom>
          <a:noFill/>
          <a:ln>
            <a:noFill/>
          </a:ln>
        </p:spPr>
      </p:pic>
      <p:pic>
        <p:nvPicPr>
          <p:cNvPr id="110" name="Google Shape;110;p19"/>
          <p:cNvPicPr preferRelativeResize="0"/>
          <p:nvPr/>
        </p:nvPicPr>
        <p:blipFill>
          <a:blip r:embed="rId4">
            <a:alphaModFix/>
          </a:blip>
          <a:stretch>
            <a:fillRect/>
          </a:stretch>
        </p:blipFill>
        <p:spPr>
          <a:xfrm>
            <a:off x="152400" y="1257076"/>
            <a:ext cx="1618325" cy="2188149"/>
          </a:xfrm>
          <a:prstGeom prst="rect">
            <a:avLst/>
          </a:prstGeom>
          <a:noFill/>
          <a:ln>
            <a:noFill/>
          </a:ln>
        </p:spPr>
      </p:pic>
      <p:pic>
        <p:nvPicPr>
          <p:cNvPr id="111" name="Google Shape;111;p19"/>
          <p:cNvPicPr preferRelativeResize="0"/>
          <p:nvPr/>
        </p:nvPicPr>
        <p:blipFill>
          <a:blip r:embed="rId5">
            <a:alphaModFix/>
          </a:blip>
          <a:stretch>
            <a:fillRect/>
          </a:stretch>
        </p:blipFill>
        <p:spPr>
          <a:xfrm>
            <a:off x="3988325" y="349825"/>
            <a:ext cx="1326074" cy="1477100"/>
          </a:xfrm>
          <a:prstGeom prst="rect">
            <a:avLst/>
          </a:prstGeom>
          <a:noFill/>
          <a:ln>
            <a:noFill/>
          </a:ln>
        </p:spPr>
      </p:pic>
      <p:pic>
        <p:nvPicPr>
          <p:cNvPr id="112" name="Google Shape;112;p19"/>
          <p:cNvPicPr preferRelativeResize="0"/>
          <p:nvPr/>
        </p:nvPicPr>
        <p:blipFill>
          <a:blip r:embed="rId6">
            <a:alphaModFix/>
          </a:blip>
          <a:stretch>
            <a:fillRect/>
          </a:stretch>
        </p:blipFill>
        <p:spPr>
          <a:xfrm>
            <a:off x="6904628" y="349824"/>
            <a:ext cx="1871101" cy="22657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0"/>
          <p:cNvSpPr txBox="1">
            <a:spLocks noGrp="1"/>
          </p:cNvSpPr>
          <p:nvPr>
            <p:ph type="title"/>
          </p:nvPr>
        </p:nvSpPr>
        <p:spPr>
          <a:xfrm>
            <a:off x="3879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Resources </a:t>
            </a:r>
            <a:endParaRPr/>
          </a:p>
        </p:txBody>
      </p:sp>
      <p:sp>
        <p:nvSpPr>
          <p:cNvPr id="118" name="Google Shape;118;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DART Center</a:t>
            </a:r>
            <a:endParaRPr/>
          </a:p>
          <a:p>
            <a:pPr marL="0" lvl="0" indent="0" algn="l" rtl="0">
              <a:spcBef>
                <a:spcPts val="1200"/>
              </a:spcBef>
              <a:spcAft>
                <a:spcPts val="0"/>
              </a:spcAft>
              <a:buNone/>
            </a:pPr>
            <a:r>
              <a:rPr lang="en" u="sng">
                <a:solidFill>
                  <a:schemeClr val="hlink"/>
                </a:solidFill>
                <a:hlinkClick r:id="rId3"/>
              </a:rPr>
              <a:t>Guide to trauma-informed </a:t>
            </a:r>
            <a:r>
              <a:rPr lang="en" u="sng">
                <a:solidFill>
                  <a:schemeClr val="hlink"/>
                </a:solidFill>
                <a:hlinkClick r:id="rId3"/>
              </a:rPr>
              <a:t>reporting</a:t>
            </a:r>
            <a:r>
              <a:rPr lang="en"/>
              <a:t> </a:t>
            </a:r>
            <a:endParaRPr/>
          </a:p>
          <a:p>
            <a:pPr marL="0" lvl="0" indent="0" algn="l" rtl="0">
              <a:spcBef>
                <a:spcPts val="1200"/>
              </a:spcBef>
              <a:spcAft>
                <a:spcPts val="0"/>
              </a:spcAft>
              <a:buNone/>
            </a:pPr>
            <a:r>
              <a:rPr lang="en"/>
              <a:t>A list of </a:t>
            </a:r>
            <a:r>
              <a:rPr lang="en" u="sng">
                <a:solidFill>
                  <a:schemeClr val="hlink"/>
                </a:solidFill>
                <a:hlinkClick r:id="rId4"/>
              </a:rPr>
              <a:t>self-care and mental health tips</a:t>
            </a:r>
            <a:endParaRPr/>
          </a:p>
          <a:p>
            <a:pPr marL="0" lvl="0" indent="0" algn="l" rtl="0">
              <a:spcBef>
                <a:spcPts val="1200"/>
              </a:spcBef>
              <a:spcAft>
                <a:spcPts val="0"/>
              </a:spcAft>
              <a:buNone/>
            </a:pPr>
            <a:r>
              <a:rPr lang="en"/>
              <a:t>Some more tips on </a:t>
            </a:r>
            <a:r>
              <a:rPr lang="en" u="sng">
                <a:solidFill>
                  <a:schemeClr val="hlink"/>
                </a:solidFill>
                <a:hlinkClick r:id="rId5"/>
              </a:rPr>
              <a:t>things to avoid when interviewing </a:t>
            </a:r>
            <a:r>
              <a:rPr lang="en" u="sng">
                <a:solidFill>
                  <a:schemeClr val="hlink"/>
                </a:solidFill>
                <a:hlinkClick r:id="rId5"/>
              </a:rPr>
              <a:t>vulnerable</a:t>
            </a:r>
            <a:r>
              <a:rPr lang="en" u="sng">
                <a:solidFill>
                  <a:schemeClr val="hlink"/>
                </a:solidFill>
                <a:hlinkClick r:id="rId5"/>
              </a:rPr>
              <a:t> sources</a:t>
            </a:r>
            <a:endParaRPr/>
          </a:p>
          <a:p>
            <a:pPr marL="0" lvl="0" indent="0" algn="l" rtl="0">
              <a:spcBef>
                <a:spcPts val="1200"/>
              </a:spcBef>
              <a:spcAft>
                <a:spcPts val="0"/>
              </a:spcAft>
              <a:buNone/>
            </a:pPr>
            <a:r>
              <a:rPr lang="en"/>
              <a:t>A Poynter listicle on </a:t>
            </a:r>
            <a:r>
              <a:rPr lang="en" u="sng">
                <a:solidFill>
                  <a:schemeClr val="hlink"/>
                </a:solidFill>
                <a:hlinkClick r:id="rId6"/>
              </a:rPr>
              <a:t>getting sources to open up</a:t>
            </a:r>
            <a:endParaRPr/>
          </a:p>
          <a:p>
            <a:pPr marL="0" lvl="0" indent="0" algn="l" rtl="0">
              <a:spcBef>
                <a:spcPts val="1200"/>
              </a:spcBef>
              <a:spcAft>
                <a:spcPts val="120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FF9900"/>
                </a:solidFill>
              </a:rPr>
              <a:t>Call me, tweet me, if you wanna reach me. </a:t>
            </a:r>
            <a:endParaRPr b="1">
              <a:solidFill>
                <a:srgbClr val="FF9900"/>
              </a:solidFill>
            </a:endParaRPr>
          </a:p>
        </p:txBody>
      </p:sp>
      <p:pic>
        <p:nvPicPr>
          <p:cNvPr id="124" name="Google Shape;124;p21"/>
          <p:cNvPicPr preferRelativeResize="0"/>
          <p:nvPr/>
        </p:nvPicPr>
        <p:blipFill>
          <a:blip r:embed="rId3">
            <a:alphaModFix/>
          </a:blip>
          <a:stretch>
            <a:fillRect/>
          </a:stretch>
        </p:blipFill>
        <p:spPr>
          <a:xfrm>
            <a:off x="6729075" y="77725"/>
            <a:ext cx="2062675" cy="1791675"/>
          </a:xfrm>
          <a:prstGeom prst="rect">
            <a:avLst/>
          </a:prstGeom>
          <a:noFill/>
          <a:ln>
            <a:noFill/>
          </a:ln>
        </p:spPr>
      </p:pic>
      <p:pic>
        <p:nvPicPr>
          <p:cNvPr id="125" name="Google Shape;125;p21"/>
          <p:cNvPicPr preferRelativeResize="0"/>
          <p:nvPr/>
        </p:nvPicPr>
        <p:blipFill>
          <a:blip r:embed="rId4">
            <a:alphaModFix/>
          </a:blip>
          <a:stretch>
            <a:fillRect/>
          </a:stretch>
        </p:blipFill>
        <p:spPr>
          <a:xfrm>
            <a:off x="635453" y="2352700"/>
            <a:ext cx="747375" cy="732525"/>
          </a:xfrm>
          <a:prstGeom prst="rect">
            <a:avLst/>
          </a:prstGeom>
          <a:noFill/>
          <a:ln>
            <a:noFill/>
          </a:ln>
        </p:spPr>
      </p:pic>
      <p:pic>
        <p:nvPicPr>
          <p:cNvPr id="126" name="Google Shape;126;p21"/>
          <p:cNvPicPr preferRelativeResize="0"/>
          <p:nvPr/>
        </p:nvPicPr>
        <p:blipFill>
          <a:blip r:embed="rId5">
            <a:alphaModFix/>
          </a:blip>
          <a:stretch>
            <a:fillRect/>
          </a:stretch>
        </p:blipFill>
        <p:spPr>
          <a:xfrm>
            <a:off x="583350" y="1387275"/>
            <a:ext cx="851575" cy="876200"/>
          </a:xfrm>
          <a:prstGeom prst="rect">
            <a:avLst/>
          </a:prstGeom>
          <a:noFill/>
          <a:ln>
            <a:noFill/>
          </a:ln>
        </p:spPr>
      </p:pic>
      <p:pic>
        <p:nvPicPr>
          <p:cNvPr id="127" name="Google Shape;127;p21"/>
          <p:cNvPicPr preferRelativeResize="0"/>
          <p:nvPr/>
        </p:nvPicPr>
        <p:blipFill>
          <a:blip r:embed="rId6">
            <a:alphaModFix/>
          </a:blip>
          <a:stretch>
            <a:fillRect/>
          </a:stretch>
        </p:blipFill>
        <p:spPr>
          <a:xfrm>
            <a:off x="583350" y="3360075"/>
            <a:ext cx="901902" cy="732525"/>
          </a:xfrm>
          <a:prstGeom prst="rect">
            <a:avLst/>
          </a:prstGeom>
          <a:noFill/>
          <a:ln>
            <a:noFill/>
          </a:ln>
        </p:spPr>
      </p:pic>
      <p:sp>
        <p:nvSpPr>
          <p:cNvPr id="128" name="Google Shape;128;p21"/>
          <p:cNvSpPr txBox="1"/>
          <p:nvPr/>
        </p:nvSpPr>
        <p:spPr>
          <a:xfrm>
            <a:off x="1745450" y="1557650"/>
            <a:ext cx="4673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latin typeface="Proxima Nova"/>
                <a:ea typeface="Proxima Nova"/>
                <a:cs typeface="Proxima Nova"/>
                <a:sym typeface="Proxima Nova"/>
              </a:rPr>
              <a:t>845-304-4037</a:t>
            </a:r>
            <a:endParaRPr sz="2000" b="1">
              <a:latin typeface="Proxima Nova"/>
              <a:ea typeface="Proxima Nova"/>
              <a:cs typeface="Proxima Nova"/>
              <a:sym typeface="Proxima Nova"/>
            </a:endParaRPr>
          </a:p>
        </p:txBody>
      </p:sp>
      <p:sp>
        <p:nvSpPr>
          <p:cNvPr id="129" name="Google Shape;129;p21"/>
          <p:cNvSpPr txBox="1"/>
          <p:nvPr/>
        </p:nvSpPr>
        <p:spPr>
          <a:xfrm>
            <a:off x="1679350" y="2440775"/>
            <a:ext cx="2141700" cy="5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50" b="1">
                <a:highlight>
                  <a:srgbClr val="FFFFFF"/>
                </a:highlight>
                <a:latin typeface="Roboto"/>
                <a:ea typeface="Roboto"/>
                <a:cs typeface="Roboto"/>
                <a:sym typeface="Roboto"/>
              </a:rPr>
              <a:t>@InsiderHaven</a:t>
            </a:r>
            <a:endParaRPr sz="2400" b="1">
              <a:latin typeface="Proxima Nova"/>
              <a:ea typeface="Proxima Nova"/>
              <a:cs typeface="Proxima Nova"/>
              <a:sym typeface="Proxima Nova"/>
            </a:endParaRPr>
          </a:p>
        </p:txBody>
      </p:sp>
      <p:sp>
        <p:nvSpPr>
          <p:cNvPr id="130" name="Google Shape;130;p21"/>
          <p:cNvSpPr txBox="1"/>
          <p:nvPr/>
        </p:nvSpPr>
        <p:spPr>
          <a:xfrm>
            <a:off x="1745450" y="3360075"/>
            <a:ext cx="34305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latin typeface="Proxima Nova"/>
                <a:ea typeface="Proxima Nova"/>
                <a:cs typeface="Proxima Nova"/>
                <a:sym typeface="Proxima Nova"/>
              </a:rPr>
              <a:t>horecchio@insider.com  horecchio@gmail.com</a:t>
            </a:r>
            <a:endParaRPr sz="2000" b="1">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4813</Words>
  <Application>Microsoft Macintosh PowerPoint</Application>
  <PresentationFormat>On-screen Show (16:9)</PresentationFormat>
  <Paragraphs>145</Paragraphs>
  <Slides>9</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Roboto</vt:lpstr>
      <vt:lpstr>Impact</vt:lpstr>
      <vt:lpstr>Georgia</vt:lpstr>
      <vt:lpstr>Proxima Nova</vt:lpstr>
      <vt:lpstr>Arial</vt:lpstr>
      <vt:lpstr>Merriweather</vt:lpstr>
      <vt:lpstr>Spearmint</vt:lpstr>
      <vt:lpstr>Trauma reporting</vt:lpstr>
      <vt:lpstr>Survivor’s Guilt:  Moms Called 911 to Get Help for Their Kids.  Police Killed Them.     </vt:lpstr>
      <vt:lpstr>Taun Hall took steps to prevent her son’s killing. It still happened.</vt:lpstr>
      <vt:lpstr>Where do I start? </vt:lpstr>
      <vt:lpstr>Take a breath, and make the call.</vt:lpstr>
      <vt:lpstr>Know when to walk away</vt:lpstr>
      <vt:lpstr>Take care of yourself</vt:lpstr>
      <vt:lpstr>Resources </vt:lpstr>
      <vt:lpstr>Call me, tweet me, if you wanna reach 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Trauma reporting</dc:title>
  <cp:lastModifiedBy>Rachel Jones</cp:lastModifiedBy>
  <cp:revision>1</cp:revision>
  <dcterms:modified xsi:type="dcterms:W3CDTF">2022-07-15T14:37:24Z</dcterms:modified>
</cp:coreProperties>
</file>