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3D_43FB0A3A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713" r:id="rId5"/>
  </p:sldMasterIdLst>
  <p:notesMasterIdLst>
    <p:notesMasterId r:id="rId19"/>
  </p:notesMasterIdLst>
  <p:sldIdLst>
    <p:sldId id="274" r:id="rId6"/>
    <p:sldId id="313" r:id="rId7"/>
    <p:sldId id="314" r:id="rId8"/>
    <p:sldId id="319" r:id="rId9"/>
    <p:sldId id="317" r:id="rId10"/>
    <p:sldId id="312" r:id="rId11"/>
    <p:sldId id="315" r:id="rId12"/>
    <p:sldId id="316" r:id="rId13"/>
    <p:sldId id="318" r:id="rId14"/>
    <p:sldId id="320" r:id="rId15"/>
    <p:sldId id="321" r:id="rId16"/>
    <p:sldId id="322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57E923-134F-BDF9-63E7-81D2469CFC81}" name="Masyitha Baziad" initials="MB" userId="fcdc988cbde44ad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C"/>
    <a:srgbClr val="002F6E"/>
    <a:srgbClr val="72BF43"/>
    <a:srgbClr val="002E6E"/>
    <a:srgbClr val="235694"/>
    <a:srgbClr val="7F7F7F"/>
    <a:srgbClr val="71BF5E"/>
    <a:srgbClr val="71BF53"/>
    <a:srgbClr val="134F77"/>
    <a:srgbClr val="D9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 autoAdjust="0"/>
    <p:restoredTop sz="86431"/>
  </p:normalViewPr>
  <p:slideViewPr>
    <p:cSldViewPr snapToGrid="0" snapToObjects="1">
      <p:cViewPr varScale="1">
        <p:scale>
          <a:sx n="93" d="100"/>
          <a:sy n="93" d="100"/>
        </p:scale>
        <p:origin x="208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modernComment_13D_43FB0A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A14C36-65D6-E348-BC2D-78971B9A8D24}" authorId="{8B57E923-134F-BDF9-63E7-81D2469CFC81}" created="2022-07-21T10:27:56.1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40525626" sldId="317"/>
      <ac:spMk id="14" creationId="{A99B1539-7260-5819-845A-3B18A3EE3B17}"/>
    </ac:deMkLst>
    <p188:txBody>
      <a:bodyPr/>
      <a:lstStyle/>
      <a:p>
        <a:r>
          <a:rPr lang="en-US"/>
          <a:t>Do we have a 2021 figure for this?</a:t>
        </a:r>
      </a:p>
    </p188:txBody>
  </p188:cm>
  <p188:cm id="{0BDEB3EF-9AC6-6941-98A3-09763FD89A53}" authorId="{8B57E923-134F-BDF9-63E7-81D2469CFC81}" created="2022-07-21T10:28:18.90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40525626" sldId="317"/>
      <ac:spMk id="16" creationId="{C87BAD79-D443-73A3-EA44-384FE899B10D}"/>
    </ac:deMkLst>
    <p188:txBody>
      <a:bodyPr/>
      <a:lstStyle/>
      <a:p>
        <a:r>
          <a:rPr lang="en-US"/>
          <a:t>Will be great to update this to the latest figure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34803-57AF-42BC-8C1E-FEA597DDD6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DFD1CA-810F-4249-9247-E572D7AE1A11}">
      <dgm:prSet phldrT="[Text]" custT="1"/>
      <dgm:spPr/>
      <dgm:t>
        <a:bodyPr/>
        <a:lstStyle/>
        <a:p>
          <a:r>
            <a:rPr lang="es-419" sz="1800" b="1" u="none">
              <a:solidFill>
                <a:schemeClr val="tx1"/>
              </a:solidFill>
              <a:latin typeface="Helvetica" pitchFamily="2" charset="0"/>
            </a:rPr>
            <a:t>Resilience</a:t>
          </a:r>
          <a:r>
            <a:rPr lang="es-419" sz="1800">
              <a:solidFill>
                <a:schemeClr val="tx1"/>
              </a:solidFill>
              <a:latin typeface="Helvetica" pitchFamily="2" charset="0"/>
            </a:rPr>
            <a:t>: </a:t>
          </a:r>
          <a:r>
            <a:rPr lang="en-US" sz="1800">
              <a:solidFill>
                <a:schemeClr val="tx1"/>
              </a:solidFill>
              <a:latin typeface="Helvetica" pitchFamily="2" charset="0"/>
            </a:rPr>
            <a:t>strong enough to withstand shocks and changes</a:t>
          </a:r>
          <a:endParaRPr lang="en-US" sz="1800" dirty="0">
            <a:solidFill>
              <a:schemeClr val="tx1"/>
            </a:solidFill>
            <a:latin typeface="Helvetica" pitchFamily="2" charset="0"/>
          </a:endParaRPr>
        </a:p>
      </dgm:t>
    </dgm:pt>
    <dgm:pt modelId="{667E21A3-48B4-4EA7-BCD7-66D3901FDC37}" type="parTrans" cxnId="{36F73259-9A27-4338-8F65-8770EDEB5A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E6CFEA-62D2-47EC-A33E-520C3D84A3DF}" type="sibTrans" cxnId="{36F73259-9A27-4338-8F65-8770EDEB5A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FB1785-6581-481C-99AB-48ADC0973592}">
      <dgm:prSet phldrT="[Text]" custT="1"/>
      <dgm:spPr/>
      <dgm:t>
        <a:bodyPr/>
        <a:lstStyle/>
        <a:p>
          <a:r>
            <a:rPr lang="es-419" sz="1800" b="1" u="none">
              <a:solidFill>
                <a:schemeClr val="tx1"/>
              </a:solidFill>
              <a:latin typeface="Helvetica" pitchFamily="2" charset="0"/>
            </a:rPr>
            <a:t>Agility</a:t>
          </a:r>
          <a:r>
            <a:rPr lang="es-419" sz="1800">
              <a:solidFill>
                <a:schemeClr val="tx1"/>
              </a:solidFill>
              <a:latin typeface="Helvetica" pitchFamily="2" charset="0"/>
            </a:rPr>
            <a:t>: able to recover from shocks </a:t>
          </a:r>
          <a:endParaRPr lang="en-US" sz="1800" dirty="0">
            <a:solidFill>
              <a:schemeClr val="tx1"/>
            </a:solidFill>
            <a:latin typeface="Helvetica" pitchFamily="2" charset="0"/>
          </a:endParaRPr>
        </a:p>
      </dgm:t>
    </dgm:pt>
    <dgm:pt modelId="{E52BD1BD-8806-4142-A7DD-4C48FB507AF9}" type="parTrans" cxnId="{9D8E1B88-73C9-4649-B27E-4304B9B769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9E1EA8-5B6E-4E9C-B8E9-F1E8EBAB528B}" type="sibTrans" cxnId="{9D8E1B88-73C9-4649-B27E-4304B9B769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EFF239-4A3C-4152-8FAA-A14DD30C71BA}">
      <dgm:prSet phldrT="[Text]" custT="1"/>
      <dgm:spPr/>
      <dgm:t>
        <a:bodyPr/>
        <a:lstStyle/>
        <a:p>
          <a:r>
            <a:rPr lang="es-419" sz="1800" b="1">
              <a:solidFill>
                <a:schemeClr val="tx1"/>
              </a:solidFill>
              <a:latin typeface="Helvetica" pitchFamily="2" charset="0"/>
            </a:rPr>
            <a:t>Flexibility</a:t>
          </a:r>
          <a:r>
            <a:rPr lang="es-419" sz="1800">
              <a:solidFill>
                <a:schemeClr val="tx1"/>
              </a:solidFill>
              <a:latin typeface="Helvetica" pitchFamily="2" charset="0"/>
            </a:rPr>
            <a:t>: </a:t>
          </a:r>
          <a:r>
            <a:rPr lang="en-US" sz="1800">
              <a:solidFill>
                <a:schemeClr val="tx1"/>
              </a:solidFill>
              <a:latin typeface="Helvetica" pitchFamily="2" charset="0"/>
            </a:rPr>
            <a:t>strong enough to withstand shocks and changes</a:t>
          </a:r>
          <a:r>
            <a:rPr lang="es-419" sz="1800">
              <a:solidFill>
                <a:schemeClr val="tx1"/>
              </a:solidFill>
              <a:latin typeface="Helvetica" pitchFamily="2" charset="0"/>
            </a:rPr>
            <a:t> </a:t>
          </a:r>
          <a:endParaRPr lang="en-US" sz="1800" dirty="0">
            <a:solidFill>
              <a:schemeClr val="tx1"/>
            </a:solidFill>
            <a:latin typeface="Helvetica" pitchFamily="2" charset="0"/>
          </a:endParaRPr>
        </a:p>
      </dgm:t>
    </dgm:pt>
    <dgm:pt modelId="{3B719379-CE41-4FFA-8BEF-38E1A6F55AEB}" type="parTrans" cxnId="{42509652-FC3C-4A08-BA95-91D7C7ECD7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77FF21-C12F-411E-9B98-8B62370B5A11}" type="sibTrans" cxnId="{42509652-FC3C-4A08-BA95-91D7C7ECD7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DC06D9-8767-4EB9-AB27-523CAFE406E7}">
      <dgm:prSet custT="1"/>
      <dgm:spPr/>
      <dgm:t>
        <a:bodyPr/>
        <a:lstStyle/>
        <a:p>
          <a:r>
            <a:rPr lang="en-US" sz="1800" b="1">
              <a:solidFill>
                <a:schemeClr val="tx1"/>
              </a:solidFill>
              <a:latin typeface="Helvetica" pitchFamily="2" charset="0"/>
            </a:rPr>
            <a:t>Redundancy</a:t>
          </a:r>
          <a:r>
            <a:rPr lang="en-US" sz="1800">
              <a:solidFill>
                <a:schemeClr val="tx1"/>
              </a:solidFill>
              <a:latin typeface="Helvetica" pitchFamily="2" charset="0"/>
            </a:rPr>
            <a:t>: able to build adequate surplus capacity</a:t>
          </a:r>
          <a:endParaRPr lang="en-US" sz="1800" dirty="0">
            <a:solidFill>
              <a:schemeClr val="tx1"/>
            </a:solidFill>
            <a:latin typeface="Helvetica" pitchFamily="2" charset="0"/>
          </a:endParaRPr>
        </a:p>
      </dgm:t>
    </dgm:pt>
    <dgm:pt modelId="{37DFB86C-FF35-4FFC-97FE-556642FAE00B}" type="parTrans" cxnId="{142AC95C-1427-4DBD-9B46-AEDB6B3DE3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7C3671-EC99-4FC5-AAD6-0D88F08D74F9}" type="sibTrans" cxnId="{142AC95C-1427-4DBD-9B46-AEDB6B3DE3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C2A1E2-A9DB-4B3E-85FB-E6C2F214AEFA}" type="pres">
      <dgm:prSet presAssocID="{E1434803-57AF-42BC-8C1E-FEA597DDD6BB}" presName="Name0" presStyleCnt="0">
        <dgm:presLayoutVars>
          <dgm:chMax val="7"/>
          <dgm:chPref val="7"/>
          <dgm:dir/>
        </dgm:presLayoutVars>
      </dgm:prSet>
      <dgm:spPr/>
    </dgm:pt>
    <dgm:pt modelId="{AA79F613-8AF9-4CC0-B9D5-AC8C304AFBA9}" type="pres">
      <dgm:prSet presAssocID="{E1434803-57AF-42BC-8C1E-FEA597DDD6BB}" presName="Name1" presStyleCnt="0"/>
      <dgm:spPr/>
    </dgm:pt>
    <dgm:pt modelId="{D39C000B-3F84-404A-A502-80887ECC453E}" type="pres">
      <dgm:prSet presAssocID="{E1434803-57AF-42BC-8C1E-FEA597DDD6BB}" presName="cycle" presStyleCnt="0"/>
      <dgm:spPr/>
    </dgm:pt>
    <dgm:pt modelId="{8D53CC47-2E8E-4EBF-8E65-46F28785BBAC}" type="pres">
      <dgm:prSet presAssocID="{E1434803-57AF-42BC-8C1E-FEA597DDD6BB}" presName="srcNode" presStyleLbl="node1" presStyleIdx="0" presStyleCnt="4"/>
      <dgm:spPr/>
    </dgm:pt>
    <dgm:pt modelId="{2A94343E-E35C-4A94-AAD7-33D7470AEC34}" type="pres">
      <dgm:prSet presAssocID="{E1434803-57AF-42BC-8C1E-FEA597DDD6BB}" presName="conn" presStyleLbl="parChTrans1D2" presStyleIdx="0" presStyleCnt="1"/>
      <dgm:spPr/>
    </dgm:pt>
    <dgm:pt modelId="{A20B55B3-C35B-45D0-A6AD-E30CCF3BA8C6}" type="pres">
      <dgm:prSet presAssocID="{E1434803-57AF-42BC-8C1E-FEA597DDD6BB}" presName="extraNode" presStyleLbl="node1" presStyleIdx="0" presStyleCnt="4"/>
      <dgm:spPr/>
    </dgm:pt>
    <dgm:pt modelId="{A6FAC9B0-96B3-4DBD-B462-8211ABE7F349}" type="pres">
      <dgm:prSet presAssocID="{E1434803-57AF-42BC-8C1E-FEA597DDD6BB}" presName="dstNode" presStyleLbl="node1" presStyleIdx="0" presStyleCnt="4"/>
      <dgm:spPr/>
    </dgm:pt>
    <dgm:pt modelId="{FAE84E3D-C2E6-4CBE-ACE7-64C56E1AAACF}" type="pres">
      <dgm:prSet presAssocID="{1DDFD1CA-810F-4249-9247-E572D7AE1A11}" presName="text_1" presStyleLbl="node1" presStyleIdx="0" presStyleCnt="4">
        <dgm:presLayoutVars>
          <dgm:bulletEnabled val="1"/>
        </dgm:presLayoutVars>
      </dgm:prSet>
      <dgm:spPr/>
    </dgm:pt>
    <dgm:pt modelId="{E0AABA14-FA5F-42F3-9A0E-0CF2E57AA76C}" type="pres">
      <dgm:prSet presAssocID="{1DDFD1CA-810F-4249-9247-E572D7AE1A11}" presName="accent_1" presStyleCnt="0"/>
      <dgm:spPr/>
    </dgm:pt>
    <dgm:pt modelId="{AF41156F-5FCD-4F76-B341-6569645605C1}" type="pres">
      <dgm:prSet presAssocID="{1DDFD1CA-810F-4249-9247-E572D7AE1A11}" presName="accentRepeatNode" presStyleLbl="solidFgAcc1" presStyleIdx="0" presStyleCnt="4"/>
      <dgm:spPr/>
    </dgm:pt>
    <dgm:pt modelId="{F358AB5B-D11E-45DF-9279-E2997F03BDA5}" type="pres">
      <dgm:prSet presAssocID="{C9FB1785-6581-481C-99AB-48ADC0973592}" presName="text_2" presStyleLbl="node1" presStyleIdx="1" presStyleCnt="4" custLinFactNeighborX="-178">
        <dgm:presLayoutVars>
          <dgm:bulletEnabled val="1"/>
        </dgm:presLayoutVars>
      </dgm:prSet>
      <dgm:spPr/>
    </dgm:pt>
    <dgm:pt modelId="{C5C64222-C1F2-4E9D-8ECF-BC0021E1B1D0}" type="pres">
      <dgm:prSet presAssocID="{C9FB1785-6581-481C-99AB-48ADC0973592}" presName="accent_2" presStyleCnt="0"/>
      <dgm:spPr/>
    </dgm:pt>
    <dgm:pt modelId="{94B23B91-4F2B-41FD-A5B5-CD82714A9BB8}" type="pres">
      <dgm:prSet presAssocID="{C9FB1785-6581-481C-99AB-48ADC0973592}" presName="accentRepeatNode" presStyleLbl="solidFgAcc1" presStyleIdx="1" presStyleCnt="4"/>
      <dgm:spPr/>
    </dgm:pt>
    <dgm:pt modelId="{12DA747A-A8FD-44D3-8D94-3F771495B804}" type="pres">
      <dgm:prSet presAssocID="{99EFF239-4A3C-4152-8FAA-A14DD30C71BA}" presName="text_3" presStyleLbl="node1" presStyleIdx="2" presStyleCnt="4">
        <dgm:presLayoutVars>
          <dgm:bulletEnabled val="1"/>
        </dgm:presLayoutVars>
      </dgm:prSet>
      <dgm:spPr/>
    </dgm:pt>
    <dgm:pt modelId="{95C451DB-2127-4971-9CB3-7BF64A1E8B79}" type="pres">
      <dgm:prSet presAssocID="{99EFF239-4A3C-4152-8FAA-A14DD30C71BA}" presName="accent_3" presStyleCnt="0"/>
      <dgm:spPr/>
    </dgm:pt>
    <dgm:pt modelId="{BE514143-A696-4854-A15B-9CD4DCDFE393}" type="pres">
      <dgm:prSet presAssocID="{99EFF239-4A3C-4152-8FAA-A14DD30C71BA}" presName="accentRepeatNode" presStyleLbl="solidFgAcc1" presStyleIdx="2" presStyleCnt="4"/>
      <dgm:spPr/>
    </dgm:pt>
    <dgm:pt modelId="{AA14F4C0-E0F2-4ACA-95A2-BB1ED62DCE29}" type="pres">
      <dgm:prSet presAssocID="{FADC06D9-8767-4EB9-AB27-523CAFE406E7}" presName="text_4" presStyleLbl="node1" presStyleIdx="3" presStyleCnt="4">
        <dgm:presLayoutVars>
          <dgm:bulletEnabled val="1"/>
        </dgm:presLayoutVars>
      </dgm:prSet>
      <dgm:spPr/>
    </dgm:pt>
    <dgm:pt modelId="{744CD9F7-F53A-4126-BEF4-1254C9A1AAC8}" type="pres">
      <dgm:prSet presAssocID="{FADC06D9-8767-4EB9-AB27-523CAFE406E7}" presName="accent_4" presStyleCnt="0"/>
      <dgm:spPr/>
    </dgm:pt>
    <dgm:pt modelId="{10D47C3C-0564-4BEA-BDD9-9457A224A56B}" type="pres">
      <dgm:prSet presAssocID="{FADC06D9-8767-4EB9-AB27-523CAFE406E7}" presName="accentRepeatNode" presStyleLbl="solidFgAcc1" presStyleIdx="3" presStyleCnt="4"/>
      <dgm:spPr/>
    </dgm:pt>
  </dgm:ptLst>
  <dgm:cxnLst>
    <dgm:cxn modelId="{7F76B52B-9174-4CF7-AC05-09188E16846C}" type="presOf" srcId="{99EFF239-4A3C-4152-8FAA-A14DD30C71BA}" destId="{12DA747A-A8FD-44D3-8D94-3F771495B804}" srcOrd="0" destOrd="0" presId="urn:microsoft.com/office/officeart/2008/layout/VerticalCurvedList"/>
    <dgm:cxn modelId="{39EAC434-9D96-44F9-ADAF-AD224269D2AB}" type="presOf" srcId="{FADC06D9-8767-4EB9-AB27-523CAFE406E7}" destId="{AA14F4C0-E0F2-4ACA-95A2-BB1ED62DCE29}" srcOrd="0" destOrd="0" presId="urn:microsoft.com/office/officeart/2008/layout/VerticalCurvedList"/>
    <dgm:cxn modelId="{42509652-FC3C-4A08-BA95-91D7C7ECD770}" srcId="{E1434803-57AF-42BC-8C1E-FEA597DDD6BB}" destId="{99EFF239-4A3C-4152-8FAA-A14DD30C71BA}" srcOrd="2" destOrd="0" parTransId="{3B719379-CE41-4FFA-8BEF-38E1A6F55AEB}" sibTransId="{5277FF21-C12F-411E-9B98-8B62370B5A11}"/>
    <dgm:cxn modelId="{36F73259-9A27-4338-8F65-8770EDEB5A14}" srcId="{E1434803-57AF-42BC-8C1E-FEA597DDD6BB}" destId="{1DDFD1CA-810F-4249-9247-E572D7AE1A11}" srcOrd="0" destOrd="0" parTransId="{667E21A3-48B4-4EA7-BCD7-66D3901FDC37}" sibTransId="{B1E6CFEA-62D2-47EC-A33E-520C3D84A3DF}"/>
    <dgm:cxn modelId="{142AC95C-1427-4DBD-9B46-AEDB6B3DE380}" srcId="{E1434803-57AF-42BC-8C1E-FEA597DDD6BB}" destId="{FADC06D9-8767-4EB9-AB27-523CAFE406E7}" srcOrd="3" destOrd="0" parTransId="{37DFB86C-FF35-4FFC-97FE-556642FAE00B}" sibTransId="{467C3671-EC99-4FC5-AAD6-0D88F08D74F9}"/>
    <dgm:cxn modelId="{451B0475-F2C9-4513-8AC2-4980FEAB29C5}" type="presOf" srcId="{E1434803-57AF-42BC-8C1E-FEA597DDD6BB}" destId="{1EC2A1E2-A9DB-4B3E-85FB-E6C2F214AEFA}" srcOrd="0" destOrd="0" presId="urn:microsoft.com/office/officeart/2008/layout/VerticalCurvedList"/>
    <dgm:cxn modelId="{9D8E1B88-73C9-4649-B27E-4304B9B769C8}" srcId="{E1434803-57AF-42BC-8C1E-FEA597DDD6BB}" destId="{C9FB1785-6581-481C-99AB-48ADC0973592}" srcOrd="1" destOrd="0" parTransId="{E52BD1BD-8806-4142-A7DD-4C48FB507AF9}" sibTransId="{D09E1EA8-5B6E-4E9C-B8E9-F1E8EBAB528B}"/>
    <dgm:cxn modelId="{3DBE8896-1CB6-4C81-9A9F-03848A87FC11}" type="presOf" srcId="{B1E6CFEA-62D2-47EC-A33E-520C3D84A3DF}" destId="{2A94343E-E35C-4A94-AAD7-33D7470AEC34}" srcOrd="0" destOrd="0" presId="urn:microsoft.com/office/officeart/2008/layout/VerticalCurvedList"/>
    <dgm:cxn modelId="{97CC8C96-2BCF-4174-A91F-4806FEA82F06}" type="presOf" srcId="{C9FB1785-6581-481C-99AB-48ADC0973592}" destId="{F358AB5B-D11E-45DF-9279-E2997F03BDA5}" srcOrd="0" destOrd="0" presId="urn:microsoft.com/office/officeart/2008/layout/VerticalCurvedList"/>
    <dgm:cxn modelId="{8638EAE0-E41F-4B5B-820E-8140EE9D8B7D}" type="presOf" srcId="{1DDFD1CA-810F-4249-9247-E572D7AE1A11}" destId="{FAE84E3D-C2E6-4CBE-ACE7-64C56E1AAACF}" srcOrd="0" destOrd="0" presId="urn:microsoft.com/office/officeart/2008/layout/VerticalCurvedList"/>
    <dgm:cxn modelId="{958358C2-219B-4A18-B724-C69432D28618}" type="presParOf" srcId="{1EC2A1E2-A9DB-4B3E-85FB-E6C2F214AEFA}" destId="{AA79F613-8AF9-4CC0-B9D5-AC8C304AFBA9}" srcOrd="0" destOrd="0" presId="urn:microsoft.com/office/officeart/2008/layout/VerticalCurvedList"/>
    <dgm:cxn modelId="{821895AC-4E8B-4A69-B559-D8EBEB83C600}" type="presParOf" srcId="{AA79F613-8AF9-4CC0-B9D5-AC8C304AFBA9}" destId="{D39C000B-3F84-404A-A502-80887ECC453E}" srcOrd="0" destOrd="0" presId="urn:microsoft.com/office/officeart/2008/layout/VerticalCurvedList"/>
    <dgm:cxn modelId="{E8B3A7EB-10F3-42A3-9D5A-988A72D4004A}" type="presParOf" srcId="{D39C000B-3F84-404A-A502-80887ECC453E}" destId="{8D53CC47-2E8E-4EBF-8E65-46F28785BBAC}" srcOrd="0" destOrd="0" presId="urn:microsoft.com/office/officeart/2008/layout/VerticalCurvedList"/>
    <dgm:cxn modelId="{CD8E24C1-1458-4036-85A6-1D4FE9BBD744}" type="presParOf" srcId="{D39C000B-3F84-404A-A502-80887ECC453E}" destId="{2A94343E-E35C-4A94-AAD7-33D7470AEC34}" srcOrd="1" destOrd="0" presId="urn:microsoft.com/office/officeart/2008/layout/VerticalCurvedList"/>
    <dgm:cxn modelId="{C1C0CDBF-8ACE-4D5E-8694-30A7B6D46791}" type="presParOf" srcId="{D39C000B-3F84-404A-A502-80887ECC453E}" destId="{A20B55B3-C35B-45D0-A6AD-E30CCF3BA8C6}" srcOrd="2" destOrd="0" presId="urn:microsoft.com/office/officeart/2008/layout/VerticalCurvedList"/>
    <dgm:cxn modelId="{D7E2D88E-9475-440F-ADA9-948E20B24642}" type="presParOf" srcId="{D39C000B-3F84-404A-A502-80887ECC453E}" destId="{A6FAC9B0-96B3-4DBD-B462-8211ABE7F349}" srcOrd="3" destOrd="0" presId="urn:microsoft.com/office/officeart/2008/layout/VerticalCurvedList"/>
    <dgm:cxn modelId="{D618D8C9-8BB8-4CB5-9D59-3DA156C8B7E8}" type="presParOf" srcId="{AA79F613-8AF9-4CC0-B9D5-AC8C304AFBA9}" destId="{FAE84E3D-C2E6-4CBE-ACE7-64C56E1AAACF}" srcOrd="1" destOrd="0" presId="urn:microsoft.com/office/officeart/2008/layout/VerticalCurvedList"/>
    <dgm:cxn modelId="{BEDDC2D0-72DF-473E-BDC2-9F150F677C12}" type="presParOf" srcId="{AA79F613-8AF9-4CC0-B9D5-AC8C304AFBA9}" destId="{E0AABA14-FA5F-42F3-9A0E-0CF2E57AA76C}" srcOrd="2" destOrd="0" presId="urn:microsoft.com/office/officeart/2008/layout/VerticalCurvedList"/>
    <dgm:cxn modelId="{2FE2F7DB-7EF3-4778-A2F3-0B67E65D78E7}" type="presParOf" srcId="{E0AABA14-FA5F-42F3-9A0E-0CF2E57AA76C}" destId="{AF41156F-5FCD-4F76-B341-6569645605C1}" srcOrd="0" destOrd="0" presId="urn:microsoft.com/office/officeart/2008/layout/VerticalCurvedList"/>
    <dgm:cxn modelId="{189CB6A5-0A56-4C91-B396-E1CA1EFEC7F4}" type="presParOf" srcId="{AA79F613-8AF9-4CC0-B9D5-AC8C304AFBA9}" destId="{F358AB5B-D11E-45DF-9279-E2997F03BDA5}" srcOrd="3" destOrd="0" presId="urn:microsoft.com/office/officeart/2008/layout/VerticalCurvedList"/>
    <dgm:cxn modelId="{26F35CC0-2614-45D3-8D3B-42E6ECD49773}" type="presParOf" srcId="{AA79F613-8AF9-4CC0-B9D5-AC8C304AFBA9}" destId="{C5C64222-C1F2-4E9D-8ECF-BC0021E1B1D0}" srcOrd="4" destOrd="0" presId="urn:microsoft.com/office/officeart/2008/layout/VerticalCurvedList"/>
    <dgm:cxn modelId="{51DA80E4-018A-4DBA-9557-770A2140C8ED}" type="presParOf" srcId="{C5C64222-C1F2-4E9D-8ECF-BC0021E1B1D0}" destId="{94B23B91-4F2B-41FD-A5B5-CD82714A9BB8}" srcOrd="0" destOrd="0" presId="urn:microsoft.com/office/officeart/2008/layout/VerticalCurvedList"/>
    <dgm:cxn modelId="{F7B61ECD-EE25-4BE7-8F54-FB290D2F39CC}" type="presParOf" srcId="{AA79F613-8AF9-4CC0-B9D5-AC8C304AFBA9}" destId="{12DA747A-A8FD-44D3-8D94-3F771495B804}" srcOrd="5" destOrd="0" presId="urn:microsoft.com/office/officeart/2008/layout/VerticalCurvedList"/>
    <dgm:cxn modelId="{7B723E55-1C48-4DED-86E1-C204D73C667F}" type="presParOf" srcId="{AA79F613-8AF9-4CC0-B9D5-AC8C304AFBA9}" destId="{95C451DB-2127-4971-9CB3-7BF64A1E8B79}" srcOrd="6" destOrd="0" presId="urn:microsoft.com/office/officeart/2008/layout/VerticalCurvedList"/>
    <dgm:cxn modelId="{D67B13B8-D2B2-4ACD-A6CC-64B7CB65B037}" type="presParOf" srcId="{95C451DB-2127-4971-9CB3-7BF64A1E8B79}" destId="{BE514143-A696-4854-A15B-9CD4DCDFE393}" srcOrd="0" destOrd="0" presId="urn:microsoft.com/office/officeart/2008/layout/VerticalCurvedList"/>
    <dgm:cxn modelId="{123AD70F-5B84-48FF-B472-AFFB3C6F6BF2}" type="presParOf" srcId="{AA79F613-8AF9-4CC0-B9D5-AC8C304AFBA9}" destId="{AA14F4C0-E0F2-4ACA-95A2-BB1ED62DCE29}" srcOrd="7" destOrd="0" presId="urn:microsoft.com/office/officeart/2008/layout/VerticalCurvedList"/>
    <dgm:cxn modelId="{A28CC26C-F1CA-405F-98E9-F0A298579B1D}" type="presParOf" srcId="{AA79F613-8AF9-4CC0-B9D5-AC8C304AFBA9}" destId="{744CD9F7-F53A-4126-BEF4-1254C9A1AAC8}" srcOrd="8" destOrd="0" presId="urn:microsoft.com/office/officeart/2008/layout/VerticalCurvedList"/>
    <dgm:cxn modelId="{20BB9E3C-AF9C-4864-806A-08633AECD5BF}" type="presParOf" srcId="{744CD9F7-F53A-4126-BEF4-1254C9A1AAC8}" destId="{10D47C3C-0564-4BEA-BDD9-9457A224A5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0372A-90C5-4AB8-8FE3-14EDE88BE4D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2BE3F8-BD56-412F-B663-8254590D23F1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i="0" dirty="0">
              <a:solidFill>
                <a:schemeClr val="tx1"/>
              </a:solidFill>
              <a:latin typeface="Helvetica" pitchFamily="2" charset="0"/>
            </a:rPr>
            <a:t>Promote digitalisation and supply chain visibility</a:t>
          </a:r>
        </a:p>
      </dgm:t>
    </dgm:pt>
    <dgm:pt modelId="{C2ACEAFD-7626-454B-872C-57238646A790}" type="parTrans" cxnId="{9AB2B70D-920D-41E9-88F0-431CDA06B24F}">
      <dgm:prSet/>
      <dgm:spPr/>
      <dgm:t>
        <a:bodyPr/>
        <a:lstStyle/>
        <a:p>
          <a:endParaRPr lang="en-US"/>
        </a:p>
      </dgm:t>
    </dgm:pt>
    <dgm:pt modelId="{C3B4449B-493B-42DA-9768-1CF9221F2711}" type="sibTrans" cxnId="{9AB2B70D-920D-41E9-88F0-431CDA06B24F}">
      <dgm:prSet/>
      <dgm:spPr/>
      <dgm:t>
        <a:bodyPr/>
        <a:lstStyle/>
        <a:p>
          <a:endParaRPr lang="en-US"/>
        </a:p>
      </dgm:t>
    </dgm:pt>
    <dgm:pt modelId="{7345B193-B75A-4F91-94B1-06F31A795D3A}">
      <dgm:prSet phldrT="[Text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1600" b="0" i="0" dirty="0">
              <a:solidFill>
                <a:schemeClr val="tx1"/>
              </a:solidFill>
              <a:latin typeface="Helvetica Light" panose="020B0403020202020204" pitchFamily="34" charset="0"/>
            </a:rPr>
            <a:t>Develop a predictable, consistent and transparent regulatory environment to put firms at ease to adjust.</a:t>
          </a:r>
        </a:p>
      </dgm:t>
    </dgm:pt>
    <dgm:pt modelId="{C8CAC120-396C-4F49-85F3-7C2A70EA7DD2}" type="parTrans" cxnId="{FD1A635B-AA64-448C-AA92-16B9423EAAB5}">
      <dgm:prSet/>
      <dgm:spPr/>
      <dgm:t>
        <a:bodyPr/>
        <a:lstStyle/>
        <a:p>
          <a:endParaRPr lang="en-US"/>
        </a:p>
      </dgm:t>
    </dgm:pt>
    <dgm:pt modelId="{29F5988A-5575-4315-AC0F-84FA6B7972B8}" type="sibTrans" cxnId="{FD1A635B-AA64-448C-AA92-16B9423EAAB5}">
      <dgm:prSet/>
      <dgm:spPr/>
      <dgm:t>
        <a:bodyPr/>
        <a:lstStyle/>
        <a:p>
          <a:endParaRPr lang="en-US"/>
        </a:p>
      </dgm:t>
    </dgm:pt>
    <dgm:pt modelId="{C2007C60-945F-42A4-B21D-8D2A5F856C21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i="0" dirty="0">
              <a:solidFill>
                <a:schemeClr val="tx1"/>
              </a:solidFill>
              <a:latin typeface="Helvetica" pitchFamily="2" charset="0"/>
            </a:rPr>
            <a:t>Improve trade facilitation</a:t>
          </a:r>
        </a:p>
      </dgm:t>
    </dgm:pt>
    <dgm:pt modelId="{E83F6BCF-05CB-4833-9879-9E6CDEBE61DD}" type="parTrans" cxnId="{96EB44CA-AA70-45EB-9FDA-3EC0ED5D0E2F}">
      <dgm:prSet/>
      <dgm:spPr/>
      <dgm:t>
        <a:bodyPr/>
        <a:lstStyle/>
        <a:p>
          <a:endParaRPr lang="en-US"/>
        </a:p>
      </dgm:t>
    </dgm:pt>
    <dgm:pt modelId="{8A786592-C08F-4B77-9C54-9E765149FFE6}" type="sibTrans" cxnId="{96EB44CA-AA70-45EB-9FDA-3EC0ED5D0E2F}">
      <dgm:prSet/>
      <dgm:spPr/>
      <dgm:t>
        <a:bodyPr/>
        <a:lstStyle/>
        <a:p>
          <a:endParaRPr lang="en-US"/>
        </a:p>
      </dgm:t>
    </dgm:pt>
    <dgm:pt modelId="{BC4BB7C2-D1F2-445A-B093-6A80C7F058CB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i="0" dirty="0">
              <a:solidFill>
                <a:schemeClr val="tx1"/>
              </a:solidFill>
              <a:latin typeface="Helvetica" pitchFamily="2" charset="0"/>
            </a:rPr>
            <a:t>Redouble structural reform efforts</a:t>
          </a:r>
        </a:p>
      </dgm:t>
    </dgm:pt>
    <dgm:pt modelId="{0BA6E245-4D9F-4FAB-B570-5F545792D6CB}" type="parTrans" cxnId="{56EAE34B-2AC3-4605-9DB4-CFA4A832B2A6}">
      <dgm:prSet/>
      <dgm:spPr/>
      <dgm:t>
        <a:bodyPr/>
        <a:lstStyle/>
        <a:p>
          <a:endParaRPr lang="en-US"/>
        </a:p>
      </dgm:t>
    </dgm:pt>
    <dgm:pt modelId="{A9E0DD16-6D18-4640-ACB3-88F1453DB378}" type="sibTrans" cxnId="{56EAE34B-2AC3-4605-9DB4-CFA4A832B2A6}">
      <dgm:prSet/>
      <dgm:spPr/>
      <dgm:t>
        <a:bodyPr/>
        <a:lstStyle/>
        <a:p>
          <a:endParaRPr lang="en-US"/>
        </a:p>
      </dgm:t>
    </dgm:pt>
    <dgm:pt modelId="{864A1271-C197-405B-B1CC-E41AEDBB3D28}">
      <dgm:prSet phldrT="[Text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1600" b="0" i="0" dirty="0">
              <a:solidFill>
                <a:schemeClr val="tx1"/>
              </a:solidFill>
              <a:latin typeface="Helvetica Light" panose="020B0403020202020204" pitchFamily="34" charset="0"/>
            </a:rPr>
            <a:t>Particularly in relation to managing the flows of essential goods such as food and medical products.</a:t>
          </a:r>
          <a:endParaRPr lang="en-US" sz="1800" b="0" i="0" dirty="0">
            <a:solidFill>
              <a:schemeClr val="tx1"/>
            </a:solidFill>
            <a:latin typeface="Helvetica Light" panose="020B0403020202020204" pitchFamily="34" charset="0"/>
          </a:endParaRPr>
        </a:p>
      </dgm:t>
    </dgm:pt>
    <dgm:pt modelId="{D257210D-B558-4F3A-86BD-A296B0D2BE21}" type="parTrans" cxnId="{2658BA6C-68BB-4301-A24E-B69716C82AA2}">
      <dgm:prSet/>
      <dgm:spPr/>
      <dgm:t>
        <a:bodyPr/>
        <a:lstStyle/>
        <a:p>
          <a:endParaRPr lang="en-US"/>
        </a:p>
      </dgm:t>
    </dgm:pt>
    <dgm:pt modelId="{68707C7B-B463-4B37-8539-B1753CF2C428}" type="sibTrans" cxnId="{2658BA6C-68BB-4301-A24E-B69716C82AA2}">
      <dgm:prSet/>
      <dgm:spPr/>
      <dgm:t>
        <a:bodyPr/>
        <a:lstStyle/>
        <a:p>
          <a:endParaRPr lang="en-US"/>
        </a:p>
      </dgm:t>
    </dgm:pt>
    <dgm:pt modelId="{CF496F1B-027B-4185-80E2-1068DD6295ED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1600" b="0" i="0" dirty="0">
              <a:solidFill>
                <a:schemeClr val="tx1"/>
              </a:solidFill>
              <a:latin typeface="Helvetica Light" panose="020B0403020202020204" pitchFamily="34" charset="0"/>
            </a:rPr>
            <a:t>Digital platforms to assist in on-line and real-time monitoring and transparency.</a:t>
          </a:r>
        </a:p>
      </dgm:t>
    </dgm:pt>
    <dgm:pt modelId="{BBDACCC9-69FA-4375-8CCC-BBE70F7CA9D7}" type="parTrans" cxnId="{FACB1EB1-691B-4825-84A0-A35FFA611C4F}">
      <dgm:prSet/>
      <dgm:spPr/>
      <dgm:t>
        <a:bodyPr/>
        <a:lstStyle/>
        <a:p>
          <a:endParaRPr lang="en-US"/>
        </a:p>
      </dgm:t>
    </dgm:pt>
    <dgm:pt modelId="{2D94C541-EC55-4E9B-8313-ED792673AA08}" type="sibTrans" cxnId="{FACB1EB1-691B-4825-84A0-A35FFA611C4F}">
      <dgm:prSet/>
      <dgm:spPr/>
      <dgm:t>
        <a:bodyPr/>
        <a:lstStyle/>
        <a:p>
          <a:endParaRPr lang="en-US"/>
        </a:p>
      </dgm:t>
    </dgm:pt>
    <dgm:pt modelId="{9C97B9C1-9B9A-455C-9E77-8796D316635D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i="0" dirty="0">
              <a:solidFill>
                <a:schemeClr val="tx1"/>
              </a:solidFill>
              <a:latin typeface="Helvetica" pitchFamily="2" charset="0"/>
            </a:rPr>
            <a:t>Enhance regional cooperation on trade, connectivity and economic openness</a:t>
          </a:r>
        </a:p>
      </dgm:t>
    </dgm:pt>
    <dgm:pt modelId="{615CE044-3BD2-42E2-9BE7-31CF98BE7FF0}" type="parTrans" cxnId="{72171A49-8D41-4D30-940D-025B65F0EB38}">
      <dgm:prSet/>
      <dgm:spPr/>
      <dgm:t>
        <a:bodyPr/>
        <a:lstStyle/>
        <a:p>
          <a:endParaRPr lang="en-US"/>
        </a:p>
      </dgm:t>
    </dgm:pt>
    <dgm:pt modelId="{4AEC2EC7-06BD-44C1-8A30-36019327E7BA}" type="sibTrans" cxnId="{72171A49-8D41-4D30-940D-025B65F0EB38}">
      <dgm:prSet/>
      <dgm:spPr/>
      <dgm:t>
        <a:bodyPr/>
        <a:lstStyle/>
        <a:p>
          <a:endParaRPr lang="en-US"/>
        </a:p>
      </dgm:t>
    </dgm:pt>
    <dgm:pt modelId="{ED92FF3C-DD83-4708-BB82-B7A6A0E4A60C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1600" b="0" i="0" dirty="0">
              <a:solidFill>
                <a:schemeClr val="tx1"/>
              </a:solidFill>
              <a:latin typeface="Helvetica Light" panose="020B0403020202020204" pitchFamily="34" charset="0"/>
            </a:rPr>
            <a:t>Maintain commitments to open trade policies and avoid discriminatory, trade-restrictive measures.</a:t>
          </a:r>
        </a:p>
      </dgm:t>
    </dgm:pt>
    <dgm:pt modelId="{9082F37B-81BB-4B0C-B314-D4B807517785}" type="parTrans" cxnId="{1FDC31B2-0CE6-4269-9EE0-9D8172D53866}">
      <dgm:prSet/>
      <dgm:spPr/>
      <dgm:t>
        <a:bodyPr/>
        <a:lstStyle/>
        <a:p>
          <a:endParaRPr lang="en-US"/>
        </a:p>
      </dgm:t>
    </dgm:pt>
    <dgm:pt modelId="{688B25C8-219E-43A9-8B97-C396A0A3A2AA}" type="sibTrans" cxnId="{1FDC31B2-0CE6-4269-9EE0-9D8172D53866}">
      <dgm:prSet/>
      <dgm:spPr/>
      <dgm:t>
        <a:bodyPr/>
        <a:lstStyle/>
        <a:p>
          <a:endParaRPr lang="en-US"/>
        </a:p>
      </dgm:t>
    </dgm:pt>
    <dgm:pt modelId="{62D1918C-30D3-46D3-B4E4-BC6E15D1D005}" type="pres">
      <dgm:prSet presAssocID="{5560372A-90C5-4AB8-8FE3-14EDE88BE4D4}" presName="Name0" presStyleCnt="0">
        <dgm:presLayoutVars>
          <dgm:dir/>
          <dgm:animLvl val="lvl"/>
          <dgm:resizeHandles val="exact"/>
        </dgm:presLayoutVars>
      </dgm:prSet>
      <dgm:spPr/>
    </dgm:pt>
    <dgm:pt modelId="{43CCDDCD-206A-4B3D-959A-E691DC225FDD}" type="pres">
      <dgm:prSet presAssocID="{432BE3F8-BD56-412F-B663-8254590D23F1}" presName="linNode" presStyleCnt="0"/>
      <dgm:spPr/>
    </dgm:pt>
    <dgm:pt modelId="{DD6F0B4F-7A32-488D-BE1A-044319805E7E}" type="pres">
      <dgm:prSet presAssocID="{432BE3F8-BD56-412F-B663-8254590D23F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7852053-6DD4-40DA-8E03-9B0B37300820}" type="pres">
      <dgm:prSet presAssocID="{432BE3F8-BD56-412F-B663-8254590D23F1}" presName="descendantText" presStyleLbl="alignAccFollowNode1" presStyleIdx="0" presStyleCnt="4">
        <dgm:presLayoutVars>
          <dgm:bulletEnabled val="1"/>
        </dgm:presLayoutVars>
      </dgm:prSet>
      <dgm:spPr/>
    </dgm:pt>
    <dgm:pt modelId="{F9B8AF88-383F-4866-A34D-D27415917EE7}" type="pres">
      <dgm:prSet presAssocID="{C3B4449B-493B-42DA-9768-1CF9221F2711}" presName="sp" presStyleCnt="0"/>
      <dgm:spPr/>
    </dgm:pt>
    <dgm:pt modelId="{9BBAD73F-933A-48BF-8FC8-DC6C1BF96D42}" type="pres">
      <dgm:prSet presAssocID="{C2007C60-945F-42A4-B21D-8D2A5F856C21}" presName="linNode" presStyleCnt="0"/>
      <dgm:spPr/>
    </dgm:pt>
    <dgm:pt modelId="{F7C29AFF-E5B3-4C59-9711-E2FCCB3C145F}" type="pres">
      <dgm:prSet presAssocID="{C2007C60-945F-42A4-B21D-8D2A5F856C2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12831DE-362F-4C1E-B255-D421650D2D54}" type="pres">
      <dgm:prSet presAssocID="{C2007C60-945F-42A4-B21D-8D2A5F856C21}" presName="descendantText" presStyleLbl="alignAccFollowNode1" presStyleIdx="1" presStyleCnt="4">
        <dgm:presLayoutVars>
          <dgm:bulletEnabled val="1"/>
        </dgm:presLayoutVars>
      </dgm:prSet>
      <dgm:spPr/>
    </dgm:pt>
    <dgm:pt modelId="{DD2FAC8A-099F-4695-A1D0-AA8542088CCA}" type="pres">
      <dgm:prSet presAssocID="{8A786592-C08F-4B77-9C54-9E765149FFE6}" presName="sp" presStyleCnt="0"/>
      <dgm:spPr/>
    </dgm:pt>
    <dgm:pt modelId="{23D4150C-3593-49B0-8328-00CEF4ACFFA5}" type="pres">
      <dgm:prSet presAssocID="{BC4BB7C2-D1F2-445A-B093-6A80C7F058CB}" presName="linNode" presStyleCnt="0"/>
      <dgm:spPr/>
    </dgm:pt>
    <dgm:pt modelId="{D9CE6131-9246-4DD3-8F4E-AC82CD3EB185}" type="pres">
      <dgm:prSet presAssocID="{BC4BB7C2-D1F2-445A-B093-6A80C7F058C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B428734-E6D0-46D6-ACEC-FAEF7CF4740F}" type="pres">
      <dgm:prSet presAssocID="{BC4BB7C2-D1F2-445A-B093-6A80C7F058CB}" presName="descendantText" presStyleLbl="alignAccFollowNode1" presStyleIdx="2" presStyleCnt="4">
        <dgm:presLayoutVars>
          <dgm:bulletEnabled val="1"/>
        </dgm:presLayoutVars>
      </dgm:prSet>
      <dgm:spPr/>
    </dgm:pt>
    <dgm:pt modelId="{29788CBE-05EF-4F31-9A6C-FA82BC783D87}" type="pres">
      <dgm:prSet presAssocID="{A9E0DD16-6D18-4640-ACB3-88F1453DB378}" presName="sp" presStyleCnt="0"/>
      <dgm:spPr/>
    </dgm:pt>
    <dgm:pt modelId="{4C08FD7D-136E-464B-AFEB-F4A9A749BB0F}" type="pres">
      <dgm:prSet presAssocID="{9C97B9C1-9B9A-455C-9E77-8796D316635D}" presName="linNode" presStyleCnt="0"/>
      <dgm:spPr/>
    </dgm:pt>
    <dgm:pt modelId="{E322E361-BF56-4E66-80BB-B4DB0153AA20}" type="pres">
      <dgm:prSet presAssocID="{9C97B9C1-9B9A-455C-9E77-8796D316635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102AE10-7766-4262-BF84-FDB677B61465}" type="pres">
      <dgm:prSet presAssocID="{9C97B9C1-9B9A-455C-9E77-8796D316635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AB2B70D-920D-41E9-88F0-431CDA06B24F}" srcId="{5560372A-90C5-4AB8-8FE3-14EDE88BE4D4}" destId="{432BE3F8-BD56-412F-B663-8254590D23F1}" srcOrd="0" destOrd="0" parTransId="{C2ACEAFD-7626-454B-872C-57238646A790}" sibTransId="{C3B4449B-493B-42DA-9768-1CF9221F2711}"/>
    <dgm:cxn modelId="{3A72621F-9F08-41AB-A127-B65E4F29C776}" type="presOf" srcId="{C2007C60-945F-42A4-B21D-8D2A5F856C21}" destId="{F7C29AFF-E5B3-4C59-9711-E2FCCB3C145F}" srcOrd="0" destOrd="0" presId="urn:microsoft.com/office/officeart/2005/8/layout/vList5"/>
    <dgm:cxn modelId="{8175EB2B-7A35-4A71-80CF-6B5FEE44369B}" type="presOf" srcId="{7345B193-B75A-4F91-94B1-06F31A795D3A}" destId="{EB428734-E6D0-46D6-ACEC-FAEF7CF4740F}" srcOrd="0" destOrd="0" presId="urn:microsoft.com/office/officeart/2005/8/layout/vList5"/>
    <dgm:cxn modelId="{98361739-768F-417B-AD8F-B30F00246379}" type="presOf" srcId="{BC4BB7C2-D1F2-445A-B093-6A80C7F058CB}" destId="{D9CE6131-9246-4DD3-8F4E-AC82CD3EB185}" srcOrd="0" destOrd="0" presId="urn:microsoft.com/office/officeart/2005/8/layout/vList5"/>
    <dgm:cxn modelId="{2A3F0345-EE37-441C-BB5B-1365F5CE68AC}" type="presOf" srcId="{432BE3F8-BD56-412F-B663-8254590D23F1}" destId="{DD6F0B4F-7A32-488D-BE1A-044319805E7E}" srcOrd="0" destOrd="0" presId="urn:microsoft.com/office/officeart/2005/8/layout/vList5"/>
    <dgm:cxn modelId="{72171A49-8D41-4D30-940D-025B65F0EB38}" srcId="{5560372A-90C5-4AB8-8FE3-14EDE88BE4D4}" destId="{9C97B9C1-9B9A-455C-9E77-8796D316635D}" srcOrd="3" destOrd="0" parTransId="{615CE044-3BD2-42E2-9BE7-31CF98BE7FF0}" sibTransId="{4AEC2EC7-06BD-44C1-8A30-36019327E7BA}"/>
    <dgm:cxn modelId="{56EAE34B-2AC3-4605-9DB4-CFA4A832B2A6}" srcId="{5560372A-90C5-4AB8-8FE3-14EDE88BE4D4}" destId="{BC4BB7C2-D1F2-445A-B093-6A80C7F058CB}" srcOrd="2" destOrd="0" parTransId="{0BA6E245-4D9F-4FAB-B570-5F545792D6CB}" sibTransId="{A9E0DD16-6D18-4640-ACB3-88F1453DB378}"/>
    <dgm:cxn modelId="{09CA774D-A9C9-4D5C-8FE1-F956D145EA8D}" type="presOf" srcId="{CF496F1B-027B-4185-80E2-1068DD6295ED}" destId="{47852053-6DD4-40DA-8E03-9B0B37300820}" srcOrd="0" destOrd="0" presId="urn:microsoft.com/office/officeart/2005/8/layout/vList5"/>
    <dgm:cxn modelId="{54049B59-1E93-4064-9CE2-892452930B2E}" type="presOf" srcId="{5560372A-90C5-4AB8-8FE3-14EDE88BE4D4}" destId="{62D1918C-30D3-46D3-B4E4-BC6E15D1D005}" srcOrd="0" destOrd="0" presId="urn:microsoft.com/office/officeart/2005/8/layout/vList5"/>
    <dgm:cxn modelId="{FD1A635B-AA64-448C-AA92-16B9423EAAB5}" srcId="{BC4BB7C2-D1F2-445A-B093-6A80C7F058CB}" destId="{7345B193-B75A-4F91-94B1-06F31A795D3A}" srcOrd="0" destOrd="0" parTransId="{C8CAC120-396C-4F49-85F3-7C2A70EA7DD2}" sibTransId="{29F5988A-5575-4315-AC0F-84FA6B7972B8}"/>
    <dgm:cxn modelId="{7697A36C-0A3D-419F-AB0C-EEB173CE9BD2}" type="presOf" srcId="{ED92FF3C-DD83-4708-BB82-B7A6A0E4A60C}" destId="{E102AE10-7766-4262-BF84-FDB677B61465}" srcOrd="0" destOrd="0" presId="urn:microsoft.com/office/officeart/2005/8/layout/vList5"/>
    <dgm:cxn modelId="{2658BA6C-68BB-4301-A24E-B69716C82AA2}" srcId="{C2007C60-945F-42A4-B21D-8D2A5F856C21}" destId="{864A1271-C197-405B-B1CC-E41AEDBB3D28}" srcOrd="0" destOrd="0" parTransId="{D257210D-B558-4F3A-86BD-A296B0D2BE21}" sibTransId="{68707C7B-B463-4B37-8539-B1753CF2C428}"/>
    <dgm:cxn modelId="{2AC9F1AE-64AD-4110-A432-5AF58E41D36E}" type="presOf" srcId="{9C97B9C1-9B9A-455C-9E77-8796D316635D}" destId="{E322E361-BF56-4E66-80BB-B4DB0153AA20}" srcOrd="0" destOrd="0" presId="urn:microsoft.com/office/officeart/2005/8/layout/vList5"/>
    <dgm:cxn modelId="{FACB1EB1-691B-4825-84A0-A35FFA611C4F}" srcId="{432BE3F8-BD56-412F-B663-8254590D23F1}" destId="{CF496F1B-027B-4185-80E2-1068DD6295ED}" srcOrd="0" destOrd="0" parTransId="{BBDACCC9-69FA-4375-8CCC-BBE70F7CA9D7}" sibTransId="{2D94C541-EC55-4E9B-8313-ED792673AA08}"/>
    <dgm:cxn modelId="{1FDC31B2-0CE6-4269-9EE0-9D8172D53866}" srcId="{9C97B9C1-9B9A-455C-9E77-8796D316635D}" destId="{ED92FF3C-DD83-4708-BB82-B7A6A0E4A60C}" srcOrd="0" destOrd="0" parTransId="{9082F37B-81BB-4B0C-B314-D4B807517785}" sibTransId="{688B25C8-219E-43A9-8B97-C396A0A3A2AA}"/>
    <dgm:cxn modelId="{96EB44CA-AA70-45EB-9FDA-3EC0ED5D0E2F}" srcId="{5560372A-90C5-4AB8-8FE3-14EDE88BE4D4}" destId="{C2007C60-945F-42A4-B21D-8D2A5F856C21}" srcOrd="1" destOrd="0" parTransId="{E83F6BCF-05CB-4833-9879-9E6CDEBE61DD}" sibTransId="{8A786592-C08F-4B77-9C54-9E765149FFE6}"/>
    <dgm:cxn modelId="{32A8AAF4-AA17-4BDC-94F0-2C7352443966}" type="presOf" srcId="{864A1271-C197-405B-B1CC-E41AEDBB3D28}" destId="{D12831DE-362F-4C1E-B255-D421650D2D54}" srcOrd="0" destOrd="0" presId="urn:microsoft.com/office/officeart/2005/8/layout/vList5"/>
    <dgm:cxn modelId="{59E11DEC-646A-495F-8F6A-8194CC6C8D38}" type="presParOf" srcId="{62D1918C-30D3-46D3-B4E4-BC6E15D1D005}" destId="{43CCDDCD-206A-4B3D-959A-E691DC225FDD}" srcOrd="0" destOrd="0" presId="urn:microsoft.com/office/officeart/2005/8/layout/vList5"/>
    <dgm:cxn modelId="{9C8C3CF9-45BD-49D6-B2C6-44E11DB4824A}" type="presParOf" srcId="{43CCDDCD-206A-4B3D-959A-E691DC225FDD}" destId="{DD6F0B4F-7A32-488D-BE1A-044319805E7E}" srcOrd="0" destOrd="0" presId="urn:microsoft.com/office/officeart/2005/8/layout/vList5"/>
    <dgm:cxn modelId="{ECDE3C3C-16D9-482A-93DD-4348566F4033}" type="presParOf" srcId="{43CCDDCD-206A-4B3D-959A-E691DC225FDD}" destId="{47852053-6DD4-40DA-8E03-9B0B37300820}" srcOrd="1" destOrd="0" presId="urn:microsoft.com/office/officeart/2005/8/layout/vList5"/>
    <dgm:cxn modelId="{81365B84-F11D-41EE-B54D-5D80856B9943}" type="presParOf" srcId="{62D1918C-30D3-46D3-B4E4-BC6E15D1D005}" destId="{F9B8AF88-383F-4866-A34D-D27415917EE7}" srcOrd="1" destOrd="0" presId="urn:microsoft.com/office/officeart/2005/8/layout/vList5"/>
    <dgm:cxn modelId="{ABB3E760-AECE-49A4-BBC0-0F68CDF01FA3}" type="presParOf" srcId="{62D1918C-30D3-46D3-B4E4-BC6E15D1D005}" destId="{9BBAD73F-933A-48BF-8FC8-DC6C1BF96D42}" srcOrd="2" destOrd="0" presId="urn:microsoft.com/office/officeart/2005/8/layout/vList5"/>
    <dgm:cxn modelId="{785D0EC2-D2BE-4987-A546-4DB3E1957D38}" type="presParOf" srcId="{9BBAD73F-933A-48BF-8FC8-DC6C1BF96D42}" destId="{F7C29AFF-E5B3-4C59-9711-E2FCCB3C145F}" srcOrd="0" destOrd="0" presId="urn:microsoft.com/office/officeart/2005/8/layout/vList5"/>
    <dgm:cxn modelId="{063E1DDD-7863-4915-8885-C8997F96BC50}" type="presParOf" srcId="{9BBAD73F-933A-48BF-8FC8-DC6C1BF96D42}" destId="{D12831DE-362F-4C1E-B255-D421650D2D54}" srcOrd="1" destOrd="0" presId="urn:microsoft.com/office/officeart/2005/8/layout/vList5"/>
    <dgm:cxn modelId="{30B18F4D-AA2B-4E14-9712-918491DE196B}" type="presParOf" srcId="{62D1918C-30D3-46D3-B4E4-BC6E15D1D005}" destId="{DD2FAC8A-099F-4695-A1D0-AA8542088CCA}" srcOrd="3" destOrd="0" presId="urn:microsoft.com/office/officeart/2005/8/layout/vList5"/>
    <dgm:cxn modelId="{930D9981-726D-4C99-AECD-5F42AE5D6194}" type="presParOf" srcId="{62D1918C-30D3-46D3-B4E4-BC6E15D1D005}" destId="{23D4150C-3593-49B0-8328-00CEF4ACFFA5}" srcOrd="4" destOrd="0" presId="urn:microsoft.com/office/officeart/2005/8/layout/vList5"/>
    <dgm:cxn modelId="{01AE0410-AB89-4326-94F1-FDEF379C419E}" type="presParOf" srcId="{23D4150C-3593-49B0-8328-00CEF4ACFFA5}" destId="{D9CE6131-9246-4DD3-8F4E-AC82CD3EB185}" srcOrd="0" destOrd="0" presId="urn:microsoft.com/office/officeart/2005/8/layout/vList5"/>
    <dgm:cxn modelId="{ACA19933-88B7-4565-9457-1A59B1418286}" type="presParOf" srcId="{23D4150C-3593-49B0-8328-00CEF4ACFFA5}" destId="{EB428734-E6D0-46D6-ACEC-FAEF7CF4740F}" srcOrd="1" destOrd="0" presId="urn:microsoft.com/office/officeart/2005/8/layout/vList5"/>
    <dgm:cxn modelId="{C3BF2EDD-3D87-4F0E-AA51-74F822D56466}" type="presParOf" srcId="{62D1918C-30D3-46D3-B4E4-BC6E15D1D005}" destId="{29788CBE-05EF-4F31-9A6C-FA82BC783D87}" srcOrd="5" destOrd="0" presId="urn:microsoft.com/office/officeart/2005/8/layout/vList5"/>
    <dgm:cxn modelId="{A84D4E2E-767F-4342-92C7-1EFFEF726E16}" type="presParOf" srcId="{62D1918C-30D3-46D3-B4E4-BC6E15D1D005}" destId="{4C08FD7D-136E-464B-AFEB-F4A9A749BB0F}" srcOrd="6" destOrd="0" presId="urn:microsoft.com/office/officeart/2005/8/layout/vList5"/>
    <dgm:cxn modelId="{5B128EB4-D5CD-4556-8A28-83EF5F6B0CF6}" type="presParOf" srcId="{4C08FD7D-136E-464B-AFEB-F4A9A749BB0F}" destId="{E322E361-BF56-4E66-80BB-B4DB0153AA20}" srcOrd="0" destOrd="0" presId="urn:microsoft.com/office/officeart/2005/8/layout/vList5"/>
    <dgm:cxn modelId="{9D9C86FA-25E0-4580-B145-BDBD1448BA9C}" type="presParOf" srcId="{4C08FD7D-136E-464B-AFEB-F4A9A749BB0F}" destId="{E102AE10-7766-4262-BF84-FDB677B614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343E-E35C-4A94-AAD7-33D7470AEC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84E3D-C2E6-4CBE-ACE7-64C56E1AAACF}">
      <dsp:nvSpPr>
        <dsp:cNvPr id="0" name=""/>
        <dsp:cNvSpPr/>
      </dsp:nvSpPr>
      <dsp:spPr>
        <a:xfrm>
          <a:off x="460128" y="312440"/>
          <a:ext cx="7082067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u="none" kern="1200">
              <a:solidFill>
                <a:schemeClr val="tx1"/>
              </a:solidFill>
              <a:latin typeface="Helvetica" pitchFamily="2" charset="0"/>
            </a:rPr>
            <a:t>Resilience</a:t>
          </a:r>
          <a:r>
            <a:rPr lang="es-419" sz="1800" kern="1200">
              <a:solidFill>
                <a:schemeClr val="tx1"/>
              </a:solidFill>
              <a:latin typeface="Helvetica" pitchFamily="2" charset="0"/>
            </a:rPr>
            <a:t>: </a:t>
          </a:r>
          <a:r>
            <a:rPr lang="en-US" sz="1800" kern="1200">
              <a:solidFill>
                <a:schemeClr val="tx1"/>
              </a:solidFill>
              <a:latin typeface="Helvetica" pitchFamily="2" charset="0"/>
            </a:rPr>
            <a:t>strong enough to withstand shocks and changes</a:t>
          </a:r>
          <a:endParaRPr lang="en-US" sz="180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460128" y="312440"/>
        <a:ext cx="7082067" cy="625205"/>
      </dsp:txXfrm>
    </dsp:sp>
    <dsp:sp modelId="{AF41156F-5FCD-4F76-B341-6569645605C1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AB5B-D11E-45DF-9279-E2997F03BDA5}">
      <dsp:nvSpPr>
        <dsp:cNvPr id="0" name=""/>
        <dsp:cNvSpPr/>
      </dsp:nvSpPr>
      <dsp:spPr>
        <a:xfrm>
          <a:off x="806605" y="1250411"/>
          <a:ext cx="6723623" cy="625205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u="none" kern="1200">
              <a:solidFill>
                <a:schemeClr val="tx1"/>
              </a:solidFill>
              <a:latin typeface="Helvetica" pitchFamily="2" charset="0"/>
            </a:rPr>
            <a:t>Agility</a:t>
          </a:r>
          <a:r>
            <a:rPr lang="es-419" sz="1800" kern="1200">
              <a:solidFill>
                <a:schemeClr val="tx1"/>
              </a:solidFill>
              <a:latin typeface="Helvetica" pitchFamily="2" charset="0"/>
            </a:rPr>
            <a:t>: able to recover from shocks </a:t>
          </a:r>
          <a:endParaRPr lang="en-US" sz="180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806605" y="1250411"/>
        <a:ext cx="6723623" cy="625205"/>
      </dsp:txXfrm>
    </dsp:sp>
    <dsp:sp modelId="{94B23B91-4F2B-41FD-A5B5-CD82714A9BB8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A747A-A8FD-44D3-8D94-3F771495B804}">
      <dsp:nvSpPr>
        <dsp:cNvPr id="0" name=""/>
        <dsp:cNvSpPr/>
      </dsp:nvSpPr>
      <dsp:spPr>
        <a:xfrm>
          <a:off x="818573" y="2188382"/>
          <a:ext cx="6723623" cy="625205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>
              <a:solidFill>
                <a:schemeClr val="tx1"/>
              </a:solidFill>
              <a:latin typeface="Helvetica" pitchFamily="2" charset="0"/>
            </a:rPr>
            <a:t>Flexibility</a:t>
          </a:r>
          <a:r>
            <a:rPr lang="es-419" sz="1800" kern="1200">
              <a:solidFill>
                <a:schemeClr val="tx1"/>
              </a:solidFill>
              <a:latin typeface="Helvetica" pitchFamily="2" charset="0"/>
            </a:rPr>
            <a:t>: </a:t>
          </a:r>
          <a:r>
            <a:rPr lang="en-US" sz="1800" kern="1200">
              <a:solidFill>
                <a:schemeClr val="tx1"/>
              </a:solidFill>
              <a:latin typeface="Helvetica" pitchFamily="2" charset="0"/>
            </a:rPr>
            <a:t>strong enough to withstand shocks and changes</a:t>
          </a:r>
          <a:r>
            <a:rPr lang="es-419" sz="1800" kern="1200">
              <a:solidFill>
                <a:schemeClr val="tx1"/>
              </a:solidFill>
              <a:latin typeface="Helvetica" pitchFamily="2" charset="0"/>
            </a:rPr>
            <a:t> </a:t>
          </a:r>
          <a:endParaRPr lang="en-US" sz="180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818573" y="2188382"/>
        <a:ext cx="6723623" cy="625205"/>
      </dsp:txXfrm>
    </dsp:sp>
    <dsp:sp modelId="{BE514143-A696-4854-A15B-9CD4DCDFE393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F4C0-E0F2-4ACA-95A2-BB1ED62DCE29}">
      <dsp:nvSpPr>
        <dsp:cNvPr id="0" name=""/>
        <dsp:cNvSpPr/>
      </dsp:nvSpPr>
      <dsp:spPr>
        <a:xfrm>
          <a:off x="460128" y="3126353"/>
          <a:ext cx="7082067" cy="62520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Helvetica" pitchFamily="2" charset="0"/>
            </a:rPr>
            <a:t>Redundancy</a:t>
          </a:r>
          <a:r>
            <a:rPr lang="en-US" sz="1800" kern="1200">
              <a:solidFill>
                <a:schemeClr val="tx1"/>
              </a:solidFill>
              <a:latin typeface="Helvetica" pitchFamily="2" charset="0"/>
            </a:rPr>
            <a:t>: able to build adequate surplus capacity</a:t>
          </a:r>
          <a:endParaRPr lang="en-US" sz="180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460128" y="3126353"/>
        <a:ext cx="7082067" cy="625205"/>
      </dsp:txXfrm>
    </dsp:sp>
    <dsp:sp modelId="{10D47C3C-0564-4BEA-BDD9-9457A224A56B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52053-6DD4-40DA-8E03-9B0B37300820}">
      <dsp:nvSpPr>
        <dsp:cNvPr id="0" name=""/>
        <dsp:cNvSpPr/>
      </dsp:nvSpPr>
      <dsp:spPr>
        <a:xfrm rot="5400000">
          <a:off x="6444925" y="-2682261"/>
          <a:ext cx="893807" cy="64864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Helvetica Light" panose="020B0403020202020204" pitchFamily="34" charset="0"/>
            </a:rPr>
            <a:t>Digital platforms to assist in on-line and real-time monitoring and transparency.</a:t>
          </a:r>
        </a:p>
      </dsp:txBody>
      <dsp:txXfrm rot="-5400000">
        <a:off x="3648615" y="157681"/>
        <a:ext cx="6442795" cy="806543"/>
      </dsp:txXfrm>
    </dsp:sp>
    <dsp:sp modelId="{DD6F0B4F-7A32-488D-BE1A-044319805E7E}">
      <dsp:nvSpPr>
        <dsp:cNvPr id="0" name=""/>
        <dsp:cNvSpPr/>
      </dsp:nvSpPr>
      <dsp:spPr>
        <a:xfrm>
          <a:off x="0" y="2322"/>
          <a:ext cx="3648615" cy="11172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Helvetica" pitchFamily="2" charset="0"/>
            </a:rPr>
            <a:t>Promote digitalisation and supply chain visibility</a:t>
          </a:r>
        </a:p>
      </dsp:txBody>
      <dsp:txXfrm>
        <a:off x="54540" y="56862"/>
        <a:ext cx="3539535" cy="1008179"/>
      </dsp:txXfrm>
    </dsp:sp>
    <dsp:sp modelId="{D12831DE-362F-4C1E-B255-D421650D2D54}">
      <dsp:nvSpPr>
        <dsp:cNvPr id="0" name=""/>
        <dsp:cNvSpPr/>
      </dsp:nvSpPr>
      <dsp:spPr>
        <a:xfrm rot="5400000">
          <a:off x="6444925" y="-1509138"/>
          <a:ext cx="893807" cy="6486427"/>
        </a:xfrm>
        <a:prstGeom prst="round2SameRect">
          <a:avLst/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Helvetica Light" panose="020B0403020202020204" pitchFamily="34" charset="0"/>
            </a:rPr>
            <a:t>Particularly in relation to managing the flows of essential goods such as food and medical products.</a:t>
          </a:r>
          <a:endParaRPr lang="en-US" sz="1800" b="0" i="0" kern="1200" dirty="0">
            <a:solidFill>
              <a:schemeClr val="tx1"/>
            </a:solidFill>
            <a:latin typeface="Helvetica Light" panose="020B0403020202020204" pitchFamily="34" charset="0"/>
          </a:endParaRPr>
        </a:p>
      </dsp:txBody>
      <dsp:txXfrm rot="-5400000">
        <a:off x="3648615" y="1330804"/>
        <a:ext cx="6442795" cy="806543"/>
      </dsp:txXfrm>
    </dsp:sp>
    <dsp:sp modelId="{F7C29AFF-E5B3-4C59-9711-E2FCCB3C145F}">
      <dsp:nvSpPr>
        <dsp:cNvPr id="0" name=""/>
        <dsp:cNvSpPr/>
      </dsp:nvSpPr>
      <dsp:spPr>
        <a:xfrm>
          <a:off x="0" y="1175445"/>
          <a:ext cx="3648615" cy="1117259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Helvetica" pitchFamily="2" charset="0"/>
            </a:rPr>
            <a:t>Improve trade facilitation</a:t>
          </a:r>
        </a:p>
      </dsp:txBody>
      <dsp:txXfrm>
        <a:off x="54540" y="1229985"/>
        <a:ext cx="3539535" cy="1008179"/>
      </dsp:txXfrm>
    </dsp:sp>
    <dsp:sp modelId="{EB428734-E6D0-46D6-ACEC-FAEF7CF4740F}">
      <dsp:nvSpPr>
        <dsp:cNvPr id="0" name=""/>
        <dsp:cNvSpPr/>
      </dsp:nvSpPr>
      <dsp:spPr>
        <a:xfrm rot="5400000">
          <a:off x="6444925" y="-336015"/>
          <a:ext cx="893807" cy="6486427"/>
        </a:xfrm>
        <a:prstGeom prst="round2Same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Helvetica Light" panose="020B0403020202020204" pitchFamily="34" charset="0"/>
            </a:rPr>
            <a:t>Develop a predictable, consistent and transparent regulatory environment to put firms at ease to adjust.</a:t>
          </a:r>
        </a:p>
      </dsp:txBody>
      <dsp:txXfrm rot="-5400000">
        <a:off x="3648615" y="2503927"/>
        <a:ext cx="6442795" cy="806543"/>
      </dsp:txXfrm>
    </dsp:sp>
    <dsp:sp modelId="{D9CE6131-9246-4DD3-8F4E-AC82CD3EB185}">
      <dsp:nvSpPr>
        <dsp:cNvPr id="0" name=""/>
        <dsp:cNvSpPr/>
      </dsp:nvSpPr>
      <dsp:spPr>
        <a:xfrm>
          <a:off x="0" y="2348567"/>
          <a:ext cx="3648615" cy="1117259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Helvetica" pitchFamily="2" charset="0"/>
            </a:rPr>
            <a:t>Redouble structural reform efforts</a:t>
          </a:r>
        </a:p>
      </dsp:txBody>
      <dsp:txXfrm>
        <a:off x="54540" y="2403107"/>
        <a:ext cx="3539535" cy="1008179"/>
      </dsp:txXfrm>
    </dsp:sp>
    <dsp:sp modelId="{E102AE10-7766-4262-BF84-FDB677B61465}">
      <dsp:nvSpPr>
        <dsp:cNvPr id="0" name=""/>
        <dsp:cNvSpPr/>
      </dsp:nvSpPr>
      <dsp:spPr>
        <a:xfrm rot="5400000">
          <a:off x="6444925" y="837106"/>
          <a:ext cx="893807" cy="6486427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Helvetica Light" panose="020B0403020202020204" pitchFamily="34" charset="0"/>
            </a:rPr>
            <a:t>Maintain commitments to open trade policies and avoid discriminatory, trade-restrictive measures.</a:t>
          </a:r>
        </a:p>
      </dsp:txBody>
      <dsp:txXfrm rot="-5400000">
        <a:off x="3648615" y="3677048"/>
        <a:ext cx="6442795" cy="806543"/>
      </dsp:txXfrm>
    </dsp:sp>
    <dsp:sp modelId="{E322E361-BF56-4E66-80BB-B4DB0153AA20}">
      <dsp:nvSpPr>
        <dsp:cNvPr id="0" name=""/>
        <dsp:cNvSpPr/>
      </dsp:nvSpPr>
      <dsp:spPr>
        <a:xfrm>
          <a:off x="0" y="3521690"/>
          <a:ext cx="3648615" cy="111725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Helvetica" pitchFamily="2" charset="0"/>
            </a:rPr>
            <a:t>Enhance regional cooperation on trade, connectivity and economic openness</a:t>
          </a:r>
        </a:p>
      </dsp:txBody>
      <dsp:txXfrm>
        <a:off x="54540" y="3576230"/>
        <a:ext cx="3539535" cy="1008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7D64-7D41-144B-A831-6890ED355B12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42B5-C96F-974D-9E65-411AA9B7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35BB91B-E267-4352-B9C6-F0DC315B9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575" y="0"/>
            <a:ext cx="5053796" cy="686276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C1E9BA7-0ABD-49D0-B837-4A53E85D08E4}"/>
              </a:ext>
            </a:extLst>
          </p:cNvPr>
          <p:cNvGrpSpPr/>
          <p:nvPr userDrawn="1"/>
        </p:nvGrpSpPr>
        <p:grpSpPr>
          <a:xfrm>
            <a:off x="0" y="0"/>
            <a:ext cx="7124155" cy="6862762"/>
            <a:chOff x="-29883" y="0"/>
            <a:chExt cx="7124155" cy="68627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573415-7127-4794-A1B1-752586D2B7EA}"/>
                </a:ext>
              </a:extLst>
            </p:cNvPr>
            <p:cNvSpPr/>
            <p:nvPr userDrawn="1"/>
          </p:nvSpPr>
          <p:spPr>
            <a:xfrm>
              <a:off x="-29883" y="0"/>
              <a:ext cx="7124155" cy="6862762"/>
            </a:xfrm>
            <a:prstGeom prst="rect">
              <a:avLst/>
            </a:prstGeom>
            <a:solidFill>
              <a:srgbClr val="00306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oter Placeholder 4">
              <a:extLst>
                <a:ext uri="{FF2B5EF4-FFF2-40B4-BE49-F238E27FC236}">
                  <a16:creationId xmlns:a16="http://schemas.microsoft.com/office/drawing/2014/main" id="{D7BD445B-47BC-4D46-B796-D973135EA4F4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233483" y="6356792"/>
              <a:ext cx="3877063" cy="36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900" dirty="0">
                  <a:solidFill>
                    <a:srgbClr val="FFFFFF"/>
                  </a:solidFill>
                </a:rPr>
                <a:t>Copyright © 2022 APEC Secretariat</a:t>
              </a:r>
            </a:p>
          </p:txBody>
        </p:sp>
        <p:pic>
          <p:nvPicPr>
            <p:cNvPr id="25" name="Picture 5" descr="Logo Horizaontal2.png">
              <a:extLst>
                <a:ext uri="{FF2B5EF4-FFF2-40B4-BE49-F238E27FC236}">
                  <a16:creationId xmlns:a16="http://schemas.microsoft.com/office/drawing/2014/main" id="{989E9BC9-3B3A-47BD-B032-5459D35F2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47" y="529799"/>
              <a:ext cx="2955623" cy="51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Tag.png">
              <a:extLst>
                <a:ext uri="{FF2B5EF4-FFF2-40B4-BE49-F238E27FC236}">
                  <a16:creationId xmlns:a16="http://schemas.microsoft.com/office/drawing/2014/main" id="{6A14F343-E60A-42C7-8FB7-EECE4AAF51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3" y="5637155"/>
              <a:ext cx="2793015" cy="7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88C704A-48DC-459F-8E10-6CBF91C42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43" y="1637401"/>
            <a:ext cx="393276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B140A33-23A9-45A1-BC48-B1CC69361BC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268" y="3558053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the presenter</a:t>
            </a:r>
          </a:p>
          <a:p>
            <a:pPr lvl="0"/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3D28F4A-5575-442B-BCBB-81F3881528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268" y="3843925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Designation of Presenter</a:t>
            </a:r>
          </a:p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66CBF56-CB49-4597-AA16-B6E06E0A3F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9860" y="4448581"/>
            <a:ext cx="6594445" cy="327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E7C9E1D-246A-4721-B2BE-7135A3128D5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09" y="4696162"/>
            <a:ext cx="6594445" cy="278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Venue • Date</a:t>
            </a:r>
          </a:p>
        </p:txBody>
      </p:sp>
    </p:spTree>
    <p:extLst>
      <p:ext uri="{BB962C8B-B14F-4D97-AF65-F5344CB8AC3E}">
        <p14:creationId xmlns:p14="http://schemas.microsoft.com/office/powerpoint/2010/main" val="66169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blue)">
    <p:bg>
      <p:bgPr>
        <a:solidFill>
          <a:srgbClr val="002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0381-6321-4A94-959B-BA6EE5D2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8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Helvetica Light"/>
              </a:defRPr>
            </a:lvl1pPr>
            <a:lvl2pPr>
              <a:defRPr sz="2000">
                <a:solidFill>
                  <a:schemeClr val="bg1"/>
                </a:solidFill>
                <a:latin typeface="Helvetica Light"/>
              </a:defRPr>
            </a:lvl2pPr>
            <a:lvl3pPr>
              <a:defRPr sz="18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137A-A2CB-4402-9290-0C47E2FD4E6A}"/>
              </a:ext>
            </a:extLst>
          </p:cNvPr>
          <p:cNvGrpSpPr/>
          <p:nvPr userDrawn="1"/>
        </p:nvGrpSpPr>
        <p:grpSpPr>
          <a:xfrm>
            <a:off x="338666" y="0"/>
            <a:ext cx="182880" cy="1243584"/>
            <a:chOff x="401318" y="-7939"/>
            <a:chExt cx="45719" cy="1123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FB12-909E-44E6-9825-1810903D6ACA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71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08C5B-A537-4A45-93C6-4C3B07A3F00B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658DF-2992-4D53-8526-07CDEBDCADF3}"/>
              </a:ext>
            </a:extLst>
          </p:cNvPr>
          <p:cNvGrpSpPr/>
          <p:nvPr userDrawn="1"/>
        </p:nvGrpSpPr>
        <p:grpSpPr>
          <a:xfrm>
            <a:off x="0" y="6593203"/>
            <a:ext cx="12192000" cy="300764"/>
            <a:chOff x="0" y="6593202"/>
            <a:chExt cx="9144000" cy="300764"/>
          </a:xfrm>
        </p:grpSpPr>
        <p:pic>
          <p:nvPicPr>
            <p:cNvPr id="11" name="Picture 1" descr="Footnote bar_blank.jpg">
              <a:extLst>
                <a:ext uri="{FF2B5EF4-FFF2-40B4-BE49-F238E27FC236}">
                  <a16:creationId xmlns:a16="http://schemas.microsoft.com/office/drawing/2014/main" id="{9D193E78-E960-42ED-A419-8AEDFF624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93202"/>
              <a:ext cx="9144000" cy="26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6F07F44-3411-4682-9EEA-650DAF60AD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48088" y="6619329"/>
              <a:ext cx="23304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Copyright © 2022 APEC Secretariat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236837-85DC-4966-AFDF-D07B8B30A292}"/>
                </a:ext>
              </a:extLst>
            </p:cNvPr>
            <p:cNvSpPr/>
            <p:nvPr/>
          </p:nvSpPr>
          <p:spPr>
            <a:xfrm>
              <a:off x="0" y="6593202"/>
              <a:ext cx="6369269" cy="264798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F1E1F8C-AE03-448A-9EF0-E44C79DB2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6" name="Picture 15" descr="Logo Horizaontal2.png">
            <a:extLst>
              <a:ext uri="{FF2B5EF4-FFF2-40B4-BE49-F238E27FC236}">
                <a16:creationId xmlns:a16="http://schemas.microsoft.com/office/drawing/2014/main" id="{67E2D461-A049-40A5-A41B-DD07D1D92C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611170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(light blue)">
    <p:bg>
      <p:bgPr>
        <a:solidFill>
          <a:srgbClr val="00B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F0-84BE-4005-9DF2-77F0A19F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DE91-F286-42E4-B232-C47C671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7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Helvetica Light"/>
              </a:defRPr>
            </a:lvl1pPr>
            <a:lvl2pPr>
              <a:defRPr sz="1600">
                <a:solidFill>
                  <a:schemeClr val="bg1"/>
                </a:solidFill>
                <a:latin typeface="Helvetica Light"/>
              </a:defRPr>
            </a:lvl2pPr>
            <a:lvl3pPr>
              <a:defRPr sz="16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9B4583-4C03-49C4-8FC1-4C46EA02BF0B}"/>
              </a:ext>
            </a:extLst>
          </p:cNvPr>
          <p:cNvGrpSpPr/>
          <p:nvPr userDrawn="1"/>
        </p:nvGrpSpPr>
        <p:grpSpPr>
          <a:xfrm>
            <a:off x="0" y="0"/>
            <a:ext cx="12192000" cy="6901905"/>
            <a:chOff x="0" y="-7939"/>
            <a:chExt cx="9144000" cy="6901905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E39B146B-A196-4FD0-887D-7C6A8F3BE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-7939"/>
              <a:ext cx="134258" cy="124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639B87-53A9-4268-8F19-1A5272F20EEB}"/>
                </a:ext>
              </a:extLst>
            </p:cNvPr>
            <p:cNvGrpSpPr/>
            <p:nvPr userDrawn="1"/>
          </p:nvGrpSpPr>
          <p:grpSpPr>
            <a:xfrm>
              <a:off x="0" y="6593202"/>
              <a:ext cx="9144000" cy="300764"/>
              <a:chOff x="0" y="6593202"/>
              <a:chExt cx="9144000" cy="300764"/>
            </a:xfrm>
          </p:grpSpPr>
          <p:pic>
            <p:nvPicPr>
              <p:cNvPr id="19" name="Picture 1" descr="Footnote bar_blank.jpg">
                <a:extLst>
                  <a:ext uri="{FF2B5EF4-FFF2-40B4-BE49-F238E27FC236}">
                    <a16:creationId xmlns:a16="http://schemas.microsoft.com/office/drawing/2014/main" id="{2CD247E6-4E62-4DD0-9FA5-D1C7178BD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93202"/>
                <a:ext cx="9144000" cy="264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247571C5-F2E4-4E60-9D66-31403163BE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48088" y="6619329"/>
                <a:ext cx="2330450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GB" sz="900" dirty="0">
                    <a:solidFill>
                      <a:schemeClr val="bg1"/>
                    </a:solidFill>
                  </a:rPr>
                  <a:t>Copyright © 2022 APEC Secretariat</a:t>
                </a:r>
              </a:p>
            </p:txBody>
          </p:sp>
        </p:grpSp>
      </p:grpSp>
      <p:pic>
        <p:nvPicPr>
          <p:cNvPr id="21" name="Picture 20" descr="Logo Horizaontal2.png">
            <a:extLst>
              <a:ext uri="{FF2B5EF4-FFF2-40B4-BE49-F238E27FC236}">
                <a16:creationId xmlns:a16="http://schemas.microsoft.com/office/drawing/2014/main" id="{80850F89-1C3B-4D66-AE79-7DB0AAD3D5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611170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9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green)">
    <p:bg>
      <p:bgPr>
        <a:solidFill>
          <a:srgbClr val="72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0381-6321-4A94-959B-BA6EE5D2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8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Helvetica Light"/>
              </a:defRPr>
            </a:lvl1pPr>
            <a:lvl2pPr>
              <a:defRPr sz="2000">
                <a:solidFill>
                  <a:schemeClr val="bg1"/>
                </a:solidFill>
                <a:latin typeface="Helvetica Light"/>
              </a:defRPr>
            </a:lvl2pPr>
            <a:lvl3pPr>
              <a:defRPr sz="18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137A-A2CB-4402-9290-0C47E2FD4E6A}"/>
              </a:ext>
            </a:extLst>
          </p:cNvPr>
          <p:cNvGrpSpPr/>
          <p:nvPr userDrawn="1"/>
        </p:nvGrpSpPr>
        <p:grpSpPr>
          <a:xfrm>
            <a:off x="338666" y="0"/>
            <a:ext cx="182880" cy="1243584"/>
            <a:chOff x="401318" y="-7939"/>
            <a:chExt cx="45719" cy="1123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FB12-909E-44E6-9825-1810903D6ACA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00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08C5B-A537-4A45-93C6-4C3B07A3F00B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1" name="Picture 1" descr="Footnote bar_blank.jpg">
            <a:extLst>
              <a:ext uri="{FF2B5EF4-FFF2-40B4-BE49-F238E27FC236}">
                <a16:creationId xmlns:a16="http://schemas.microsoft.com/office/drawing/2014/main" id="{9D193E78-E960-42ED-A419-8AEDFF6247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19693" y="6612151"/>
            <a:ext cx="10472307" cy="255833"/>
          </a:xfrm>
          <a:prstGeom prst="rect">
            <a:avLst/>
          </a:prstGeom>
          <a:solidFill>
            <a:srgbClr val="002F6E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236837-85DC-4966-AFDF-D07B8B30A292}"/>
              </a:ext>
            </a:extLst>
          </p:cNvPr>
          <p:cNvSpPr/>
          <p:nvPr/>
        </p:nvSpPr>
        <p:spPr>
          <a:xfrm>
            <a:off x="1" y="6592798"/>
            <a:ext cx="8492359" cy="264798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1E1F8C-AE03-448A-9EF0-E44C79DB2B5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101B2B-7F99-4664-AEDF-638B29602E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64117" y="6619330"/>
            <a:ext cx="310726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900" dirty="0">
                <a:solidFill>
                  <a:schemeClr val="bg1"/>
                </a:solidFill>
              </a:rPr>
              <a:t>Copyright © 2022 APEC Secretariat</a:t>
            </a:r>
          </a:p>
        </p:txBody>
      </p:sp>
      <p:pic>
        <p:nvPicPr>
          <p:cNvPr id="20" name="Picture 19" descr="Logo Horizaontal2.png">
            <a:extLst>
              <a:ext uri="{FF2B5EF4-FFF2-40B4-BE49-F238E27FC236}">
                <a16:creationId xmlns:a16="http://schemas.microsoft.com/office/drawing/2014/main" id="{1BE23BAC-0BCE-4B4C-A56E-644A47EEB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6135553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8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C353EA2-9AA5-4E7C-9E2B-4F44F12E7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701"/>
            <a:ext cx="12192000" cy="9144000"/>
          </a:xfrm>
          <a:prstGeom prst="rect">
            <a:avLst/>
          </a:prstGeom>
        </p:spPr>
      </p:pic>
      <p:pic>
        <p:nvPicPr>
          <p:cNvPr id="20" name="Picture 19" descr="Logo Horizaontal2.png">
            <a:extLst>
              <a:ext uri="{FF2B5EF4-FFF2-40B4-BE49-F238E27FC236}">
                <a16:creationId xmlns:a16="http://schemas.microsoft.com/office/drawing/2014/main" id="{78F9A25B-8781-431E-A533-ECE5C8FA2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77" y="628877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2E32873-17E1-4E7A-9351-10C20BFF5248}"/>
              </a:ext>
            </a:extLst>
          </p:cNvPr>
          <p:cNvGrpSpPr/>
          <p:nvPr userDrawn="1"/>
        </p:nvGrpSpPr>
        <p:grpSpPr>
          <a:xfrm>
            <a:off x="5886919" y="1445192"/>
            <a:ext cx="7861733" cy="5384472"/>
            <a:chOff x="5106467" y="1089684"/>
            <a:chExt cx="7720095" cy="5384472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E2C7CE03-96DB-4CA3-8308-712311DBA7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93329" y="2055540"/>
              <a:ext cx="7133233" cy="441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Apec.org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APECnews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@APEC</a:t>
              </a: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Rebecca_APEC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</a:t>
              </a: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 - Asia-Pacific Economic Cooperation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26D8AD8C-232A-40E8-8E97-624285FC8FC0}"/>
                </a:ext>
              </a:extLst>
            </p:cNvPr>
            <p:cNvSpPr txBox="1">
              <a:spLocks/>
            </p:cNvSpPr>
            <p:nvPr/>
          </p:nvSpPr>
          <p:spPr>
            <a:xfrm>
              <a:off x="5106467" y="1089684"/>
              <a:ext cx="3096711" cy="524667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0" i="0" kern="1200" baseline="0">
                  <a:solidFill>
                    <a:schemeClr val="bg2">
                      <a:lumMod val="25000"/>
                    </a:schemeClr>
                  </a:solidFill>
                  <a:latin typeface="Arial"/>
                  <a:ea typeface="ＭＳ Ｐゴシック" charset="0"/>
                  <a:cs typeface="Arial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chemeClr val="bg1"/>
                  </a:solidFill>
                  <a:latin typeface="Helvetica" pitchFamily="2" charset="0"/>
                </a:rPr>
                <a:t>Find out more</a:t>
              </a:r>
              <a:endParaRPr lang="en-SG" sz="28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DA148AA-2E99-4432-B134-DD6EA8567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858" y="2699720"/>
              <a:ext cx="372886" cy="365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AD8A3F-1225-4D9B-BD6A-89A7180C0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011" y="5095473"/>
              <a:ext cx="372886" cy="3657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A37760-2FBA-415F-84D6-77259D52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858" y="4000572"/>
              <a:ext cx="372886" cy="3657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E2C3B3B-B867-4575-ABF7-C7CFF79D7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600" y="4513449"/>
              <a:ext cx="370480" cy="36576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D0B7FA0-0794-4980-9C17-A9774282B0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51" y="3598126"/>
            <a:ext cx="372885" cy="3657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2F68CDA-1CA9-449D-82B8-9917C4B925E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51" y="2422917"/>
            <a:ext cx="372885" cy="36576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6EB00161-1716-4799-8F86-588A5D11FF6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903325" y="1932822"/>
            <a:ext cx="70469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latin typeface="Helvetica" pitchFamily="2" charset="0"/>
                <a:cs typeface="Arial" panose="020B0604020202020204" pitchFamily="34" charset="0"/>
              </a:rPr>
              <a:t>APEC Online and Social Media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F085CDDA-B50A-4D8C-AECD-814E5C2A94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64117" y="6434573"/>
            <a:ext cx="310726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900" dirty="0">
                <a:solidFill>
                  <a:schemeClr val="bg1"/>
                </a:solidFill>
              </a:rPr>
              <a:t>Copyright © 2022 APEC Secretariat</a:t>
            </a:r>
          </a:p>
        </p:txBody>
      </p:sp>
    </p:spTree>
    <p:extLst>
      <p:ext uri="{BB962C8B-B14F-4D97-AF65-F5344CB8AC3E}">
        <p14:creationId xmlns:p14="http://schemas.microsoft.com/office/powerpoint/2010/main" val="327300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9050-25A3-4582-8828-D60A3CDF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1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6514-E370-439B-A697-DD1F2E3E5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42F19-778F-402B-9D1A-38E4F119C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EBBF-F141-47B6-A4D8-248735A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27FAE-4EB3-40AA-A309-0D1781B5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D66A-E0BE-4852-92EE-52DC08B8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5316-0365-459D-BAAB-0A4A7D0F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F5CF-7A27-4228-A69C-91E545812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D51B-05E2-4F25-A1A5-55A4760D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47025-F2D2-47C8-98EF-25844436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5DAE-492A-49DA-9B99-6F447CB0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EDAE-13AA-471B-9978-DAF13521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4B43A-4358-49CB-95A2-07A53B5B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A811-98A2-41EE-8C88-8061ACD4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8E2D-9D19-4803-A5FF-13F37213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CD933-7D54-41CD-B4DE-4E742158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646E-3EE2-418B-9895-7B627253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800-8920-469E-ABFC-0487D37E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52CDB-4F10-4E6B-8DE7-692FA184D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01A9-5031-4E41-BFE6-43942A4C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7DF55-2F0D-456A-91A7-4419AD1C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93CD-FE97-4445-B42F-5F3B884F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A7B5-5562-426C-BD52-E91D69FC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D348-DF2C-49E4-AAA9-2AACA0E6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17A9B-4ECC-49F9-8318-388CB258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879-6AC9-49BA-93F3-D893B564F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5F77B-946C-4BA9-B1F8-FDFA44316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75195-8944-4B0A-A415-FF864BC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07EDB-6B36-4DF4-874F-CA952884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156DA-470E-4B11-BD49-386DB8FB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89FA3-7D71-455B-B4E8-084392395349}"/>
              </a:ext>
            </a:extLst>
          </p:cNvPr>
          <p:cNvGrpSpPr/>
          <p:nvPr userDrawn="1"/>
        </p:nvGrpSpPr>
        <p:grpSpPr>
          <a:xfrm>
            <a:off x="0" y="-9526"/>
            <a:ext cx="7124155" cy="6862762"/>
            <a:chOff x="47754" y="-4762"/>
            <a:chExt cx="5320704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74F01A-C902-464B-85F6-908713F51107}"/>
                </a:ext>
              </a:extLst>
            </p:cNvPr>
            <p:cNvSpPr/>
            <p:nvPr userDrawn="1"/>
          </p:nvSpPr>
          <p:spPr>
            <a:xfrm>
              <a:off x="47754" y="-4762"/>
              <a:ext cx="5320704" cy="6857999"/>
            </a:xfrm>
            <a:prstGeom prst="rect">
              <a:avLst/>
            </a:prstGeom>
            <a:solidFill>
              <a:srgbClr val="00306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oter Placeholder 4">
              <a:extLst>
                <a:ext uri="{FF2B5EF4-FFF2-40B4-BE49-F238E27FC236}">
                  <a16:creationId xmlns:a16="http://schemas.microsoft.com/office/drawing/2014/main" id="{807D6ECE-2574-483B-AFD5-C74BC9B45BAB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244450" y="6347618"/>
              <a:ext cx="289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900" dirty="0">
                  <a:solidFill>
                    <a:srgbClr val="FFFFFF"/>
                  </a:solidFill>
                </a:rPr>
                <a:t>Copyright © 2022 APEC Secretariat</a:t>
              </a:r>
            </a:p>
          </p:txBody>
        </p:sp>
      </p:grp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788B133-36AE-42B0-881A-196BBC65A0A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3518755" y="4764"/>
            <a:ext cx="8673245" cy="68484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			</a:t>
            </a:r>
          </a:p>
          <a:p>
            <a:r>
              <a:rPr lang="en-GB" dirty="0"/>
              <a:t>					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ABFABA-D2FB-4A8D-A5C1-998B7C904B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268" y="3558053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the presenter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A9B878A-0BFB-46CE-9CC5-B51A521F4A9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26415" y="4448581"/>
            <a:ext cx="6594445" cy="327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AB01C0-51F5-4F87-9876-E6F858AC993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268" y="3843925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Designation of Presenter</a:t>
            </a:r>
          </a:p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E11D8FA-F248-4E87-96AB-E0CEE3B93C7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40464" y="4696162"/>
            <a:ext cx="6594445" cy="278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Venue • Date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FAE068F-8DF5-419E-9C1E-6395EEE94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43" y="1637401"/>
            <a:ext cx="393276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7" name="Picture 5" descr="Logo Horizaontal2.png">
            <a:extLst>
              <a:ext uri="{FF2B5EF4-FFF2-40B4-BE49-F238E27FC236}">
                <a16:creationId xmlns:a16="http://schemas.microsoft.com/office/drawing/2014/main" id="{4C396AA8-99E3-428D-8C84-4C6CC460A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47" y="529799"/>
            <a:ext cx="2955623" cy="5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ag.png">
            <a:extLst>
              <a:ext uri="{FF2B5EF4-FFF2-40B4-BE49-F238E27FC236}">
                <a16:creationId xmlns:a16="http://schemas.microsoft.com/office/drawing/2014/main" id="{F03C0AC4-14C3-4274-AC90-A37E6F7F9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43" y="5637155"/>
            <a:ext cx="2793015" cy="7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2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0084-B098-40B5-A331-247E81EA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AB96D-7714-4350-A770-A7C58A65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5E415-C981-4402-8F1D-392294A9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81727-99CC-4DA2-88F4-06A546DB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8701F-8C7A-494B-9C18-10F98EF0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49A18-6D6E-40EB-859D-7630979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244E-CEF9-4C53-A463-2DDD69C7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41A5-21CD-42BA-9857-9CEA7734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B548-DFD4-45E8-845F-1AAF993B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D742D-8EF3-472E-AAA0-9B428C1DA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34B0-3731-40D7-8315-2A154462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0DEFA-860F-45C8-B3A4-78FCB549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40338-77B8-4687-A35C-A0442180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3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0B6A-FBF5-44DB-A6A8-505439D1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75F08-BD72-476A-9A3D-FF4FDBF35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7C907-32E3-417F-8ED5-7B865675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8ADA-9191-4915-B391-A5B5B2A6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622E1-89BF-4EB5-A5F6-0516B9AC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FB21-121D-4D8A-82A8-5BCA09BD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5CCC-45C6-4EDD-8B10-44CD3E89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67280-737A-4E84-B8FA-0CB125C5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F3E82-63FB-4713-AFA9-16CB578F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C682-61AC-4385-83E9-EC243D2C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032CC-3C03-4801-AD8E-5A6A24D0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302B3-3CD3-4C29-9E35-D20661EEE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30EFF-F18B-417E-AE12-927DC97D9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A82D-1B44-4972-8611-B603B384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1283-B51B-4818-ACB8-17381C72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310E-B85A-43BB-AFD4-1B173E14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F0-84BE-4005-9DF2-77F0A19F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DE91-F286-42E4-B232-C47C671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61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</a:defRPr>
            </a:lvl1pPr>
            <a:lvl2pPr>
              <a:defRPr sz="1600">
                <a:latin typeface="Helvetica Light"/>
              </a:defRPr>
            </a:lvl2pPr>
            <a:lvl3pPr>
              <a:defRPr sz="1600">
                <a:latin typeface="Helvetica Light"/>
              </a:defRPr>
            </a:lvl3pPr>
            <a:lvl4pPr>
              <a:defRPr sz="1600">
                <a:latin typeface="Helvetica Light"/>
              </a:defRPr>
            </a:lvl4pPr>
            <a:lvl5pPr>
              <a:defRPr sz="1600"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22041-2AA5-4E08-88FB-3A1AB4A18144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E68EA4-DED2-4615-A10D-B07E97D913BF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7" name="Picture 5">
                <a:extLst>
                  <a:ext uri="{FF2B5EF4-FFF2-40B4-BE49-F238E27FC236}">
                    <a16:creationId xmlns:a16="http://schemas.microsoft.com/office/drawing/2014/main" id="{6C31D957-3D21-4324-8A99-4B0E5F0D70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385EE2D-87DA-4A50-9F39-17DF9EE06875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10" name="Picture 1" descr="Footnote bar_blank.jpg">
                  <a:extLst>
                    <a:ext uri="{FF2B5EF4-FFF2-40B4-BE49-F238E27FC236}">
                      <a16:creationId xmlns:a16="http://schemas.microsoft.com/office/drawing/2014/main" id="{8DD689FB-2D0C-4BAC-8A58-9DD2ECE9B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0CA5CEB6-A63E-498C-B7CE-A918EB3C533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3" name="Picture 8" descr="Logo Horizaontal1.png">
              <a:extLst>
                <a:ext uri="{FF2B5EF4-FFF2-40B4-BE49-F238E27FC236}">
                  <a16:creationId xmlns:a16="http://schemas.microsoft.com/office/drawing/2014/main" id="{A2AF8568-E239-4B3C-AF80-AE7F9DF34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78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9444B6-904A-4FF9-8B81-4B56E0B2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3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</a:defRPr>
            </a:lvl1pPr>
            <a:lvl2pPr>
              <a:defRPr sz="1600">
                <a:latin typeface="Helvetica Light"/>
              </a:defRPr>
            </a:lvl2pPr>
            <a:lvl3pPr>
              <a:defRPr sz="1600">
                <a:latin typeface="Helvetica Light"/>
              </a:defRPr>
            </a:lvl3pPr>
            <a:lvl4pPr>
              <a:defRPr sz="1600">
                <a:latin typeface="Helvetica Light"/>
              </a:defRPr>
            </a:lvl4pPr>
            <a:lvl5pPr>
              <a:defRPr sz="1600"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C0BC3A-FE7E-4F28-A65E-D90D2F73DEB7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E0CBD0-7D9C-4060-B37D-260E1C7DEB71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586D07E5-7CCA-43BE-99FD-BF043940CD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C0A8C5F-B69B-4400-BA5E-D7BCBF644953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35" name="Picture 1" descr="Footnote bar_blank.jpg">
                  <a:extLst>
                    <a:ext uri="{FF2B5EF4-FFF2-40B4-BE49-F238E27FC236}">
                      <a16:creationId xmlns:a16="http://schemas.microsoft.com/office/drawing/2014/main" id="{033F2FBC-5DD2-4DC5-98FB-13E2C414E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B4C51A19-ED11-45FC-8143-50946D6B59D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32" name="Picture 8" descr="Logo Horizaontal1.png">
              <a:extLst>
                <a:ext uri="{FF2B5EF4-FFF2-40B4-BE49-F238E27FC236}">
                  <a16:creationId xmlns:a16="http://schemas.microsoft.com/office/drawing/2014/main" id="{6E9C9B47-E4C2-4CB3-9F16-D50D388F9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344B4E4-0563-471B-A542-72CE4EC0C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359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5A59-8B2B-496E-8869-79445104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560145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9F0F-04CB-4CBA-85DC-C69A6797E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379571"/>
            <a:ext cx="5158316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28F1D-60F5-4EE1-8D68-857211186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4628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FE0B2-8DAF-4008-8BDE-713DC2477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1989"/>
            <a:ext cx="518371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1A2E9A-D4A0-4B4C-891B-2EE12CD11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781E64-BEE0-48A4-8167-C121DCFA45DD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E20B6C8-3136-4362-9BD8-D2BEA70E5B1A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5F3C7936-845B-4D69-B692-0A008B927C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392287A-9C33-49C3-BB42-7FACCEFB5896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35" name="Picture 1" descr="Footnote bar_blank.jpg">
                  <a:extLst>
                    <a:ext uri="{FF2B5EF4-FFF2-40B4-BE49-F238E27FC236}">
                      <a16:creationId xmlns:a16="http://schemas.microsoft.com/office/drawing/2014/main" id="{73EC7D47-6F61-446B-99E6-5F081D28F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EE0BB567-817C-4295-9C5B-1AF20141983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32" name="Picture 8" descr="Logo Horizaontal1.png">
              <a:extLst>
                <a:ext uri="{FF2B5EF4-FFF2-40B4-BE49-F238E27FC236}">
                  <a16:creationId xmlns:a16="http://schemas.microsoft.com/office/drawing/2014/main" id="{076D9B61-8396-4383-9AD4-012EC41F6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9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ACB9-7FF4-4A9C-9B79-80E96775F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7368"/>
            <a:ext cx="515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5C4C6-7FD9-445D-95E3-111642EE3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55307"/>
            <a:ext cx="515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778D77-1017-42C0-A48F-F074FE7F2DF9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AC1A93-B2A7-48C6-91A5-00D4FFB65E52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4098F76F-BD03-49C1-9F7A-C0132655A9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01DB3DA-82BF-454C-B21E-448C43597370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9" name="Picture 1" descr="Footnote bar_blank.jpg">
                  <a:extLst>
                    <a:ext uri="{FF2B5EF4-FFF2-40B4-BE49-F238E27FC236}">
                      <a16:creationId xmlns:a16="http://schemas.microsoft.com/office/drawing/2014/main" id="{4FDAF0C1-B204-43D6-B677-5BC145126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7EF74C33-F46F-460D-9AB8-0DDBD22ED2A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26" name="Picture 8" descr="Logo Horizaontal1.png">
              <a:extLst>
                <a:ext uri="{FF2B5EF4-FFF2-40B4-BE49-F238E27FC236}">
                  <a16:creationId xmlns:a16="http://schemas.microsoft.com/office/drawing/2014/main" id="{8A750F88-5D80-4E7E-8B2E-836682215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AEC48AA-D1C6-42B4-8040-054A0F2E8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9576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0805F9-8A5E-4DD3-8031-06A73DC3423B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A31DD2-9C4A-4189-9B26-6F407E7F4C7C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6FDF863D-93DA-4611-A5EE-EF4DF0942B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7AE225-8637-4B59-9987-438A62895BE6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14" name="Picture 1" descr="Footnote bar_blank.jpg">
                  <a:extLst>
                    <a:ext uri="{FF2B5EF4-FFF2-40B4-BE49-F238E27FC236}">
                      <a16:creationId xmlns:a16="http://schemas.microsoft.com/office/drawing/2014/main" id="{FDE16974-219B-457E-B63E-5E7C61B2A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itle 1">
                  <a:extLst>
                    <a:ext uri="{FF2B5EF4-FFF2-40B4-BE49-F238E27FC236}">
                      <a16:creationId xmlns:a16="http://schemas.microsoft.com/office/drawing/2014/main" id="{39BA7D4C-016B-4D26-88C8-4C2A3C3AD00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1" name="Picture 8" descr="Logo Horizaontal1.png">
              <a:extLst>
                <a:ext uri="{FF2B5EF4-FFF2-40B4-BE49-F238E27FC236}">
                  <a16:creationId xmlns:a16="http://schemas.microsoft.com/office/drawing/2014/main" id="{103BEF2C-FFDC-47FD-8C71-FE98BD355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7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7744-3C70-4326-8C46-E2DA8ABE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524001"/>
            <a:ext cx="3932767" cy="9487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F586-5CC5-4EA5-8BD8-1E2CA6CD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1524000"/>
            <a:ext cx="6172200" cy="43370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Light"/>
              </a:defRPr>
            </a:lvl1pPr>
            <a:lvl2pPr>
              <a:defRPr sz="2800">
                <a:latin typeface="Helvetica Light"/>
              </a:defRPr>
            </a:lvl2pPr>
            <a:lvl3pPr>
              <a:defRPr sz="2400">
                <a:latin typeface="Helvetica Light"/>
              </a:defRPr>
            </a:lvl3pPr>
            <a:lvl4pPr>
              <a:defRPr sz="2000">
                <a:latin typeface="Helvetica Light"/>
              </a:defRPr>
            </a:lvl4pPr>
            <a:lvl5pPr>
              <a:defRPr sz="2000">
                <a:latin typeface="Helvetica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94327-2C35-4F60-A3DC-1A535563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496671"/>
            <a:ext cx="3932767" cy="3363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2973C-1007-4873-B4EB-3D8ED0F7C475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E35EF6E-E023-404F-82C4-91A15FFABE8A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25" name="Picture 5">
                <a:extLst>
                  <a:ext uri="{FF2B5EF4-FFF2-40B4-BE49-F238E27FC236}">
                    <a16:creationId xmlns:a16="http://schemas.microsoft.com/office/drawing/2014/main" id="{0B9F5296-55DC-4EF7-AB3C-E165499E8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7B44544-4185-4C5A-8BE1-DB029AAE76E0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7" name="Picture 1" descr="Footnote bar_blank.jpg">
                  <a:extLst>
                    <a:ext uri="{FF2B5EF4-FFF2-40B4-BE49-F238E27FC236}">
                      <a16:creationId xmlns:a16="http://schemas.microsoft.com/office/drawing/2014/main" id="{6C6FF4E1-E6C5-4AD0-9F0F-18C58F77D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5A9E1CE2-AAE4-481E-B36C-D4105F37D1F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24" name="Picture 8" descr="Logo Horizaontal1.png">
              <a:extLst>
                <a:ext uri="{FF2B5EF4-FFF2-40B4-BE49-F238E27FC236}">
                  <a16:creationId xmlns:a16="http://schemas.microsoft.com/office/drawing/2014/main" id="{2CE1255B-E74B-44C3-A4B5-6EB45FEB7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00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4564-6F14-4AB2-B806-1A26535B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156447"/>
            <a:ext cx="3932767" cy="9009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226E9-5100-4E4F-A838-19232301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156446"/>
            <a:ext cx="6172200" cy="4704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EDC37-8058-4E8B-A688-954DCA088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A18D5-A6B3-4BB7-9246-7E08C159A966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708D76-0F7A-4AC5-81D1-8C91BC17F36D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7098451C-DE92-4C5B-961E-E4F4439D6C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AEC0162-2A27-49BE-A301-0CC23CA6061D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0" name="Picture 1" descr="Footnote bar_blank.jpg">
                  <a:extLst>
                    <a:ext uri="{FF2B5EF4-FFF2-40B4-BE49-F238E27FC236}">
                      <a16:creationId xmlns:a16="http://schemas.microsoft.com/office/drawing/2014/main" id="{E5048407-8B6F-49E8-9163-0777C7FC4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itle 1">
                  <a:extLst>
                    <a:ext uri="{FF2B5EF4-FFF2-40B4-BE49-F238E27FC236}">
                      <a16:creationId xmlns:a16="http://schemas.microsoft.com/office/drawing/2014/main" id="{F8C481C0-BBCD-42D2-B383-A30CDD83AB9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7" name="Picture 8" descr="Logo Horizaontal1.png">
              <a:extLst>
                <a:ext uri="{FF2B5EF4-FFF2-40B4-BE49-F238E27FC236}">
                  <a16:creationId xmlns:a16="http://schemas.microsoft.com/office/drawing/2014/main" id="{B86F0591-F65E-46EB-8790-64C8015B9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413FE-09C3-4269-BFD3-9110A149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942B-D4A4-4C50-9697-468B6F96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3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675" r:id="rId3"/>
    <p:sldLayoutId id="2147483676" r:id="rId4"/>
    <p:sldLayoutId id="2147483678" r:id="rId5"/>
    <p:sldLayoutId id="2147483677" r:id="rId6"/>
    <p:sldLayoutId id="2147483706" r:id="rId7"/>
    <p:sldLayoutId id="2147483681" r:id="rId8"/>
    <p:sldLayoutId id="2147483682" r:id="rId9"/>
    <p:sldLayoutId id="2147483701" r:id="rId10"/>
    <p:sldLayoutId id="2147483704" r:id="rId11"/>
    <p:sldLayoutId id="2147483703" r:id="rId12"/>
    <p:sldLayoutId id="2147483708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BF5F7-9E02-40FA-B28F-EE8897BE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57D7E-8478-4056-8AA4-48FEFBB7F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C51AA-1753-48A2-BDCF-99B6204C8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D4C4-55ED-431C-94A9-F1FEB71261E5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F9CB-4DED-4D91-B9C0-086FA537A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7F85-18C5-4B88-A36E-E9B02ED5A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3D_43FB0A3A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itle 4106">
            <a:extLst>
              <a:ext uri="{FF2B5EF4-FFF2-40B4-BE49-F238E27FC236}">
                <a16:creationId xmlns:a16="http://schemas.microsoft.com/office/drawing/2014/main" id="{1906602C-EAFC-4477-87AF-B9AFEB23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23" y="1378818"/>
            <a:ext cx="5771177" cy="18761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Challenges in Pandemic Times</a:t>
            </a:r>
            <a:endParaRPr lang="en-US" dirty="0"/>
          </a:p>
        </p:txBody>
      </p:sp>
      <p:sp>
        <p:nvSpPr>
          <p:cNvPr id="4108" name="Text Placeholder 4107">
            <a:extLst>
              <a:ext uri="{FF2B5EF4-FFF2-40B4-BE49-F238E27FC236}">
                <a16:creationId xmlns:a16="http://schemas.microsoft.com/office/drawing/2014/main" id="{C1372C6C-953A-49BB-9333-71AD1E9E271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Carlos </a:t>
            </a:r>
            <a:r>
              <a:rPr lang="en-US" dirty="0" err="1"/>
              <a:t>Kuriyama</a:t>
            </a:r>
            <a:endParaRPr lang="en-US" dirty="0"/>
          </a:p>
        </p:txBody>
      </p:sp>
      <p:sp>
        <p:nvSpPr>
          <p:cNvPr id="4110" name="Text Placeholder 4109">
            <a:extLst>
              <a:ext uri="{FF2B5EF4-FFF2-40B4-BE49-F238E27FC236}">
                <a16:creationId xmlns:a16="http://schemas.microsoft.com/office/drawing/2014/main" id="{1D063C77-DE9F-410A-9993-1F596A03CAD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Senior Analyst, Policy Support Unit, APEC Secretariat</a:t>
            </a:r>
          </a:p>
        </p:txBody>
      </p:sp>
      <p:sp>
        <p:nvSpPr>
          <p:cNvPr id="4109" name="Text Placeholder 4108">
            <a:extLst>
              <a:ext uri="{FF2B5EF4-FFF2-40B4-BE49-F238E27FC236}">
                <a16:creationId xmlns:a16="http://schemas.microsoft.com/office/drawing/2014/main" id="{136232FF-09CA-452C-A19E-E9249C48DAF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International Trade Training – National Press Foundation</a:t>
            </a:r>
          </a:p>
        </p:txBody>
      </p:sp>
      <p:sp>
        <p:nvSpPr>
          <p:cNvPr id="4111" name="Text Placeholder 4110">
            <a:extLst>
              <a:ext uri="{FF2B5EF4-FFF2-40B4-BE49-F238E27FC236}">
                <a16:creationId xmlns:a16="http://schemas.microsoft.com/office/drawing/2014/main" id="{7F7D6CBB-6745-40BB-8819-2063C22BFBD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27 July 2022 - Singapore</a:t>
            </a:r>
          </a:p>
        </p:txBody>
      </p:sp>
      <p:pic>
        <p:nvPicPr>
          <p:cNvPr id="4" name="Picture 3" descr="A picture containing sky, outdoor, cargo container, colorful&#10;&#10;Description automatically generated">
            <a:extLst>
              <a:ext uri="{FF2B5EF4-FFF2-40B4-BE49-F238E27FC236}">
                <a16:creationId xmlns:a16="http://schemas.microsoft.com/office/drawing/2014/main" id="{F9868CBD-34FF-AAEE-85AF-B49786C93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"/>
          <a:stretch/>
        </p:blipFill>
        <p:spPr>
          <a:xfrm>
            <a:off x="7081521" y="0"/>
            <a:ext cx="5110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7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684876-A5AC-9B71-745A-AD020CF7D973}"/>
              </a:ext>
            </a:extLst>
          </p:cNvPr>
          <p:cNvSpPr txBox="1">
            <a:spLocks/>
          </p:cNvSpPr>
          <p:nvPr/>
        </p:nvSpPr>
        <p:spPr bwMode="auto">
          <a:xfrm>
            <a:off x="6532563" y="658812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 dirty="0">
                <a:solidFill>
                  <a:srgbClr val="FFFFFF"/>
                </a:solidFill>
              </a:rPr>
              <a:t>Copyright © 2022 APEC Secretariat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645A1F-A5DA-4172-3A74-DD40F0BDA368}"/>
              </a:ext>
            </a:extLst>
          </p:cNvPr>
          <p:cNvSpPr txBox="1">
            <a:spLocks/>
          </p:cNvSpPr>
          <p:nvPr/>
        </p:nvSpPr>
        <p:spPr bwMode="auto">
          <a:xfrm>
            <a:off x="836222" y="415408"/>
            <a:ext cx="7597384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Supply chain efficiency vs resilience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4B05586-7326-656B-2FAB-EC0D2AEE1C4F}"/>
              </a:ext>
            </a:extLst>
          </p:cNvPr>
          <p:cNvSpPr txBox="1"/>
          <p:nvPr/>
        </p:nvSpPr>
        <p:spPr>
          <a:xfrm>
            <a:off x="1185543" y="2599790"/>
            <a:ext cx="29035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2000" b="1" spc="10" dirty="0">
                <a:latin typeface="Helvetica" pitchFamily="2" charset="0"/>
                <a:cs typeface="Arial"/>
              </a:rPr>
              <a:t>Key characteristics of a resilient supply chain:</a:t>
            </a:r>
            <a:endParaRPr sz="2000" b="1" dirty="0">
              <a:latin typeface="Helvetica" pitchFamily="2" charset="0"/>
              <a:cs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782D8E7-9B15-24DD-6DCE-C77C53172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951301"/>
              </p:ext>
            </p:extLst>
          </p:nvPr>
        </p:nvGraphicFramePr>
        <p:xfrm>
          <a:off x="4210926" y="1329284"/>
          <a:ext cx="75973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6B89ED-B4F7-DC45-5382-42BDB56BA35D}"/>
              </a:ext>
            </a:extLst>
          </p:cNvPr>
          <p:cNvSpPr txBox="1"/>
          <p:nvPr/>
        </p:nvSpPr>
        <p:spPr>
          <a:xfrm>
            <a:off x="4210925" y="5671158"/>
            <a:ext cx="7981075" cy="369332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en-US" b="1" u="sng" dirty="0">
                <a:latin typeface="Helvetica Light" panose="020B0403020202020204" pitchFamily="34" charset="0"/>
              </a:rPr>
              <a:t>Trade-off:</a:t>
            </a:r>
            <a:r>
              <a:rPr lang="en-US" altLang="en-US" dirty="0">
                <a:latin typeface="Helvetica Light" panose="020B0403020202020204" pitchFamily="34" charset="0"/>
              </a:rPr>
              <a:t> Resilience is costly. Long-term resilience vs. short-term profits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30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30D70-2296-5B33-9124-6E874916E5B4}"/>
              </a:ext>
            </a:extLst>
          </p:cNvPr>
          <p:cNvSpPr txBox="1">
            <a:spLocks/>
          </p:cNvSpPr>
          <p:nvPr/>
        </p:nvSpPr>
        <p:spPr bwMode="auto">
          <a:xfrm>
            <a:off x="600270" y="482600"/>
            <a:ext cx="1017856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Modifications to supply chains for better resiliency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FFF5EEC-F256-6CBB-43AB-F698FE06D84D}"/>
              </a:ext>
            </a:extLst>
          </p:cNvPr>
          <p:cNvSpPr txBox="1"/>
          <p:nvPr/>
        </p:nvSpPr>
        <p:spPr>
          <a:xfrm>
            <a:off x="669415" y="1786829"/>
            <a:ext cx="3926002" cy="8654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11125">
              <a:lnSpc>
                <a:spcPts val="1650"/>
              </a:lnSpc>
              <a:spcBef>
                <a:spcPts val="180"/>
              </a:spcBef>
            </a:pPr>
            <a:r>
              <a:rPr lang="en-SG" sz="1600" b="1" spc="5" dirty="0">
                <a:solidFill>
                  <a:srgbClr val="0070C0"/>
                </a:solidFill>
                <a:latin typeface="Helvetica" pitchFamily="2" charset="0"/>
                <a:cs typeface="Arial"/>
              </a:rPr>
              <a:t>Re-shoring and near-shoring</a:t>
            </a:r>
            <a:endParaRPr sz="1600" dirty="0">
              <a:solidFill>
                <a:srgbClr val="0070C0"/>
              </a:solidFill>
              <a:latin typeface="Helvetica" pitchFamily="2" charset="0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950"/>
              </a:spcBef>
            </a:pPr>
            <a:r>
              <a:rPr lang="en-SG" sz="1600" spc="15" dirty="0">
                <a:solidFill>
                  <a:srgbClr val="666666"/>
                </a:solidFill>
                <a:latin typeface="Helvetica" pitchFamily="2" charset="0"/>
                <a:cs typeface="Arial"/>
              </a:rPr>
              <a:t>Moving closer to markets or headquarters for easier management.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7089ED0-C359-271C-7FB5-F254C208A0EF}"/>
              </a:ext>
            </a:extLst>
          </p:cNvPr>
          <p:cNvSpPr txBox="1"/>
          <p:nvPr/>
        </p:nvSpPr>
        <p:spPr>
          <a:xfrm>
            <a:off x="7420821" y="1948692"/>
            <a:ext cx="3551929" cy="5051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lang="en-SG" sz="1600" spc="10" dirty="0">
                <a:latin typeface="Helvetica Light" panose="020B0403020202020204" pitchFamily="34" charset="0"/>
                <a:cs typeface="Arial"/>
              </a:rPr>
              <a:t>More regional supply chains for easier management.</a:t>
            </a:r>
            <a:endParaRPr sz="1600" dirty="0">
              <a:latin typeface="Helvetica Light" panose="020B0403020202020204" pitchFamily="34" charset="0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C4FF40BE-3373-A557-CA57-3D419BBA4990}"/>
              </a:ext>
            </a:extLst>
          </p:cNvPr>
          <p:cNvSpPr txBox="1"/>
          <p:nvPr/>
        </p:nvSpPr>
        <p:spPr>
          <a:xfrm>
            <a:off x="669415" y="2992752"/>
            <a:ext cx="4757274" cy="88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1600" b="1" spc="-5" dirty="0">
                <a:solidFill>
                  <a:srgbClr val="0070C0"/>
                </a:solidFill>
                <a:latin typeface="Helvetica" pitchFamily="2" charset="0"/>
                <a:cs typeface="Arial"/>
              </a:rPr>
              <a:t>Just-in-case inventory management</a:t>
            </a:r>
          </a:p>
          <a:p>
            <a:pPr marL="12700" marR="95885" algn="just">
              <a:lnSpc>
                <a:spcPct val="102299"/>
              </a:lnSpc>
              <a:spcBef>
                <a:spcPts val="1000"/>
              </a:spcBef>
            </a:pPr>
            <a:r>
              <a:rPr lang="en-SG" sz="1600" spc="-5" dirty="0">
                <a:solidFill>
                  <a:srgbClr val="666666"/>
                </a:solidFill>
                <a:latin typeface="Helvetica" pitchFamily="2" charset="0"/>
                <a:cs typeface="Arial"/>
              </a:rPr>
              <a:t>Building redundancies (i.e. holding. precautionary stocks) or by diversifying suppliers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F722E31-D1C0-6FE6-399F-87B4475A8741}"/>
              </a:ext>
            </a:extLst>
          </p:cNvPr>
          <p:cNvSpPr txBox="1"/>
          <p:nvPr/>
        </p:nvSpPr>
        <p:spPr>
          <a:xfrm>
            <a:off x="7420821" y="3218571"/>
            <a:ext cx="3551929" cy="76245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lang="en-SG" sz="1600" spc="-5" dirty="0">
                <a:latin typeface="Helvetica Light" panose="020B0403020202020204" pitchFamily="34" charset="0"/>
                <a:cs typeface="Arial"/>
              </a:rPr>
              <a:t>Additional stock gives extra time to plan their recovery when hit by disruptions.</a:t>
            </a:r>
            <a:endParaRPr sz="1600" dirty="0">
              <a:latin typeface="Helvetica Light" panose="020B0403020202020204" pitchFamily="34" charset="0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64D24D09-9343-2C44-8DEB-88753DF143B6}"/>
              </a:ext>
            </a:extLst>
          </p:cNvPr>
          <p:cNvSpPr/>
          <p:nvPr/>
        </p:nvSpPr>
        <p:spPr>
          <a:xfrm>
            <a:off x="5914903" y="1853538"/>
            <a:ext cx="438798" cy="618326"/>
          </a:xfrm>
          <a:custGeom>
            <a:avLst/>
            <a:gdLst/>
            <a:ahLst/>
            <a:cxnLst/>
            <a:rect l="l" t="t" r="r" b="b"/>
            <a:pathLst>
              <a:path w="295909" h="1957070">
                <a:moveTo>
                  <a:pt x="0" y="1956896"/>
                </a:moveTo>
                <a:lnTo>
                  <a:pt x="0" y="0"/>
                </a:lnTo>
                <a:lnTo>
                  <a:pt x="295799" y="978448"/>
                </a:lnTo>
                <a:lnTo>
                  <a:pt x="0" y="1956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8488A6E-AAD2-A1BC-5E62-ADFBED38E6AF}"/>
              </a:ext>
            </a:extLst>
          </p:cNvPr>
          <p:cNvSpPr/>
          <p:nvPr/>
        </p:nvSpPr>
        <p:spPr>
          <a:xfrm>
            <a:off x="612664" y="2809227"/>
            <a:ext cx="7736840" cy="0"/>
          </a:xfrm>
          <a:custGeom>
            <a:avLst/>
            <a:gdLst/>
            <a:ahLst/>
            <a:cxnLst/>
            <a:rect l="l" t="t" r="r" b="b"/>
            <a:pathLst>
              <a:path w="7736840">
                <a:moveTo>
                  <a:pt x="0" y="0"/>
                </a:moveTo>
                <a:lnTo>
                  <a:pt x="7736684" y="0"/>
                </a:lnTo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253AB0-2562-5E14-3CE1-6839452FA3F2}"/>
              </a:ext>
            </a:extLst>
          </p:cNvPr>
          <p:cNvSpPr txBox="1"/>
          <p:nvPr/>
        </p:nvSpPr>
        <p:spPr>
          <a:xfrm>
            <a:off x="669415" y="4338923"/>
            <a:ext cx="4185066" cy="117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1600" b="1" spc="-5" dirty="0">
                <a:solidFill>
                  <a:srgbClr val="0070C0"/>
                </a:solidFill>
                <a:latin typeface="Helvetica" pitchFamily="2" charset="0"/>
                <a:cs typeface="Arial"/>
              </a:rPr>
              <a:t>Improving visibility</a:t>
            </a:r>
          </a:p>
          <a:p>
            <a:pPr marL="12700" marR="95885" algn="just">
              <a:lnSpc>
                <a:spcPct val="102299"/>
              </a:lnSpc>
              <a:spcBef>
                <a:spcPts val="1000"/>
              </a:spcBef>
            </a:pPr>
            <a:r>
              <a:rPr lang="en-SG" sz="1600" spc="-5" dirty="0">
                <a:solidFill>
                  <a:srgbClr val="666666"/>
                </a:solidFill>
                <a:latin typeface="Helvetica" pitchFamily="2" charset="0"/>
                <a:cs typeface="Arial"/>
              </a:rPr>
              <a:t>More supply chain visibility to anticipate shifts in market and react with flexibility</a:t>
            </a:r>
          </a:p>
          <a:p>
            <a:pPr marL="12700" marR="95885" algn="just">
              <a:lnSpc>
                <a:spcPct val="102299"/>
              </a:lnSpc>
              <a:spcBef>
                <a:spcPts val="1000"/>
              </a:spcBef>
            </a:pPr>
            <a:endParaRPr lang="en-SG" sz="1100" spc="-5" dirty="0">
              <a:solidFill>
                <a:srgbClr val="666666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7C2E9A88-55B5-5E6E-12B1-2A54619A0102}"/>
              </a:ext>
            </a:extLst>
          </p:cNvPr>
          <p:cNvSpPr txBox="1"/>
          <p:nvPr/>
        </p:nvSpPr>
        <p:spPr>
          <a:xfrm>
            <a:off x="7420821" y="4494258"/>
            <a:ext cx="3551929" cy="10074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lang="en-SG" sz="1600" spc="-5" dirty="0">
                <a:latin typeface="Helvetica Light" panose="020B0403020202020204" pitchFamily="34" charset="0"/>
                <a:cs typeface="Arial"/>
              </a:rPr>
              <a:t>Better supply chain visibility is expected to result in 20 - 25% cost savings and overall improved levels of service. </a:t>
            </a:r>
            <a:endParaRPr sz="1600" dirty="0">
              <a:latin typeface="Helvetica Light" panose="020B0403020202020204" pitchFamily="34" charset="0"/>
              <a:cs typeface="Arial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C4F50BD1-BAE2-C6F3-BD74-2AAC1C7F3EAA}"/>
              </a:ext>
            </a:extLst>
          </p:cNvPr>
          <p:cNvSpPr/>
          <p:nvPr/>
        </p:nvSpPr>
        <p:spPr>
          <a:xfrm>
            <a:off x="5917643" y="3174137"/>
            <a:ext cx="438798" cy="618326"/>
          </a:xfrm>
          <a:custGeom>
            <a:avLst/>
            <a:gdLst/>
            <a:ahLst/>
            <a:cxnLst/>
            <a:rect l="l" t="t" r="r" b="b"/>
            <a:pathLst>
              <a:path w="295909" h="1957070">
                <a:moveTo>
                  <a:pt x="0" y="1956896"/>
                </a:moveTo>
                <a:lnTo>
                  <a:pt x="0" y="0"/>
                </a:lnTo>
                <a:lnTo>
                  <a:pt x="295799" y="978448"/>
                </a:lnTo>
                <a:lnTo>
                  <a:pt x="0" y="1956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2BF01629-8AAC-E8E1-0BA8-BB3B2E7AE253}"/>
              </a:ext>
            </a:extLst>
          </p:cNvPr>
          <p:cNvSpPr/>
          <p:nvPr/>
        </p:nvSpPr>
        <p:spPr>
          <a:xfrm>
            <a:off x="600270" y="4357150"/>
            <a:ext cx="7736840" cy="101475"/>
          </a:xfrm>
          <a:custGeom>
            <a:avLst/>
            <a:gdLst/>
            <a:ahLst/>
            <a:cxnLst/>
            <a:rect l="l" t="t" r="r" b="b"/>
            <a:pathLst>
              <a:path w="7736840">
                <a:moveTo>
                  <a:pt x="0" y="0"/>
                </a:moveTo>
                <a:lnTo>
                  <a:pt x="7736684" y="0"/>
                </a:lnTo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8DE49B7E-7ABD-59E2-EEA8-7EF8715E7D45}"/>
              </a:ext>
            </a:extLst>
          </p:cNvPr>
          <p:cNvSpPr/>
          <p:nvPr/>
        </p:nvSpPr>
        <p:spPr>
          <a:xfrm>
            <a:off x="5918252" y="4502438"/>
            <a:ext cx="438798" cy="618326"/>
          </a:xfrm>
          <a:custGeom>
            <a:avLst/>
            <a:gdLst/>
            <a:ahLst/>
            <a:cxnLst/>
            <a:rect l="l" t="t" r="r" b="b"/>
            <a:pathLst>
              <a:path w="295909" h="1957070">
                <a:moveTo>
                  <a:pt x="0" y="1956896"/>
                </a:moveTo>
                <a:lnTo>
                  <a:pt x="0" y="0"/>
                </a:lnTo>
                <a:lnTo>
                  <a:pt x="295799" y="978448"/>
                </a:lnTo>
                <a:lnTo>
                  <a:pt x="0" y="195689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62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188C02-72FE-ACC2-A73F-075C1513B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259392"/>
              </p:ext>
            </p:extLst>
          </p:nvPr>
        </p:nvGraphicFramePr>
        <p:xfrm>
          <a:off x="1170266" y="1316180"/>
          <a:ext cx="10135043" cy="464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3620360-B607-4B8B-4D00-6CCFCEF1F802}"/>
              </a:ext>
            </a:extLst>
          </p:cNvPr>
          <p:cNvSpPr txBox="1">
            <a:spLocks/>
          </p:cNvSpPr>
          <p:nvPr/>
        </p:nvSpPr>
        <p:spPr bwMode="auto">
          <a:xfrm>
            <a:off x="600270" y="482600"/>
            <a:ext cx="7597384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Important role for regional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124931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7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3745B9B-9899-49CF-BF50-7BF6B0553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1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AF28665-0250-D725-FDA3-AD4FB7B405BD}"/>
              </a:ext>
            </a:extLst>
          </p:cNvPr>
          <p:cNvSpPr txBox="1">
            <a:spLocks/>
          </p:cNvSpPr>
          <p:nvPr/>
        </p:nvSpPr>
        <p:spPr>
          <a:xfrm>
            <a:off x="501650" y="382693"/>
            <a:ext cx="8140700" cy="49730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The 21 APEC Member Economies</a:t>
            </a:r>
            <a:endParaRPr lang="en-SG" sz="2400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D45EC-8D00-C57F-3D38-79C0B94077E8}"/>
              </a:ext>
            </a:extLst>
          </p:cNvPr>
          <p:cNvGrpSpPr/>
          <p:nvPr/>
        </p:nvGrpSpPr>
        <p:grpSpPr>
          <a:xfrm>
            <a:off x="253999" y="0"/>
            <a:ext cx="147319" cy="1123951"/>
            <a:chOff x="401318" y="-7939"/>
            <a:chExt cx="45719" cy="11239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89E3C0-308F-49E5-68C1-7A3461CAC8F4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71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0A5D26-2BA5-25F2-D1F8-73C39D06D59E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F36E7C-AC70-A0F8-654A-94DAA7BE7DEC}"/>
              </a:ext>
            </a:extLst>
          </p:cNvPr>
          <p:cNvGrpSpPr/>
          <p:nvPr/>
        </p:nvGrpSpPr>
        <p:grpSpPr>
          <a:xfrm>
            <a:off x="0" y="6578661"/>
            <a:ext cx="12192000" cy="300764"/>
            <a:chOff x="0" y="6593202"/>
            <a:chExt cx="9144000" cy="300764"/>
          </a:xfrm>
        </p:grpSpPr>
        <p:pic>
          <p:nvPicPr>
            <p:cNvPr id="36" name="Picture 1" descr="Footnote bar_blank.jpg">
              <a:extLst>
                <a:ext uri="{FF2B5EF4-FFF2-40B4-BE49-F238E27FC236}">
                  <a16:creationId xmlns:a16="http://schemas.microsoft.com/office/drawing/2014/main" id="{72E5BE03-238B-E307-330C-17E6AF887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93202"/>
              <a:ext cx="9144000" cy="26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D11E7B84-5F17-3562-6002-6ECFF04182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48088" y="6619329"/>
              <a:ext cx="23304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Copyright © 2022 APEC Secretariat</a:t>
              </a:r>
            </a:p>
          </p:txBody>
        </p:sp>
      </p:grpSp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2F6D3EF3-B960-9EA1-3AE7-4430A926F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" y="191346"/>
            <a:ext cx="11992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5BA20-D6DE-7C2E-8F9E-4B474B61C725}"/>
              </a:ext>
            </a:extLst>
          </p:cNvPr>
          <p:cNvSpPr txBox="1">
            <a:spLocks/>
          </p:cNvSpPr>
          <p:nvPr/>
        </p:nvSpPr>
        <p:spPr>
          <a:xfrm>
            <a:off x="652853" y="375958"/>
            <a:ext cx="8140700" cy="58480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17375E"/>
                </a:solidFill>
              </a:rPr>
              <a:t>The APEC Mission</a:t>
            </a:r>
            <a:endParaRPr lang="en-SG" sz="2400" dirty="0">
              <a:solidFill>
                <a:srgbClr val="17375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8C33FA-C506-C6EF-0E8E-D89DD90F9769}"/>
              </a:ext>
            </a:extLst>
          </p:cNvPr>
          <p:cNvGrpSpPr/>
          <p:nvPr/>
        </p:nvGrpSpPr>
        <p:grpSpPr>
          <a:xfrm>
            <a:off x="1749341" y="1819116"/>
            <a:ext cx="1563132" cy="2866884"/>
            <a:chOff x="823784" y="2162994"/>
            <a:chExt cx="1375980" cy="2716867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59F1D1F-BA8D-ECE9-CC92-DB62C8D842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2710" y="2162994"/>
              <a:ext cx="1287054" cy="191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1600" dirty="0">
                  <a:solidFill>
                    <a:srgbClr val="17375E"/>
                  </a:solidFill>
                  <a:latin typeface="Helvetica" pitchFamily="2" charset="0"/>
                  <a:cs typeface="Arial"/>
                </a:rPr>
                <a:t>Promote trade and investment</a:t>
              </a:r>
              <a:endParaRPr lang="en-SG" sz="1600" dirty="0">
                <a:solidFill>
                  <a:srgbClr val="17375E"/>
                </a:solidFill>
                <a:latin typeface="Helvetica" pitchFamily="2" charset="0"/>
                <a:cs typeface="Arial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DC66A1C-27CA-03F2-C563-09AABAA84043}"/>
                </a:ext>
              </a:extLst>
            </p:cNvPr>
            <p:cNvCxnSpPr/>
            <p:nvPr/>
          </p:nvCxnSpPr>
          <p:spPr>
            <a:xfrm flipV="1">
              <a:off x="823784" y="2235515"/>
              <a:ext cx="0" cy="2644346"/>
            </a:xfrm>
            <a:prstGeom prst="straightConnector1">
              <a:avLst/>
            </a:prstGeom>
            <a:ln w="25400">
              <a:solidFill>
                <a:srgbClr val="71BF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A68C3B-180B-92EB-DBF5-803DA5096206}"/>
              </a:ext>
            </a:extLst>
          </p:cNvPr>
          <p:cNvGrpSpPr/>
          <p:nvPr/>
        </p:nvGrpSpPr>
        <p:grpSpPr>
          <a:xfrm>
            <a:off x="3707492" y="960764"/>
            <a:ext cx="2486390" cy="2891397"/>
            <a:chOff x="2534505" y="1365104"/>
            <a:chExt cx="2188698" cy="2740097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26B5D54-5EB6-1B60-6DFC-B4420B9284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63211" y="1365104"/>
              <a:ext cx="2159992" cy="143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1600" dirty="0">
                  <a:solidFill>
                    <a:srgbClr val="17375E"/>
                  </a:solidFill>
                  <a:latin typeface="Helvetica" pitchFamily="2" charset="0"/>
                  <a:cs typeface="Arial"/>
                </a:rPr>
                <a:t>Support economic and technical cooperation</a:t>
              </a:r>
              <a:endParaRPr lang="en-SG" sz="1600" dirty="0">
                <a:solidFill>
                  <a:srgbClr val="17375E"/>
                </a:solidFill>
                <a:latin typeface="Helvetica" pitchFamily="2" charset="0"/>
                <a:cs typeface="Arial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F8EA5A-BE49-38CB-5BC1-7501F3B4E5F2}"/>
                </a:ext>
              </a:extLst>
            </p:cNvPr>
            <p:cNvCxnSpPr/>
            <p:nvPr/>
          </p:nvCxnSpPr>
          <p:spPr>
            <a:xfrm flipV="1">
              <a:off x="2534505" y="1460855"/>
              <a:ext cx="0" cy="2644346"/>
            </a:xfrm>
            <a:prstGeom prst="straightConnector1">
              <a:avLst/>
            </a:prstGeom>
            <a:ln w="25400">
              <a:solidFill>
                <a:srgbClr val="71BF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71229D-B369-DB1E-5FC4-5FC810E74F8C}"/>
              </a:ext>
            </a:extLst>
          </p:cNvPr>
          <p:cNvGrpSpPr/>
          <p:nvPr/>
        </p:nvGrpSpPr>
        <p:grpSpPr>
          <a:xfrm>
            <a:off x="6371407" y="1138554"/>
            <a:ext cx="2108056" cy="1796701"/>
            <a:chOff x="4815016" y="1617165"/>
            <a:chExt cx="1855661" cy="1702684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C8E96AD-75D6-C992-8972-50F50114D1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46511" y="1617165"/>
              <a:ext cx="1824166" cy="124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1600" dirty="0">
                  <a:solidFill>
                    <a:srgbClr val="17375E"/>
                  </a:solidFill>
                  <a:latin typeface="Helvetica" pitchFamily="2" charset="0"/>
                  <a:cs typeface="Arial"/>
                </a:rPr>
                <a:t>Improve living standards  </a:t>
              </a:r>
              <a:endParaRPr lang="en-SG" sz="1600" dirty="0">
                <a:solidFill>
                  <a:srgbClr val="17375E"/>
                </a:solidFill>
                <a:latin typeface="Helvetica" pitchFamily="2" charset="0"/>
                <a:cs typeface="Arial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DBA1530-1526-4061-2027-9E94B5CD6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016" y="1714008"/>
              <a:ext cx="0" cy="1605841"/>
            </a:xfrm>
            <a:prstGeom prst="straightConnector1">
              <a:avLst/>
            </a:prstGeom>
            <a:ln w="25400">
              <a:solidFill>
                <a:srgbClr val="71BF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3A1844-4459-BDE9-5AF9-3943FDD198E5}"/>
              </a:ext>
            </a:extLst>
          </p:cNvPr>
          <p:cNvGrpSpPr/>
          <p:nvPr/>
        </p:nvGrpSpPr>
        <p:grpSpPr>
          <a:xfrm>
            <a:off x="8656988" y="786331"/>
            <a:ext cx="2094425" cy="2439462"/>
            <a:chOff x="6791380" y="1268409"/>
            <a:chExt cx="1843662" cy="231181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069DD14-875D-FCA7-814C-2924234FE4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48014" y="1268409"/>
              <a:ext cx="1787028" cy="163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/>
              <a:r>
                <a:rPr lang="en-US" sz="1600" dirty="0">
                  <a:solidFill>
                    <a:srgbClr val="17375E"/>
                  </a:solidFill>
                  <a:latin typeface="Helvetica" pitchFamily="2" charset="0"/>
                  <a:cs typeface="Arial"/>
                </a:rPr>
                <a:t>Build sustainable, secure economic growth</a:t>
              </a:r>
              <a:endParaRPr lang="en-SG" sz="1600" dirty="0">
                <a:solidFill>
                  <a:srgbClr val="17375E"/>
                </a:solidFill>
                <a:latin typeface="Helvetica" pitchFamily="2" charset="0"/>
                <a:cs typeface="Arial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8A91C00-B158-0D20-37E9-FFF9BC3FD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380" y="1326867"/>
              <a:ext cx="0" cy="2253352"/>
            </a:xfrm>
            <a:prstGeom prst="straightConnector1">
              <a:avLst/>
            </a:prstGeom>
            <a:ln w="25400">
              <a:solidFill>
                <a:srgbClr val="71BF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C490246-87CE-370D-A969-C6E48DE3C1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725" y="2422519"/>
            <a:ext cx="9794550" cy="35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957F5-6617-55EA-2DFF-3F8C5546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F0B28-0799-7AEA-EC75-B750CE2C0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51B6C-B834-449B-60B7-B6055092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D7D6B2-E997-E7FE-70B0-D36FB1DFD8A7}"/>
              </a:ext>
            </a:extLst>
          </p:cNvPr>
          <p:cNvSpPr txBox="1">
            <a:spLocks/>
          </p:cNvSpPr>
          <p:nvPr/>
        </p:nvSpPr>
        <p:spPr>
          <a:xfrm>
            <a:off x="4347673" y="1607373"/>
            <a:ext cx="6752590" cy="126365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APEC has led to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greater, easier trade</a:t>
            </a:r>
            <a:endParaRPr lang="en-SG" sz="4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0A97D6-1B58-31CC-9B82-060084E572AE}"/>
              </a:ext>
            </a:extLst>
          </p:cNvPr>
          <p:cNvSpPr txBox="1">
            <a:spLocks/>
          </p:cNvSpPr>
          <p:nvPr/>
        </p:nvSpPr>
        <p:spPr bwMode="auto">
          <a:xfrm>
            <a:off x="4696691" y="3028976"/>
            <a:ext cx="6403573" cy="377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Helvetica" pitchFamily="2" charset="0"/>
                <a:cs typeface="Arial"/>
              </a:rPr>
              <a:t>Trade in the region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increase 7-folds </a:t>
            </a:r>
            <a:r>
              <a:rPr lang="en-US" sz="1800" dirty="0">
                <a:solidFill>
                  <a:schemeClr val="bg1"/>
                </a:solidFill>
                <a:latin typeface="Helvetica" pitchFamily="2" charset="0"/>
                <a:cs typeface="Arial"/>
              </a:rPr>
              <a:t>in the last 25 years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cs typeface="Arial"/>
              </a:rPr>
              <a:t>.</a:t>
            </a:r>
            <a:endParaRPr lang="en-SG" sz="1600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  <a:cs typeface="Arial"/>
              </a:rPr>
              <a:t> </a:t>
            </a:r>
            <a:endParaRPr lang="en-SG" sz="1600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r"/>
            <a:r>
              <a:rPr lang="en-US" sz="1800" dirty="0">
                <a:solidFill>
                  <a:schemeClr val="bg1"/>
                </a:solidFill>
                <a:latin typeface="Helvetica" pitchFamily="2" charset="0"/>
                <a:cs typeface="Arial"/>
              </a:rPr>
              <a:t>Average tariff rates went down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cs typeface="Arial"/>
              </a:rPr>
              <a:t>,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from 17% to less than 6%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r"/>
            <a:r>
              <a:rPr lang="en-US" sz="1800" dirty="0">
                <a:solidFill>
                  <a:schemeClr val="bg1"/>
                </a:solidFill>
                <a:latin typeface="Helvetica" pitchFamily="2" charset="0"/>
                <a:cs typeface="Arial"/>
              </a:rPr>
              <a:t>Trade cost 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went down 5%, 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Helvetica" pitchFamily="2" charset="0"/>
                <a:cs typeface="Arial"/>
              </a:rPr>
              <a:t>which in a 5-year period has save businesses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Helvetica" pitchFamily="2" charset="0"/>
                <a:cs typeface="Arial"/>
              </a:rPr>
              <a:t>as much as 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USD60 billion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  <a:cs typeface="Arial"/>
              </a:rPr>
              <a:t>.</a:t>
            </a:r>
            <a:endParaRPr lang="en-SG" sz="2800" dirty="0">
              <a:solidFill>
                <a:schemeClr val="bg1"/>
              </a:solidFill>
              <a:latin typeface="Helvetica" pitchFamily="2" charset="0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8F4898-25D4-8D5A-6B84-38F315C9B207}"/>
              </a:ext>
            </a:extLst>
          </p:cNvPr>
          <p:cNvGrpSpPr/>
          <p:nvPr/>
        </p:nvGrpSpPr>
        <p:grpSpPr>
          <a:xfrm>
            <a:off x="364836" y="0"/>
            <a:ext cx="147319" cy="1123951"/>
            <a:chOff x="401318" y="-7939"/>
            <a:chExt cx="45719" cy="11239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5F00CB-17B8-AF11-BB77-8FE099AA34DC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71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691ABE-BEA3-F3A7-4C1F-CB96AD38C525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78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6F2193-C683-59B5-B751-50E6DF58FD69}"/>
              </a:ext>
            </a:extLst>
          </p:cNvPr>
          <p:cNvSpPr txBox="1">
            <a:spLocks/>
          </p:cNvSpPr>
          <p:nvPr/>
        </p:nvSpPr>
        <p:spPr bwMode="auto">
          <a:xfrm>
            <a:off x="600270" y="270163"/>
            <a:ext cx="11449490" cy="13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9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 severely impacted global supply chains at the start of the pandemic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sz="10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i="1" dirty="0">
                <a:solidFill>
                  <a:srgbClr val="72B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supply chains have not fully recovered yet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4E813-8385-D33C-4760-3151D86DC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8" y="2193071"/>
            <a:ext cx="710144" cy="710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5CA98A-7874-E4D9-1641-62EA226702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592" y="2194422"/>
            <a:ext cx="710144" cy="71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5CCB3-592E-7DA3-E640-E623C4CF0E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09" y="2193071"/>
            <a:ext cx="710144" cy="710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38430-3010-D562-1794-9C8855DBEF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57" y="2152963"/>
            <a:ext cx="757687" cy="75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9B1539-7260-5819-845A-3B18A3EE3B17}"/>
              </a:ext>
            </a:extLst>
          </p:cNvPr>
          <p:cNvSpPr txBox="1"/>
          <p:nvPr/>
        </p:nvSpPr>
        <p:spPr>
          <a:xfrm>
            <a:off x="419447" y="2905780"/>
            <a:ext cx="1974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Helvetica" pitchFamily="2" charset="0"/>
                <a:cs typeface="Arial" panose="020B0604020202020204" pitchFamily="34" charset="0"/>
              </a:rPr>
              <a:t>International Trade</a:t>
            </a:r>
            <a:r>
              <a:rPr lang="en-US" sz="1400" dirty="0">
                <a:solidFill>
                  <a:srgbClr val="0070C0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The</a:t>
            </a:r>
            <a:r>
              <a:rPr lang="en-US" sz="1200" dirty="0">
                <a:solidFill>
                  <a:srgbClr val="0070C0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APEC region saw a 6.3% decrease in exports and a 5.5% decrease in imports in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110DA-328B-3ADA-4083-4530115E1D77}"/>
              </a:ext>
            </a:extLst>
          </p:cNvPr>
          <p:cNvSpPr txBox="1"/>
          <p:nvPr/>
        </p:nvSpPr>
        <p:spPr>
          <a:xfrm>
            <a:off x="6591774" y="2879576"/>
            <a:ext cx="19094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Helvetica" pitchFamily="2" charset="0"/>
                <a:cs typeface="Arial" panose="020B0604020202020204" pitchFamily="34" charset="0"/>
              </a:rPr>
              <a:t>Electronics</a:t>
            </a:r>
          </a:p>
          <a:p>
            <a:r>
              <a:rPr 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Vulnerabilities of the electronics industry were laid stark because of its lean production methods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BAD79-D443-73A3-EA44-384FE899B10D}"/>
              </a:ext>
            </a:extLst>
          </p:cNvPr>
          <p:cNvSpPr txBox="1"/>
          <p:nvPr/>
        </p:nvSpPr>
        <p:spPr>
          <a:xfrm>
            <a:off x="3332336" y="2907131"/>
            <a:ext cx="20278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rPr>
              <a:t>Global Manufacturing</a:t>
            </a:r>
          </a:p>
          <a:p>
            <a:r>
              <a:rPr 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Closure of businesses </a:t>
            </a:r>
          </a:p>
          <a:p>
            <a:r>
              <a:rPr 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and factories caused merchandise exports to </a:t>
            </a:r>
          </a:p>
          <a:p>
            <a:r>
              <a:rPr 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fall in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71F08-F016-43AE-0537-CFEF176C9CC9}"/>
              </a:ext>
            </a:extLst>
          </p:cNvPr>
          <p:cNvSpPr txBox="1"/>
          <p:nvPr/>
        </p:nvSpPr>
        <p:spPr>
          <a:xfrm>
            <a:off x="9594379" y="2905780"/>
            <a:ext cx="22869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rPr>
              <a:t>Responses</a:t>
            </a:r>
          </a:p>
          <a:p>
            <a:r>
              <a:rPr lang="en-US" altLang="en-US" sz="1200" dirty="0">
                <a:latin typeface="Helvetica Light" panose="020B0403020202020204" pitchFamily="34" charset="0"/>
                <a:cs typeface="Arial" panose="020B0604020202020204" pitchFamily="34" charset="0"/>
              </a:rPr>
              <a:t>Supply chain disruptions have impeded COVID-19 response and mitigation measures, e.g. food and medicines</a:t>
            </a:r>
            <a:endParaRPr lang="en-US" altLang="en-US" sz="1200" dirty="0">
              <a:solidFill>
                <a:srgbClr val="FFC000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A84BF-78F9-989D-0C1E-952EA30EE310}"/>
              </a:ext>
            </a:extLst>
          </p:cNvPr>
          <p:cNvSpPr txBox="1"/>
          <p:nvPr/>
        </p:nvSpPr>
        <p:spPr>
          <a:xfrm>
            <a:off x="419447" y="4627742"/>
            <a:ext cx="11449490" cy="959943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marR="5080" indent="-28575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SG" sz="1600" b="1" spc="10" dirty="0">
                <a:latin typeface="Helvetica" pitchFamily="2" charset="0"/>
                <a:cs typeface="Arial"/>
              </a:rPr>
              <a:t>Lockdowns, social distancing and restrictions</a:t>
            </a:r>
            <a:r>
              <a:rPr lang="en-SG" sz="1600" spc="10" dirty="0">
                <a:latin typeface="Helvetica" pitchFamily="2" charset="0"/>
                <a:cs typeface="Arial"/>
              </a:rPr>
              <a:t> affecting labour and supplies </a:t>
            </a:r>
            <a:r>
              <a:rPr lang="en-SG" sz="1600" b="1" spc="10" dirty="0">
                <a:latin typeface="Helvetica" pitchFamily="2" charset="0"/>
                <a:cs typeface="Arial"/>
              </a:rPr>
              <a:t>affected global value chains</a:t>
            </a:r>
            <a:r>
              <a:rPr lang="en-SG" sz="1600" spc="10" dirty="0">
                <a:latin typeface="Helvetica" pitchFamily="2" charset="0"/>
                <a:cs typeface="Arial"/>
              </a:rPr>
              <a:t>. </a:t>
            </a:r>
          </a:p>
          <a:p>
            <a:pPr marL="285750" marR="5080" indent="-28575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SG" sz="1600" spc="10" dirty="0">
                <a:latin typeface="Helvetica" pitchFamily="2" charset="0"/>
                <a:cs typeface="Arial"/>
              </a:rPr>
              <a:t>Several products </a:t>
            </a:r>
            <a:r>
              <a:rPr lang="en-SG" sz="1600" b="1" spc="10" dirty="0">
                <a:latin typeface="Helvetica" pitchFamily="2" charset="0"/>
                <a:cs typeface="Arial"/>
              </a:rPr>
              <a:t>not longer </a:t>
            </a:r>
            <a:r>
              <a:rPr lang="en-SG" sz="1600" spc="10" dirty="0">
                <a:latin typeface="Helvetica" pitchFamily="2" charset="0"/>
                <a:cs typeface="Arial"/>
              </a:rPr>
              <a:t>being produced or exported </a:t>
            </a:r>
            <a:r>
              <a:rPr lang="en-SG" sz="1600" b="1" spc="10" dirty="0">
                <a:latin typeface="Helvetica" pitchFamily="2" charset="0"/>
                <a:cs typeface="Arial"/>
              </a:rPr>
              <a:t>at the same pace</a:t>
            </a:r>
            <a:r>
              <a:rPr lang="en-SG" sz="1600" spc="10" dirty="0">
                <a:latin typeface="Helvetica" pitchFamily="2" charset="0"/>
                <a:cs typeface="Arial"/>
                <a:sym typeface="Wingdings" panose="05000000000000000000" pitchFamily="2" charset="2"/>
              </a:rPr>
              <a:t> </a:t>
            </a:r>
          </a:p>
          <a:p>
            <a:pPr marL="285750" marR="5080" indent="-28575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SG" sz="1600" spc="10" dirty="0">
                <a:latin typeface="Helvetica" pitchFamily="2" charset="0"/>
                <a:cs typeface="Arial"/>
              </a:rPr>
              <a:t>B</a:t>
            </a:r>
            <a:r>
              <a:rPr lang="en-SG" sz="1600" spc="-25" dirty="0">
                <a:latin typeface="Helvetica" pitchFamily="2" charset="0"/>
                <a:cs typeface="Arial"/>
              </a:rPr>
              <a:t>uilding </a:t>
            </a:r>
            <a:r>
              <a:rPr lang="en-SG" sz="1600" b="1" spc="-25" dirty="0">
                <a:latin typeface="Helvetica" pitchFamily="2" charset="0"/>
                <a:cs typeface="Arial"/>
              </a:rPr>
              <a:t>more resilience</a:t>
            </a:r>
            <a:r>
              <a:rPr lang="en-SG" sz="1600" spc="-25" dirty="0">
                <a:latin typeface="Helvetica" pitchFamily="2" charset="0"/>
                <a:cs typeface="Arial"/>
              </a:rPr>
              <a:t> </a:t>
            </a:r>
            <a:r>
              <a:rPr lang="en-SG" sz="1600" b="1" spc="-25" dirty="0">
                <a:latin typeface="Helvetica" pitchFamily="2" charset="0"/>
                <a:cs typeface="Arial"/>
              </a:rPr>
              <a:t>into global supply chains </a:t>
            </a:r>
            <a:r>
              <a:rPr lang="en-SG" sz="1600" spc="-25" dirty="0">
                <a:latin typeface="Helvetica" pitchFamily="2" charset="0"/>
                <a:cs typeface="Arial"/>
              </a:rPr>
              <a:t>is needed. </a:t>
            </a:r>
            <a:endParaRPr lang="en-SG" sz="1600" dirty="0"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525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D12F-A05C-4041-A124-4EB5FCC0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78" y="277441"/>
            <a:ext cx="11168182" cy="81662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in supply chain logistics: </a:t>
            </a:r>
            <a:r>
              <a:rPr lang="en-US" sz="3200" b="1" dirty="0">
                <a:solidFill>
                  <a:srgbClr val="72B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soaring shipping costs</a:t>
            </a:r>
            <a:r>
              <a:rPr lang="en-US" sz="3200" dirty="0">
                <a:solidFill>
                  <a:srgbClr val="72B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72BF4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9EE0F-00A8-FD79-93F4-CDCD99777158}"/>
              </a:ext>
            </a:extLst>
          </p:cNvPr>
          <p:cNvSpPr txBox="1"/>
          <p:nvPr/>
        </p:nvSpPr>
        <p:spPr>
          <a:xfrm>
            <a:off x="9381506" y="2120670"/>
            <a:ext cx="2612573" cy="3046988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 Light" panose="020B0403020202020204" pitchFamily="34" charset="0"/>
              </a:rPr>
              <a:t>Cargo capacity </a:t>
            </a:r>
            <a:r>
              <a:rPr lang="en-US" sz="1600" dirty="0">
                <a:latin typeface="Helvetica Light" panose="020B0403020202020204" pitchFamily="34" charset="0"/>
              </a:rPr>
              <a:t>has </a:t>
            </a:r>
            <a:r>
              <a:rPr lang="en-US" sz="1600" b="1" dirty="0">
                <a:latin typeface="Helvetica Light" panose="020B0403020202020204" pitchFamily="34" charset="0"/>
              </a:rPr>
              <a:t>not been restored </a:t>
            </a:r>
            <a:r>
              <a:rPr lang="en-US" sz="1600" dirty="0">
                <a:latin typeface="Helvetica Light" panose="020B0403020202020204" pitchFamily="34" charset="0"/>
              </a:rPr>
              <a:t>to pre-pandemic levels yet</a:t>
            </a:r>
          </a:p>
          <a:p>
            <a:endParaRPr lang="en-US" sz="1600" dirty="0"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 Light" panose="020B0403020202020204" pitchFamily="34" charset="0"/>
              </a:rPr>
              <a:t>Freight market rates </a:t>
            </a:r>
            <a:r>
              <a:rPr lang="en-US" sz="1600" dirty="0">
                <a:latin typeface="Helvetica Light" panose="020B0403020202020204" pitchFamily="34" charset="0"/>
              </a:rPr>
              <a:t>for a 40-ft long container </a:t>
            </a:r>
            <a:r>
              <a:rPr lang="en-US" sz="1600" b="1" dirty="0">
                <a:latin typeface="Helvetica Light" panose="020B0403020202020204" pitchFamily="34" charset="0"/>
              </a:rPr>
              <a:t>went up </a:t>
            </a:r>
            <a:r>
              <a:rPr lang="en-US" sz="1600" dirty="0">
                <a:latin typeface="Helvetica Light" panose="020B0403020202020204" pitchFamily="34" charset="0"/>
              </a:rPr>
              <a:t>from USD 1,343 in March 2020 to USD 7,032 in end-June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8BD6E-ECFB-5304-C165-321F178B42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315"/>
            <a:ext cx="9178552" cy="5137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B3DC3-C369-7A44-9026-12D8FA14B295}"/>
              </a:ext>
            </a:extLst>
          </p:cNvPr>
          <p:cNvSpPr txBox="1"/>
          <p:nvPr/>
        </p:nvSpPr>
        <p:spPr>
          <a:xfrm>
            <a:off x="663398" y="1300087"/>
            <a:ext cx="8515154" cy="28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err="1">
                <a:latin typeface="Helvetica" pitchFamily="2" charset="0"/>
                <a:cs typeface="Arial" panose="020B0604020202020204" pitchFamily="34" charset="0"/>
              </a:rPr>
              <a:t>Freightos</a:t>
            </a:r>
            <a:r>
              <a:rPr lang="en-US" sz="1200" u="sng" dirty="0">
                <a:latin typeface="Helvetica" pitchFamily="2" charset="0"/>
                <a:cs typeface="Arial" panose="020B0604020202020204" pitchFamily="34" charset="0"/>
              </a:rPr>
              <a:t> FBX Global Container Index (USD per 40 TEU container)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26D9E-8612-BF55-3EF7-3A8CD43437F0}"/>
              </a:ext>
            </a:extLst>
          </p:cNvPr>
          <p:cNvSpPr txBox="1"/>
          <p:nvPr/>
        </p:nvSpPr>
        <p:spPr>
          <a:xfrm>
            <a:off x="129275" y="6613958"/>
            <a:ext cx="5640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Helvetica Light Oblique" panose="020B0403020202020204" pitchFamily="34" charset="0"/>
              </a:rPr>
              <a:t>Source: </a:t>
            </a:r>
            <a:r>
              <a:rPr lang="en-US" sz="800" i="1" dirty="0" err="1">
                <a:solidFill>
                  <a:schemeClr val="bg1"/>
                </a:solidFill>
                <a:latin typeface="Helvetica Light Oblique" panose="020B0403020202020204" pitchFamily="34" charset="0"/>
              </a:rPr>
              <a:t>Freightos</a:t>
            </a:r>
            <a:r>
              <a:rPr lang="en-US" sz="800" i="1" dirty="0">
                <a:solidFill>
                  <a:schemeClr val="bg1"/>
                </a:solidFill>
                <a:latin typeface="Helvetica Light Oblique" panose="020B0403020202020204" pitchFamily="34" charset="0"/>
              </a:rPr>
              <a:t>. https://fbx.freightos.com/  </a:t>
            </a:r>
          </a:p>
        </p:txBody>
      </p:sp>
    </p:spTree>
    <p:extLst>
      <p:ext uri="{BB962C8B-B14F-4D97-AF65-F5344CB8AC3E}">
        <p14:creationId xmlns:p14="http://schemas.microsoft.com/office/powerpoint/2010/main" val="358703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ABEDD-49C4-1F86-F21D-A6076873B8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09" y="1416441"/>
            <a:ext cx="8248073" cy="464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31833-2D4D-629B-B849-94F34BA959B0}"/>
              </a:ext>
            </a:extLst>
          </p:cNvPr>
          <p:cNvSpPr txBox="1"/>
          <p:nvPr/>
        </p:nvSpPr>
        <p:spPr>
          <a:xfrm>
            <a:off x="600940" y="1371789"/>
            <a:ext cx="824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Helvetica" pitchFamily="2" charset="0"/>
                <a:cs typeface="Arial" panose="020B0604020202020204" pitchFamily="34" charset="0"/>
              </a:rPr>
              <a:t>Global average delays for late vessel arrivals (# of days)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60371-00B9-E8B0-B8AA-4888934C72F6}"/>
              </a:ext>
            </a:extLst>
          </p:cNvPr>
          <p:cNvSpPr txBox="1"/>
          <p:nvPr/>
        </p:nvSpPr>
        <p:spPr>
          <a:xfrm>
            <a:off x="9381507" y="2120670"/>
            <a:ext cx="2113808" cy="2308324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Light" panose="020B0403020202020204" pitchFamily="34" charset="0"/>
              </a:rPr>
              <a:t>Global average delays for vessel arrivals are </a:t>
            </a:r>
            <a:r>
              <a:rPr lang="en-US" sz="1600" b="1" dirty="0">
                <a:latin typeface="Helvetica Light" panose="020B0403020202020204" pitchFamily="34" charset="0"/>
              </a:rPr>
              <a:t>higher now </a:t>
            </a:r>
            <a:r>
              <a:rPr lang="en-US" sz="1600" dirty="0">
                <a:latin typeface="Helvetica Light" panose="020B0403020202020204" pitchFamily="34" charset="0"/>
              </a:rPr>
              <a:t>than at the beginning of the pandemic. 4.75 days in March 2020 and 6.17 days in June 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C81B3-29EC-E06D-66C3-D6CF1F22B4FE}"/>
              </a:ext>
            </a:extLst>
          </p:cNvPr>
          <p:cNvSpPr txBox="1">
            <a:spLocks/>
          </p:cNvSpPr>
          <p:nvPr/>
        </p:nvSpPr>
        <p:spPr>
          <a:xfrm>
            <a:off x="678378" y="277441"/>
            <a:ext cx="10835244" cy="816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2E6E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in supply chain logistics: </a:t>
            </a:r>
            <a:r>
              <a:rPr lang="en-US" sz="3200" b="1" dirty="0">
                <a:solidFill>
                  <a:srgbClr val="72B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 issue</a:t>
            </a:r>
            <a:endParaRPr lang="en-US" sz="3200" dirty="0">
              <a:solidFill>
                <a:srgbClr val="72B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5CBB23-DB16-EAF2-7B05-9C0CA585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78" y="277441"/>
            <a:ext cx="10835244" cy="8166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in supply chain logistics: </a:t>
            </a:r>
            <a:r>
              <a:rPr lang="en-US" sz="3200" b="1" dirty="0">
                <a:solidFill>
                  <a:srgbClr val="72B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endParaRPr lang="en-US" sz="3200" dirty="0">
              <a:solidFill>
                <a:srgbClr val="72BF4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B8218-C727-08AE-ED01-BC7AE58164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4" y="3429000"/>
            <a:ext cx="5072898" cy="3151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F52A8-8396-DC98-4C67-685B73FB1ABE}"/>
              </a:ext>
            </a:extLst>
          </p:cNvPr>
          <p:cNvSpPr txBox="1"/>
          <p:nvPr/>
        </p:nvSpPr>
        <p:spPr>
          <a:xfrm>
            <a:off x="314883" y="1709669"/>
            <a:ext cx="4643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Light" panose="020B0403020202020204" pitchFamily="34" charset="0"/>
              </a:rPr>
              <a:t>Year-on-year inflation is going up despite increases in interest rates</a:t>
            </a:r>
          </a:p>
          <a:p>
            <a:endParaRPr lang="en-US" sz="1600" dirty="0">
              <a:latin typeface="Helvetica Light" panose="020B0403020202020204" pitchFamily="34" charset="0"/>
            </a:endParaRPr>
          </a:p>
          <a:p>
            <a:r>
              <a:rPr lang="en-US" sz="1600" dirty="0">
                <a:latin typeface="Helvetica Light" panose="020B0403020202020204" pitchFamily="34" charset="0"/>
              </a:rPr>
              <a:t>Demand is recovering </a:t>
            </a:r>
            <a:r>
              <a:rPr lang="en-US" sz="1600" u="sng" dirty="0">
                <a:latin typeface="Helvetica Light" panose="020B0403020202020204" pitchFamily="34" charset="0"/>
              </a:rPr>
              <a:t>faster than </a:t>
            </a:r>
            <a:r>
              <a:rPr lang="en-US" sz="1600" dirty="0">
                <a:latin typeface="Helvetica Light" panose="020B0403020202020204" pitchFamily="34" charset="0"/>
              </a:rPr>
              <a:t>supply, war in Ukraine affecting commodity prices and quantitative easing increased the amount of money in the market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7F992-516D-1BF7-8A71-6972CD91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06" y="2933605"/>
            <a:ext cx="4572000" cy="3411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81E6F8-5255-E52D-E67C-EC07228737EB}"/>
              </a:ext>
            </a:extLst>
          </p:cNvPr>
          <p:cNvSpPr txBox="1"/>
          <p:nvPr/>
        </p:nvSpPr>
        <p:spPr>
          <a:xfrm>
            <a:off x="7739236" y="1951883"/>
            <a:ext cx="4056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 Light" panose="020B0403020202020204" pitchFamily="34" charset="0"/>
              </a:rPr>
              <a:t>Oil prices are going up as demand is recovering from COVID-19 pandemic and war in Ukraine is reducing supply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BFE14-2515-CDAA-3405-F3EF9C40C215}"/>
              </a:ext>
            </a:extLst>
          </p:cNvPr>
          <p:cNvSpPr txBox="1"/>
          <p:nvPr/>
        </p:nvSpPr>
        <p:spPr>
          <a:xfrm>
            <a:off x="5225143" y="1179342"/>
            <a:ext cx="6570563" cy="338554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 Light" panose="020B0403020202020204" pitchFamily="34" charset="0"/>
              </a:rPr>
              <a:t>Production and transportation costs affected by higher inflation</a:t>
            </a:r>
          </a:p>
        </p:txBody>
      </p:sp>
    </p:spTree>
    <p:extLst>
      <p:ext uri="{BB962C8B-B14F-4D97-AF65-F5344CB8AC3E}">
        <p14:creationId xmlns:p14="http://schemas.microsoft.com/office/powerpoint/2010/main" val="363108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EFA15F-1189-0A32-B0BA-F601465297E2}"/>
              </a:ext>
            </a:extLst>
          </p:cNvPr>
          <p:cNvSpPr txBox="1">
            <a:spLocks/>
          </p:cNvSpPr>
          <p:nvPr/>
        </p:nvSpPr>
        <p:spPr bwMode="auto">
          <a:xfrm>
            <a:off x="562042" y="160919"/>
            <a:ext cx="11537593" cy="15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9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Difficulties in supply chain logistics: vaccine supply chain is complex.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sz="10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i="1" dirty="0">
                <a:solidFill>
                  <a:srgbClr val="72B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 and trade facilitation are very important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EA375-82F7-8A7E-CDFF-6119B5F1C1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42" y="1603772"/>
            <a:ext cx="8342616" cy="4496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B37557-40A4-E755-72EE-FA54590DAA71}"/>
              </a:ext>
            </a:extLst>
          </p:cNvPr>
          <p:cNvSpPr txBox="1"/>
          <p:nvPr/>
        </p:nvSpPr>
        <p:spPr>
          <a:xfrm>
            <a:off x="192926" y="6611734"/>
            <a:ext cx="4368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Helvetica Light Oblique" panose="020B0403020202020204" pitchFamily="34" charset="0"/>
              </a:rPr>
              <a:t>Source:  ITC Trade Map. APEC PSU Calculations. Image from Shutterstock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2285A-630B-D921-8DCD-289D13ACF314}"/>
              </a:ext>
            </a:extLst>
          </p:cNvPr>
          <p:cNvSpPr txBox="1"/>
          <p:nvPr/>
        </p:nvSpPr>
        <p:spPr>
          <a:xfrm>
            <a:off x="9616223" y="2662991"/>
            <a:ext cx="2106203" cy="1815882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Light" panose="020B0403020202020204" pitchFamily="34" charset="0"/>
              </a:rPr>
              <a:t>Main sources of APEC imports of supplies and equipment necessary for production, distribution and administration of vaccines, 2019 </a:t>
            </a:r>
            <a:r>
              <a:rPr lang="en-US" sz="1400" i="1" dirty="0">
                <a:latin typeface="HELVETICA LIGHT" panose="020B0403020202020204" pitchFamily="34" charset="0"/>
              </a:rPr>
              <a:t>(Share in APEC imports)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8A25CB58-0B58-C6DE-75C7-A82A61E748C5}"/>
              </a:ext>
            </a:extLst>
          </p:cNvPr>
          <p:cNvSpPr/>
          <p:nvPr/>
        </p:nvSpPr>
        <p:spPr>
          <a:xfrm rot="10800000">
            <a:off x="8914737" y="3366940"/>
            <a:ext cx="575353" cy="40798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3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cuss xmlns="CA8C56E6-A56E-492F-A9F1-8F7C43FA64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40A950AEB3640A7BFF5914417D866" ma:contentTypeVersion="" ma:contentTypeDescription="Create a new document." ma:contentTypeScope="" ma:versionID="7b064cda90169fe6b0af04e038f05a40">
  <xsd:schema xmlns:xsd="http://www.w3.org/2001/XMLSchema" xmlns:xs="http://www.w3.org/2001/XMLSchema" xmlns:p="http://schemas.microsoft.com/office/2006/metadata/properties" xmlns:ns2="CA8C56E6-A56E-492F-A9F1-8F7C43FA642E" xmlns:ns3="9788b276-2164-492c-91bb-46313ab41017" targetNamespace="http://schemas.microsoft.com/office/2006/metadata/properties" ma:root="true" ma:fieldsID="bcc843145624655b12bb28a094c1b1ce" ns2:_="" ns3:_="">
    <xsd:import namespace="CA8C56E6-A56E-492F-A9F1-8F7C43FA642E"/>
    <xsd:import namespace="9788b276-2164-492c-91bb-46313ab41017"/>
    <xsd:element name="properties">
      <xsd:complexType>
        <xsd:sequence>
          <xsd:element name="documentManagement">
            <xsd:complexType>
              <xsd:all>
                <xsd:element ref="ns2:Discus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C56E6-A56E-492F-A9F1-8F7C43FA642E" elementFormDefault="qualified">
    <xsd:import namespace="http://schemas.microsoft.com/office/2006/documentManagement/types"/>
    <xsd:import namespace="http://schemas.microsoft.com/office/infopath/2007/PartnerControls"/>
    <xsd:element name="Discuss" ma:index="8" nillable="true" ma:displayName="Discuss" ma:hidden="true" ma:internalName="Discus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8b276-2164-492c-91bb-46313ab41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829874-7920-4407-AB44-FA11C6561DAC}">
  <ds:schemaRefs>
    <ds:schemaRef ds:uri="9788b276-2164-492c-91bb-46313ab41017"/>
    <ds:schemaRef ds:uri="CA8C56E6-A56E-492F-A9F1-8F7C43FA642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AA5EA9-A802-4A38-A74B-7801212BF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805E5D-FDD1-40BF-A6AA-DB7F6921F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C56E6-A56E-492F-A9F1-8F7C43FA642E"/>
    <ds:schemaRef ds:uri="9788b276-2164-492c-91bb-46313ab41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9634</TotalTime>
  <Words>730</Words>
  <Application>Microsoft Macintosh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Light</vt:lpstr>
      <vt:lpstr>Helvetica Light</vt:lpstr>
      <vt:lpstr>Helvetica Light Oblique</vt:lpstr>
      <vt:lpstr>Custom Design</vt:lpstr>
      <vt:lpstr>1_Custom Design</vt:lpstr>
      <vt:lpstr>Supply Chain Challenges in Pandemic Times</vt:lpstr>
      <vt:lpstr>PowerPoint Presentation</vt:lpstr>
      <vt:lpstr>PowerPoint Presentation</vt:lpstr>
      <vt:lpstr>PowerPoint Presentation</vt:lpstr>
      <vt:lpstr>PowerPoint Presentation</vt:lpstr>
      <vt:lpstr>Difficulties in supply chain logistics: soaring shipping costs </vt:lpstr>
      <vt:lpstr>PowerPoint Presentation</vt:lpstr>
      <vt:lpstr>Difficulties in supply chain logistics: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Masyitha Baziad</cp:lastModifiedBy>
  <cp:revision>108</cp:revision>
  <dcterms:created xsi:type="dcterms:W3CDTF">2021-07-22T02:23:09Z</dcterms:created>
  <dcterms:modified xsi:type="dcterms:W3CDTF">2022-07-21T11:13:12Z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0x010100D2140A950AEB3640A7BFF5914417D866</vt:lpwstr>
  </property>
</Properties>
</file>