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32" r:id="rId1"/>
  </p:sldMasterIdLst>
  <p:notesMasterIdLst>
    <p:notesMasterId r:id="rId34"/>
  </p:notesMasterIdLst>
  <p:sldIdLst>
    <p:sldId id="634" r:id="rId2"/>
    <p:sldId id="635" r:id="rId3"/>
    <p:sldId id="638" r:id="rId4"/>
    <p:sldId id="640" r:id="rId5"/>
    <p:sldId id="639" r:id="rId6"/>
    <p:sldId id="257" r:id="rId7"/>
    <p:sldId id="266" r:id="rId8"/>
    <p:sldId id="478" r:id="rId9"/>
    <p:sldId id="479" r:id="rId10"/>
    <p:sldId id="481" r:id="rId11"/>
    <p:sldId id="480" r:id="rId12"/>
    <p:sldId id="482" r:id="rId13"/>
    <p:sldId id="486" r:id="rId14"/>
    <p:sldId id="484" r:id="rId15"/>
    <p:sldId id="487" r:id="rId16"/>
    <p:sldId id="636" r:id="rId17"/>
    <p:sldId id="488" r:id="rId18"/>
    <p:sldId id="489" r:id="rId19"/>
    <p:sldId id="490" r:id="rId20"/>
    <p:sldId id="491" r:id="rId21"/>
    <p:sldId id="492" r:id="rId22"/>
    <p:sldId id="493" r:id="rId23"/>
    <p:sldId id="495" r:id="rId24"/>
    <p:sldId id="494" r:id="rId25"/>
    <p:sldId id="496" r:id="rId26"/>
    <p:sldId id="497" r:id="rId27"/>
    <p:sldId id="498" r:id="rId28"/>
    <p:sldId id="499" r:id="rId29"/>
    <p:sldId id="270" r:id="rId30"/>
    <p:sldId id="637" r:id="rId31"/>
    <p:sldId id="500" r:id="rId32"/>
    <p:sldId id="501" r:id="rId33"/>
  </p:sldIdLst>
  <p:sldSz cx="12192000" cy="6858000"/>
  <p:notesSz cx="6858000" cy="9144000"/>
  <p:custDataLst>
    <p:tags r:id="rId35"/>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1030" autoAdjust="0"/>
  </p:normalViewPr>
  <p:slideViewPr>
    <p:cSldViewPr snapToGrid="0">
      <p:cViewPr varScale="1">
        <p:scale>
          <a:sx n="86" d="100"/>
          <a:sy n="86" d="100"/>
        </p:scale>
        <p:origin x="1470" y="40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gs" Target="tags/tag1.xml"/><Relationship Id="rId8" Type="http://schemas.openxmlformats.org/officeDocument/2006/relationships/slide" Target="slides/slide7.xml"/><Relationship Id="rId3" Type="http://schemas.openxmlformats.org/officeDocument/2006/relationships/slide" Target="slides/slide2.xml"/></Relationships>
</file>

<file path=ppt/diagrams/_rels/data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svg"/><Relationship Id="rId1" Type="http://schemas.openxmlformats.org/officeDocument/2006/relationships/image" Target="../media/image42.png"/><Relationship Id="rId6" Type="http://schemas.openxmlformats.org/officeDocument/2006/relationships/image" Target="../media/image47.svg"/><Relationship Id="rId5" Type="http://schemas.openxmlformats.org/officeDocument/2006/relationships/image" Target="../media/image46.png"/><Relationship Id="rId4" Type="http://schemas.openxmlformats.org/officeDocument/2006/relationships/image" Target="../media/image45.svg"/></Relationships>
</file>

<file path=ppt/diagrams/_rels/drawing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svg"/><Relationship Id="rId1" Type="http://schemas.openxmlformats.org/officeDocument/2006/relationships/image" Target="../media/image42.png"/><Relationship Id="rId6" Type="http://schemas.openxmlformats.org/officeDocument/2006/relationships/image" Target="../media/image47.svg"/><Relationship Id="rId5" Type="http://schemas.openxmlformats.org/officeDocument/2006/relationships/image" Target="../media/image46.png"/><Relationship Id="rId4" Type="http://schemas.openxmlformats.org/officeDocument/2006/relationships/image" Target="../media/image45.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0FCA45D-7FA0-4806-9685-157EF9F0C4CC}"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n-US"/>
        </a:p>
      </dgm:t>
    </dgm:pt>
    <dgm:pt modelId="{C174C0D9-B871-4478-8304-9E46D89A6959}">
      <dgm:prSet phldrT="[Text]" custT="1"/>
      <dgm:spPr/>
      <dgm:t>
        <a:bodyPr/>
        <a:lstStyle/>
        <a:p>
          <a:r>
            <a:rPr lang="en-US" sz="1800" dirty="0"/>
            <a:t>Population and freight transport demand growth</a:t>
          </a:r>
        </a:p>
      </dgm:t>
    </dgm:pt>
    <dgm:pt modelId="{EACE88A5-3022-4A25-A7F0-EE03A96234BD}" type="parTrans" cxnId="{C4445C4F-2710-4F7D-85D3-21DD429DE6F5}">
      <dgm:prSet/>
      <dgm:spPr/>
      <dgm:t>
        <a:bodyPr/>
        <a:lstStyle/>
        <a:p>
          <a:endParaRPr lang="en-US" sz="2000"/>
        </a:p>
      </dgm:t>
    </dgm:pt>
    <dgm:pt modelId="{152D53C8-D877-42E5-AAD9-6357900F4D9B}" type="sibTrans" cxnId="{C4445C4F-2710-4F7D-85D3-21DD429DE6F5}">
      <dgm:prSet/>
      <dgm:spPr/>
      <dgm:t>
        <a:bodyPr/>
        <a:lstStyle/>
        <a:p>
          <a:endParaRPr lang="en-US" sz="2000"/>
        </a:p>
      </dgm:t>
    </dgm:pt>
    <dgm:pt modelId="{70902D17-FF1E-421B-859F-55E7B39D85D2}">
      <dgm:prSet custT="1"/>
      <dgm:spPr/>
      <dgm:t>
        <a:bodyPr/>
        <a:lstStyle/>
        <a:p>
          <a:r>
            <a:rPr lang="en-US" sz="1800" dirty="0"/>
            <a:t>Competing land uses in dense cities</a:t>
          </a:r>
        </a:p>
      </dgm:t>
    </dgm:pt>
    <dgm:pt modelId="{4CADCD9D-35FC-405B-89C9-2CEA12F4F428}" type="parTrans" cxnId="{25E25801-EEB8-4136-8E1B-67D5AF3D1208}">
      <dgm:prSet/>
      <dgm:spPr/>
      <dgm:t>
        <a:bodyPr/>
        <a:lstStyle/>
        <a:p>
          <a:endParaRPr lang="en-US" sz="2000"/>
        </a:p>
      </dgm:t>
    </dgm:pt>
    <dgm:pt modelId="{5D50F3DF-41AE-4F3F-84A8-16F30C8666D0}" type="sibTrans" cxnId="{25E25801-EEB8-4136-8E1B-67D5AF3D1208}">
      <dgm:prSet/>
      <dgm:spPr/>
      <dgm:t>
        <a:bodyPr/>
        <a:lstStyle/>
        <a:p>
          <a:endParaRPr lang="en-US" sz="2000"/>
        </a:p>
      </dgm:t>
    </dgm:pt>
    <dgm:pt modelId="{907B68BC-C694-4CC3-8956-9EDC41780292}">
      <dgm:prSet custT="1"/>
      <dgm:spPr/>
      <dgm:t>
        <a:bodyPr/>
        <a:lstStyle/>
        <a:p>
          <a:r>
            <a:rPr lang="en-US" sz="1800" dirty="0"/>
            <a:t>Increasing e-commerce, emergence of freight-on-demand services</a:t>
          </a:r>
        </a:p>
      </dgm:t>
    </dgm:pt>
    <dgm:pt modelId="{C6516E8A-E5B4-4807-AB88-0CAFFAA6F51E}" type="parTrans" cxnId="{F519EA9E-7CC6-454B-A1E2-954A1F6E301B}">
      <dgm:prSet/>
      <dgm:spPr/>
      <dgm:t>
        <a:bodyPr/>
        <a:lstStyle/>
        <a:p>
          <a:endParaRPr lang="en-US" sz="2000"/>
        </a:p>
      </dgm:t>
    </dgm:pt>
    <dgm:pt modelId="{DEE09573-A615-4FAD-B213-D751B1FE4A6B}" type="sibTrans" cxnId="{F519EA9E-7CC6-454B-A1E2-954A1F6E301B}">
      <dgm:prSet/>
      <dgm:spPr/>
      <dgm:t>
        <a:bodyPr/>
        <a:lstStyle/>
        <a:p>
          <a:endParaRPr lang="en-US" sz="2000"/>
        </a:p>
      </dgm:t>
    </dgm:pt>
    <dgm:pt modelId="{D4A8FE4B-D758-4AA8-91ED-0EF4A38382E7}">
      <dgm:prSet custT="1"/>
      <dgm:spPr/>
      <dgm:t>
        <a:bodyPr/>
        <a:lstStyle/>
        <a:p>
          <a:r>
            <a:rPr lang="en-US" sz="1800" dirty="0"/>
            <a:t>Inefficiencies in goods deliveries - Empty return trips, failed deliveries, idling, congestion</a:t>
          </a:r>
        </a:p>
      </dgm:t>
    </dgm:pt>
    <dgm:pt modelId="{B2D169F8-5CE6-4405-859A-E6B31A47FFE5}" type="parTrans" cxnId="{009E6611-E8F0-415F-92CE-06EAAB965789}">
      <dgm:prSet/>
      <dgm:spPr/>
      <dgm:t>
        <a:bodyPr/>
        <a:lstStyle/>
        <a:p>
          <a:endParaRPr lang="en-US" sz="2000"/>
        </a:p>
      </dgm:t>
    </dgm:pt>
    <dgm:pt modelId="{219B236C-929C-4B36-A2C6-301BFD68DAF3}" type="sibTrans" cxnId="{009E6611-E8F0-415F-92CE-06EAAB965789}">
      <dgm:prSet/>
      <dgm:spPr/>
      <dgm:t>
        <a:bodyPr/>
        <a:lstStyle/>
        <a:p>
          <a:endParaRPr lang="en-US" sz="2000"/>
        </a:p>
      </dgm:t>
    </dgm:pt>
    <dgm:pt modelId="{0E73594B-C270-4EB5-921B-F8814A3C2423}">
      <dgm:prSet custT="1"/>
      <dgm:spPr/>
      <dgm:t>
        <a:bodyPr/>
        <a:lstStyle/>
        <a:p>
          <a:r>
            <a:rPr lang="en-US" sz="1800" dirty="0"/>
            <a:t>Shortage of drivers – impetus for autonomous vehicles</a:t>
          </a:r>
        </a:p>
      </dgm:t>
    </dgm:pt>
    <dgm:pt modelId="{9A57F34B-B7E4-4504-A436-03A975D74574}" type="parTrans" cxnId="{FEE6BE50-09A5-4708-8D70-100A5F95469E}">
      <dgm:prSet/>
      <dgm:spPr/>
      <dgm:t>
        <a:bodyPr/>
        <a:lstStyle/>
        <a:p>
          <a:endParaRPr lang="en-US" sz="2000"/>
        </a:p>
      </dgm:t>
    </dgm:pt>
    <dgm:pt modelId="{9091138E-28DC-445B-8A8F-7BAD036DA62A}" type="sibTrans" cxnId="{FEE6BE50-09A5-4708-8D70-100A5F95469E}">
      <dgm:prSet/>
      <dgm:spPr/>
      <dgm:t>
        <a:bodyPr/>
        <a:lstStyle/>
        <a:p>
          <a:endParaRPr lang="en-US" sz="2000"/>
        </a:p>
      </dgm:t>
    </dgm:pt>
    <dgm:pt modelId="{5B867374-53B2-4ED7-9712-423013576F74}">
      <dgm:prSet custT="1"/>
      <dgm:spPr/>
      <dgm:t>
        <a:bodyPr/>
        <a:lstStyle/>
        <a:p>
          <a:r>
            <a:rPr lang="en-US" sz="1800" dirty="0"/>
            <a:t>Fragmented logistics industry</a:t>
          </a:r>
        </a:p>
      </dgm:t>
    </dgm:pt>
    <dgm:pt modelId="{4729280A-FAFF-4E03-BB7A-D4F07E095F53}" type="parTrans" cxnId="{8F9C091F-0771-41BD-A54D-7580E5DA294F}">
      <dgm:prSet/>
      <dgm:spPr/>
      <dgm:t>
        <a:bodyPr/>
        <a:lstStyle/>
        <a:p>
          <a:endParaRPr lang="en-SG"/>
        </a:p>
      </dgm:t>
    </dgm:pt>
    <dgm:pt modelId="{8EF3E430-CC3D-4198-9DA0-AD9B36FFB458}" type="sibTrans" cxnId="{8F9C091F-0771-41BD-A54D-7580E5DA294F}">
      <dgm:prSet/>
      <dgm:spPr/>
      <dgm:t>
        <a:bodyPr/>
        <a:lstStyle/>
        <a:p>
          <a:endParaRPr lang="en-SG"/>
        </a:p>
      </dgm:t>
    </dgm:pt>
    <dgm:pt modelId="{42FD8BDF-E52C-4008-BB03-2B99B32DA3DF}" type="pres">
      <dgm:prSet presAssocID="{60FCA45D-7FA0-4806-9685-157EF9F0C4CC}" presName="linear" presStyleCnt="0">
        <dgm:presLayoutVars>
          <dgm:dir/>
          <dgm:animLvl val="lvl"/>
          <dgm:resizeHandles val="exact"/>
        </dgm:presLayoutVars>
      </dgm:prSet>
      <dgm:spPr/>
    </dgm:pt>
    <dgm:pt modelId="{7C21FB1D-BFF9-48F5-9899-EE90F4528B14}" type="pres">
      <dgm:prSet presAssocID="{C174C0D9-B871-4478-8304-9E46D89A6959}" presName="parentLin" presStyleCnt="0"/>
      <dgm:spPr/>
    </dgm:pt>
    <dgm:pt modelId="{4A3D92E9-3C41-40DB-9F22-13144DA1296B}" type="pres">
      <dgm:prSet presAssocID="{C174C0D9-B871-4478-8304-9E46D89A6959}" presName="parentLeftMargin" presStyleLbl="node1" presStyleIdx="0" presStyleCnt="6"/>
      <dgm:spPr/>
    </dgm:pt>
    <dgm:pt modelId="{1DFC442F-E2BA-4370-992C-27AB02BEF0F2}" type="pres">
      <dgm:prSet presAssocID="{C174C0D9-B871-4478-8304-9E46D89A6959}" presName="parentText" presStyleLbl="node1" presStyleIdx="0" presStyleCnt="6" custScaleX="129569">
        <dgm:presLayoutVars>
          <dgm:chMax val="0"/>
          <dgm:bulletEnabled val="1"/>
        </dgm:presLayoutVars>
      </dgm:prSet>
      <dgm:spPr/>
    </dgm:pt>
    <dgm:pt modelId="{999A9C54-A297-4D3F-94C1-06696A5211D3}" type="pres">
      <dgm:prSet presAssocID="{C174C0D9-B871-4478-8304-9E46D89A6959}" presName="negativeSpace" presStyleCnt="0"/>
      <dgm:spPr/>
    </dgm:pt>
    <dgm:pt modelId="{B166C4BE-493B-474A-8306-DC61FB8B84F7}" type="pres">
      <dgm:prSet presAssocID="{C174C0D9-B871-4478-8304-9E46D89A6959}" presName="childText" presStyleLbl="conFgAcc1" presStyleIdx="0" presStyleCnt="6">
        <dgm:presLayoutVars>
          <dgm:bulletEnabled val="1"/>
        </dgm:presLayoutVars>
      </dgm:prSet>
      <dgm:spPr/>
    </dgm:pt>
    <dgm:pt modelId="{39CFDCA9-6A87-4A67-ACE2-01B403DB72DF}" type="pres">
      <dgm:prSet presAssocID="{152D53C8-D877-42E5-AAD9-6357900F4D9B}" presName="spaceBetweenRectangles" presStyleCnt="0"/>
      <dgm:spPr/>
    </dgm:pt>
    <dgm:pt modelId="{AAAFA8F3-F667-4BFD-98E3-D6B64ED90CAA}" type="pres">
      <dgm:prSet presAssocID="{70902D17-FF1E-421B-859F-55E7B39D85D2}" presName="parentLin" presStyleCnt="0"/>
      <dgm:spPr/>
    </dgm:pt>
    <dgm:pt modelId="{6A105F32-8336-40C5-840D-4B658AEAF840}" type="pres">
      <dgm:prSet presAssocID="{70902D17-FF1E-421B-859F-55E7B39D85D2}" presName="parentLeftMargin" presStyleLbl="node1" presStyleIdx="0" presStyleCnt="6"/>
      <dgm:spPr/>
    </dgm:pt>
    <dgm:pt modelId="{62DABAEE-ED1E-468C-9971-824182C1286A}" type="pres">
      <dgm:prSet presAssocID="{70902D17-FF1E-421B-859F-55E7B39D85D2}" presName="parentText" presStyleLbl="node1" presStyleIdx="1" presStyleCnt="6" custScaleX="129569">
        <dgm:presLayoutVars>
          <dgm:chMax val="0"/>
          <dgm:bulletEnabled val="1"/>
        </dgm:presLayoutVars>
      </dgm:prSet>
      <dgm:spPr/>
    </dgm:pt>
    <dgm:pt modelId="{7B4000B2-2506-4CE3-AF1D-2D97F8A91B04}" type="pres">
      <dgm:prSet presAssocID="{70902D17-FF1E-421B-859F-55E7B39D85D2}" presName="negativeSpace" presStyleCnt="0"/>
      <dgm:spPr/>
    </dgm:pt>
    <dgm:pt modelId="{5C92A989-2A6E-4628-AE2A-6531340855A3}" type="pres">
      <dgm:prSet presAssocID="{70902D17-FF1E-421B-859F-55E7B39D85D2}" presName="childText" presStyleLbl="conFgAcc1" presStyleIdx="1" presStyleCnt="6">
        <dgm:presLayoutVars>
          <dgm:bulletEnabled val="1"/>
        </dgm:presLayoutVars>
      </dgm:prSet>
      <dgm:spPr/>
    </dgm:pt>
    <dgm:pt modelId="{55E2D962-4F45-4E95-84B2-53D24777CABD}" type="pres">
      <dgm:prSet presAssocID="{5D50F3DF-41AE-4F3F-84A8-16F30C8666D0}" presName="spaceBetweenRectangles" presStyleCnt="0"/>
      <dgm:spPr/>
    </dgm:pt>
    <dgm:pt modelId="{7A72125C-5ED0-47FE-B7B5-DF15115314F3}" type="pres">
      <dgm:prSet presAssocID="{907B68BC-C694-4CC3-8956-9EDC41780292}" presName="parentLin" presStyleCnt="0"/>
      <dgm:spPr/>
    </dgm:pt>
    <dgm:pt modelId="{DA2A5E9A-975A-45E7-97B2-08B5B1F7B7F8}" type="pres">
      <dgm:prSet presAssocID="{907B68BC-C694-4CC3-8956-9EDC41780292}" presName="parentLeftMargin" presStyleLbl="node1" presStyleIdx="1" presStyleCnt="6"/>
      <dgm:spPr/>
    </dgm:pt>
    <dgm:pt modelId="{ACCF1A14-5B0E-4FA5-96DD-AD6CE89DEE9E}" type="pres">
      <dgm:prSet presAssocID="{907B68BC-C694-4CC3-8956-9EDC41780292}" presName="parentText" presStyleLbl="node1" presStyleIdx="2" presStyleCnt="6" custScaleX="129569">
        <dgm:presLayoutVars>
          <dgm:chMax val="0"/>
          <dgm:bulletEnabled val="1"/>
        </dgm:presLayoutVars>
      </dgm:prSet>
      <dgm:spPr/>
    </dgm:pt>
    <dgm:pt modelId="{13B30834-216E-4E4C-97CF-12E353B1074A}" type="pres">
      <dgm:prSet presAssocID="{907B68BC-C694-4CC3-8956-9EDC41780292}" presName="negativeSpace" presStyleCnt="0"/>
      <dgm:spPr/>
    </dgm:pt>
    <dgm:pt modelId="{AB917446-2101-41E6-A707-8ABECC72EF2B}" type="pres">
      <dgm:prSet presAssocID="{907B68BC-C694-4CC3-8956-9EDC41780292}" presName="childText" presStyleLbl="conFgAcc1" presStyleIdx="2" presStyleCnt="6">
        <dgm:presLayoutVars>
          <dgm:bulletEnabled val="1"/>
        </dgm:presLayoutVars>
      </dgm:prSet>
      <dgm:spPr/>
    </dgm:pt>
    <dgm:pt modelId="{05F936D7-CE04-49BA-8577-E299FEF6EC1E}" type="pres">
      <dgm:prSet presAssocID="{DEE09573-A615-4FAD-B213-D751B1FE4A6B}" presName="spaceBetweenRectangles" presStyleCnt="0"/>
      <dgm:spPr/>
    </dgm:pt>
    <dgm:pt modelId="{5EBAD454-EE4A-4ADF-9EB8-006D78D9E0A0}" type="pres">
      <dgm:prSet presAssocID="{D4A8FE4B-D758-4AA8-91ED-0EF4A38382E7}" presName="parentLin" presStyleCnt="0"/>
      <dgm:spPr/>
    </dgm:pt>
    <dgm:pt modelId="{1DBB9166-4CC2-4096-915C-BC9146E3278A}" type="pres">
      <dgm:prSet presAssocID="{D4A8FE4B-D758-4AA8-91ED-0EF4A38382E7}" presName="parentLeftMargin" presStyleLbl="node1" presStyleIdx="2" presStyleCnt="6"/>
      <dgm:spPr/>
    </dgm:pt>
    <dgm:pt modelId="{6CAF5861-5194-4297-988B-1AE30EA8A2E5}" type="pres">
      <dgm:prSet presAssocID="{D4A8FE4B-D758-4AA8-91ED-0EF4A38382E7}" presName="parentText" presStyleLbl="node1" presStyleIdx="3" presStyleCnt="6" custScaleX="129569">
        <dgm:presLayoutVars>
          <dgm:chMax val="0"/>
          <dgm:bulletEnabled val="1"/>
        </dgm:presLayoutVars>
      </dgm:prSet>
      <dgm:spPr/>
    </dgm:pt>
    <dgm:pt modelId="{6270093F-D49C-404F-97BC-807203BCCDD6}" type="pres">
      <dgm:prSet presAssocID="{D4A8FE4B-D758-4AA8-91ED-0EF4A38382E7}" presName="negativeSpace" presStyleCnt="0"/>
      <dgm:spPr/>
    </dgm:pt>
    <dgm:pt modelId="{F36F267E-6942-474F-9311-F1A274BD1B4A}" type="pres">
      <dgm:prSet presAssocID="{D4A8FE4B-D758-4AA8-91ED-0EF4A38382E7}" presName="childText" presStyleLbl="conFgAcc1" presStyleIdx="3" presStyleCnt="6">
        <dgm:presLayoutVars>
          <dgm:bulletEnabled val="1"/>
        </dgm:presLayoutVars>
      </dgm:prSet>
      <dgm:spPr/>
    </dgm:pt>
    <dgm:pt modelId="{84725583-F84F-48B5-B87F-757CB89E67DB}" type="pres">
      <dgm:prSet presAssocID="{219B236C-929C-4B36-A2C6-301BFD68DAF3}" presName="spaceBetweenRectangles" presStyleCnt="0"/>
      <dgm:spPr/>
    </dgm:pt>
    <dgm:pt modelId="{1088CD35-B569-4CDE-8C90-9612B018BE8C}" type="pres">
      <dgm:prSet presAssocID="{5B867374-53B2-4ED7-9712-423013576F74}" presName="parentLin" presStyleCnt="0"/>
      <dgm:spPr/>
    </dgm:pt>
    <dgm:pt modelId="{9EA1F477-B2A1-482F-A002-F640DFF17AE7}" type="pres">
      <dgm:prSet presAssocID="{5B867374-53B2-4ED7-9712-423013576F74}" presName="parentLeftMargin" presStyleLbl="node1" presStyleIdx="3" presStyleCnt="6"/>
      <dgm:spPr/>
    </dgm:pt>
    <dgm:pt modelId="{340EF4C2-8904-4DA5-AC20-9DC16DF3DBE8}" type="pres">
      <dgm:prSet presAssocID="{5B867374-53B2-4ED7-9712-423013576F74}" presName="parentText" presStyleLbl="node1" presStyleIdx="4" presStyleCnt="6" custScaleX="130424">
        <dgm:presLayoutVars>
          <dgm:chMax val="0"/>
          <dgm:bulletEnabled val="1"/>
        </dgm:presLayoutVars>
      </dgm:prSet>
      <dgm:spPr/>
    </dgm:pt>
    <dgm:pt modelId="{388BDB9E-E3B4-4829-B9E4-D9452619B364}" type="pres">
      <dgm:prSet presAssocID="{5B867374-53B2-4ED7-9712-423013576F74}" presName="negativeSpace" presStyleCnt="0"/>
      <dgm:spPr/>
    </dgm:pt>
    <dgm:pt modelId="{6526E4C6-379E-47AD-93D6-790B7DD8BADF}" type="pres">
      <dgm:prSet presAssocID="{5B867374-53B2-4ED7-9712-423013576F74}" presName="childText" presStyleLbl="conFgAcc1" presStyleIdx="4" presStyleCnt="6">
        <dgm:presLayoutVars>
          <dgm:bulletEnabled val="1"/>
        </dgm:presLayoutVars>
      </dgm:prSet>
      <dgm:spPr/>
    </dgm:pt>
    <dgm:pt modelId="{17C36418-96C5-4547-8B77-6DA6323CDE7E}" type="pres">
      <dgm:prSet presAssocID="{8EF3E430-CC3D-4198-9DA0-AD9B36FFB458}" presName="spaceBetweenRectangles" presStyleCnt="0"/>
      <dgm:spPr/>
    </dgm:pt>
    <dgm:pt modelId="{D7C871F2-7AF3-44C2-A25E-62AE7AD9A9B0}" type="pres">
      <dgm:prSet presAssocID="{0E73594B-C270-4EB5-921B-F8814A3C2423}" presName="parentLin" presStyleCnt="0"/>
      <dgm:spPr/>
    </dgm:pt>
    <dgm:pt modelId="{C04BA82D-5AFF-496A-ADEA-23AA3382898C}" type="pres">
      <dgm:prSet presAssocID="{0E73594B-C270-4EB5-921B-F8814A3C2423}" presName="parentLeftMargin" presStyleLbl="node1" presStyleIdx="4" presStyleCnt="6"/>
      <dgm:spPr/>
    </dgm:pt>
    <dgm:pt modelId="{CB4F96E2-B437-4961-9BBD-CE7A698978F5}" type="pres">
      <dgm:prSet presAssocID="{0E73594B-C270-4EB5-921B-F8814A3C2423}" presName="parentText" presStyleLbl="node1" presStyleIdx="5" presStyleCnt="6" custScaleX="129569">
        <dgm:presLayoutVars>
          <dgm:chMax val="0"/>
          <dgm:bulletEnabled val="1"/>
        </dgm:presLayoutVars>
      </dgm:prSet>
      <dgm:spPr/>
    </dgm:pt>
    <dgm:pt modelId="{51AAE0F6-3315-4ECC-AC07-EEDF62F43071}" type="pres">
      <dgm:prSet presAssocID="{0E73594B-C270-4EB5-921B-F8814A3C2423}" presName="negativeSpace" presStyleCnt="0"/>
      <dgm:spPr/>
    </dgm:pt>
    <dgm:pt modelId="{4D5F0287-921D-4320-89C6-F82621E1829D}" type="pres">
      <dgm:prSet presAssocID="{0E73594B-C270-4EB5-921B-F8814A3C2423}" presName="childText" presStyleLbl="conFgAcc1" presStyleIdx="5" presStyleCnt="6">
        <dgm:presLayoutVars>
          <dgm:bulletEnabled val="1"/>
        </dgm:presLayoutVars>
      </dgm:prSet>
      <dgm:spPr/>
    </dgm:pt>
  </dgm:ptLst>
  <dgm:cxnLst>
    <dgm:cxn modelId="{25E25801-EEB8-4136-8E1B-67D5AF3D1208}" srcId="{60FCA45D-7FA0-4806-9685-157EF9F0C4CC}" destId="{70902D17-FF1E-421B-859F-55E7B39D85D2}" srcOrd="1" destOrd="0" parTransId="{4CADCD9D-35FC-405B-89C9-2CEA12F4F428}" sibTransId="{5D50F3DF-41AE-4F3F-84A8-16F30C8666D0}"/>
    <dgm:cxn modelId="{209BBF01-07D3-4322-820F-66F9C55F3A45}" type="presOf" srcId="{70902D17-FF1E-421B-859F-55E7B39D85D2}" destId="{6A105F32-8336-40C5-840D-4B658AEAF840}" srcOrd="0" destOrd="0" presId="urn:microsoft.com/office/officeart/2005/8/layout/list1"/>
    <dgm:cxn modelId="{FF79A507-1ADA-4FB5-8672-086FCF99BE72}" type="presOf" srcId="{5B867374-53B2-4ED7-9712-423013576F74}" destId="{340EF4C2-8904-4DA5-AC20-9DC16DF3DBE8}" srcOrd="1" destOrd="0" presId="urn:microsoft.com/office/officeart/2005/8/layout/list1"/>
    <dgm:cxn modelId="{009E6611-E8F0-415F-92CE-06EAAB965789}" srcId="{60FCA45D-7FA0-4806-9685-157EF9F0C4CC}" destId="{D4A8FE4B-D758-4AA8-91ED-0EF4A38382E7}" srcOrd="3" destOrd="0" parTransId="{B2D169F8-5CE6-4405-859A-E6B31A47FFE5}" sibTransId="{219B236C-929C-4B36-A2C6-301BFD68DAF3}"/>
    <dgm:cxn modelId="{0130321D-0F5F-4FFF-A80D-06F302BD2AA4}" type="presOf" srcId="{5B867374-53B2-4ED7-9712-423013576F74}" destId="{9EA1F477-B2A1-482F-A002-F640DFF17AE7}" srcOrd="0" destOrd="0" presId="urn:microsoft.com/office/officeart/2005/8/layout/list1"/>
    <dgm:cxn modelId="{8F9C091F-0771-41BD-A54D-7580E5DA294F}" srcId="{60FCA45D-7FA0-4806-9685-157EF9F0C4CC}" destId="{5B867374-53B2-4ED7-9712-423013576F74}" srcOrd="4" destOrd="0" parTransId="{4729280A-FAFF-4E03-BB7A-D4F07E095F53}" sibTransId="{8EF3E430-CC3D-4198-9DA0-AD9B36FFB458}"/>
    <dgm:cxn modelId="{DC7E9123-81B2-4A54-A8C1-CB431FEC89EA}" type="presOf" srcId="{D4A8FE4B-D758-4AA8-91ED-0EF4A38382E7}" destId="{1DBB9166-4CC2-4096-915C-BC9146E3278A}" srcOrd="0" destOrd="0" presId="urn:microsoft.com/office/officeart/2005/8/layout/list1"/>
    <dgm:cxn modelId="{C4445C4F-2710-4F7D-85D3-21DD429DE6F5}" srcId="{60FCA45D-7FA0-4806-9685-157EF9F0C4CC}" destId="{C174C0D9-B871-4478-8304-9E46D89A6959}" srcOrd="0" destOrd="0" parTransId="{EACE88A5-3022-4A25-A7F0-EE03A96234BD}" sibTransId="{152D53C8-D877-42E5-AAD9-6357900F4D9B}"/>
    <dgm:cxn modelId="{05443470-4287-4DFB-8429-55525FE39377}" type="presOf" srcId="{C174C0D9-B871-4478-8304-9E46D89A6959}" destId="{4A3D92E9-3C41-40DB-9F22-13144DA1296B}" srcOrd="0" destOrd="0" presId="urn:microsoft.com/office/officeart/2005/8/layout/list1"/>
    <dgm:cxn modelId="{FEE6BE50-09A5-4708-8D70-100A5F95469E}" srcId="{60FCA45D-7FA0-4806-9685-157EF9F0C4CC}" destId="{0E73594B-C270-4EB5-921B-F8814A3C2423}" srcOrd="5" destOrd="0" parTransId="{9A57F34B-B7E4-4504-A436-03A975D74574}" sibTransId="{9091138E-28DC-445B-8A8F-7BAD036DA62A}"/>
    <dgm:cxn modelId="{BEE6DE71-817D-430B-94BF-E14B306DFE1E}" type="presOf" srcId="{C174C0D9-B871-4478-8304-9E46D89A6959}" destId="{1DFC442F-E2BA-4370-992C-27AB02BEF0F2}" srcOrd="1" destOrd="0" presId="urn:microsoft.com/office/officeart/2005/8/layout/list1"/>
    <dgm:cxn modelId="{7CBC1D85-01E3-444F-B9B4-557E5B7ADEDB}" type="presOf" srcId="{907B68BC-C694-4CC3-8956-9EDC41780292}" destId="{ACCF1A14-5B0E-4FA5-96DD-AD6CE89DEE9E}" srcOrd="1" destOrd="0" presId="urn:microsoft.com/office/officeart/2005/8/layout/list1"/>
    <dgm:cxn modelId="{F519EA9E-7CC6-454B-A1E2-954A1F6E301B}" srcId="{60FCA45D-7FA0-4806-9685-157EF9F0C4CC}" destId="{907B68BC-C694-4CC3-8956-9EDC41780292}" srcOrd="2" destOrd="0" parTransId="{C6516E8A-E5B4-4807-AB88-0CAFFAA6F51E}" sibTransId="{DEE09573-A615-4FAD-B213-D751B1FE4A6B}"/>
    <dgm:cxn modelId="{905F6CB0-C2D9-4767-8360-5222A44AB352}" type="presOf" srcId="{907B68BC-C694-4CC3-8956-9EDC41780292}" destId="{DA2A5E9A-975A-45E7-97B2-08B5B1F7B7F8}" srcOrd="0" destOrd="0" presId="urn:microsoft.com/office/officeart/2005/8/layout/list1"/>
    <dgm:cxn modelId="{52FA9CB2-3D76-40D0-9886-BFFDB12DE636}" type="presOf" srcId="{0E73594B-C270-4EB5-921B-F8814A3C2423}" destId="{C04BA82D-5AFF-496A-ADEA-23AA3382898C}" srcOrd="0" destOrd="0" presId="urn:microsoft.com/office/officeart/2005/8/layout/list1"/>
    <dgm:cxn modelId="{2B6B12C2-B48B-4FC3-B6B1-66A88915EA4C}" type="presOf" srcId="{70902D17-FF1E-421B-859F-55E7B39D85D2}" destId="{62DABAEE-ED1E-468C-9971-824182C1286A}" srcOrd="1" destOrd="0" presId="urn:microsoft.com/office/officeart/2005/8/layout/list1"/>
    <dgm:cxn modelId="{25AEAFC4-6831-45E1-B2C8-2905654FFE60}" type="presOf" srcId="{D4A8FE4B-D758-4AA8-91ED-0EF4A38382E7}" destId="{6CAF5861-5194-4297-988B-1AE30EA8A2E5}" srcOrd="1" destOrd="0" presId="urn:microsoft.com/office/officeart/2005/8/layout/list1"/>
    <dgm:cxn modelId="{02A7BBE7-FB19-449B-BD76-9E878D57BA00}" type="presOf" srcId="{0E73594B-C270-4EB5-921B-F8814A3C2423}" destId="{CB4F96E2-B437-4961-9BBD-CE7A698978F5}" srcOrd="1" destOrd="0" presId="urn:microsoft.com/office/officeart/2005/8/layout/list1"/>
    <dgm:cxn modelId="{9BE78BEB-AD97-45AB-A6D8-00BF87D02E95}" type="presOf" srcId="{60FCA45D-7FA0-4806-9685-157EF9F0C4CC}" destId="{42FD8BDF-E52C-4008-BB03-2B99B32DA3DF}" srcOrd="0" destOrd="0" presId="urn:microsoft.com/office/officeart/2005/8/layout/list1"/>
    <dgm:cxn modelId="{05A27989-1E50-481B-9455-551A4690619D}" type="presParOf" srcId="{42FD8BDF-E52C-4008-BB03-2B99B32DA3DF}" destId="{7C21FB1D-BFF9-48F5-9899-EE90F4528B14}" srcOrd="0" destOrd="0" presId="urn:microsoft.com/office/officeart/2005/8/layout/list1"/>
    <dgm:cxn modelId="{0CFA8C4D-83D2-4EEA-9EB9-F7CA224E2763}" type="presParOf" srcId="{7C21FB1D-BFF9-48F5-9899-EE90F4528B14}" destId="{4A3D92E9-3C41-40DB-9F22-13144DA1296B}" srcOrd="0" destOrd="0" presId="urn:microsoft.com/office/officeart/2005/8/layout/list1"/>
    <dgm:cxn modelId="{0C807F65-6BF4-47BC-80AA-0DA38A2B7B29}" type="presParOf" srcId="{7C21FB1D-BFF9-48F5-9899-EE90F4528B14}" destId="{1DFC442F-E2BA-4370-992C-27AB02BEF0F2}" srcOrd="1" destOrd="0" presId="urn:microsoft.com/office/officeart/2005/8/layout/list1"/>
    <dgm:cxn modelId="{9ED6A381-EBE6-4471-BD40-BDCF94AEFE35}" type="presParOf" srcId="{42FD8BDF-E52C-4008-BB03-2B99B32DA3DF}" destId="{999A9C54-A297-4D3F-94C1-06696A5211D3}" srcOrd="1" destOrd="0" presId="urn:microsoft.com/office/officeart/2005/8/layout/list1"/>
    <dgm:cxn modelId="{5B7FE0C8-E299-46F5-8450-28DF5EB27EBF}" type="presParOf" srcId="{42FD8BDF-E52C-4008-BB03-2B99B32DA3DF}" destId="{B166C4BE-493B-474A-8306-DC61FB8B84F7}" srcOrd="2" destOrd="0" presId="urn:microsoft.com/office/officeart/2005/8/layout/list1"/>
    <dgm:cxn modelId="{99F936A1-1AC6-407A-9BBE-47B054407C56}" type="presParOf" srcId="{42FD8BDF-E52C-4008-BB03-2B99B32DA3DF}" destId="{39CFDCA9-6A87-4A67-ACE2-01B403DB72DF}" srcOrd="3" destOrd="0" presId="urn:microsoft.com/office/officeart/2005/8/layout/list1"/>
    <dgm:cxn modelId="{67C49DB5-DD30-45AA-A0CE-865696B93265}" type="presParOf" srcId="{42FD8BDF-E52C-4008-BB03-2B99B32DA3DF}" destId="{AAAFA8F3-F667-4BFD-98E3-D6B64ED90CAA}" srcOrd="4" destOrd="0" presId="urn:microsoft.com/office/officeart/2005/8/layout/list1"/>
    <dgm:cxn modelId="{0776E1A2-FAF6-4F4E-B153-64F415F0A81F}" type="presParOf" srcId="{AAAFA8F3-F667-4BFD-98E3-D6B64ED90CAA}" destId="{6A105F32-8336-40C5-840D-4B658AEAF840}" srcOrd="0" destOrd="0" presId="urn:microsoft.com/office/officeart/2005/8/layout/list1"/>
    <dgm:cxn modelId="{00591F0A-A100-4B85-855D-F074D62C0426}" type="presParOf" srcId="{AAAFA8F3-F667-4BFD-98E3-D6B64ED90CAA}" destId="{62DABAEE-ED1E-468C-9971-824182C1286A}" srcOrd="1" destOrd="0" presId="urn:microsoft.com/office/officeart/2005/8/layout/list1"/>
    <dgm:cxn modelId="{98FBF983-9545-448B-B9D7-35C9C9E37786}" type="presParOf" srcId="{42FD8BDF-E52C-4008-BB03-2B99B32DA3DF}" destId="{7B4000B2-2506-4CE3-AF1D-2D97F8A91B04}" srcOrd="5" destOrd="0" presId="urn:microsoft.com/office/officeart/2005/8/layout/list1"/>
    <dgm:cxn modelId="{C9FF8B4B-9540-46B8-93C0-65BA98A2A3BF}" type="presParOf" srcId="{42FD8BDF-E52C-4008-BB03-2B99B32DA3DF}" destId="{5C92A989-2A6E-4628-AE2A-6531340855A3}" srcOrd="6" destOrd="0" presId="urn:microsoft.com/office/officeart/2005/8/layout/list1"/>
    <dgm:cxn modelId="{296C655B-7F9C-4603-8CC3-0048655EC09C}" type="presParOf" srcId="{42FD8BDF-E52C-4008-BB03-2B99B32DA3DF}" destId="{55E2D962-4F45-4E95-84B2-53D24777CABD}" srcOrd="7" destOrd="0" presId="urn:microsoft.com/office/officeart/2005/8/layout/list1"/>
    <dgm:cxn modelId="{1C5B5F2C-F23B-4575-8479-27BE0237981E}" type="presParOf" srcId="{42FD8BDF-E52C-4008-BB03-2B99B32DA3DF}" destId="{7A72125C-5ED0-47FE-B7B5-DF15115314F3}" srcOrd="8" destOrd="0" presId="urn:microsoft.com/office/officeart/2005/8/layout/list1"/>
    <dgm:cxn modelId="{A32E0C66-7D4A-4724-AE8E-7E9D9D42CE54}" type="presParOf" srcId="{7A72125C-5ED0-47FE-B7B5-DF15115314F3}" destId="{DA2A5E9A-975A-45E7-97B2-08B5B1F7B7F8}" srcOrd="0" destOrd="0" presId="urn:microsoft.com/office/officeart/2005/8/layout/list1"/>
    <dgm:cxn modelId="{78ED0750-FDD3-45C0-AF10-0B8FF72ED69D}" type="presParOf" srcId="{7A72125C-5ED0-47FE-B7B5-DF15115314F3}" destId="{ACCF1A14-5B0E-4FA5-96DD-AD6CE89DEE9E}" srcOrd="1" destOrd="0" presId="urn:microsoft.com/office/officeart/2005/8/layout/list1"/>
    <dgm:cxn modelId="{F62C90FE-3BDE-4494-B660-E7900B494B3B}" type="presParOf" srcId="{42FD8BDF-E52C-4008-BB03-2B99B32DA3DF}" destId="{13B30834-216E-4E4C-97CF-12E353B1074A}" srcOrd="9" destOrd="0" presId="urn:microsoft.com/office/officeart/2005/8/layout/list1"/>
    <dgm:cxn modelId="{635694AD-6A35-437E-A28C-367F6C085BC8}" type="presParOf" srcId="{42FD8BDF-E52C-4008-BB03-2B99B32DA3DF}" destId="{AB917446-2101-41E6-A707-8ABECC72EF2B}" srcOrd="10" destOrd="0" presId="urn:microsoft.com/office/officeart/2005/8/layout/list1"/>
    <dgm:cxn modelId="{64D31E21-C2C4-48B5-B556-692B496CF033}" type="presParOf" srcId="{42FD8BDF-E52C-4008-BB03-2B99B32DA3DF}" destId="{05F936D7-CE04-49BA-8577-E299FEF6EC1E}" srcOrd="11" destOrd="0" presId="urn:microsoft.com/office/officeart/2005/8/layout/list1"/>
    <dgm:cxn modelId="{170C1C3A-6FA0-442A-A70C-9604052465FF}" type="presParOf" srcId="{42FD8BDF-E52C-4008-BB03-2B99B32DA3DF}" destId="{5EBAD454-EE4A-4ADF-9EB8-006D78D9E0A0}" srcOrd="12" destOrd="0" presId="urn:microsoft.com/office/officeart/2005/8/layout/list1"/>
    <dgm:cxn modelId="{481721DF-60D5-496E-A24E-1B4E89D77E8B}" type="presParOf" srcId="{5EBAD454-EE4A-4ADF-9EB8-006D78D9E0A0}" destId="{1DBB9166-4CC2-4096-915C-BC9146E3278A}" srcOrd="0" destOrd="0" presId="urn:microsoft.com/office/officeart/2005/8/layout/list1"/>
    <dgm:cxn modelId="{DE848725-C108-461D-827B-700B67DED1A7}" type="presParOf" srcId="{5EBAD454-EE4A-4ADF-9EB8-006D78D9E0A0}" destId="{6CAF5861-5194-4297-988B-1AE30EA8A2E5}" srcOrd="1" destOrd="0" presId="urn:microsoft.com/office/officeart/2005/8/layout/list1"/>
    <dgm:cxn modelId="{C104EA97-6501-48F8-8E0A-8D39DB9F1555}" type="presParOf" srcId="{42FD8BDF-E52C-4008-BB03-2B99B32DA3DF}" destId="{6270093F-D49C-404F-97BC-807203BCCDD6}" srcOrd="13" destOrd="0" presId="urn:microsoft.com/office/officeart/2005/8/layout/list1"/>
    <dgm:cxn modelId="{D9233CD9-77CE-4534-9685-ED10A80AE638}" type="presParOf" srcId="{42FD8BDF-E52C-4008-BB03-2B99B32DA3DF}" destId="{F36F267E-6942-474F-9311-F1A274BD1B4A}" srcOrd="14" destOrd="0" presId="urn:microsoft.com/office/officeart/2005/8/layout/list1"/>
    <dgm:cxn modelId="{1AC2FA6F-39EB-436B-9A20-5FC7119FEE72}" type="presParOf" srcId="{42FD8BDF-E52C-4008-BB03-2B99B32DA3DF}" destId="{84725583-F84F-48B5-B87F-757CB89E67DB}" srcOrd="15" destOrd="0" presId="urn:microsoft.com/office/officeart/2005/8/layout/list1"/>
    <dgm:cxn modelId="{42C58985-569F-4D09-8452-C4BFAE3CA2AF}" type="presParOf" srcId="{42FD8BDF-E52C-4008-BB03-2B99B32DA3DF}" destId="{1088CD35-B569-4CDE-8C90-9612B018BE8C}" srcOrd="16" destOrd="0" presId="urn:microsoft.com/office/officeart/2005/8/layout/list1"/>
    <dgm:cxn modelId="{44C6F3F2-49B4-42C0-94CC-C089EC0BC926}" type="presParOf" srcId="{1088CD35-B569-4CDE-8C90-9612B018BE8C}" destId="{9EA1F477-B2A1-482F-A002-F640DFF17AE7}" srcOrd="0" destOrd="0" presId="urn:microsoft.com/office/officeart/2005/8/layout/list1"/>
    <dgm:cxn modelId="{26796F87-AC2C-4899-BBC5-E045F0F3C881}" type="presParOf" srcId="{1088CD35-B569-4CDE-8C90-9612B018BE8C}" destId="{340EF4C2-8904-4DA5-AC20-9DC16DF3DBE8}" srcOrd="1" destOrd="0" presId="urn:microsoft.com/office/officeart/2005/8/layout/list1"/>
    <dgm:cxn modelId="{7B5BAAAE-0847-4786-897A-9A582D4A18AC}" type="presParOf" srcId="{42FD8BDF-E52C-4008-BB03-2B99B32DA3DF}" destId="{388BDB9E-E3B4-4829-B9E4-D9452619B364}" srcOrd="17" destOrd="0" presId="urn:microsoft.com/office/officeart/2005/8/layout/list1"/>
    <dgm:cxn modelId="{FF53FCB6-2636-4D4D-8E69-B2681A8C7F84}" type="presParOf" srcId="{42FD8BDF-E52C-4008-BB03-2B99B32DA3DF}" destId="{6526E4C6-379E-47AD-93D6-790B7DD8BADF}" srcOrd="18" destOrd="0" presId="urn:microsoft.com/office/officeart/2005/8/layout/list1"/>
    <dgm:cxn modelId="{F8065F06-2DBC-4434-9F7A-BAE88E9606DB}" type="presParOf" srcId="{42FD8BDF-E52C-4008-BB03-2B99B32DA3DF}" destId="{17C36418-96C5-4547-8B77-6DA6323CDE7E}" srcOrd="19" destOrd="0" presId="urn:microsoft.com/office/officeart/2005/8/layout/list1"/>
    <dgm:cxn modelId="{783229E9-9EDD-4C44-A1C1-048F2CCCA447}" type="presParOf" srcId="{42FD8BDF-E52C-4008-BB03-2B99B32DA3DF}" destId="{D7C871F2-7AF3-44C2-A25E-62AE7AD9A9B0}" srcOrd="20" destOrd="0" presId="urn:microsoft.com/office/officeart/2005/8/layout/list1"/>
    <dgm:cxn modelId="{3C447743-42AA-44ED-B6A3-0ECE3FB15D6B}" type="presParOf" srcId="{D7C871F2-7AF3-44C2-A25E-62AE7AD9A9B0}" destId="{C04BA82D-5AFF-496A-ADEA-23AA3382898C}" srcOrd="0" destOrd="0" presId="urn:microsoft.com/office/officeart/2005/8/layout/list1"/>
    <dgm:cxn modelId="{81348B8D-1ABF-4AFF-BD39-0C293FE75D25}" type="presParOf" srcId="{D7C871F2-7AF3-44C2-A25E-62AE7AD9A9B0}" destId="{CB4F96E2-B437-4961-9BBD-CE7A698978F5}" srcOrd="1" destOrd="0" presId="urn:microsoft.com/office/officeart/2005/8/layout/list1"/>
    <dgm:cxn modelId="{4C433940-28C4-4847-A28B-3AB2F5DB3D48}" type="presParOf" srcId="{42FD8BDF-E52C-4008-BB03-2B99B32DA3DF}" destId="{51AAE0F6-3315-4ECC-AC07-EEDF62F43071}" srcOrd="21" destOrd="0" presId="urn:microsoft.com/office/officeart/2005/8/layout/list1"/>
    <dgm:cxn modelId="{73713D01-9958-4087-B071-CE2836B5CB7E}" type="presParOf" srcId="{42FD8BDF-E52C-4008-BB03-2B99B32DA3DF}" destId="{4D5F0287-921D-4320-89C6-F82621E1829D}" srcOrd="2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00BEAC4-B945-400E-8EA8-4A69B04182FE}" type="doc">
      <dgm:prSet loTypeId="urn:microsoft.com/office/officeart/2009/3/layout/StepUpProcess" loCatId="process" qsTypeId="urn:microsoft.com/office/officeart/2005/8/quickstyle/simple1" qsCatId="simple" csTypeId="urn:microsoft.com/office/officeart/2005/8/colors/colorful3" csCatId="colorful" phldr="1"/>
      <dgm:spPr/>
      <dgm:t>
        <a:bodyPr/>
        <a:lstStyle/>
        <a:p>
          <a:endParaRPr lang="en-SG"/>
        </a:p>
      </dgm:t>
    </dgm:pt>
    <dgm:pt modelId="{D47A1C4D-B35B-4521-A72C-DBBADA0A090B}">
      <dgm:prSet phldrT="[Text]"/>
      <dgm:spPr/>
      <dgm:t>
        <a:bodyPr/>
        <a:lstStyle/>
        <a:p>
          <a:r>
            <a:rPr lang="en-SG" dirty="0"/>
            <a:t>Virtual meetings</a:t>
          </a:r>
        </a:p>
      </dgm:t>
    </dgm:pt>
    <dgm:pt modelId="{847574E2-0D51-4FC4-8877-FF9A09ADBB9C}" type="parTrans" cxnId="{81DDD4D4-7B1A-4103-B7C8-800D2D5CCF91}">
      <dgm:prSet/>
      <dgm:spPr/>
      <dgm:t>
        <a:bodyPr/>
        <a:lstStyle/>
        <a:p>
          <a:endParaRPr lang="en-SG"/>
        </a:p>
      </dgm:t>
    </dgm:pt>
    <dgm:pt modelId="{8B724E2D-13DB-494B-B5B8-6E591185A8EE}" type="sibTrans" cxnId="{81DDD4D4-7B1A-4103-B7C8-800D2D5CCF91}">
      <dgm:prSet/>
      <dgm:spPr/>
      <dgm:t>
        <a:bodyPr/>
        <a:lstStyle/>
        <a:p>
          <a:endParaRPr lang="en-SG"/>
        </a:p>
      </dgm:t>
    </dgm:pt>
    <dgm:pt modelId="{98CA5823-152E-4903-9D9A-97CE527682FF}">
      <dgm:prSet phldrT="[Text]"/>
      <dgm:spPr/>
      <dgm:t>
        <a:bodyPr/>
        <a:lstStyle/>
        <a:p>
          <a:r>
            <a:rPr lang="en-SG" dirty="0"/>
            <a:t>Take public transport</a:t>
          </a:r>
        </a:p>
      </dgm:t>
    </dgm:pt>
    <dgm:pt modelId="{9373A831-F170-492C-9311-2553F2FF5B0F}" type="parTrans" cxnId="{92B59900-196D-4446-9CF7-6DAEEA1762B7}">
      <dgm:prSet/>
      <dgm:spPr/>
      <dgm:t>
        <a:bodyPr/>
        <a:lstStyle/>
        <a:p>
          <a:endParaRPr lang="en-SG"/>
        </a:p>
      </dgm:t>
    </dgm:pt>
    <dgm:pt modelId="{70A90CC4-668F-4F50-86BF-887DE4084938}" type="sibTrans" cxnId="{92B59900-196D-4446-9CF7-6DAEEA1762B7}">
      <dgm:prSet/>
      <dgm:spPr/>
      <dgm:t>
        <a:bodyPr/>
        <a:lstStyle/>
        <a:p>
          <a:endParaRPr lang="en-SG"/>
        </a:p>
      </dgm:t>
    </dgm:pt>
    <dgm:pt modelId="{E63A573F-DDA9-4249-9294-5C2510AA0649}">
      <dgm:prSet phldrT="[Text]"/>
      <dgm:spPr/>
      <dgm:t>
        <a:bodyPr/>
        <a:lstStyle/>
        <a:p>
          <a:r>
            <a:rPr lang="en-SG" dirty="0"/>
            <a:t>Carpool</a:t>
          </a:r>
        </a:p>
      </dgm:t>
    </dgm:pt>
    <dgm:pt modelId="{198C5255-48A0-4472-9399-AC9E84CD2651}" type="parTrans" cxnId="{EF2A2937-BBFA-4836-8DEC-A10C9301BDEA}">
      <dgm:prSet/>
      <dgm:spPr/>
      <dgm:t>
        <a:bodyPr/>
        <a:lstStyle/>
        <a:p>
          <a:endParaRPr lang="en-SG"/>
        </a:p>
      </dgm:t>
    </dgm:pt>
    <dgm:pt modelId="{BB3C2BC5-2EC8-41CC-9B36-22BE4B77EB28}" type="sibTrans" cxnId="{EF2A2937-BBFA-4836-8DEC-A10C9301BDEA}">
      <dgm:prSet/>
      <dgm:spPr/>
      <dgm:t>
        <a:bodyPr/>
        <a:lstStyle/>
        <a:p>
          <a:endParaRPr lang="en-SG"/>
        </a:p>
      </dgm:t>
    </dgm:pt>
    <dgm:pt modelId="{02A0C194-4EF6-46F9-A1A8-9E6E372714E4}">
      <dgm:prSet phldrT="[Text]"/>
      <dgm:spPr/>
      <dgm:t>
        <a:bodyPr/>
        <a:lstStyle/>
        <a:p>
          <a:r>
            <a:rPr lang="en-SG" dirty="0"/>
            <a:t>Bike, walk</a:t>
          </a:r>
        </a:p>
      </dgm:t>
    </dgm:pt>
    <dgm:pt modelId="{8E9A1138-BD76-4BC5-AFCF-13B95DE4BD16}" type="parTrans" cxnId="{63A22BA9-4DDE-4C97-8C1E-DFE7B87A1B9A}">
      <dgm:prSet/>
      <dgm:spPr/>
      <dgm:t>
        <a:bodyPr/>
        <a:lstStyle/>
        <a:p>
          <a:endParaRPr lang="en-SG"/>
        </a:p>
      </dgm:t>
    </dgm:pt>
    <dgm:pt modelId="{3821F7D8-30C7-4A13-855D-A6B276C4B0AA}" type="sibTrans" cxnId="{63A22BA9-4DDE-4C97-8C1E-DFE7B87A1B9A}">
      <dgm:prSet/>
      <dgm:spPr/>
      <dgm:t>
        <a:bodyPr/>
        <a:lstStyle/>
        <a:p>
          <a:endParaRPr lang="en-SG"/>
        </a:p>
      </dgm:t>
    </dgm:pt>
    <dgm:pt modelId="{AD98460F-885A-40AF-8D61-128AEED76E51}">
      <dgm:prSet phldrT="[Text]"/>
      <dgm:spPr/>
      <dgm:t>
        <a:bodyPr/>
        <a:lstStyle/>
        <a:p>
          <a:r>
            <a:rPr lang="en-SG" dirty="0"/>
            <a:t>Share a vehicle</a:t>
          </a:r>
        </a:p>
      </dgm:t>
    </dgm:pt>
    <dgm:pt modelId="{B38106A4-39E0-4056-8E66-AC744C040DD6}" type="parTrans" cxnId="{5EA7260C-6FDC-4F5A-9F87-BBCE0FAAE0FD}">
      <dgm:prSet/>
      <dgm:spPr/>
      <dgm:t>
        <a:bodyPr/>
        <a:lstStyle/>
        <a:p>
          <a:endParaRPr lang="en-SG"/>
        </a:p>
      </dgm:t>
    </dgm:pt>
    <dgm:pt modelId="{0516287A-A8CA-4998-8B03-FFCCD869AF0F}" type="sibTrans" cxnId="{5EA7260C-6FDC-4F5A-9F87-BBCE0FAAE0FD}">
      <dgm:prSet/>
      <dgm:spPr/>
      <dgm:t>
        <a:bodyPr/>
        <a:lstStyle/>
        <a:p>
          <a:endParaRPr lang="en-SG"/>
        </a:p>
      </dgm:t>
    </dgm:pt>
    <dgm:pt modelId="{507BECC0-5737-4512-8D28-9E1F29E44709}">
      <dgm:prSet phldrT="[Text]"/>
      <dgm:spPr/>
      <dgm:t>
        <a:bodyPr/>
        <a:lstStyle/>
        <a:p>
          <a:r>
            <a:rPr lang="en-SG" dirty="0"/>
            <a:t>Smaller vehicle</a:t>
          </a:r>
        </a:p>
      </dgm:t>
    </dgm:pt>
    <dgm:pt modelId="{475C718B-CF51-4A3E-A227-8E042B90F468}" type="parTrans" cxnId="{CCA1E606-6C99-46D1-87AD-5A8A354000F8}">
      <dgm:prSet/>
      <dgm:spPr/>
      <dgm:t>
        <a:bodyPr/>
        <a:lstStyle/>
        <a:p>
          <a:endParaRPr lang="en-SG"/>
        </a:p>
      </dgm:t>
    </dgm:pt>
    <dgm:pt modelId="{BA849704-8146-4804-8D0E-7E7B219D2375}" type="sibTrans" cxnId="{CCA1E606-6C99-46D1-87AD-5A8A354000F8}">
      <dgm:prSet/>
      <dgm:spPr/>
      <dgm:t>
        <a:bodyPr/>
        <a:lstStyle/>
        <a:p>
          <a:endParaRPr lang="en-SG"/>
        </a:p>
      </dgm:t>
    </dgm:pt>
    <dgm:pt modelId="{9EBCE79B-3AF5-42C6-84CE-3F563D06D5D8}">
      <dgm:prSet phldrT="[Text]"/>
      <dgm:spPr/>
      <dgm:t>
        <a:bodyPr/>
        <a:lstStyle/>
        <a:p>
          <a:r>
            <a:rPr lang="en-SG" dirty="0"/>
            <a:t>Hybrid car</a:t>
          </a:r>
        </a:p>
      </dgm:t>
    </dgm:pt>
    <dgm:pt modelId="{42A157EF-5EBC-473B-9E45-9A22E1C2D414}" type="parTrans" cxnId="{1191EEA7-DFA2-4A51-81DF-33359A6B4A90}">
      <dgm:prSet/>
      <dgm:spPr/>
      <dgm:t>
        <a:bodyPr/>
        <a:lstStyle/>
        <a:p>
          <a:endParaRPr lang="en-SG"/>
        </a:p>
      </dgm:t>
    </dgm:pt>
    <dgm:pt modelId="{3595F215-3025-4295-AFDE-B088ED7D664C}" type="sibTrans" cxnId="{1191EEA7-DFA2-4A51-81DF-33359A6B4A90}">
      <dgm:prSet/>
      <dgm:spPr/>
      <dgm:t>
        <a:bodyPr/>
        <a:lstStyle/>
        <a:p>
          <a:endParaRPr lang="en-SG"/>
        </a:p>
      </dgm:t>
    </dgm:pt>
    <dgm:pt modelId="{EB656587-3105-465C-B708-1B8D192C3812}">
      <dgm:prSet phldrT="[Text]"/>
      <dgm:spPr/>
      <dgm:t>
        <a:bodyPr/>
        <a:lstStyle/>
        <a:p>
          <a:r>
            <a:rPr lang="en-SG" dirty="0"/>
            <a:t>Electric car</a:t>
          </a:r>
        </a:p>
      </dgm:t>
    </dgm:pt>
    <dgm:pt modelId="{97556634-C6ED-420F-BF88-E5296C84F448}" type="parTrans" cxnId="{35E6428B-F114-4B73-AE7D-37EA27AF48A4}">
      <dgm:prSet/>
      <dgm:spPr/>
      <dgm:t>
        <a:bodyPr/>
        <a:lstStyle/>
        <a:p>
          <a:endParaRPr lang="en-SG"/>
        </a:p>
      </dgm:t>
    </dgm:pt>
    <dgm:pt modelId="{05951426-FF87-4F1C-AC87-BE2E2EDAD662}" type="sibTrans" cxnId="{35E6428B-F114-4B73-AE7D-37EA27AF48A4}">
      <dgm:prSet/>
      <dgm:spPr/>
      <dgm:t>
        <a:bodyPr/>
        <a:lstStyle/>
        <a:p>
          <a:endParaRPr lang="en-SG"/>
        </a:p>
      </dgm:t>
    </dgm:pt>
    <dgm:pt modelId="{2D69E114-97DB-4ABC-8F97-65425446BF8A}">
      <dgm:prSet phldrT="[Text]"/>
      <dgm:spPr/>
      <dgm:t>
        <a:bodyPr/>
        <a:lstStyle/>
        <a:p>
          <a:r>
            <a:rPr lang="en-SG" dirty="0"/>
            <a:t>Live in a compact town</a:t>
          </a:r>
        </a:p>
      </dgm:t>
    </dgm:pt>
    <dgm:pt modelId="{69A67099-A2F8-4EF8-95AA-D2BCEA002764}" type="parTrans" cxnId="{B1675A83-933E-47B1-8E0B-2BD85057BC51}">
      <dgm:prSet/>
      <dgm:spPr/>
      <dgm:t>
        <a:bodyPr/>
        <a:lstStyle/>
        <a:p>
          <a:endParaRPr lang="en-SG"/>
        </a:p>
      </dgm:t>
    </dgm:pt>
    <dgm:pt modelId="{7BE128DC-D1D6-46B2-99CA-786AAAD9AB1C}" type="sibTrans" cxnId="{B1675A83-933E-47B1-8E0B-2BD85057BC51}">
      <dgm:prSet/>
      <dgm:spPr/>
      <dgm:t>
        <a:bodyPr/>
        <a:lstStyle/>
        <a:p>
          <a:endParaRPr lang="en-SG"/>
        </a:p>
      </dgm:t>
    </dgm:pt>
    <dgm:pt modelId="{A5DC153E-E943-471D-AA99-4A30ABE4C986}" type="pres">
      <dgm:prSet presAssocID="{000BEAC4-B945-400E-8EA8-4A69B04182FE}" presName="rootnode" presStyleCnt="0">
        <dgm:presLayoutVars>
          <dgm:chMax/>
          <dgm:chPref/>
          <dgm:dir/>
          <dgm:animLvl val="lvl"/>
        </dgm:presLayoutVars>
      </dgm:prSet>
      <dgm:spPr/>
    </dgm:pt>
    <dgm:pt modelId="{AA546F35-BCD3-41D0-8BEF-EC2CA341C5E0}" type="pres">
      <dgm:prSet presAssocID="{2D69E114-97DB-4ABC-8F97-65425446BF8A}" presName="composite" presStyleCnt="0"/>
      <dgm:spPr/>
    </dgm:pt>
    <dgm:pt modelId="{7314BEB0-064C-488F-94D6-A0F91520E678}" type="pres">
      <dgm:prSet presAssocID="{2D69E114-97DB-4ABC-8F97-65425446BF8A}" presName="LShape" presStyleLbl="alignNode1" presStyleIdx="0" presStyleCnt="17"/>
      <dgm:spPr/>
    </dgm:pt>
    <dgm:pt modelId="{46098CEB-A769-45D6-AF71-F656774637C3}" type="pres">
      <dgm:prSet presAssocID="{2D69E114-97DB-4ABC-8F97-65425446BF8A}" presName="ParentText" presStyleLbl="revTx" presStyleIdx="0" presStyleCnt="9">
        <dgm:presLayoutVars>
          <dgm:chMax val="0"/>
          <dgm:chPref val="0"/>
          <dgm:bulletEnabled val="1"/>
        </dgm:presLayoutVars>
      </dgm:prSet>
      <dgm:spPr/>
    </dgm:pt>
    <dgm:pt modelId="{3DAE0661-683D-4194-9471-4314F0373E15}" type="pres">
      <dgm:prSet presAssocID="{2D69E114-97DB-4ABC-8F97-65425446BF8A}" presName="Triangle" presStyleLbl="alignNode1" presStyleIdx="1" presStyleCnt="17"/>
      <dgm:spPr/>
    </dgm:pt>
    <dgm:pt modelId="{E5906F1D-0D83-4266-B019-6E568449C54C}" type="pres">
      <dgm:prSet presAssocID="{7BE128DC-D1D6-46B2-99CA-786AAAD9AB1C}" presName="sibTrans" presStyleCnt="0"/>
      <dgm:spPr/>
    </dgm:pt>
    <dgm:pt modelId="{2BE56D95-5839-4AEB-B00C-EA0BEBACA064}" type="pres">
      <dgm:prSet presAssocID="{7BE128DC-D1D6-46B2-99CA-786AAAD9AB1C}" presName="space" presStyleCnt="0"/>
      <dgm:spPr/>
    </dgm:pt>
    <dgm:pt modelId="{6083C1B9-007D-4302-A9B2-DF7D710DDEF9}" type="pres">
      <dgm:prSet presAssocID="{D47A1C4D-B35B-4521-A72C-DBBADA0A090B}" presName="composite" presStyleCnt="0"/>
      <dgm:spPr/>
    </dgm:pt>
    <dgm:pt modelId="{35069A27-54F4-492B-8C43-24A0C697AB8C}" type="pres">
      <dgm:prSet presAssocID="{D47A1C4D-B35B-4521-A72C-DBBADA0A090B}" presName="LShape" presStyleLbl="alignNode1" presStyleIdx="2" presStyleCnt="17"/>
      <dgm:spPr/>
    </dgm:pt>
    <dgm:pt modelId="{31F7C220-194A-42F2-9DBC-16779AC3745E}" type="pres">
      <dgm:prSet presAssocID="{D47A1C4D-B35B-4521-A72C-DBBADA0A090B}" presName="ParentText" presStyleLbl="revTx" presStyleIdx="1" presStyleCnt="9">
        <dgm:presLayoutVars>
          <dgm:chMax val="0"/>
          <dgm:chPref val="0"/>
          <dgm:bulletEnabled val="1"/>
        </dgm:presLayoutVars>
      </dgm:prSet>
      <dgm:spPr/>
    </dgm:pt>
    <dgm:pt modelId="{8733EF2A-84FA-44E4-94D2-84B12D6224C2}" type="pres">
      <dgm:prSet presAssocID="{D47A1C4D-B35B-4521-A72C-DBBADA0A090B}" presName="Triangle" presStyleLbl="alignNode1" presStyleIdx="3" presStyleCnt="17"/>
      <dgm:spPr/>
    </dgm:pt>
    <dgm:pt modelId="{72ECEDAB-4DA7-4E8D-A1AF-72293BE21D54}" type="pres">
      <dgm:prSet presAssocID="{8B724E2D-13DB-494B-B5B8-6E591185A8EE}" presName="sibTrans" presStyleCnt="0"/>
      <dgm:spPr/>
    </dgm:pt>
    <dgm:pt modelId="{BF008F45-3F35-44F5-AA43-966BD5635765}" type="pres">
      <dgm:prSet presAssocID="{8B724E2D-13DB-494B-B5B8-6E591185A8EE}" presName="space" presStyleCnt="0"/>
      <dgm:spPr/>
    </dgm:pt>
    <dgm:pt modelId="{018DBE7C-463B-4BAA-A7E3-20DA21EF41F6}" type="pres">
      <dgm:prSet presAssocID="{02A0C194-4EF6-46F9-A1A8-9E6E372714E4}" presName="composite" presStyleCnt="0"/>
      <dgm:spPr/>
    </dgm:pt>
    <dgm:pt modelId="{C191329B-911E-4D3F-97FA-9D80DE3272AE}" type="pres">
      <dgm:prSet presAssocID="{02A0C194-4EF6-46F9-A1A8-9E6E372714E4}" presName="LShape" presStyleLbl="alignNode1" presStyleIdx="4" presStyleCnt="17"/>
      <dgm:spPr/>
    </dgm:pt>
    <dgm:pt modelId="{EC51D953-D03A-434E-A9D6-FD2F77F4B7CE}" type="pres">
      <dgm:prSet presAssocID="{02A0C194-4EF6-46F9-A1A8-9E6E372714E4}" presName="ParentText" presStyleLbl="revTx" presStyleIdx="2" presStyleCnt="9">
        <dgm:presLayoutVars>
          <dgm:chMax val="0"/>
          <dgm:chPref val="0"/>
          <dgm:bulletEnabled val="1"/>
        </dgm:presLayoutVars>
      </dgm:prSet>
      <dgm:spPr/>
    </dgm:pt>
    <dgm:pt modelId="{81031112-B19F-4C39-BA26-7F00F337AA78}" type="pres">
      <dgm:prSet presAssocID="{02A0C194-4EF6-46F9-A1A8-9E6E372714E4}" presName="Triangle" presStyleLbl="alignNode1" presStyleIdx="5" presStyleCnt="17"/>
      <dgm:spPr/>
    </dgm:pt>
    <dgm:pt modelId="{969813E5-3E1E-4256-BEF6-9D270937DFF8}" type="pres">
      <dgm:prSet presAssocID="{3821F7D8-30C7-4A13-855D-A6B276C4B0AA}" presName="sibTrans" presStyleCnt="0"/>
      <dgm:spPr/>
    </dgm:pt>
    <dgm:pt modelId="{66E6F3B7-F5F6-4157-8459-0B81A9953B93}" type="pres">
      <dgm:prSet presAssocID="{3821F7D8-30C7-4A13-855D-A6B276C4B0AA}" presName="space" presStyleCnt="0"/>
      <dgm:spPr/>
    </dgm:pt>
    <dgm:pt modelId="{3050D4FB-522A-4753-A055-5D459A214CC3}" type="pres">
      <dgm:prSet presAssocID="{98CA5823-152E-4903-9D9A-97CE527682FF}" presName="composite" presStyleCnt="0"/>
      <dgm:spPr/>
    </dgm:pt>
    <dgm:pt modelId="{C12B771A-C871-4197-90AA-8030DDD5726A}" type="pres">
      <dgm:prSet presAssocID="{98CA5823-152E-4903-9D9A-97CE527682FF}" presName="LShape" presStyleLbl="alignNode1" presStyleIdx="6" presStyleCnt="17"/>
      <dgm:spPr/>
    </dgm:pt>
    <dgm:pt modelId="{8017BECF-B980-40D4-8FE0-67A224D7F13D}" type="pres">
      <dgm:prSet presAssocID="{98CA5823-152E-4903-9D9A-97CE527682FF}" presName="ParentText" presStyleLbl="revTx" presStyleIdx="3" presStyleCnt="9">
        <dgm:presLayoutVars>
          <dgm:chMax val="0"/>
          <dgm:chPref val="0"/>
          <dgm:bulletEnabled val="1"/>
        </dgm:presLayoutVars>
      </dgm:prSet>
      <dgm:spPr/>
    </dgm:pt>
    <dgm:pt modelId="{76434D9A-8F85-450A-92A8-4012609B83E7}" type="pres">
      <dgm:prSet presAssocID="{98CA5823-152E-4903-9D9A-97CE527682FF}" presName="Triangle" presStyleLbl="alignNode1" presStyleIdx="7" presStyleCnt="17"/>
      <dgm:spPr/>
    </dgm:pt>
    <dgm:pt modelId="{AD4240CF-5AF2-43D0-89D9-AAA42EBCCAF7}" type="pres">
      <dgm:prSet presAssocID="{70A90CC4-668F-4F50-86BF-887DE4084938}" presName="sibTrans" presStyleCnt="0"/>
      <dgm:spPr/>
    </dgm:pt>
    <dgm:pt modelId="{936E4452-D91B-44AB-9878-A57FEC625FC7}" type="pres">
      <dgm:prSet presAssocID="{70A90CC4-668F-4F50-86BF-887DE4084938}" presName="space" presStyleCnt="0"/>
      <dgm:spPr/>
    </dgm:pt>
    <dgm:pt modelId="{6C686D44-E132-49CF-BAF4-BB673D1FEAEE}" type="pres">
      <dgm:prSet presAssocID="{E63A573F-DDA9-4249-9294-5C2510AA0649}" presName="composite" presStyleCnt="0"/>
      <dgm:spPr/>
    </dgm:pt>
    <dgm:pt modelId="{DB136B0A-762B-4199-8E3D-9E65AD9E0C4F}" type="pres">
      <dgm:prSet presAssocID="{E63A573F-DDA9-4249-9294-5C2510AA0649}" presName="LShape" presStyleLbl="alignNode1" presStyleIdx="8" presStyleCnt="17"/>
      <dgm:spPr/>
    </dgm:pt>
    <dgm:pt modelId="{3A3ABCD1-1B29-4A01-A39F-1A728417CFEC}" type="pres">
      <dgm:prSet presAssocID="{E63A573F-DDA9-4249-9294-5C2510AA0649}" presName="ParentText" presStyleLbl="revTx" presStyleIdx="4" presStyleCnt="9">
        <dgm:presLayoutVars>
          <dgm:chMax val="0"/>
          <dgm:chPref val="0"/>
          <dgm:bulletEnabled val="1"/>
        </dgm:presLayoutVars>
      </dgm:prSet>
      <dgm:spPr/>
    </dgm:pt>
    <dgm:pt modelId="{A747DA97-AD01-4A1A-AA51-765C369F6594}" type="pres">
      <dgm:prSet presAssocID="{E63A573F-DDA9-4249-9294-5C2510AA0649}" presName="Triangle" presStyleLbl="alignNode1" presStyleIdx="9" presStyleCnt="17"/>
      <dgm:spPr/>
    </dgm:pt>
    <dgm:pt modelId="{093B9288-6514-44F9-AF4B-6069C6C193B3}" type="pres">
      <dgm:prSet presAssocID="{BB3C2BC5-2EC8-41CC-9B36-22BE4B77EB28}" presName="sibTrans" presStyleCnt="0"/>
      <dgm:spPr/>
    </dgm:pt>
    <dgm:pt modelId="{2DBED879-268B-4024-9441-883BE5C2BD78}" type="pres">
      <dgm:prSet presAssocID="{BB3C2BC5-2EC8-41CC-9B36-22BE4B77EB28}" presName="space" presStyleCnt="0"/>
      <dgm:spPr/>
    </dgm:pt>
    <dgm:pt modelId="{694C2656-3873-49C4-A37B-30F435000277}" type="pres">
      <dgm:prSet presAssocID="{AD98460F-885A-40AF-8D61-128AEED76E51}" presName="composite" presStyleCnt="0"/>
      <dgm:spPr/>
    </dgm:pt>
    <dgm:pt modelId="{7E7B5F81-DFEC-4503-A98F-6D77F458CC15}" type="pres">
      <dgm:prSet presAssocID="{AD98460F-885A-40AF-8D61-128AEED76E51}" presName="LShape" presStyleLbl="alignNode1" presStyleIdx="10" presStyleCnt="17"/>
      <dgm:spPr/>
    </dgm:pt>
    <dgm:pt modelId="{5DF6AF3B-1EF1-43C2-AAC3-4D66AD02DA5B}" type="pres">
      <dgm:prSet presAssocID="{AD98460F-885A-40AF-8D61-128AEED76E51}" presName="ParentText" presStyleLbl="revTx" presStyleIdx="5" presStyleCnt="9">
        <dgm:presLayoutVars>
          <dgm:chMax val="0"/>
          <dgm:chPref val="0"/>
          <dgm:bulletEnabled val="1"/>
        </dgm:presLayoutVars>
      </dgm:prSet>
      <dgm:spPr/>
    </dgm:pt>
    <dgm:pt modelId="{4CB116AD-4B6B-4B2D-986B-CE8178808D4A}" type="pres">
      <dgm:prSet presAssocID="{AD98460F-885A-40AF-8D61-128AEED76E51}" presName="Triangle" presStyleLbl="alignNode1" presStyleIdx="11" presStyleCnt="17"/>
      <dgm:spPr/>
    </dgm:pt>
    <dgm:pt modelId="{B3C60CAC-83DF-4579-8707-81977D92318A}" type="pres">
      <dgm:prSet presAssocID="{0516287A-A8CA-4998-8B03-FFCCD869AF0F}" presName="sibTrans" presStyleCnt="0"/>
      <dgm:spPr/>
    </dgm:pt>
    <dgm:pt modelId="{0B350091-ED22-4957-9F67-2067045F85FE}" type="pres">
      <dgm:prSet presAssocID="{0516287A-A8CA-4998-8B03-FFCCD869AF0F}" presName="space" presStyleCnt="0"/>
      <dgm:spPr/>
    </dgm:pt>
    <dgm:pt modelId="{B7288B1D-3C32-49D9-B6DF-8DF867FC5C12}" type="pres">
      <dgm:prSet presAssocID="{507BECC0-5737-4512-8D28-9E1F29E44709}" presName="composite" presStyleCnt="0"/>
      <dgm:spPr/>
    </dgm:pt>
    <dgm:pt modelId="{F74750A2-2566-43AB-948C-F809C0365E40}" type="pres">
      <dgm:prSet presAssocID="{507BECC0-5737-4512-8D28-9E1F29E44709}" presName="LShape" presStyleLbl="alignNode1" presStyleIdx="12" presStyleCnt="17"/>
      <dgm:spPr/>
    </dgm:pt>
    <dgm:pt modelId="{8FE26ACC-0A08-417C-A01B-0871E1E88456}" type="pres">
      <dgm:prSet presAssocID="{507BECC0-5737-4512-8D28-9E1F29E44709}" presName="ParentText" presStyleLbl="revTx" presStyleIdx="6" presStyleCnt="9">
        <dgm:presLayoutVars>
          <dgm:chMax val="0"/>
          <dgm:chPref val="0"/>
          <dgm:bulletEnabled val="1"/>
        </dgm:presLayoutVars>
      </dgm:prSet>
      <dgm:spPr/>
    </dgm:pt>
    <dgm:pt modelId="{05E985F7-0FB3-48D5-AEBB-66C1486480F0}" type="pres">
      <dgm:prSet presAssocID="{507BECC0-5737-4512-8D28-9E1F29E44709}" presName="Triangle" presStyleLbl="alignNode1" presStyleIdx="13" presStyleCnt="17"/>
      <dgm:spPr/>
    </dgm:pt>
    <dgm:pt modelId="{8CC3F7F0-C441-471D-959A-199545D2A539}" type="pres">
      <dgm:prSet presAssocID="{BA849704-8146-4804-8D0E-7E7B219D2375}" presName="sibTrans" presStyleCnt="0"/>
      <dgm:spPr/>
    </dgm:pt>
    <dgm:pt modelId="{66B20F0A-BC4F-4AEE-ABD4-ECB6E21703EC}" type="pres">
      <dgm:prSet presAssocID="{BA849704-8146-4804-8D0E-7E7B219D2375}" presName="space" presStyleCnt="0"/>
      <dgm:spPr/>
    </dgm:pt>
    <dgm:pt modelId="{E01E0774-DAF5-403C-862A-A2B95622D30F}" type="pres">
      <dgm:prSet presAssocID="{9EBCE79B-3AF5-42C6-84CE-3F563D06D5D8}" presName="composite" presStyleCnt="0"/>
      <dgm:spPr/>
    </dgm:pt>
    <dgm:pt modelId="{F610E40F-E4C7-4428-9FD5-DBFFE19476E5}" type="pres">
      <dgm:prSet presAssocID="{9EBCE79B-3AF5-42C6-84CE-3F563D06D5D8}" presName="LShape" presStyleLbl="alignNode1" presStyleIdx="14" presStyleCnt="17"/>
      <dgm:spPr/>
    </dgm:pt>
    <dgm:pt modelId="{E3F084F6-CAAF-4AFA-8985-590A1A7DA0D4}" type="pres">
      <dgm:prSet presAssocID="{9EBCE79B-3AF5-42C6-84CE-3F563D06D5D8}" presName="ParentText" presStyleLbl="revTx" presStyleIdx="7" presStyleCnt="9">
        <dgm:presLayoutVars>
          <dgm:chMax val="0"/>
          <dgm:chPref val="0"/>
          <dgm:bulletEnabled val="1"/>
        </dgm:presLayoutVars>
      </dgm:prSet>
      <dgm:spPr/>
    </dgm:pt>
    <dgm:pt modelId="{D360D2C5-4DC9-4BA7-8659-D22CC5AC9A7D}" type="pres">
      <dgm:prSet presAssocID="{9EBCE79B-3AF5-42C6-84CE-3F563D06D5D8}" presName="Triangle" presStyleLbl="alignNode1" presStyleIdx="15" presStyleCnt="17"/>
      <dgm:spPr/>
    </dgm:pt>
    <dgm:pt modelId="{28C760B8-29D3-4EC3-B6BF-091E094701B0}" type="pres">
      <dgm:prSet presAssocID="{3595F215-3025-4295-AFDE-B088ED7D664C}" presName="sibTrans" presStyleCnt="0"/>
      <dgm:spPr/>
    </dgm:pt>
    <dgm:pt modelId="{92341035-394E-46C1-8CAF-6D478921E2D1}" type="pres">
      <dgm:prSet presAssocID="{3595F215-3025-4295-AFDE-B088ED7D664C}" presName="space" presStyleCnt="0"/>
      <dgm:spPr/>
    </dgm:pt>
    <dgm:pt modelId="{0635C692-1DE0-4129-984C-366CE01650B8}" type="pres">
      <dgm:prSet presAssocID="{EB656587-3105-465C-B708-1B8D192C3812}" presName="composite" presStyleCnt="0"/>
      <dgm:spPr/>
    </dgm:pt>
    <dgm:pt modelId="{70CF8106-5E82-4D38-AED6-35E0868E05DE}" type="pres">
      <dgm:prSet presAssocID="{EB656587-3105-465C-B708-1B8D192C3812}" presName="LShape" presStyleLbl="alignNode1" presStyleIdx="16" presStyleCnt="17"/>
      <dgm:spPr/>
    </dgm:pt>
    <dgm:pt modelId="{2DA5CB3D-39BD-4206-98B8-E5ACF70DDB57}" type="pres">
      <dgm:prSet presAssocID="{EB656587-3105-465C-B708-1B8D192C3812}" presName="ParentText" presStyleLbl="revTx" presStyleIdx="8" presStyleCnt="9">
        <dgm:presLayoutVars>
          <dgm:chMax val="0"/>
          <dgm:chPref val="0"/>
          <dgm:bulletEnabled val="1"/>
        </dgm:presLayoutVars>
      </dgm:prSet>
      <dgm:spPr/>
    </dgm:pt>
  </dgm:ptLst>
  <dgm:cxnLst>
    <dgm:cxn modelId="{92B59900-196D-4446-9CF7-6DAEEA1762B7}" srcId="{000BEAC4-B945-400E-8EA8-4A69B04182FE}" destId="{98CA5823-152E-4903-9D9A-97CE527682FF}" srcOrd="3" destOrd="0" parTransId="{9373A831-F170-492C-9311-2553F2FF5B0F}" sibTransId="{70A90CC4-668F-4F50-86BF-887DE4084938}"/>
    <dgm:cxn modelId="{17A2AF00-65C6-4855-A597-689C491A0163}" type="presOf" srcId="{02A0C194-4EF6-46F9-A1A8-9E6E372714E4}" destId="{EC51D953-D03A-434E-A9D6-FD2F77F4B7CE}" srcOrd="0" destOrd="0" presId="urn:microsoft.com/office/officeart/2009/3/layout/StepUpProcess"/>
    <dgm:cxn modelId="{A2F0F205-0D8C-48FF-A4A3-F5B9DC97F698}" type="presOf" srcId="{D47A1C4D-B35B-4521-A72C-DBBADA0A090B}" destId="{31F7C220-194A-42F2-9DBC-16779AC3745E}" srcOrd="0" destOrd="0" presId="urn:microsoft.com/office/officeart/2009/3/layout/StepUpProcess"/>
    <dgm:cxn modelId="{CCA1E606-6C99-46D1-87AD-5A8A354000F8}" srcId="{000BEAC4-B945-400E-8EA8-4A69B04182FE}" destId="{507BECC0-5737-4512-8D28-9E1F29E44709}" srcOrd="6" destOrd="0" parTransId="{475C718B-CF51-4A3E-A227-8E042B90F468}" sibTransId="{BA849704-8146-4804-8D0E-7E7B219D2375}"/>
    <dgm:cxn modelId="{5EA7260C-6FDC-4F5A-9F87-BBCE0FAAE0FD}" srcId="{000BEAC4-B945-400E-8EA8-4A69B04182FE}" destId="{AD98460F-885A-40AF-8D61-128AEED76E51}" srcOrd="5" destOrd="0" parTransId="{B38106A4-39E0-4056-8E66-AC744C040DD6}" sibTransId="{0516287A-A8CA-4998-8B03-FFCCD869AF0F}"/>
    <dgm:cxn modelId="{EF2A2937-BBFA-4836-8DEC-A10C9301BDEA}" srcId="{000BEAC4-B945-400E-8EA8-4A69B04182FE}" destId="{E63A573F-DDA9-4249-9294-5C2510AA0649}" srcOrd="4" destOrd="0" parTransId="{198C5255-48A0-4472-9399-AC9E84CD2651}" sibTransId="{BB3C2BC5-2EC8-41CC-9B36-22BE4B77EB28}"/>
    <dgm:cxn modelId="{F1533E3F-37CE-4079-A721-D115B6D3B046}" type="presOf" srcId="{98CA5823-152E-4903-9D9A-97CE527682FF}" destId="{8017BECF-B980-40D4-8FE0-67A224D7F13D}" srcOrd="0" destOrd="0" presId="urn:microsoft.com/office/officeart/2009/3/layout/StepUpProcess"/>
    <dgm:cxn modelId="{70B82765-D271-4B6F-9AC1-82FC42D1251F}" type="presOf" srcId="{9EBCE79B-3AF5-42C6-84CE-3F563D06D5D8}" destId="{E3F084F6-CAAF-4AFA-8985-590A1A7DA0D4}" srcOrd="0" destOrd="0" presId="urn:microsoft.com/office/officeart/2009/3/layout/StepUpProcess"/>
    <dgm:cxn modelId="{C980D255-8254-4C9A-B51D-546BCF8DAC28}" type="presOf" srcId="{EB656587-3105-465C-B708-1B8D192C3812}" destId="{2DA5CB3D-39BD-4206-98B8-E5ACF70DDB57}" srcOrd="0" destOrd="0" presId="urn:microsoft.com/office/officeart/2009/3/layout/StepUpProcess"/>
    <dgm:cxn modelId="{0305F255-A4AA-4B00-8B60-F25C92D4B9DE}" type="presOf" srcId="{AD98460F-885A-40AF-8D61-128AEED76E51}" destId="{5DF6AF3B-1EF1-43C2-AAC3-4D66AD02DA5B}" srcOrd="0" destOrd="0" presId="urn:microsoft.com/office/officeart/2009/3/layout/StepUpProcess"/>
    <dgm:cxn modelId="{B1675A83-933E-47B1-8E0B-2BD85057BC51}" srcId="{000BEAC4-B945-400E-8EA8-4A69B04182FE}" destId="{2D69E114-97DB-4ABC-8F97-65425446BF8A}" srcOrd="0" destOrd="0" parTransId="{69A67099-A2F8-4EF8-95AA-D2BCEA002764}" sibTransId="{7BE128DC-D1D6-46B2-99CA-786AAAD9AB1C}"/>
    <dgm:cxn modelId="{35E6428B-F114-4B73-AE7D-37EA27AF48A4}" srcId="{000BEAC4-B945-400E-8EA8-4A69B04182FE}" destId="{EB656587-3105-465C-B708-1B8D192C3812}" srcOrd="8" destOrd="0" parTransId="{97556634-C6ED-420F-BF88-E5296C84F448}" sibTransId="{05951426-FF87-4F1C-AC87-BE2E2EDAD662}"/>
    <dgm:cxn modelId="{0441499B-CAA6-4DAB-84FE-F16D8D6C839F}" type="presOf" srcId="{507BECC0-5737-4512-8D28-9E1F29E44709}" destId="{8FE26ACC-0A08-417C-A01B-0871E1E88456}" srcOrd="0" destOrd="0" presId="urn:microsoft.com/office/officeart/2009/3/layout/StepUpProcess"/>
    <dgm:cxn modelId="{1191EEA7-DFA2-4A51-81DF-33359A6B4A90}" srcId="{000BEAC4-B945-400E-8EA8-4A69B04182FE}" destId="{9EBCE79B-3AF5-42C6-84CE-3F563D06D5D8}" srcOrd="7" destOrd="0" parTransId="{42A157EF-5EBC-473B-9E45-9A22E1C2D414}" sibTransId="{3595F215-3025-4295-AFDE-B088ED7D664C}"/>
    <dgm:cxn modelId="{63A22BA9-4DDE-4C97-8C1E-DFE7B87A1B9A}" srcId="{000BEAC4-B945-400E-8EA8-4A69B04182FE}" destId="{02A0C194-4EF6-46F9-A1A8-9E6E372714E4}" srcOrd="2" destOrd="0" parTransId="{8E9A1138-BD76-4BC5-AFCF-13B95DE4BD16}" sibTransId="{3821F7D8-30C7-4A13-855D-A6B276C4B0AA}"/>
    <dgm:cxn modelId="{A19969BD-C408-4EE9-AE0A-5971AA91D3DE}" type="presOf" srcId="{2D69E114-97DB-4ABC-8F97-65425446BF8A}" destId="{46098CEB-A769-45D6-AF71-F656774637C3}" srcOrd="0" destOrd="0" presId="urn:microsoft.com/office/officeart/2009/3/layout/StepUpProcess"/>
    <dgm:cxn modelId="{81DDD4D4-7B1A-4103-B7C8-800D2D5CCF91}" srcId="{000BEAC4-B945-400E-8EA8-4A69B04182FE}" destId="{D47A1C4D-B35B-4521-A72C-DBBADA0A090B}" srcOrd="1" destOrd="0" parTransId="{847574E2-0D51-4FC4-8877-FF9A09ADBB9C}" sibTransId="{8B724E2D-13DB-494B-B5B8-6E591185A8EE}"/>
    <dgm:cxn modelId="{4C7178F5-6FD4-4BC1-9662-222B9D534C04}" type="presOf" srcId="{000BEAC4-B945-400E-8EA8-4A69B04182FE}" destId="{A5DC153E-E943-471D-AA99-4A30ABE4C986}" srcOrd="0" destOrd="0" presId="urn:microsoft.com/office/officeart/2009/3/layout/StepUpProcess"/>
    <dgm:cxn modelId="{004A91F8-856F-432B-AC6C-EDFD3323FB5A}" type="presOf" srcId="{E63A573F-DDA9-4249-9294-5C2510AA0649}" destId="{3A3ABCD1-1B29-4A01-A39F-1A728417CFEC}" srcOrd="0" destOrd="0" presId="urn:microsoft.com/office/officeart/2009/3/layout/StepUpProcess"/>
    <dgm:cxn modelId="{0352CCEB-4FDB-4914-AC78-EC141EA2F3B5}" type="presParOf" srcId="{A5DC153E-E943-471D-AA99-4A30ABE4C986}" destId="{AA546F35-BCD3-41D0-8BEF-EC2CA341C5E0}" srcOrd="0" destOrd="0" presId="urn:microsoft.com/office/officeart/2009/3/layout/StepUpProcess"/>
    <dgm:cxn modelId="{4DE54574-1402-47E2-9557-B050E61B4C16}" type="presParOf" srcId="{AA546F35-BCD3-41D0-8BEF-EC2CA341C5E0}" destId="{7314BEB0-064C-488F-94D6-A0F91520E678}" srcOrd="0" destOrd="0" presId="urn:microsoft.com/office/officeart/2009/3/layout/StepUpProcess"/>
    <dgm:cxn modelId="{8ABBFB67-2B9F-4C61-AE4F-BDF448571D23}" type="presParOf" srcId="{AA546F35-BCD3-41D0-8BEF-EC2CA341C5E0}" destId="{46098CEB-A769-45D6-AF71-F656774637C3}" srcOrd="1" destOrd="0" presId="urn:microsoft.com/office/officeart/2009/3/layout/StepUpProcess"/>
    <dgm:cxn modelId="{AB3D3EB3-2069-411A-99D5-57E7982D988C}" type="presParOf" srcId="{AA546F35-BCD3-41D0-8BEF-EC2CA341C5E0}" destId="{3DAE0661-683D-4194-9471-4314F0373E15}" srcOrd="2" destOrd="0" presId="urn:microsoft.com/office/officeart/2009/3/layout/StepUpProcess"/>
    <dgm:cxn modelId="{DF138E8C-E507-4517-B2BC-E9291AB957A9}" type="presParOf" srcId="{A5DC153E-E943-471D-AA99-4A30ABE4C986}" destId="{E5906F1D-0D83-4266-B019-6E568449C54C}" srcOrd="1" destOrd="0" presId="urn:microsoft.com/office/officeart/2009/3/layout/StepUpProcess"/>
    <dgm:cxn modelId="{115C1CEF-C5E3-4B93-AA81-CBB491FD241D}" type="presParOf" srcId="{E5906F1D-0D83-4266-B019-6E568449C54C}" destId="{2BE56D95-5839-4AEB-B00C-EA0BEBACA064}" srcOrd="0" destOrd="0" presId="urn:microsoft.com/office/officeart/2009/3/layout/StepUpProcess"/>
    <dgm:cxn modelId="{7AA92651-9F92-49D1-8712-A2E1C915127B}" type="presParOf" srcId="{A5DC153E-E943-471D-AA99-4A30ABE4C986}" destId="{6083C1B9-007D-4302-A9B2-DF7D710DDEF9}" srcOrd="2" destOrd="0" presId="urn:microsoft.com/office/officeart/2009/3/layout/StepUpProcess"/>
    <dgm:cxn modelId="{E2154FC1-89B1-4E60-AB90-B715843ADE8F}" type="presParOf" srcId="{6083C1B9-007D-4302-A9B2-DF7D710DDEF9}" destId="{35069A27-54F4-492B-8C43-24A0C697AB8C}" srcOrd="0" destOrd="0" presId="urn:microsoft.com/office/officeart/2009/3/layout/StepUpProcess"/>
    <dgm:cxn modelId="{C189F8D3-EBC7-4EAB-9B97-8AC590042830}" type="presParOf" srcId="{6083C1B9-007D-4302-A9B2-DF7D710DDEF9}" destId="{31F7C220-194A-42F2-9DBC-16779AC3745E}" srcOrd="1" destOrd="0" presId="urn:microsoft.com/office/officeart/2009/3/layout/StepUpProcess"/>
    <dgm:cxn modelId="{0A405F7C-E331-48E4-BCA9-A9F62E6B0F9C}" type="presParOf" srcId="{6083C1B9-007D-4302-A9B2-DF7D710DDEF9}" destId="{8733EF2A-84FA-44E4-94D2-84B12D6224C2}" srcOrd="2" destOrd="0" presId="urn:microsoft.com/office/officeart/2009/3/layout/StepUpProcess"/>
    <dgm:cxn modelId="{C49D1673-6F53-425D-B70A-01CC4AE073F4}" type="presParOf" srcId="{A5DC153E-E943-471D-AA99-4A30ABE4C986}" destId="{72ECEDAB-4DA7-4E8D-A1AF-72293BE21D54}" srcOrd="3" destOrd="0" presId="urn:microsoft.com/office/officeart/2009/3/layout/StepUpProcess"/>
    <dgm:cxn modelId="{C0C4C4AF-5DD9-4EC6-A21B-36F40C5D0396}" type="presParOf" srcId="{72ECEDAB-4DA7-4E8D-A1AF-72293BE21D54}" destId="{BF008F45-3F35-44F5-AA43-966BD5635765}" srcOrd="0" destOrd="0" presId="urn:microsoft.com/office/officeart/2009/3/layout/StepUpProcess"/>
    <dgm:cxn modelId="{5CB7B4FB-D321-4F0F-B59B-9CCF1D0E2AF4}" type="presParOf" srcId="{A5DC153E-E943-471D-AA99-4A30ABE4C986}" destId="{018DBE7C-463B-4BAA-A7E3-20DA21EF41F6}" srcOrd="4" destOrd="0" presId="urn:microsoft.com/office/officeart/2009/3/layout/StepUpProcess"/>
    <dgm:cxn modelId="{1D63C4C3-7A8F-4F10-A17E-0CA51DED324B}" type="presParOf" srcId="{018DBE7C-463B-4BAA-A7E3-20DA21EF41F6}" destId="{C191329B-911E-4D3F-97FA-9D80DE3272AE}" srcOrd="0" destOrd="0" presId="urn:microsoft.com/office/officeart/2009/3/layout/StepUpProcess"/>
    <dgm:cxn modelId="{F28A3E66-9905-48D3-BB91-0262C55128B3}" type="presParOf" srcId="{018DBE7C-463B-4BAA-A7E3-20DA21EF41F6}" destId="{EC51D953-D03A-434E-A9D6-FD2F77F4B7CE}" srcOrd="1" destOrd="0" presId="urn:microsoft.com/office/officeart/2009/3/layout/StepUpProcess"/>
    <dgm:cxn modelId="{B3CDC71C-5FE5-41DA-8896-B8A402F574F0}" type="presParOf" srcId="{018DBE7C-463B-4BAA-A7E3-20DA21EF41F6}" destId="{81031112-B19F-4C39-BA26-7F00F337AA78}" srcOrd="2" destOrd="0" presId="urn:microsoft.com/office/officeart/2009/3/layout/StepUpProcess"/>
    <dgm:cxn modelId="{8F676910-19B7-4EE7-9BF2-B82F1B59EE5D}" type="presParOf" srcId="{A5DC153E-E943-471D-AA99-4A30ABE4C986}" destId="{969813E5-3E1E-4256-BEF6-9D270937DFF8}" srcOrd="5" destOrd="0" presId="urn:microsoft.com/office/officeart/2009/3/layout/StepUpProcess"/>
    <dgm:cxn modelId="{0BA71765-BE9A-4B6B-917E-320346EE93EE}" type="presParOf" srcId="{969813E5-3E1E-4256-BEF6-9D270937DFF8}" destId="{66E6F3B7-F5F6-4157-8459-0B81A9953B93}" srcOrd="0" destOrd="0" presId="urn:microsoft.com/office/officeart/2009/3/layout/StepUpProcess"/>
    <dgm:cxn modelId="{87B7F321-5712-4466-90AB-BFFA50582354}" type="presParOf" srcId="{A5DC153E-E943-471D-AA99-4A30ABE4C986}" destId="{3050D4FB-522A-4753-A055-5D459A214CC3}" srcOrd="6" destOrd="0" presId="urn:microsoft.com/office/officeart/2009/3/layout/StepUpProcess"/>
    <dgm:cxn modelId="{DC0E23B0-60A0-41A5-BD6E-D08665EC6C50}" type="presParOf" srcId="{3050D4FB-522A-4753-A055-5D459A214CC3}" destId="{C12B771A-C871-4197-90AA-8030DDD5726A}" srcOrd="0" destOrd="0" presId="urn:microsoft.com/office/officeart/2009/3/layout/StepUpProcess"/>
    <dgm:cxn modelId="{FF8C1E3A-C8AC-4EBE-B616-BF6B9A35B682}" type="presParOf" srcId="{3050D4FB-522A-4753-A055-5D459A214CC3}" destId="{8017BECF-B980-40D4-8FE0-67A224D7F13D}" srcOrd="1" destOrd="0" presId="urn:microsoft.com/office/officeart/2009/3/layout/StepUpProcess"/>
    <dgm:cxn modelId="{8D665F7F-A689-4E24-B5A7-45F5698BED59}" type="presParOf" srcId="{3050D4FB-522A-4753-A055-5D459A214CC3}" destId="{76434D9A-8F85-450A-92A8-4012609B83E7}" srcOrd="2" destOrd="0" presId="urn:microsoft.com/office/officeart/2009/3/layout/StepUpProcess"/>
    <dgm:cxn modelId="{CFA1FA86-6BC8-4843-AD8A-CE44C0BFD4FF}" type="presParOf" srcId="{A5DC153E-E943-471D-AA99-4A30ABE4C986}" destId="{AD4240CF-5AF2-43D0-89D9-AAA42EBCCAF7}" srcOrd="7" destOrd="0" presId="urn:microsoft.com/office/officeart/2009/3/layout/StepUpProcess"/>
    <dgm:cxn modelId="{D2FCA4D2-DC46-4DFA-BF01-E8514EB56063}" type="presParOf" srcId="{AD4240CF-5AF2-43D0-89D9-AAA42EBCCAF7}" destId="{936E4452-D91B-44AB-9878-A57FEC625FC7}" srcOrd="0" destOrd="0" presId="urn:microsoft.com/office/officeart/2009/3/layout/StepUpProcess"/>
    <dgm:cxn modelId="{94E4FE9A-615D-4097-96BE-09DBDB680DC1}" type="presParOf" srcId="{A5DC153E-E943-471D-AA99-4A30ABE4C986}" destId="{6C686D44-E132-49CF-BAF4-BB673D1FEAEE}" srcOrd="8" destOrd="0" presId="urn:microsoft.com/office/officeart/2009/3/layout/StepUpProcess"/>
    <dgm:cxn modelId="{A6B2230F-9129-4907-9683-8F0C2C3EB2C8}" type="presParOf" srcId="{6C686D44-E132-49CF-BAF4-BB673D1FEAEE}" destId="{DB136B0A-762B-4199-8E3D-9E65AD9E0C4F}" srcOrd="0" destOrd="0" presId="urn:microsoft.com/office/officeart/2009/3/layout/StepUpProcess"/>
    <dgm:cxn modelId="{8BFC5B0C-F3B9-468E-AD97-0400D859A427}" type="presParOf" srcId="{6C686D44-E132-49CF-BAF4-BB673D1FEAEE}" destId="{3A3ABCD1-1B29-4A01-A39F-1A728417CFEC}" srcOrd="1" destOrd="0" presId="urn:microsoft.com/office/officeart/2009/3/layout/StepUpProcess"/>
    <dgm:cxn modelId="{A25B4260-3FF3-4778-9FD6-B867E9595635}" type="presParOf" srcId="{6C686D44-E132-49CF-BAF4-BB673D1FEAEE}" destId="{A747DA97-AD01-4A1A-AA51-765C369F6594}" srcOrd="2" destOrd="0" presId="urn:microsoft.com/office/officeart/2009/3/layout/StepUpProcess"/>
    <dgm:cxn modelId="{ED371DFD-F251-4F8C-BA7E-1D02C3F36888}" type="presParOf" srcId="{A5DC153E-E943-471D-AA99-4A30ABE4C986}" destId="{093B9288-6514-44F9-AF4B-6069C6C193B3}" srcOrd="9" destOrd="0" presId="urn:microsoft.com/office/officeart/2009/3/layout/StepUpProcess"/>
    <dgm:cxn modelId="{C93372AE-53D6-48B7-81A1-FDE68399D6DD}" type="presParOf" srcId="{093B9288-6514-44F9-AF4B-6069C6C193B3}" destId="{2DBED879-268B-4024-9441-883BE5C2BD78}" srcOrd="0" destOrd="0" presId="urn:microsoft.com/office/officeart/2009/3/layout/StepUpProcess"/>
    <dgm:cxn modelId="{0AC00E0F-D769-48DA-A7B0-5156E8589A4B}" type="presParOf" srcId="{A5DC153E-E943-471D-AA99-4A30ABE4C986}" destId="{694C2656-3873-49C4-A37B-30F435000277}" srcOrd="10" destOrd="0" presId="urn:microsoft.com/office/officeart/2009/3/layout/StepUpProcess"/>
    <dgm:cxn modelId="{23D8ED29-4E1B-4784-9AB9-21D70F5F633D}" type="presParOf" srcId="{694C2656-3873-49C4-A37B-30F435000277}" destId="{7E7B5F81-DFEC-4503-A98F-6D77F458CC15}" srcOrd="0" destOrd="0" presId="urn:microsoft.com/office/officeart/2009/3/layout/StepUpProcess"/>
    <dgm:cxn modelId="{4F866D8A-82B6-4A89-8E1C-C6F4508E9342}" type="presParOf" srcId="{694C2656-3873-49C4-A37B-30F435000277}" destId="{5DF6AF3B-1EF1-43C2-AAC3-4D66AD02DA5B}" srcOrd="1" destOrd="0" presId="urn:microsoft.com/office/officeart/2009/3/layout/StepUpProcess"/>
    <dgm:cxn modelId="{7FF5D307-7EA4-44E9-8239-FDCE1DE3A2CD}" type="presParOf" srcId="{694C2656-3873-49C4-A37B-30F435000277}" destId="{4CB116AD-4B6B-4B2D-986B-CE8178808D4A}" srcOrd="2" destOrd="0" presId="urn:microsoft.com/office/officeart/2009/3/layout/StepUpProcess"/>
    <dgm:cxn modelId="{59AE4AA6-BE78-46C1-9511-CACF714EE96A}" type="presParOf" srcId="{A5DC153E-E943-471D-AA99-4A30ABE4C986}" destId="{B3C60CAC-83DF-4579-8707-81977D92318A}" srcOrd="11" destOrd="0" presId="urn:microsoft.com/office/officeart/2009/3/layout/StepUpProcess"/>
    <dgm:cxn modelId="{A24939FE-526C-4C98-8519-0D6329640869}" type="presParOf" srcId="{B3C60CAC-83DF-4579-8707-81977D92318A}" destId="{0B350091-ED22-4957-9F67-2067045F85FE}" srcOrd="0" destOrd="0" presId="urn:microsoft.com/office/officeart/2009/3/layout/StepUpProcess"/>
    <dgm:cxn modelId="{D63E6FAB-3AF0-430A-98FB-868F11732DE2}" type="presParOf" srcId="{A5DC153E-E943-471D-AA99-4A30ABE4C986}" destId="{B7288B1D-3C32-49D9-B6DF-8DF867FC5C12}" srcOrd="12" destOrd="0" presId="urn:microsoft.com/office/officeart/2009/3/layout/StepUpProcess"/>
    <dgm:cxn modelId="{63B94029-3EAD-4868-995F-10B158964AC5}" type="presParOf" srcId="{B7288B1D-3C32-49D9-B6DF-8DF867FC5C12}" destId="{F74750A2-2566-43AB-948C-F809C0365E40}" srcOrd="0" destOrd="0" presId="urn:microsoft.com/office/officeart/2009/3/layout/StepUpProcess"/>
    <dgm:cxn modelId="{8ED43BA3-1D1E-494A-8960-BF6D986EDA40}" type="presParOf" srcId="{B7288B1D-3C32-49D9-B6DF-8DF867FC5C12}" destId="{8FE26ACC-0A08-417C-A01B-0871E1E88456}" srcOrd="1" destOrd="0" presId="urn:microsoft.com/office/officeart/2009/3/layout/StepUpProcess"/>
    <dgm:cxn modelId="{02C77E8C-DF34-45B8-AB1F-13273C87725D}" type="presParOf" srcId="{B7288B1D-3C32-49D9-B6DF-8DF867FC5C12}" destId="{05E985F7-0FB3-48D5-AEBB-66C1486480F0}" srcOrd="2" destOrd="0" presId="urn:microsoft.com/office/officeart/2009/3/layout/StepUpProcess"/>
    <dgm:cxn modelId="{7342B59B-13AA-40A8-B10F-8E807045BA7D}" type="presParOf" srcId="{A5DC153E-E943-471D-AA99-4A30ABE4C986}" destId="{8CC3F7F0-C441-471D-959A-199545D2A539}" srcOrd="13" destOrd="0" presId="urn:microsoft.com/office/officeart/2009/3/layout/StepUpProcess"/>
    <dgm:cxn modelId="{1566C453-F1B3-4CD3-A653-89A1F486A4D9}" type="presParOf" srcId="{8CC3F7F0-C441-471D-959A-199545D2A539}" destId="{66B20F0A-BC4F-4AEE-ABD4-ECB6E21703EC}" srcOrd="0" destOrd="0" presId="urn:microsoft.com/office/officeart/2009/3/layout/StepUpProcess"/>
    <dgm:cxn modelId="{2EE9EDAD-9C87-46CA-82F9-6D3FF9BC0D00}" type="presParOf" srcId="{A5DC153E-E943-471D-AA99-4A30ABE4C986}" destId="{E01E0774-DAF5-403C-862A-A2B95622D30F}" srcOrd="14" destOrd="0" presId="urn:microsoft.com/office/officeart/2009/3/layout/StepUpProcess"/>
    <dgm:cxn modelId="{1ADD9E4D-E51E-4E01-91FD-94466F08A210}" type="presParOf" srcId="{E01E0774-DAF5-403C-862A-A2B95622D30F}" destId="{F610E40F-E4C7-4428-9FD5-DBFFE19476E5}" srcOrd="0" destOrd="0" presId="urn:microsoft.com/office/officeart/2009/3/layout/StepUpProcess"/>
    <dgm:cxn modelId="{3BE3B0AF-1CBC-44CC-B44B-0258CECBD6F1}" type="presParOf" srcId="{E01E0774-DAF5-403C-862A-A2B95622D30F}" destId="{E3F084F6-CAAF-4AFA-8985-590A1A7DA0D4}" srcOrd="1" destOrd="0" presId="urn:microsoft.com/office/officeart/2009/3/layout/StepUpProcess"/>
    <dgm:cxn modelId="{A2705069-1B92-41B5-903F-A55A565F6FF6}" type="presParOf" srcId="{E01E0774-DAF5-403C-862A-A2B95622D30F}" destId="{D360D2C5-4DC9-4BA7-8659-D22CC5AC9A7D}" srcOrd="2" destOrd="0" presId="urn:microsoft.com/office/officeart/2009/3/layout/StepUpProcess"/>
    <dgm:cxn modelId="{87B6A72C-1454-463E-8ED0-6F5F0CF772DC}" type="presParOf" srcId="{A5DC153E-E943-471D-AA99-4A30ABE4C986}" destId="{28C760B8-29D3-4EC3-B6BF-091E094701B0}" srcOrd="15" destOrd="0" presId="urn:microsoft.com/office/officeart/2009/3/layout/StepUpProcess"/>
    <dgm:cxn modelId="{EE99DC28-7BF3-457D-9144-CFFCF285714D}" type="presParOf" srcId="{28C760B8-29D3-4EC3-B6BF-091E094701B0}" destId="{92341035-394E-46C1-8CAF-6D478921E2D1}" srcOrd="0" destOrd="0" presId="urn:microsoft.com/office/officeart/2009/3/layout/StepUpProcess"/>
    <dgm:cxn modelId="{F941EC9D-2428-45CB-890B-18CEDC782A83}" type="presParOf" srcId="{A5DC153E-E943-471D-AA99-4A30ABE4C986}" destId="{0635C692-1DE0-4129-984C-366CE01650B8}" srcOrd="16" destOrd="0" presId="urn:microsoft.com/office/officeart/2009/3/layout/StepUpProcess"/>
    <dgm:cxn modelId="{106ADA79-92E5-467C-89CF-E10CCBC0CB4B}" type="presParOf" srcId="{0635C692-1DE0-4129-984C-366CE01650B8}" destId="{70CF8106-5E82-4D38-AED6-35E0868E05DE}" srcOrd="0" destOrd="0" presId="urn:microsoft.com/office/officeart/2009/3/layout/StepUpProcess"/>
    <dgm:cxn modelId="{27BDE16D-3588-4091-8C58-E069B65BB93C}" type="presParOf" srcId="{0635C692-1DE0-4129-984C-366CE01650B8}" destId="{2DA5CB3D-39BD-4206-98B8-E5ACF70DDB57}"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00BEAC4-B945-400E-8EA8-4A69B04182FE}" type="doc">
      <dgm:prSet loTypeId="urn:microsoft.com/office/officeart/2009/3/layout/StepUpProcess" loCatId="process" qsTypeId="urn:microsoft.com/office/officeart/2005/8/quickstyle/simple1" qsCatId="simple" csTypeId="urn:microsoft.com/office/officeart/2005/8/colors/colorful3" csCatId="colorful" phldr="1"/>
      <dgm:spPr/>
      <dgm:t>
        <a:bodyPr/>
        <a:lstStyle/>
        <a:p>
          <a:endParaRPr lang="en-SG"/>
        </a:p>
      </dgm:t>
    </dgm:pt>
    <dgm:pt modelId="{2D69E114-97DB-4ABC-8F97-65425446BF8A}">
      <dgm:prSet phldrT="[Text]"/>
      <dgm:spPr/>
      <dgm:t>
        <a:bodyPr/>
        <a:lstStyle/>
        <a:p>
          <a:r>
            <a:rPr lang="en-SG" dirty="0"/>
            <a:t>Buy local</a:t>
          </a:r>
        </a:p>
      </dgm:t>
    </dgm:pt>
    <dgm:pt modelId="{69A67099-A2F8-4EF8-95AA-D2BCEA002764}" type="parTrans" cxnId="{B1675A83-933E-47B1-8E0B-2BD85057BC51}">
      <dgm:prSet/>
      <dgm:spPr/>
      <dgm:t>
        <a:bodyPr/>
        <a:lstStyle/>
        <a:p>
          <a:endParaRPr lang="en-SG"/>
        </a:p>
      </dgm:t>
    </dgm:pt>
    <dgm:pt modelId="{7BE128DC-D1D6-46B2-99CA-786AAAD9AB1C}" type="sibTrans" cxnId="{B1675A83-933E-47B1-8E0B-2BD85057BC51}">
      <dgm:prSet/>
      <dgm:spPr/>
      <dgm:t>
        <a:bodyPr/>
        <a:lstStyle/>
        <a:p>
          <a:endParaRPr lang="en-SG"/>
        </a:p>
      </dgm:t>
    </dgm:pt>
    <dgm:pt modelId="{49D70BE7-7B0F-44F8-8A1A-88F907C33893}">
      <dgm:prSet phldrT="[Text]"/>
      <dgm:spPr/>
      <dgm:t>
        <a:bodyPr/>
        <a:lstStyle/>
        <a:p>
          <a:r>
            <a:rPr lang="en-SG" dirty="0"/>
            <a:t>Don’t choose fast delivery</a:t>
          </a:r>
        </a:p>
      </dgm:t>
    </dgm:pt>
    <dgm:pt modelId="{0DDD6E79-DBCD-4D53-BE13-F29029799408}" type="parTrans" cxnId="{46292D00-9A3C-4CB8-B2AA-FD72365281C7}">
      <dgm:prSet/>
      <dgm:spPr/>
      <dgm:t>
        <a:bodyPr/>
        <a:lstStyle/>
        <a:p>
          <a:endParaRPr lang="en-SG"/>
        </a:p>
      </dgm:t>
    </dgm:pt>
    <dgm:pt modelId="{9EE354A7-9283-4FA4-928B-CB546E6C6A33}" type="sibTrans" cxnId="{46292D00-9A3C-4CB8-B2AA-FD72365281C7}">
      <dgm:prSet/>
      <dgm:spPr/>
      <dgm:t>
        <a:bodyPr/>
        <a:lstStyle/>
        <a:p>
          <a:endParaRPr lang="en-SG"/>
        </a:p>
      </dgm:t>
    </dgm:pt>
    <dgm:pt modelId="{F7E3C99E-852C-4094-B102-8A6B9D6DC3C7}">
      <dgm:prSet phldrT="[Text]"/>
      <dgm:spPr/>
      <dgm:t>
        <a:bodyPr/>
        <a:lstStyle/>
        <a:p>
          <a:r>
            <a:rPr lang="en-SG" dirty="0"/>
            <a:t>Deliver to parcel lockers</a:t>
          </a:r>
        </a:p>
      </dgm:t>
    </dgm:pt>
    <dgm:pt modelId="{62F7181A-05A0-4A85-9091-B7DA1B1BBD19}" type="parTrans" cxnId="{94F8F639-A173-441D-9409-9417069C56B8}">
      <dgm:prSet/>
      <dgm:spPr/>
      <dgm:t>
        <a:bodyPr/>
        <a:lstStyle/>
        <a:p>
          <a:endParaRPr lang="en-SG"/>
        </a:p>
      </dgm:t>
    </dgm:pt>
    <dgm:pt modelId="{1BA19B6A-60B7-468A-82BB-4C7651BB6DA9}" type="sibTrans" cxnId="{94F8F639-A173-441D-9409-9417069C56B8}">
      <dgm:prSet/>
      <dgm:spPr/>
      <dgm:t>
        <a:bodyPr/>
        <a:lstStyle/>
        <a:p>
          <a:endParaRPr lang="en-SG"/>
        </a:p>
      </dgm:t>
    </dgm:pt>
    <dgm:pt modelId="{EEAE2498-1737-4684-A2C0-BD4A52D2C25A}">
      <dgm:prSet phldrT="[Text]"/>
      <dgm:spPr/>
      <dgm:t>
        <a:bodyPr/>
        <a:lstStyle/>
        <a:p>
          <a:r>
            <a:rPr lang="en-SG" dirty="0"/>
            <a:t>Travel off-peak</a:t>
          </a:r>
        </a:p>
      </dgm:t>
    </dgm:pt>
    <dgm:pt modelId="{B1F3116A-3E3C-42B0-8F7A-A26C76EEE6DF}" type="parTrans" cxnId="{EACEFD0B-8919-4E64-B1C1-1BD7A4B75C44}">
      <dgm:prSet/>
      <dgm:spPr/>
      <dgm:t>
        <a:bodyPr/>
        <a:lstStyle/>
        <a:p>
          <a:endParaRPr lang="en-SG"/>
        </a:p>
      </dgm:t>
    </dgm:pt>
    <dgm:pt modelId="{0279561E-6745-4DC9-86C8-CCF0CDEFB424}" type="sibTrans" cxnId="{EACEFD0B-8919-4E64-B1C1-1BD7A4B75C44}">
      <dgm:prSet/>
      <dgm:spPr/>
      <dgm:t>
        <a:bodyPr/>
        <a:lstStyle/>
        <a:p>
          <a:endParaRPr lang="en-SG"/>
        </a:p>
      </dgm:t>
    </dgm:pt>
    <dgm:pt modelId="{A5DC153E-E943-471D-AA99-4A30ABE4C986}" type="pres">
      <dgm:prSet presAssocID="{000BEAC4-B945-400E-8EA8-4A69B04182FE}" presName="rootnode" presStyleCnt="0">
        <dgm:presLayoutVars>
          <dgm:chMax/>
          <dgm:chPref/>
          <dgm:dir/>
          <dgm:animLvl val="lvl"/>
        </dgm:presLayoutVars>
      </dgm:prSet>
      <dgm:spPr/>
    </dgm:pt>
    <dgm:pt modelId="{FD80A78B-BEEA-4805-B68B-8931170D95F7}" type="pres">
      <dgm:prSet presAssocID="{EEAE2498-1737-4684-A2C0-BD4A52D2C25A}" presName="composite" presStyleCnt="0"/>
      <dgm:spPr/>
    </dgm:pt>
    <dgm:pt modelId="{2EE1D5E2-64AD-4605-8EE7-D52CDAF8E700}" type="pres">
      <dgm:prSet presAssocID="{EEAE2498-1737-4684-A2C0-BD4A52D2C25A}" presName="LShape" presStyleLbl="alignNode1" presStyleIdx="0" presStyleCnt="7"/>
      <dgm:spPr/>
    </dgm:pt>
    <dgm:pt modelId="{3AE21099-2471-4C2B-BB28-31FA4E8B3C0A}" type="pres">
      <dgm:prSet presAssocID="{EEAE2498-1737-4684-A2C0-BD4A52D2C25A}" presName="ParentText" presStyleLbl="revTx" presStyleIdx="0" presStyleCnt="4">
        <dgm:presLayoutVars>
          <dgm:chMax val="0"/>
          <dgm:chPref val="0"/>
          <dgm:bulletEnabled val="1"/>
        </dgm:presLayoutVars>
      </dgm:prSet>
      <dgm:spPr/>
    </dgm:pt>
    <dgm:pt modelId="{A4DEDF37-201A-4953-9222-D006B82D210D}" type="pres">
      <dgm:prSet presAssocID="{EEAE2498-1737-4684-A2C0-BD4A52D2C25A}" presName="Triangle" presStyleLbl="alignNode1" presStyleIdx="1" presStyleCnt="7"/>
      <dgm:spPr/>
    </dgm:pt>
    <dgm:pt modelId="{1A859877-B4F5-436C-ACF5-07FAFB47DF5F}" type="pres">
      <dgm:prSet presAssocID="{0279561E-6745-4DC9-86C8-CCF0CDEFB424}" presName="sibTrans" presStyleCnt="0"/>
      <dgm:spPr/>
    </dgm:pt>
    <dgm:pt modelId="{1409507F-4556-4C7A-810D-C51A5C190DE9}" type="pres">
      <dgm:prSet presAssocID="{0279561E-6745-4DC9-86C8-CCF0CDEFB424}" presName="space" presStyleCnt="0"/>
      <dgm:spPr/>
    </dgm:pt>
    <dgm:pt modelId="{AA546F35-BCD3-41D0-8BEF-EC2CA341C5E0}" type="pres">
      <dgm:prSet presAssocID="{2D69E114-97DB-4ABC-8F97-65425446BF8A}" presName="composite" presStyleCnt="0"/>
      <dgm:spPr/>
    </dgm:pt>
    <dgm:pt modelId="{7314BEB0-064C-488F-94D6-A0F91520E678}" type="pres">
      <dgm:prSet presAssocID="{2D69E114-97DB-4ABC-8F97-65425446BF8A}" presName="LShape" presStyleLbl="alignNode1" presStyleIdx="2" presStyleCnt="7"/>
      <dgm:spPr/>
    </dgm:pt>
    <dgm:pt modelId="{46098CEB-A769-45D6-AF71-F656774637C3}" type="pres">
      <dgm:prSet presAssocID="{2D69E114-97DB-4ABC-8F97-65425446BF8A}" presName="ParentText" presStyleLbl="revTx" presStyleIdx="1" presStyleCnt="4">
        <dgm:presLayoutVars>
          <dgm:chMax val="0"/>
          <dgm:chPref val="0"/>
          <dgm:bulletEnabled val="1"/>
        </dgm:presLayoutVars>
      </dgm:prSet>
      <dgm:spPr/>
    </dgm:pt>
    <dgm:pt modelId="{A903E014-667F-4033-9F94-45290FB8B707}" type="pres">
      <dgm:prSet presAssocID="{2D69E114-97DB-4ABC-8F97-65425446BF8A}" presName="Triangle" presStyleLbl="alignNode1" presStyleIdx="3" presStyleCnt="7"/>
      <dgm:spPr/>
    </dgm:pt>
    <dgm:pt modelId="{4278486C-CA00-4471-A499-97E20AABAC39}" type="pres">
      <dgm:prSet presAssocID="{7BE128DC-D1D6-46B2-99CA-786AAAD9AB1C}" presName="sibTrans" presStyleCnt="0"/>
      <dgm:spPr/>
    </dgm:pt>
    <dgm:pt modelId="{EE420741-B1FB-4A3B-B098-97B1DB27A4A5}" type="pres">
      <dgm:prSet presAssocID="{7BE128DC-D1D6-46B2-99CA-786AAAD9AB1C}" presName="space" presStyleCnt="0"/>
      <dgm:spPr/>
    </dgm:pt>
    <dgm:pt modelId="{74319DDA-D2AD-4C1D-8F8A-FF17A178AE8E}" type="pres">
      <dgm:prSet presAssocID="{F7E3C99E-852C-4094-B102-8A6B9D6DC3C7}" presName="composite" presStyleCnt="0"/>
      <dgm:spPr/>
    </dgm:pt>
    <dgm:pt modelId="{1C54D1DC-8F94-42EA-8027-D447316E1F3D}" type="pres">
      <dgm:prSet presAssocID="{F7E3C99E-852C-4094-B102-8A6B9D6DC3C7}" presName="LShape" presStyleLbl="alignNode1" presStyleIdx="4" presStyleCnt="7"/>
      <dgm:spPr/>
    </dgm:pt>
    <dgm:pt modelId="{A0B30E15-E163-4D6C-A53A-26798D46885B}" type="pres">
      <dgm:prSet presAssocID="{F7E3C99E-852C-4094-B102-8A6B9D6DC3C7}" presName="ParentText" presStyleLbl="revTx" presStyleIdx="2" presStyleCnt="4">
        <dgm:presLayoutVars>
          <dgm:chMax val="0"/>
          <dgm:chPref val="0"/>
          <dgm:bulletEnabled val="1"/>
        </dgm:presLayoutVars>
      </dgm:prSet>
      <dgm:spPr/>
    </dgm:pt>
    <dgm:pt modelId="{5F802B92-ADA4-47C5-B10F-CF31774EE1B6}" type="pres">
      <dgm:prSet presAssocID="{F7E3C99E-852C-4094-B102-8A6B9D6DC3C7}" presName="Triangle" presStyleLbl="alignNode1" presStyleIdx="5" presStyleCnt="7"/>
      <dgm:spPr/>
    </dgm:pt>
    <dgm:pt modelId="{8F2EA3D2-233D-4202-9AD0-BF6EA2DF165A}" type="pres">
      <dgm:prSet presAssocID="{1BA19B6A-60B7-468A-82BB-4C7651BB6DA9}" presName="sibTrans" presStyleCnt="0"/>
      <dgm:spPr/>
    </dgm:pt>
    <dgm:pt modelId="{3A54AA84-2DDA-42A9-8F8A-CAF9FDE26DF9}" type="pres">
      <dgm:prSet presAssocID="{1BA19B6A-60B7-468A-82BB-4C7651BB6DA9}" presName="space" presStyleCnt="0"/>
      <dgm:spPr/>
    </dgm:pt>
    <dgm:pt modelId="{4EAF1C7E-957B-4100-933C-6624D909D40C}" type="pres">
      <dgm:prSet presAssocID="{49D70BE7-7B0F-44F8-8A1A-88F907C33893}" presName="composite" presStyleCnt="0"/>
      <dgm:spPr/>
    </dgm:pt>
    <dgm:pt modelId="{55043DF4-F29B-46DA-B1D9-DA94898005BE}" type="pres">
      <dgm:prSet presAssocID="{49D70BE7-7B0F-44F8-8A1A-88F907C33893}" presName="LShape" presStyleLbl="alignNode1" presStyleIdx="6" presStyleCnt="7"/>
      <dgm:spPr/>
    </dgm:pt>
    <dgm:pt modelId="{9DFE5698-E1F2-43A4-AF0A-A12882A05F6A}" type="pres">
      <dgm:prSet presAssocID="{49D70BE7-7B0F-44F8-8A1A-88F907C33893}" presName="ParentText" presStyleLbl="revTx" presStyleIdx="3" presStyleCnt="4">
        <dgm:presLayoutVars>
          <dgm:chMax val="0"/>
          <dgm:chPref val="0"/>
          <dgm:bulletEnabled val="1"/>
        </dgm:presLayoutVars>
      </dgm:prSet>
      <dgm:spPr/>
    </dgm:pt>
  </dgm:ptLst>
  <dgm:cxnLst>
    <dgm:cxn modelId="{46292D00-9A3C-4CB8-B2AA-FD72365281C7}" srcId="{000BEAC4-B945-400E-8EA8-4A69B04182FE}" destId="{49D70BE7-7B0F-44F8-8A1A-88F907C33893}" srcOrd="3" destOrd="0" parTransId="{0DDD6E79-DBCD-4D53-BE13-F29029799408}" sibTransId="{9EE354A7-9283-4FA4-928B-CB546E6C6A33}"/>
    <dgm:cxn modelId="{BF86E00B-E98A-46CE-9483-6C8CFF4A69FD}" type="presOf" srcId="{F7E3C99E-852C-4094-B102-8A6B9D6DC3C7}" destId="{A0B30E15-E163-4D6C-A53A-26798D46885B}" srcOrd="0" destOrd="0" presId="urn:microsoft.com/office/officeart/2009/3/layout/StepUpProcess"/>
    <dgm:cxn modelId="{EACEFD0B-8919-4E64-B1C1-1BD7A4B75C44}" srcId="{000BEAC4-B945-400E-8EA8-4A69B04182FE}" destId="{EEAE2498-1737-4684-A2C0-BD4A52D2C25A}" srcOrd="0" destOrd="0" parTransId="{B1F3116A-3E3C-42B0-8F7A-A26C76EEE6DF}" sibTransId="{0279561E-6745-4DC9-86C8-CCF0CDEFB424}"/>
    <dgm:cxn modelId="{94F8F639-A173-441D-9409-9417069C56B8}" srcId="{000BEAC4-B945-400E-8EA8-4A69B04182FE}" destId="{F7E3C99E-852C-4094-B102-8A6B9D6DC3C7}" srcOrd="2" destOrd="0" parTransId="{62F7181A-05A0-4A85-9091-B7DA1B1BBD19}" sibTransId="{1BA19B6A-60B7-468A-82BB-4C7651BB6DA9}"/>
    <dgm:cxn modelId="{B1675A83-933E-47B1-8E0B-2BD85057BC51}" srcId="{000BEAC4-B945-400E-8EA8-4A69B04182FE}" destId="{2D69E114-97DB-4ABC-8F97-65425446BF8A}" srcOrd="1" destOrd="0" parTransId="{69A67099-A2F8-4EF8-95AA-D2BCEA002764}" sibTransId="{7BE128DC-D1D6-46B2-99CA-786AAAD9AB1C}"/>
    <dgm:cxn modelId="{48DCCE97-C840-4D0B-83C7-0A80D3ACF7C0}" type="presOf" srcId="{EEAE2498-1737-4684-A2C0-BD4A52D2C25A}" destId="{3AE21099-2471-4C2B-BB28-31FA4E8B3C0A}" srcOrd="0" destOrd="0" presId="urn:microsoft.com/office/officeart/2009/3/layout/StepUpProcess"/>
    <dgm:cxn modelId="{A19969BD-C408-4EE9-AE0A-5971AA91D3DE}" type="presOf" srcId="{2D69E114-97DB-4ABC-8F97-65425446BF8A}" destId="{46098CEB-A769-45D6-AF71-F656774637C3}" srcOrd="0" destOrd="0" presId="urn:microsoft.com/office/officeart/2009/3/layout/StepUpProcess"/>
    <dgm:cxn modelId="{9B93ECD6-0FEB-4823-9593-89E33F34221E}" type="presOf" srcId="{49D70BE7-7B0F-44F8-8A1A-88F907C33893}" destId="{9DFE5698-E1F2-43A4-AF0A-A12882A05F6A}" srcOrd="0" destOrd="0" presId="urn:microsoft.com/office/officeart/2009/3/layout/StepUpProcess"/>
    <dgm:cxn modelId="{4C7178F5-6FD4-4BC1-9662-222B9D534C04}" type="presOf" srcId="{000BEAC4-B945-400E-8EA8-4A69B04182FE}" destId="{A5DC153E-E943-471D-AA99-4A30ABE4C986}" srcOrd="0" destOrd="0" presId="urn:microsoft.com/office/officeart/2009/3/layout/StepUpProcess"/>
    <dgm:cxn modelId="{233152CD-C0E0-43D1-945E-81E13B43D4A9}" type="presParOf" srcId="{A5DC153E-E943-471D-AA99-4A30ABE4C986}" destId="{FD80A78B-BEEA-4805-B68B-8931170D95F7}" srcOrd="0" destOrd="0" presId="urn:microsoft.com/office/officeart/2009/3/layout/StepUpProcess"/>
    <dgm:cxn modelId="{689A5F7E-BC38-4B7B-9A83-45F58984739A}" type="presParOf" srcId="{FD80A78B-BEEA-4805-B68B-8931170D95F7}" destId="{2EE1D5E2-64AD-4605-8EE7-D52CDAF8E700}" srcOrd="0" destOrd="0" presId="urn:microsoft.com/office/officeart/2009/3/layout/StepUpProcess"/>
    <dgm:cxn modelId="{D0B04EA3-79C1-4411-9784-C719A66EE1D6}" type="presParOf" srcId="{FD80A78B-BEEA-4805-B68B-8931170D95F7}" destId="{3AE21099-2471-4C2B-BB28-31FA4E8B3C0A}" srcOrd="1" destOrd="0" presId="urn:microsoft.com/office/officeart/2009/3/layout/StepUpProcess"/>
    <dgm:cxn modelId="{3600E230-14C2-48FE-9FA8-1F7332FA70F5}" type="presParOf" srcId="{FD80A78B-BEEA-4805-B68B-8931170D95F7}" destId="{A4DEDF37-201A-4953-9222-D006B82D210D}" srcOrd="2" destOrd="0" presId="urn:microsoft.com/office/officeart/2009/3/layout/StepUpProcess"/>
    <dgm:cxn modelId="{B4B2DDBC-B920-4B88-A302-116733A9EBD7}" type="presParOf" srcId="{A5DC153E-E943-471D-AA99-4A30ABE4C986}" destId="{1A859877-B4F5-436C-ACF5-07FAFB47DF5F}" srcOrd="1" destOrd="0" presId="urn:microsoft.com/office/officeart/2009/3/layout/StepUpProcess"/>
    <dgm:cxn modelId="{740DFF30-8A58-4FD6-BFFB-5A7A20900B0E}" type="presParOf" srcId="{1A859877-B4F5-436C-ACF5-07FAFB47DF5F}" destId="{1409507F-4556-4C7A-810D-C51A5C190DE9}" srcOrd="0" destOrd="0" presId="urn:microsoft.com/office/officeart/2009/3/layout/StepUpProcess"/>
    <dgm:cxn modelId="{0352CCEB-4FDB-4914-AC78-EC141EA2F3B5}" type="presParOf" srcId="{A5DC153E-E943-471D-AA99-4A30ABE4C986}" destId="{AA546F35-BCD3-41D0-8BEF-EC2CA341C5E0}" srcOrd="2" destOrd="0" presId="urn:microsoft.com/office/officeart/2009/3/layout/StepUpProcess"/>
    <dgm:cxn modelId="{4DE54574-1402-47E2-9557-B050E61B4C16}" type="presParOf" srcId="{AA546F35-BCD3-41D0-8BEF-EC2CA341C5E0}" destId="{7314BEB0-064C-488F-94D6-A0F91520E678}" srcOrd="0" destOrd="0" presId="urn:microsoft.com/office/officeart/2009/3/layout/StepUpProcess"/>
    <dgm:cxn modelId="{8ABBFB67-2B9F-4C61-AE4F-BDF448571D23}" type="presParOf" srcId="{AA546F35-BCD3-41D0-8BEF-EC2CA341C5E0}" destId="{46098CEB-A769-45D6-AF71-F656774637C3}" srcOrd="1" destOrd="0" presId="urn:microsoft.com/office/officeart/2009/3/layout/StepUpProcess"/>
    <dgm:cxn modelId="{A0F62B19-FA72-405E-8478-D0EBF66E89EE}" type="presParOf" srcId="{AA546F35-BCD3-41D0-8BEF-EC2CA341C5E0}" destId="{A903E014-667F-4033-9F94-45290FB8B707}" srcOrd="2" destOrd="0" presId="urn:microsoft.com/office/officeart/2009/3/layout/StepUpProcess"/>
    <dgm:cxn modelId="{761F7C80-E4E8-46CA-935E-DCBC1A290389}" type="presParOf" srcId="{A5DC153E-E943-471D-AA99-4A30ABE4C986}" destId="{4278486C-CA00-4471-A499-97E20AABAC39}" srcOrd="3" destOrd="0" presId="urn:microsoft.com/office/officeart/2009/3/layout/StepUpProcess"/>
    <dgm:cxn modelId="{857B69D1-AE88-4009-BA47-D0E08C64154E}" type="presParOf" srcId="{4278486C-CA00-4471-A499-97E20AABAC39}" destId="{EE420741-B1FB-4A3B-B098-97B1DB27A4A5}" srcOrd="0" destOrd="0" presId="urn:microsoft.com/office/officeart/2009/3/layout/StepUpProcess"/>
    <dgm:cxn modelId="{14CF3D93-A98D-4743-B19B-1F31110F16C2}" type="presParOf" srcId="{A5DC153E-E943-471D-AA99-4A30ABE4C986}" destId="{74319DDA-D2AD-4C1D-8F8A-FF17A178AE8E}" srcOrd="4" destOrd="0" presId="urn:microsoft.com/office/officeart/2009/3/layout/StepUpProcess"/>
    <dgm:cxn modelId="{B386B749-9028-4AF8-8B6F-D44CB27B7D72}" type="presParOf" srcId="{74319DDA-D2AD-4C1D-8F8A-FF17A178AE8E}" destId="{1C54D1DC-8F94-42EA-8027-D447316E1F3D}" srcOrd="0" destOrd="0" presId="urn:microsoft.com/office/officeart/2009/3/layout/StepUpProcess"/>
    <dgm:cxn modelId="{CE0F6716-8FFC-4F9D-B8F8-EA9F2A123504}" type="presParOf" srcId="{74319DDA-D2AD-4C1D-8F8A-FF17A178AE8E}" destId="{A0B30E15-E163-4D6C-A53A-26798D46885B}" srcOrd="1" destOrd="0" presId="urn:microsoft.com/office/officeart/2009/3/layout/StepUpProcess"/>
    <dgm:cxn modelId="{936384DD-9190-4E6A-8AD3-92CBAED4DD3B}" type="presParOf" srcId="{74319DDA-D2AD-4C1D-8F8A-FF17A178AE8E}" destId="{5F802B92-ADA4-47C5-B10F-CF31774EE1B6}" srcOrd="2" destOrd="0" presId="urn:microsoft.com/office/officeart/2009/3/layout/StepUpProcess"/>
    <dgm:cxn modelId="{30E42F72-66F1-4118-A636-7ACAB4B62AA9}" type="presParOf" srcId="{A5DC153E-E943-471D-AA99-4A30ABE4C986}" destId="{8F2EA3D2-233D-4202-9AD0-BF6EA2DF165A}" srcOrd="5" destOrd="0" presId="urn:microsoft.com/office/officeart/2009/3/layout/StepUpProcess"/>
    <dgm:cxn modelId="{A53A5AAC-57F1-48EA-91CA-08DED0C7BBD5}" type="presParOf" srcId="{8F2EA3D2-233D-4202-9AD0-BF6EA2DF165A}" destId="{3A54AA84-2DDA-42A9-8F8A-CAF9FDE26DF9}" srcOrd="0" destOrd="0" presId="urn:microsoft.com/office/officeart/2009/3/layout/StepUpProcess"/>
    <dgm:cxn modelId="{7593BC9D-5C7B-41DD-87E3-217915430C8F}" type="presParOf" srcId="{A5DC153E-E943-471D-AA99-4A30ABE4C986}" destId="{4EAF1C7E-957B-4100-933C-6624D909D40C}" srcOrd="6" destOrd="0" presId="urn:microsoft.com/office/officeart/2009/3/layout/StepUpProcess"/>
    <dgm:cxn modelId="{31F483C9-EEE5-41A8-8A0A-B0AA24119C1E}" type="presParOf" srcId="{4EAF1C7E-957B-4100-933C-6624D909D40C}" destId="{55043DF4-F29B-46DA-B1D9-DA94898005BE}" srcOrd="0" destOrd="0" presId="urn:microsoft.com/office/officeart/2009/3/layout/StepUpProcess"/>
    <dgm:cxn modelId="{6D60DE94-6A5D-4E2D-8BDC-848555C73CC7}" type="presParOf" srcId="{4EAF1C7E-957B-4100-933C-6624D909D40C}" destId="{9DFE5698-E1F2-43A4-AF0A-A12882A05F6A}" srcOrd="1" destOrd="0" presId="urn:microsoft.com/office/officeart/2009/3/layout/StepUpProcess"/>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5F457E2-8547-42F2-8186-8076D6733B73}"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C858C295-E2DF-4763-81F6-56BE33B05380}">
      <dgm:prSet/>
      <dgm:spPr/>
      <dgm:t>
        <a:bodyPr/>
        <a:lstStyle/>
        <a:p>
          <a:r>
            <a:rPr lang="en-SG"/>
            <a:t>Scale up survey to better understand demographic and socioeconomic characteristics that influence shipping preferences</a:t>
          </a:r>
          <a:endParaRPr lang="en-US"/>
        </a:p>
      </dgm:t>
    </dgm:pt>
    <dgm:pt modelId="{D2CEB4B7-5225-433E-92FA-6652460BE60E}" type="parTrans" cxnId="{FC8D06E5-2E0B-4520-9AAB-AB56BDED10AA}">
      <dgm:prSet/>
      <dgm:spPr/>
      <dgm:t>
        <a:bodyPr/>
        <a:lstStyle/>
        <a:p>
          <a:endParaRPr lang="en-US"/>
        </a:p>
      </dgm:t>
    </dgm:pt>
    <dgm:pt modelId="{A5056A1A-BEB6-413F-B730-F13DDD6CF6EC}" type="sibTrans" cxnId="{FC8D06E5-2E0B-4520-9AAB-AB56BDED10AA}">
      <dgm:prSet/>
      <dgm:spPr/>
      <dgm:t>
        <a:bodyPr/>
        <a:lstStyle/>
        <a:p>
          <a:endParaRPr lang="en-US"/>
        </a:p>
      </dgm:t>
    </dgm:pt>
    <dgm:pt modelId="{B410F13D-1861-483F-B349-258BF74682E2}">
      <dgm:prSet/>
      <dgm:spPr/>
      <dgm:t>
        <a:bodyPr/>
        <a:lstStyle/>
        <a:p>
          <a:r>
            <a:rPr lang="en-SG"/>
            <a:t>Supply-side analysis to understand impacts of slower deliveries</a:t>
          </a:r>
          <a:endParaRPr lang="en-US"/>
        </a:p>
      </dgm:t>
    </dgm:pt>
    <dgm:pt modelId="{423D258B-2B6C-4442-A135-8BEE28DA21EA}" type="parTrans" cxnId="{2379BC24-61A7-47F2-872A-4B04F49D9415}">
      <dgm:prSet/>
      <dgm:spPr/>
      <dgm:t>
        <a:bodyPr/>
        <a:lstStyle/>
        <a:p>
          <a:endParaRPr lang="en-US"/>
        </a:p>
      </dgm:t>
    </dgm:pt>
    <dgm:pt modelId="{92ABF200-E80D-4025-B01D-8BCB7E567D80}" type="sibTrans" cxnId="{2379BC24-61A7-47F2-872A-4B04F49D9415}">
      <dgm:prSet/>
      <dgm:spPr/>
      <dgm:t>
        <a:bodyPr/>
        <a:lstStyle/>
        <a:p>
          <a:endParaRPr lang="en-US"/>
        </a:p>
      </dgm:t>
    </dgm:pt>
    <dgm:pt modelId="{23F8C05B-D30F-4359-B63A-59CBA9AA1A0A}">
      <dgm:prSet/>
      <dgm:spPr/>
      <dgm:t>
        <a:bodyPr/>
        <a:lstStyle/>
        <a:p>
          <a:r>
            <a:rPr lang="en-SG" dirty="0"/>
            <a:t>E-commerce platforms receptiveness to carbon labels</a:t>
          </a:r>
          <a:endParaRPr lang="en-US" dirty="0"/>
        </a:p>
      </dgm:t>
    </dgm:pt>
    <dgm:pt modelId="{D34F07A8-EA3C-47E8-8E22-1968307FCD3E}" type="parTrans" cxnId="{2DB33F97-5D14-479D-A70A-47D7FBCB1B4C}">
      <dgm:prSet/>
      <dgm:spPr/>
      <dgm:t>
        <a:bodyPr/>
        <a:lstStyle/>
        <a:p>
          <a:endParaRPr lang="en-US"/>
        </a:p>
      </dgm:t>
    </dgm:pt>
    <dgm:pt modelId="{4E20C525-320B-4E4F-881E-12F853C43009}" type="sibTrans" cxnId="{2DB33F97-5D14-479D-A70A-47D7FBCB1B4C}">
      <dgm:prSet/>
      <dgm:spPr/>
      <dgm:t>
        <a:bodyPr/>
        <a:lstStyle/>
        <a:p>
          <a:endParaRPr lang="en-US"/>
        </a:p>
      </dgm:t>
    </dgm:pt>
    <dgm:pt modelId="{58EA8387-4E2C-4407-955F-2A15765DDA87}" type="pres">
      <dgm:prSet presAssocID="{A5F457E2-8547-42F2-8186-8076D6733B73}" presName="root" presStyleCnt="0">
        <dgm:presLayoutVars>
          <dgm:dir/>
          <dgm:resizeHandles val="exact"/>
        </dgm:presLayoutVars>
      </dgm:prSet>
      <dgm:spPr/>
    </dgm:pt>
    <dgm:pt modelId="{391DA022-B006-4CE4-A182-673BCAA07893}" type="pres">
      <dgm:prSet presAssocID="{C858C295-E2DF-4763-81F6-56BE33B05380}" presName="compNode" presStyleCnt="0"/>
      <dgm:spPr/>
    </dgm:pt>
    <dgm:pt modelId="{2CC6987B-2D30-41EE-B12E-32FFD7FA5FE5}" type="pres">
      <dgm:prSet presAssocID="{C858C295-E2DF-4763-81F6-56BE33B05380}" presName="bgRect" presStyleLbl="bgShp" presStyleIdx="0" presStyleCnt="3"/>
      <dgm:spPr/>
    </dgm:pt>
    <dgm:pt modelId="{5C41B2D0-EDD3-4AFF-AD86-5808F26A45C6}" type="pres">
      <dgm:prSet presAssocID="{C858C295-E2DF-4763-81F6-56BE33B05380}"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ad with Gears"/>
        </a:ext>
      </dgm:extLst>
    </dgm:pt>
    <dgm:pt modelId="{38DA485C-2E52-4225-90A9-C2B977CEAE94}" type="pres">
      <dgm:prSet presAssocID="{C858C295-E2DF-4763-81F6-56BE33B05380}" presName="spaceRect" presStyleCnt="0"/>
      <dgm:spPr/>
    </dgm:pt>
    <dgm:pt modelId="{2EAB394D-97B3-4324-9155-D3728FAFAC42}" type="pres">
      <dgm:prSet presAssocID="{C858C295-E2DF-4763-81F6-56BE33B05380}" presName="parTx" presStyleLbl="revTx" presStyleIdx="0" presStyleCnt="3">
        <dgm:presLayoutVars>
          <dgm:chMax val="0"/>
          <dgm:chPref val="0"/>
        </dgm:presLayoutVars>
      </dgm:prSet>
      <dgm:spPr/>
    </dgm:pt>
    <dgm:pt modelId="{4730CEB6-C9CB-4835-BCFE-0A56A19EAAD8}" type="pres">
      <dgm:prSet presAssocID="{A5056A1A-BEB6-413F-B730-F13DDD6CF6EC}" presName="sibTrans" presStyleCnt="0"/>
      <dgm:spPr/>
    </dgm:pt>
    <dgm:pt modelId="{CEA3456E-99B6-4DCE-BE75-C058EF71ECC4}" type="pres">
      <dgm:prSet presAssocID="{B410F13D-1861-483F-B349-258BF74682E2}" presName="compNode" presStyleCnt="0"/>
      <dgm:spPr/>
    </dgm:pt>
    <dgm:pt modelId="{A3CC24FD-C460-4275-BF68-8981F5942304}" type="pres">
      <dgm:prSet presAssocID="{B410F13D-1861-483F-B349-258BF74682E2}" presName="bgRect" presStyleLbl="bgShp" presStyleIdx="1" presStyleCnt="3"/>
      <dgm:spPr/>
    </dgm:pt>
    <dgm:pt modelId="{A80863BA-57B5-409F-8F1E-FDE8C8B2D345}" type="pres">
      <dgm:prSet presAssocID="{B410F13D-1861-483F-B349-258BF74682E2}"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ruck"/>
        </a:ext>
      </dgm:extLst>
    </dgm:pt>
    <dgm:pt modelId="{E2C59B83-F993-4341-9CF6-5AF123B23C1E}" type="pres">
      <dgm:prSet presAssocID="{B410F13D-1861-483F-B349-258BF74682E2}" presName="spaceRect" presStyleCnt="0"/>
      <dgm:spPr/>
    </dgm:pt>
    <dgm:pt modelId="{8641847B-7392-4183-93D0-B5797687C355}" type="pres">
      <dgm:prSet presAssocID="{B410F13D-1861-483F-B349-258BF74682E2}" presName="parTx" presStyleLbl="revTx" presStyleIdx="1" presStyleCnt="3">
        <dgm:presLayoutVars>
          <dgm:chMax val="0"/>
          <dgm:chPref val="0"/>
        </dgm:presLayoutVars>
      </dgm:prSet>
      <dgm:spPr/>
    </dgm:pt>
    <dgm:pt modelId="{E84791E7-4C81-465D-8959-33CE8FD15DB4}" type="pres">
      <dgm:prSet presAssocID="{92ABF200-E80D-4025-B01D-8BCB7E567D80}" presName="sibTrans" presStyleCnt="0"/>
      <dgm:spPr/>
    </dgm:pt>
    <dgm:pt modelId="{22407E49-31A4-49FB-B4E0-7FA1E412CEF8}" type="pres">
      <dgm:prSet presAssocID="{23F8C05B-D30F-4359-B63A-59CBA9AA1A0A}" presName="compNode" presStyleCnt="0"/>
      <dgm:spPr/>
    </dgm:pt>
    <dgm:pt modelId="{3C96E0C2-F670-4677-B97D-0C9881C26381}" type="pres">
      <dgm:prSet presAssocID="{23F8C05B-D30F-4359-B63A-59CBA9AA1A0A}" presName="bgRect" presStyleLbl="bgShp" presStyleIdx="2" presStyleCnt="3"/>
      <dgm:spPr/>
    </dgm:pt>
    <dgm:pt modelId="{B38A0F00-DA66-4596-AD8A-C87415AA3C47}" type="pres">
      <dgm:prSet presAssocID="{23F8C05B-D30F-4359-B63A-59CBA9AA1A0A}"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hopping cart"/>
        </a:ext>
      </dgm:extLst>
    </dgm:pt>
    <dgm:pt modelId="{453BE3D9-3879-40A4-9BAB-6921F7FB444B}" type="pres">
      <dgm:prSet presAssocID="{23F8C05B-D30F-4359-B63A-59CBA9AA1A0A}" presName="spaceRect" presStyleCnt="0"/>
      <dgm:spPr/>
    </dgm:pt>
    <dgm:pt modelId="{B6804E82-6EAD-43A5-8A7D-111E7F664A09}" type="pres">
      <dgm:prSet presAssocID="{23F8C05B-D30F-4359-B63A-59CBA9AA1A0A}" presName="parTx" presStyleLbl="revTx" presStyleIdx="2" presStyleCnt="3">
        <dgm:presLayoutVars>
          <dgm:chMax val="0"/>
          <dgm:chPref val="0"/>
        </dgm:presLayoutVars>
      </dgm:prSet>
      <dgm:spPr/>
    </dgm:pt>
  </dgm:ptLst>
  <dgm:cxnLst>
    <dgm:cxn modelId="{4C63BB21-60EE-453C-9C4A-BBA961EA9A89}" type="presOf" srcId="{B410F13D-1861-483F-B349-258BF74682E2}" destId="{8641847B-7392-4183-93D0-B5797687C355}" srcOrd="0" destOrd="0" presId="urn:microsoft.com/office/officeart/2018/2/layout/IconVerticalSolidList"/>
    <dgm:cxn modelId="{2379BC24-61A7-47F2-872A-4B04F49D9415}" srcId="{A5F457E2-8547-42F2-8186-8076D6733B73}" destId="{B410F13D-1861-483F-B349-258BF74682E2}" srcOrd="1" destOrd="0" parTransId="{423D258B-2B6C-4442-A135-8BEE28DA21EA}" sibTransId="{92ABF200-E80D-4025-B01D-8BCB7E567D80}"/>
    <dgm:cxn modelId="{1B344596-B80B-46EE-A116-8C132A1546C3}" type="presOf" srcId="{C858C295-E2DF-4763-81F6-56BE33B05380}" destId="{2EAB394D-97B3-4324-9155-D3728FAFAC42}" srcOrd="0" destOrd="0" presId="urn:microsoft.com/office/officeart/2018/2/layout/IconVerticalSolidList"/>
    <dgm:cxn modelId="{2DB33F97-5D14-479D-A70A-47D7FBCB1B4C}" srcId="{A5F457E2-8547-42F2-8186-8076D6733B73}" destId="{23F8C05B-D30F-4359-B63A-59CBA9AA1A0A}" srcOrd="2" destOrd="0" parTransId="{D34F07A8-EA3C-47E8-8E22-1968307FCD3E}" sibTransId="{4E20C525-320B-4E4F-881E-12F853C43009}"/>
    <dgm:cxn modelId="{ADCCA1AD-67A8-4E5C-A1E2-D8DFCA03D3C3}" type="presOf" srcId="{A5F457E2-8547-42F2-8186-8076D6733B73}" destId="{58EA8387-4E2C-4407-955F-2A15765DDA87}" srcOrd="0" destOrd="0" presId="urn:microsoft.com/office/officeart/2018/2/layout/IconVerticalSolidList"/>
    <dgm:cxn modelId="{FC8D06E5-2E0B-4520-9AAB-AB56BDED10AA}" srcId="{A5F457E2-8547-42F2-8186-8076D6733B73}" destId="{C858C295-E2DF-4763-81F6-56BE33B05380}" srcOrd="0" destOrd="0" parTransId="{D2CEB4B7-5225-433E-92FA-6652460BE60E}" sibTransId="{A5056A1A-BEB6-413F-B730-F13DDD6CF6EC}"/>
    <dgm:cxn modelId="{9376F0F8-20D6-441C-9578-4E5423A60C66}" type="presOf" srcId="{23F8C05B-D30F-4359-B63A-59CBA9AA1A0A}" destId="{B6804E82-6EAD-43A5-8A7D-111E7F664A09}" srcOrd="0" destOrd="0" presId="urn:microsoft.com/office/officeart/2018/2/layout/IconVerticalSolidList"/>
    <dgm:cxn modelId="{67823903-72A2-46A8-8285-AE4ED8F69156}" type="presParOf" srcId="{58EA8387-4E2C-4407-955F-2A15765DDA87}" destId="{391DA022-B006-4CE4-A182-673BCAA07893}" srcOrd="0" destOrd="0" presId="urn:microsoft.com/office/officeart/2018/2/layout/IconVerticalSolidList"/>
    <dgm:cxn modelId="{5A5F1C1E-9B1D-407B-A339-9D5EA207E7B3}" type="presParOf" srcId="{391DA022-B006-4CE4-A182-673BCAA07893}" destId="{2CC6987B-2D30-41EE-B12E-32FFD7FA5FE5}" srcOrd="0" destOrd="0" presId="urn:microsoft.com/office/officeart/2018/2/layout/IconVerticalSolidList"/>
    <dgm:cxn modelId="{905BEF45-599F-4EBE-A595-6255436DC50F}" type="presParOf" srcId="{391DA022-B006-4CE4-A182-673BCAA07893}" destId="{5C41B2D0-EDD3-4AFF-AD86-5808F26A45C6}" srcOrd="1" destOrd="0" presId="urn:microsoft.com/office/officeart/2018/2/layout/IconVerticalSolidList"/>
    <dgm:cxn modelId="{32779DD8-4444-4FCF-A671-48475C10BC6A}" type="presParOf" srcId="{391DA022-B006-4CE4-A182-673BCAA07893}" destId="{38DA485C-2E52-4225-90A9-C2B977CEAE94}" srcOrd="2" destOrd="0" presId="urn:microsoft.com/office/officeart/2018/2/layout/IconVerticalSolidList"/>
    <dgm:cxn modelId="{339B35F9-F994-4761-AB5B-B967608C7197}" type="presParOf" srcId="{391DA022-B006-4CE4-A182-673BCAA07893}" destId="{2EAB394D-97B3-4324-9155-D3728FAFAC42}" srcOrd="3" destOrd="0" presId="urn:microsoft.com/office/officeart/2018/2/layout/IconVerticalSolidList"/>
    <dgm:cxn modelId="{26A665B9-5B6C-4487-85C7-9D41052A466A}" type="presParOf" srcId="{58EA8387-4E2C-4407-955F-2A15765DDA87}" destId="{4730CEB6-C9CB-4835-BCFE-0A56A19EAAD8}" srcOrd="1" destOrd="0" presId="urn:microsoft.com/office/officeart/2018/2/layout/IconVerticalSolidList"/>
    <dgm:cxn modelId="{0450B894-7228-49A5-B319-6BC001C4854A}" type="presParOf" srcId="{58EA8387-4E2C-4407-955F-2A15765DDA87}" destId="{CEA3456E-99B6-4DCE-BE75-C058EF71ECC4}" srcOrd="2" destOrd="0" presId="urn:microsoft.com/office/officeart/2018/2/layout/IconVerticalSolidList"/>
    <dgm:cxn modelId="{8FC32A68-081E-4BD6-8A14-41138533AA19}" type="presParOf" srcId="{CEA3456E-99B6-4DCE-BE75-C058EF71ECC4}" destId="{A3CC24FD-C460-4275-BF68-8981F5942304}" srcOrd="0" destOrd="0" presId="urn:microsoft.com/office/officeart/2018/2/layout/IconVerticalSolidList"/>
    <dgm:cxn modelId="{B75BA3A7-656A-4F21-9AF6-5B5B269DF2F7}" type="presParOf" srcId="{CEA3456E-99B6-4DCE-BE75-C058EF71ECC4}" destId="{A80863BA-57B5-409F-8F1E-FDE8C8B2D345}" srcOrd="1" destOrd="0" presId="urn:microsoft.com/office/officeart/2018/2/layout/IconVerticalSolidList"/>
    <dgm:cxn modelId="{ED5E4C04-9C39-4EC2-B947-A713A8064237}" type="presParOf" srcId="{CEA3456E-99B6-4DCE-BE75-C058EF71ECC4}" destId="{E2C59B83-F993-4341-9CF6-5AF123B23C1E}" srcOrd="2" destOrd="0" presId="urn:microsoft.com/office/officeart/2018/2/layout/IconVerticalSolidList"/>
    <dgm:cxn modelId="{93A61B92-F314-4839-8306-9282B9AE378D}" type="presParOf" srcId="{CEA3456E-99B6-4DCE-BE75-C058EF71ECC4}" destId="{8641847B-7392-4183-93D0-B5797687C355}" srcOrd="3" destOrd="0" presId="urn:microsoft.com/office/officeart/2018/2/layout/IconVerticalSolidList"/>
    <dgm:cxn modelId="{822090F7-1979-46FF-A6CB-B0D0681E06C8}" type="presParOf" srcId="{58EA8387-4E2C-4407-955F-2A15765DDA87}" destId="{E84791E7-4C81-465D-8959-33CE8FD15DB4}" srcOrd="3" destOrd="0" presId="urn:microsoft.com/office/officeart/2018/2/layout/IconVerticalSolidList"/>
    <dgm:cxn modelId="{36535612-8728-4930-99F9-3561C942A4C7}" type="presParOf" srcId="{58EA8387-4E2C-4407-955F-2A15765DDA87}" destId="{22407E49-31A4-49FB-B4E0-7FA1E412CEF8}" srcOrd="4" destOrd="0" presId="urn:microsoft.com/office/officeart/2018/2/layout/IconVerticalSolidList"/>
    <dgm:cxn modelId="{D27B1A8A-39A1-4901-89DA-D4CDCFE8A124}" type="presParOf" srcId="{22407E49-31A4-49FB-B4E0-7FA1E412CEF8}" destId="{3C96E0C2-F670-4677-B97D-0C9881C26381}" srcOrd="0" destOrd="0" presId="urn:microsoft.com/office/officeart/2018/2/layout/IconVerticalSolidList"/>
    <dgm:cxn modelId="{710DB21C-B55A-4F9F-B543-91963EEC82AA}" type="presParOf" srcId="{22407E49-31A4-49FB-B4E0-7FA1E412CEF8}" destId="{B38A0F00-DA66-4596-AD8A-C87415AA3C47}" srcOrd="1" destOrd="0" presId="urn:microsoft.com/office/officeart/2018/2/layout/IconVerticalSolidList"/>
    <dgm:cxn modelId="{9B7BAF33-2938-4BAC-8AA4-A13C01F3C4D9}" type="presParOf" srcId="{22407E49-31A4-49FB-B4E0-7FA1E412CEF8}" destId="{453BE3D9-3879-40A4-9BAB-6921F7FB444B}" srcOrd="2" destOrd="0" presId="urn:microsoft.com/office/officeart/2018/2/layout/IconVerticalSolidList"/>
    <dgm:cxn modelId="{4677D001-293E-48B4-9447-4E4FE40A131C}" type="presParOf" srcId="{22407E49-31A4-49FB-B4E0-7FA1E412CEF8}" destId="{B6804E82-6EAD-43A5-8A7D-111E7F664A09}"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66C4BE-493B-474A-8306-DC61FB8B84F7}">
      <dsp:nvSpPr>
        <dsp:cNvPr id="0" name=""/>
        <dsp:cNvSpPr/>
      </dsp:nvSpPr>
      <dsp:spPr>
        <a:xfrm>
          <a:off x="0" y="242024"/>
          <a:ext cx="10004903" cy="403200"/>
        </a:xfrm>
        <a:prstGeom prst="rect">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DFC442F-E2BA-4370-992C-27AB02BEF0F2}">
      <dsp:nvSpPr>
        <dsp:cNvPr id="0" name=""/>
        <dsp:cNvSpPr/>
      </dsp:nvSpPr>
      <dsp:spPr>
        <a:xfrm>
          <a:off x="500245" y="5864"/>
          <a:ext cx="9074276" cy="47232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4713" tIns="0" rIns="264713" bIns="0" numCol="1" spcCol="1270" anchor="ctr" anchorCtr="0">
          <a:noAutofit/>
        </a:bodyPr>
        <a:lstStyle/>
        <a:p>
          <a:pPr marL="0" lvl="0" indent="0" algn="l" defTabSz="800100">
            <a:lnSpc>
              <a:spcPct val="90000"/>
            </a:lnSpc>
            <a:spcBef>
              <a:spcPct val="0"/>
            </a:spcBef>
            <a:spcAft>
              <a:spcPct val="35000"/>
            </a:spcAft>
            <a:buNone/>
          </a:pPr>
          <a:r>
            <a:rPr lang="en-US" sz="1800" kern="1200" dirty="0"/>
            <a:t>Population and freight transport demand growth</a:t>
          </a:r>
        </a:p>
      </dsp:txBody>
      <dsp:txXfrm>
        <a:off x="523302" y="28921"/>
        <a:ext cx="9028162" cy="426206"/>
      </dsp:txXfrm>
    </dsp:sp>
    <dsp:sp modelId="{5C92A989-2A6E-4628-AE2A-6531340855A3}">
      <dsp:nvSpPr>
        <dsp:cNvPr id="0" name=""/>
        <dsp:cNvSpPr/>
      </dsp:nvSpPr>
      <dsp:spPr>
        <a:xfrm>
          <a:off x="0" y="967784"/>
          <a:ext cx="10004903" cy="403200"/>
        </a:xfrm>
        <a:prstGeom prst="rect">
          <a:avLst/>
        </a:prstGeom>
        <a:solidFill>
          <a:schemeClr val="lt1">
            <a:alpha val="90000"/>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2DABAEE-ED1E-468C-9971-824182C1286A}">
      <dsp:nvSpPr>
        <dsp:cNvPr id="0" name=""/>
        <dsp:cNvSpPr/>
      </dsp:nvSpPr>
      <dsp:spPr>
        <a:xfrm>
          <a:off x="500245" y="731624"/>
          <a:ext cx="9074276" cy="472320"/>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4713" tIns="0" rIns="264713" bIns="0" numCol="1" spcCol="1270" anchor="ctr" anchorCtr="0">
          <a:noAutofit/>
        </a:bodyPr>
        <a:lstStyle/>
        <a:p>
          <a:pPr marL="0" lvl="0" indent="0" algn="l" defTabSz="800100">
            <a:lnSpc>
              <a:spcPct val="90000"/>
            </a:lnSpc>
            <a:spcBef>
              <a:spcPct val="0"/>
            </a:spcBef>
            <a:spcAft>
              <a:spcPct val="35000"/>
            </a:spcAft>
            <a:buNone/>
          </a:pPr>
          <a:r>
            <a:rPr lang="en-US" sz="1800" kern="1200" dirty="0"/>
            <a:t>Competing land uses in dense cities</a:t>
          </a:r>
        </a:p>
      </dsp:txBody>
      <dsp:txXfrm>
        <a:off x="523302" y="754681"/>
        <a:ext cx="9028162" cy="426206"/>
      </dsp:txXfrm>
    </dsp:sp>
    <dsp:sp modelId="{AB917446-2101-41E6-A707-8ABECC72EF2B}">
      <dsp:nvSpPr>
        <dsp:cNvPr id="0" name=""/>
        <dsp:cNvSpPr/>
      </dsp:nvSpPr>
      <dsp:spPr>
        <a:xfrm>
          <a:off x="0" y="1693544"/>
          <a:ext cx="10004903" cy="403200"/>
        </a:xfrm>
        <a:prstGeom prst="rect">
          <a:avLst/>
        </a:prstGeom>
        <a:solidFill>
          <a:schemeClr val="lt1">
            <a:alpha val="90000"/>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CCF1A14-5B0E-4FA5-96DD-AD6CE89DEE9E}">
      <dsp:nvSpPr>
        <dsp:cNvPr id="0" name=""/>
        <dsp:cNvSpPr/>
      </dsp:nvSpPr>
      <dsp:spPr>
        <a:xfrm>
          <a:off x="500245" y="1457384"/>
          <a:ext cx="9074276" cy="472320"/>
        </a:xfrm>
        <a:prstGeom prst="round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4713" tIns="0" rIns="264713" bIns="0" numCol="1" spcCol="1270" anchor="ctr" anchorCtr="0">
          <a:noAutofit/>
        </a:bodyPr>
        <a:lstStyle/>
        <a:p>
          <a:pPr marL="0" lvl="0" indent="0" algn="l" defTabSz="800100">
            <a:lnSpc>
              <a:spcPct val="90000"/>
            </a:lnSpc>
            <a:spcBef>
              <a:spcPct val="0"/>
            </a:spcBef>
            <a:spcAft>
              <a:spcPct val="35000"/>
            </a:spcAft>
            <a:buNone/>
          </a:pPr>
          <a:r>
            <a:rPr lang="en-US" sz="1800" kern="1200" dirty="0"/>
            <a:t>Increasing e-commerce, emergence of freight-on-demand services</a:t>
          </a:r>
        </a:p>
      </dsp:txBody>
      <dsp:txXfrm>
        <a:off x="523302" y="1480441"/>
        <a:ext cx="9028162" cy="426206"/>
      </dsp:txXfrm>
    </dsp:sp>
    <dsp:sp modelId="{F36F267E-6942-474F-9311-F1A274BD1B4A}">
      <dsp:nvSpPr>
        <dsp:cNvPr id="0" name=""/>
        <dsp:cNvSpPr/>
      </dsp:nvSpPr>
      <dsp:spPr>
        <a:xfrm>
          <a:off x="0" y="2419304"/>
          <a:ext cx="10004903" cy="403200"/>
        </a:xfrm>
        <a:prstGeom prst="rect">
          <a:avLst/>
        </a:prstGeom>
        <a:solidFill>
          <a:schemeClr val="lt1">
            <a:alpha val="90000"/>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CAF5861-5194-4297-988B-1AE30EA8A2E5}">
      <dsp:nvSpPr>
        <dsp:cNvPr id="0" name=""/>
        <dsp:cNvSpPr/>
      </dsp:nvSpPr>
      <dsp:spPr>
        <a:xfrm>
          <a:off x="500245" y="2183144"/>
          <a:ext cx="9074276" cy="472320"/>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4713" tIns="0" rIns="264713" bIns="0" numCol="1" spcCol="1270" anchor="ctr" anchorCtr="0">
          <a:noAutofit/>
        </a:bodyPr>
        <a:lstStyle/>
        <a:p>
          <a:pPr marL="0" lvl="0" indent="0" algn="l" defTabSz="800100">
            <a:lnSpc>
              <a:spcPct val="90000"/>
            </a:lnSpc>
            <a:spcBef>
              <a:spcPct val="0"/>
            </a:spcBef>
            <a:spcAft>
              <a:spcPct val="35000"/>
            </a:spcAft>
            <a:buNone/>
          </a:pPr>
          <a:r>
            <a:rPr lang="en-US" sz="1800" kern="1200" dirty="0"/>
            <a:t>Inefficiencies in goods deliveries - Empty return trips, failed deliveries, idling, congestion</a:t>
          </a:r>
        </a:p>
      </dsp:txBody>
      <dsp:txXfrm>
        <a:off x="523302" y="2206201"/>
        <a:ext cx="9028162" cy="426206"/>
      </dsp:txXfrm>
    </dsp:sp>
    <dsp:sp modelId="{6526E4C6-379E-47AD-93D6-790B7DD8BADF}">
      <dsp:nvSpPr>
        <dsp:cNvPr id="0" name=""/>
        <dsp:cNvSpPr/>
      </dsp:nvSpPr>
      <dsp:spPr>
        <a:xfrm>
          <a:off x="0" y="3145065"/>
          <a:ext cx="10004903" cy="403200"/>
        </a:xfrm>
        <a:prstGeom prst="rect">
          <a:avLst/>
        </a:prstGeom>
        <a:solidFill>
          <a:schemeClr val="lt1">
            <a:alpha val="90000"/>
            <a:hueOff val="0"/>
            <a:satOff val="0"/>
            <a:lumOff val="0"/>
            <a:alphaOff val="0"/>
          </a:schemeClr>
        </a:solidFill>
        <a:ln w="1587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40EF4C2-8904-4DA5-AC20-9DC16DF3DBE8}">
      <dsp:nvSpPr>
        <dsp:cNvPr id="0" name=""/>
        <dsp:cNvSpPr/>
      </dsp:nvSpPr>
      <dsp:spPr>
        <a:xfrm>
          <a:off x="500245" y="2908904"/>
          <a:ext cx="9134156" cy="472320"/>
        </a:xfrm>
        <a:prstGeom prst="round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4713" tIns="0" rIns="264713" bIns="0" numCol="1" spcCol="1270" anchor="ctr" anchorCtr="0">
          <a:noAutofit/>
        </a:bodyPr>
        <a:lstStyle/>
        <a:p>
          <a:pPr marL="0" lvl="0" indent="0" algn="l" defTabSz="800100">
            <a:lnSpc>
              <a:spcPct val="90000"/>
            </a:lnSpc>
            <a:spcBef>
              <a:spcPct val="0"/>
            </a:spcBef>
            <a:spcAft>
              <a:spcPct val="35000"/>
            </a:spcAft>
            <a:buNone/>
          </a:pPr>
          <a:r>
            <a:rPr lang="en-US" sz="1800" kern="1200" dirty="0"/>
            <a:t>Fragmented logistics industry</a:t>
          </a:r>
        </a:p>
      </dsp:txBody>
      <dsp:txXfrm>
        <a:off x="523302" y="2931961"/>
        <a:ext cx="9088042" cy="426206"/>
      </dsp:txXfrm>
    </dsp:sp>
    <dsp:sp modelId="{4D5F0287-921D-4320-89C6-F82621E1829D}">
      <dsp:nvSpPr>
        <dsp:cNvPr id="0" name=""/>
        <dsp:cNvSpPr/>
      </dsp:nvSpPr>
      <dsp:spPr>
        <a:xfrm>
          <a:off x="0" y="3870825"/>
          <a:ext cx="10004903" cy="403200"/>
        </a:xfrm>
        <a:prstGeom prst="rect">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B4F96E2-B437-4961-9BBD-CE7A698978F5}">
      <dsp:nvSpPr>
        <dsp:cNvPr id="0" name=""/>
        <dsp:cNvSpPr/>
      </dsp:nvSpPr>
      <dsp:spPr>
        <a:xfrm>
          <a:off x="500245" y="3634665"/>
          <a:ext cx="9074276" cy="47232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4713" tIns="0" rIns="264713" bIns="0" numCol="1" spcCol="1270" anchor="ctr" anchorCtr="0">
          <a:noAutofit/>
        </a:bodyPr>
        <a:lstStyle/>
        <a:p>
          <a:pPr marL="0" lvl="0" indent="0" algn="l" defTabSz="800100">
            <a:lnSpc>
              <a:spcPct val="90000"/>
            </a:lnSpc>
            <a:spcBef>
              <a:spcPct val="0"/>
            </a:spcBef>
            <a:spcAft>
              <a:spcPct val="35000"/>
            </a:spcAft>
            <a:buNone/>
          </a:pPr>
          <a:r>
            <a:rPr lang="en-US" sz="1800" kern="1200" dirty="0"/>
            <a:t>Shortage of drivers – impetus for autonomous vehicles</a:t>
          </a:r>
        </a:p>
      </dsp:txBody>
      <dsp:txXfrm>
        <a:off x="523302" y="3657722"/>
        <a:ext cx="9028162" cy="4262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14BEB0-064C-488F-94D6-A0F91520E678}">
      <dsp:nvSpPr>
        <dsp:cNvPr id="0" name=""/>
        <dsp:cNvSpPr/>
      </dsp:nvSpPr>
      <dsp:spPr>
        <a:xfrm rot="5400000">
          <a:off x="207982" y="2448431"/>
          <a:ext cx="606678" cy="1009498"/>
        </a:xfrm>
        <a:prstGeom prst="corner">
          <a:avLst>
            <a:gd name="adj1" fmla="val 16120"/>
            <a:gd name="adj2" fmla="val 16110"/>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6098CEB-A769-45D6-AF71-F656774637C3}">
      <dsp:nvSpPr>
        <dsp:cNvPr id="0" name=""/>
        <dsp:cNvSpPr/>
      </dsp:nvSpPr>
      <dsp:spPr>
        <a:xfrm>
          <a:off x="106712" y="2750053"/>
          <a:ext cx="911381" cy="7988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SG" sz="1600" kern="1200" dirty="0"/>
            <a:t>Live in a compact town</a:t>
          </a:r>
        </a:p>
      </dsp:txBody>
      <dsp:txXfrm>
        <a:off x="106712" y="2750053"/>
        <a:ext cx="911381" cy="798879"/>
      </dsp:txXfrm>
    </dsp:sp>
    <dsp:sp modelId="{3DAE0661-683D-4194-9471-4314F0373E15}">
      <dsp:nvSpPr>
        <dsp:cNvPr id="0" name=""/>
        <dsp:cNvSpPr/>
      </dsp:nvSpPr>
      <dsp:spPr>
        <a:xfrm>
          <a:off x="846135" y="2374110"/>
          <a:ext cx="171958" cy="171958"/>
        </a:xfrm>
        <a:prstGeom prst="triangle">
          <a:avLst>
            <a:gd name="adj" fmla="val 100000"/>
          </a:avLst>
        </a:prstGeom>
        <a:solidFill>
          <a:schemeClr val="accent3">
            <a:hueOff val="-76601"/>
            <a:satOff val="-1225"/>
            <a:lumOff val="98"/>
            <a:alphaOff val="0"/>
          </a:schemeClr>
        </a:solidFill>
        <a:ln w="15875" cap="flat" cmpd="sng" algn="ctr">
          <a:solidFill>
            <a:schemeClr val="accent3">
              <a:hueOff val="-76601"/>
              <a:satOff val="-1225"/>
              <a:lumOff val="9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5069A27-54F4-492B-8C43-24A0C697AB8C}">
      <dsp:nvSpPr>
        <dsp:cNvPr id="0" name=""/>
        <dsp:cNvSpPr/>
      </dsp:nvSpPr>
      <dsp:spPr>
        <a:xfrm rot="5400000">
          <a:off x="1323691" y="2172348"/>
          <a:ext cx="606678" cy="1009498"/>
        </a:xfrm>
        <a:prstGeom prst="corner">
          <a:avLst>
            <a:gd name="adj1" fmla="val 16120"/>
            <a:gd name="adj2" fmla="val 16110"/>
          </a:avLst>
        </a:prstGeom>
        <a:solidFill>
          <a:schemeClr val="accent3">
            <a:hueOff val="-153201"/>
            <a:satOff val="-2449"/>
            <a:lumOff val="196"/>
            <a:alphaOff val="0"/>
          </a:schemeClr>
        </a:solidFill>
        <a:ln w="15875" cap="flat" cmpd="sng" algn="ctr">
          <a:solidFill>
            <a:schemeClr val="accent3">
              <a:hueOff val="-153201"/>
              <a:satOff val="-2449"/>
              <a:lumOff val="19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1F7C220-194A-42F2-9DBC-16779AC3745E}">
      <dsp:nvSpPr>
        <dsp:cNvPr id="0" name=""/>
        <dsp:cNvSpPr/>
      </dsp:nvSpPr>
      <dsp:spPr>
        <a:xfrm>
          <a:off x="1222421" y="2473970"/>
          <a:ext cx="911381" cy="7988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SG" sz="1600" kern="1200" dirty="0"/>
            <a:t>Virtual meetings</a:t>
          </a:r>
        </a:p>
      </dsp:txBody>
      <dsp:txXfrm>
        <a:off x="1222421" y="2473970"/>
        <a:ext cx="911381" cy="798879"/>
      </dsp:txXfrm>
    </dsp:sp>
    <dsp:sp modelId="{8733EF2A-84FA-44E4-94D2-84B12D6224C2}">
      <dsp:nvSpPr>
        <dsp:cNvPr id="0" name=""/>
        <dsp:cNvSpPr/>
      </dsp:nvSpPr>
      <dsp:spPr>
        <a:xfrm>
          <a:off x="1961843" y="2098027"/>
          <a:ext cx="171958" cy="171958"/>
        </a:xfrm>
        <a:prstGeom prst="triangle">
          <a:avLst>
            <a:gd name="adj" fmla="val 100000"/>
          </a:avLst>
        </a:prstGeom>
        <a:solidFill>
          <a:schemeClr val="accent3">
            <a:hueOff val="-229802"/>
            <a:satOff val="-3674"/>
            <a:lumOff val="294"/>
            <a:alphaOff val="0"/>
          </a:schemeClr>
        </a:solidFill>
        <a:ln w="15875" cap="flat" cmpd="sng" algn="ctr">
          <a:solidFill>
            <a:schemeClr val="accent3">
              <a:hueOff val="-229802"/>
              <a:satOff val="-3674"/>
              <a:lumOff val="29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191329B-911E-4D3F-97FA-9D80DE3272AE}">
      <dsp:nvSpPr>
        <dsp:cNvPr id="0" name=""/>
        <dsp:cNvSpPr/>
      </dsp:nvSpPr>
      <dsp:spPr>
        <a:xfrm rot="5400000">
          <a:off x="2439399" y="1896264"/>
          <a:ext cx="606678" cy="1009498"/>
        </a:xfrm>
        <a:prstGeom prst="corner">
          <a:avLst>
            <a:gd name="adj1" fmla="val 16120"/>
            <a:gd name="adj2" fmla="val 16110"/>
          </a:avLst>
        </a:prstGeom>
        <a:solidFill>
          <a:schemeClr val="accent3">
            <a:hueOff val="-306403"/>
            <a:satOff val="-4898"/>
            <a:lumOff val="392"/>
            <a:alphaOff val="0"/>
          </a:schemeClr>
        </a:solidFill>
        <a:ln w="15875" cap="flat" cmpd="sng" algn="ctr">
          <a:solidFill>
            <a:schemeClr val="accent3">
              <a:hueOff val="-306403"/>
              <a:satOff val="-4898"/>
              <a:lumOff val="39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C51D953-D03A-434E-A9D6-FD2F77F4B7CE}">
      <dsp:nvSpPr>
        <dsp:cNvPr id="0" name=""/>
        <dsp:cNvSpPr/>
      </dsp:nvSpPr>
      <dsp:spPr>
        <a:xfrm>
          <a:off x="2338130" y="2197887"/>
          <a:ext cx="911381" cy="7988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SG" sz="1600" kern="1200" dirty="0"/>
            <a:t>Bike, walk</a:t>
          </a:r>
        </a:p>
      </dsp:txBody>
      <dsp:txXfrm>
        <a:off x="2338130" y="2197887"/>
        <a:ext cx="911381" cy="798879"/>
      </dsp:txXfrm>
    </dsp:sp>
    <dsp:sp modelId="{81031112-B19F-4C39-BA26-7F00F337AA78}">
      <dsp:nvSpPr>
        <dsp:cNvPr id="0" name=""/>
        <dsp:cNvSpPr/>
      </dsp:nvSpPr>
      <dsp:spPr>
        <a:xfrm>
          <a:off x="3077552" y="1821944"/>
          <a:ext cx="171958" cy="171958"/>
        </a:xfrm>
        <a:prstGeom prst="triangle">
          <a:avLst>
            <a:gd name="adj" fmla="val 100000"/>
          </a:avLst>
        </a:prstGeom>
        <a:solidFill>
          <a:schemeClr val="accent3">
            <a:hueOff val="-383004"/>
            <a:satOff val="-6123"/>
            <a:lumOff val="490"/>
            <a:alphaOff val="0"/>
          </a:schemeClr>
        </a:solidFill>
        <a:ln w="15875" cap="flat" cmpd="sng" algn="ctr">
          <a:solidFill>
            <a:schemeClr val="accent3">
              <a:hueOff val="-383004"/>
              <a:satOff val="-6123"/>
              <a:lumOff val="49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12B771A-C871-4197-90AA-8030DDD5726A}">
      <dsp:nvSpPr>
        <dsp:cNvPr id="0" name=""/>
        <dsp:cNvSpPr/>
      </dsp:nvSpPr>
      <dsp:spPr>
        <a:xfrm rot="5400000">
          <a:off x="3555108" y="1620181"/>
          <a:ext cx="606678" cy="1009498"/>
        </a:xfrm>
        <a:prstGeom prst="corner">
          <a:avLst>
            <a:gd name="adj1" fmla="val 16120"/>
            <a:gd name="adj2" fmla="val 16110"/>
          </a:avLst>
        </a:prstGeom>
        <a:solidFill>
          <a:schemeClr val="accent3">
            <a:hueOff val="-459604"/>
            <a:satOff val="-7347"/>
            <a:lumOff val="588"/>
            <a:alphaOff val="0"/>
          </a:schemeClr>
        </a:solidFill>
        <a:ln w="15875" cap="flat" cmpd="sng" algn="ctr">
          <a:solidFill>
            <a:schemeClr val="accent3">
              <a:hueOff val="-459604"/>
              <a:satOff val="-7347"/>
              <a:lumOff val="58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017BECF-B980-40D4-8FE0-67A224D7F13D}">
      <dsp:nvSpPr>
        <dsp:cNvPr id="0" name=""/>
        <dsp:cNvSpPr/>
      </dsp:nvSpPr>
      <dsp:spPr>
        <a:xfrm>
          <a:off x="3453838" y="1921804"/>
          <a:ext cx="911381" cy="7988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SG" sz="1600" kern="1200" dirty="0"/>
            <a:t>Take public transport</a:t>
          </a:r>
        </a:p>
      </dsp:txBody>
      <dsp:txXfrm>
        <a:off x="3453838" y="1921804"/>
        <a:ext cx="911381" cy="798879"/>
      </dsp:txXfrm>
    </dsp:sp>
    <dsp:sp modelId="{76434D9A-8F85-450A-92A8-4012609B83E7}">
      <dsp:nvSpPr>
        <dsp:cNvPr id="0" name=""/>
        <dsp:cNvSpPr/>
      </dsp:nvSpPr>
      <dsp:spPr>
        <a:xfrm>
          <a:off x="4193261" y="1545861"/>
          <a:ext cx="171958" cy="171958"/>
        </a:xfrm>
        <a:prstGeom prst="triangle">
          <a:avLst>
            <a:gd name="adj" fmla="val 100000"/>
          </a:avLst>
        </a:prstGeom>
        <a:solidFill>
          <a:schemeClr val="accent3">
            <a:hueOff val="-536205"/>
            <a:satOff val="-8572"/>
            <a:lumOff val="686"/>
            <a:alphaOff val="0"/>
          </a:schemeClr>
        </a:solidFill>
        <a:ln w="15875" cap="flat" cmpd="sng" algn="ctr">
          <a:solidFill>
            <a:schemeClr val="accent3">
              <a:hueOff val="-536205"/>
              <a:satOff val="-8572"/>
              <a:lumOff val="68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B136B0A-762B-4199-8E3D-9E65AD9E0C4F}">
      <dsp:nvSpPr>
        <dsp:cNvPr id="0" name=""/>
        <dsp:cNvSpPr/>
      </dsp:nvSpPr>
      <dsp:spPr>
        <a:xfrm rot="5400000">
          <a:off x="4670816" y="1344098"/>
          <a:ext cx="606678" cy="1009498"/>
        </a:xfrm>
        <a:prstGeom prst="corner">
          <a:avLst>
            <a:gd name="adj1" fmla="val 16120"/>
            <a:gd name="adj2" fmla="val 16110"/>
          </a:avLst>
        </a:prstGeom>
        <a:solidFill>
          <a:schemeClr val="accent3">
            <a:hueOff val="-612806"/>
            <a:satOff val="-9796"/>
            <a:lumOff val="784"/>
            <a:alphaOff val="0"/>
          </a:schemeClr>
        </a:solidFill>
        <a:ln w="15875" cap="flat" cmpd="sng" algn="ctr">
          <a:solidFill>
            <a:schemeClr val="accent3">
              <a:hueOff val="-612806"/>
              <a:satOff val="-9796"/>
              <a:lumOff val="78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A3ABCD1-1B29-4A01-A39F-1A728417CFEC}">
      <dsp:nvSpPr>
        <dsp:cNvPr id="0" name=""/>
        <dsp:cNvSpPr/>
      </dsp:nvSpPr>
      <dsp:spPr>
        <a:xfrm>
          <a:off x="4569547" y="1645721"/>
          <a:ext cx="911381" cy="7988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SG" sz="1600" kern="1200" dirty="0"/>
            <a:t>Carpool</a:t>
          </a:r>
        </a:p>
      </dsp:txBody>
      <dsp:txXfrm>
        <a:off x="4569547" y="1645721"/>
        <a:ext cx="911381" cy="798879"/>
      </dsp:txXfrm>
    </dsp:sp>
    <dsp:sp modelId="{A747DA97-AD01-4A1A-AA51-765C369F6594}">
      <dsp:nvSpPr>
        <dsp:cNvPr id="0" name=""/>
        <dsp:cNvSpPr/>
      </dsp:nvSpPr>
      <dsp:spPr>
        <a:xfrm>
          <a:off x="5308969" y="1269778"/>
          <a:ext cx="171958" cy="171958"/>
        </a:xfrm>
        <a:prstGeom prst="triangle">
          <a:avLst>
            <a:gd name="adj" fmla="val 100000"/>
          </a:avLst>
        </a:prstGeom>
        <a:solidFill>
          <a:schemeClr val="accent3">
            <a:hueOff val="-689407"/>
            <a:satOff val="-11021"/>
            <a:lumOff val="883"/>
            <a:alphaOff val="0"/>
          </a:schemeClr>
        </a:solidFill>
        <a:ln w="15875" cap="flat" cmpd="sng" algn="ctr">
          <a:solidFill>
            <a:schemeClr val="accent3">
              <a:hueOff val="-689407"/>
              <a:satOff val="-11021"/>
              <a:lumOff val="88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E7B5F81-DFEC-4503-A98F-6D77F458CC15}">
      <dsp:nvSpPr>
        <dsp:cNvPr id="0" name=""/>
        <dsp:cNvSpPr/>
      </dsp:nvSpPr>
      <dsp:spPr>
        <a:xfrm rot="5400000">
          <a:off x="5786525" y="1068015"/>
          <a:ext cx="606678" cy="1009498"/>
        </a:xfrm>
        <a:prstGeom prst="corner">
          <a:avLst>
            <a:gd name="adj1" fmla="val 16120"/>
            <a:gd name="adj2" fmla="val 16110"/>
          </a:avLst>
        </a:prstGeom>
        <a:solidFill>
          <a:schemeClr val="accent3">
            <a:hueOff val="-766007"/>
            <a:satOff val="-12246"/>
            <a:lumOff val="981"/>
            <a:alphaOff val="0"/>
          </a:schemeClr>
        </a:solidFill>
        <a:ln w="15875" cap="flat" cmpd="sng" algn="ctr">
          <a:solidFill>
            <a:schemeClr val="accent3">
              <a:hueOff val="-766007"/>
              <a:satOff val="-12246"/>
              <a:lumOff val="98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DF6AF3B-1EF1-43C2-AAC3-4D66AD02DA5B}">
      <dsp:nvSpPr>
        <dsp:cNvPr id="0" name=""/>
        <dsp:cNvSpPr/>
      </dsp:nvSpPr>
      <dsp:spPr>
        <a:xfrm>
          <a:off x="5685255" y="1369637"/>
          <a:ext cx="911381" cy="7988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SG" sz="1600" kern="1200" dirty="0"/>
            <a:t>Share a vehicle</a:t>
          </a:r>
        </a:p>
      </dsp:txBody>
      <dsp:txXfrm>
        <a:off x="5685255" y="1369637"/>
        <a:ext cx="911381" cy="798879"/>
      </dsp:txXfrm>
    </dsp:sp>
    <dsp:sp modelId="{4CB116AD-4B6B-4B2D-986B-CE8178808D4A}">
      <dsp:nvSpPr>
        <dsp:cNvPr id="0" name=""/>
        <dsp:cNvSpPr/>
      </dsp:nvSpPr>
      <dsp:spPr>
        <a:xfrm>
          <a:off x="6424678" y="993694"/>
          <a:ext cx="171958" cy="171958"/>
        </a:xfrm>
        <a:prstGeom prst="triangle">
          <a:avLst>
            <a:gd name="adj" fmla="val 100000"/>
          </a:avLst>
        </a:prstGeom>
        <a:solidFill>
          <a:schemeClr val="accent3">
            <a:hueOff val="-842608"/>
            <a:satOff val="-13470"/>
            <a:lumOff val="1079"/>
            <a:alphaOff val="0"/>
          </a:schemeClr>
        </a:solidFill>
        <a:ln w="15875" cap="flat" cmpd="sng" algn="ctr">
          <a:solidFill>
            <a:schemeClr val="accent3">
              <a:hueOff val="-842608"/>
              <a:satOff val="-13470"/>
              <a:lumOff val="107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74750A2-2566-43AB-948C-F809C0365E40}">
      <dsp:nvSpPr>
        <dsp:cNvPr id="0" name=""/>
        <dsp:cNvSpPr/>
      </dsp:nvSpPr>
      <dsp:spPr>
        <a:xfrm rot="5400000">
          <a:off x="6902234" y="791932"/>
          <a:ext cx="606678" cy="1009498"/>
        </a:xfrm>
        <a:prstGeom prst="corner">
          <a:avLst>
            <a:gd name="adj1" fmla="val 16120"/>
            <a:gd name="adj2" fmla="val 16110"/>
          </a:avLst>
        </a:prstGeom>
        <a:solidFill>
          <a:schemeClr val="accent3">
            <a:hueOff val="-919209"/>
            <a:satOff val="-14695"/>
            <a:lumOff val="1177"/>
            <a:alphaOff val="0"/>
          </a:schemeClr>
        </a:solidFill>
        <a:ln w="15875" cap="flat" cmpd="sng" algn="ctr">
          <a:solidFill>
            <a:schemeClr val="accent3">
              <a:hueOff val="-919209"/>
              <a:satOff val="-14695"/>
              <a:lumOff val="117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FE26ACC-0A08-417C-A01B-0871E1E88456}">
      <dsp:nvSpPr>
        <dsp:cNvPr id="0" name=""/>
        <dsp:cNvSpPr/>
      </dsp:nvSpPr>
      <dsp:spPr>
        <a:xfrm>
          <a:off x="6800964" y="1093554"/>
          <a:ext cx="911381" cy="7988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SG" sz="1600" kern="1200" dirty="0"/>
            <a:t>Smaller vehicle</a:t>
          </a:r>
        </a:p>
      </dsp:txBody>
      <dsp:txXfrm>
        <a:off x="6800964" y="1093554"/>
        <a:ext cx="911381" cy="798879"/>
      </dsp:txXfrm>
    </dsp:sp>
    <dsp:sp modelId="{05E985F7-0FB3-48D5-AEBB-66C1486480F0}">
      <dsp:nvSpPr>
        <dsp:cNvPr id="0" name=""/>
        <dsp:cNvSpPr/>
      </dsp:nvSpPr>
      <dsp:spPr>
        <a:xfrm>
          <a:off x="7540386" y="717611"/>
          <a:ext cx="171958" cy="171958"/>
        </a:xfrm>
        <a:prstGeom prst="triangle">
          <a:avLst>
            <a:gd name="adj" fmla="val 100000"/>
          </a:avLst>
        </a:prstGeom>
        <a:solidFill>
          <a:schemeClr val="accent3">
            <a:hueOff val="-995810"/>
            <a:satOff val="-15919"/>
            <a:lumOff val="1275"/>
            <a:alphaOff val="0"/>
          </a:schemeClr>
        </a:solidFill>
        <a:ln w="15875" cap="flat" cmpd="sng" algn="ctr">
          <a:solidFill>
            <a:schemeClr val="accent3">
              <a:hueOff val="-995810"/>
              <a:satOff val="-15919"/>
              <a:lumOff val="127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610E40F-E4C7-4428-9FD5-DBFFE19476E5}">
      <dsp:nvSpPr>
        <dsp:cNvPr id="0" name=""/>
        <dsp:cNvSpPr/>
      </dsp:nvSpPr>
      <dsp:spPr>
        <a:xfrm rot="5400000">
          <a:off x="8017942" y="515848"/>
          <a:ext cx="606678" cy="1009498"/>
        </a:xfrm>
        <a:prstGeom prst="corner">
          <a:avLst>
            <a:gd name="adj1" fmla="val 16120"/>
            <a:gd name="adj2" fmla="val 16110"/>
          </a:avLst>
        </a:prstGeom>
        <a:solidFill>
          <a:schemeClr val="accent3">
            <a:hueOff val="-1072410"/>
            <a:satOff val="-17144"/>
            <a:lumOff val="1373"/>
            <a:alphaOff val="0"/>
          </a:schemeClr>
        </a:solidFill>
        <a:ln w="15875" cap="flat" cmpd="sng" algn="ctr">
          <a:solidFill>
            <a:schemeClr val="accent3">
              <a:hueOff val="-1072410"/>
              <a:satOff val="-17144"/>
              <a:lumOff val="137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3F084F6-CAAF-4AFA-8985-590A1A7DA0D4}">
      <dsp:nvSpPr>
        <dsp:cNvPr id="0" name=""/>
        <dsp:cNvSpPr/>
      </dsp:nvSpPr>
      <dsp:spPr>
        <a:xfrm>
          <a:off x="7916673" y="817471"/>
          <a:ext cx="911381" cy="7988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SG" sz="1600" kern="1200" dirty="0"/>
            <a:t>Hybrid car</a:t>
          </a:r>
        </a:p>
      </dsp:txBody>
      <dsp:txXfrm>
        <a:off x="7916673" y="817471"/>
        <a:ext cx="911381" cy="798879"/>
      </dsp:txXfrm>
    </dsp:sp>
    <dsp:sp modelId="{D360D2C5-4DC9-4BA7-8659-D22CC5AC9A7D}">
      <dsp:nvSpPr>
        <dsp:cNvPr id="0" name=""/>
        <dsp:cNvSpPr/>
      </dsp:nvSpPr>
      <dsp:spPr>
        <a:xfrm>
          <a:off x="8656095" y="441528"/>
          <a:ext cx="171958" cy="171958"/>
        </a:xfrm>
        <a:prstGeom prst="triangle">
          <a:avLst>
            <a:gd name="adj" fmla="val 100000"/>
          </a:avLst>
        </a:prstGeom>
        <a:solidFill>
          <a:schemeClr val="accent3">
            <a:hueOff val="-1149011"/>
            <a:satOff val="-18368"/>
            <a:lumOff val="1471"/>
            <a:alphaOff val="0"/>
          </a:schemeClr>
        </a:solidFill>
        <a:ln w="15875" cap="flat" cmpd="sng" algn="ctr">
          <a:solidFill>
            <a:schemeClr val="accent3">
              <a:hueOff val="-1149011"/>
              <a:satOff val="-18368"/>
              <a:lumOff val="147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0CF8106-5E82-4D38-AED6-35E0868E05DE}">
      <dsp:nvSpPr>
        <dsp:cNvPr id="0" name=""/>
        <dsp:cNvSpPr/>
      </dsp:nvSpPr>
      <dsp:spPr>
        <a:xfrm rot="5400000">
          <a:off x="9133651" y="239765"/>
          <a:ext cx="606678" cy="1009498"/>
        </a:xfrm>
        <a:prstGeom prst="corner">
          <a:avLst>
            <a:gd name="adj1" fmla="val 16120"/>
            <a:gd name="adj2" fmla="val 16110"/>
          </a:avLst>
        </a:prstGeom>
        <a:solidFill>
          <a:schemeClr val="accent3">
            <a:hueOff val="-1225612"/>
            <a:satOff val="-19593"/>
            <a:lumOff val="1569"/>
            <a:alphaOff val="0"/>
          </a:schemeClr>
        </a:solidFill>
        <a:ln w="15875" cap="flat" cmpd="sng" algn="ctr">
          <a:solidFill>
            <a:schemeClr val="accent3">
              <a:hueOff val="-1225612"/>
              <a:satOff val="-19593"/>
              <a:lumOff val="156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DA5CB3D-39BD-4206-98B8-E5ACF70DDB57}">
      <dsp:nvSpPr>
        <dsp:cNvPr id="0" name=""/>
        <dsp:cNvSpPr/>
      </dsp:nvSpPr>
      <dsp:spPr>
        <a:xfrm>
          <a:off x="9032381" y="541388"/>
          <a:ext cx="911381" cy="7988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SG" sz="1600" kern="1200" dirty="0"/>
            <a:t>Electric car</a:t>
          </a:r>
        </a:p>
      </dsp:txBody>
      <dsp:txXfrm>
        <a:off x="9032381" y="541388"/>
        <a:ext cx="911381" cy="79887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E1D5E2-64AD-4605-8EE7-D52CDAF8E700}">
      <dsp:nvSpPr>
        <dsp:cNvPr id="0" name=""/>
        <dsp:cNvSpPr/>
      </dsp:nvSpPr>
      <dsp:spPr>
        <a:xfrm rot="5400000">
          <a:off x="1501880" y="769430"/>
          <a:ext cx="744010" cy="1238017"/>
        </a:xfrm>
        <a:prstGeom prst="corner">
          <a:avLst>
            <a:gd name="adj1" fmla="val 16120"/>
            <a:gd name="adj2" fmla="val 16110"/>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AE21099-2471-4C2B-BB28-31FA4E8B3C0A}">
      <dsp:nvSpPr>
        <dsp:cNvPr id="0" name=""/>
        <dsp:cNvSpPr/>
      </dsp:nvSpPr>
      <dsp:spPr>
        <a:xfrm>
          <a:off x="1377686" y="1139331"/>
          <a:ext cx="1117689" cy="979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SG" sz="1600" kern="1200" dirty="0"/>
            <a:t>Travel off-peak</a:t>
          </a:r>
        </a:p>
      </dsp:txBody>
      <dsp:txXfrm>
        <a:off x="1377686" y="1139331"/>
        <a:ext cx="1117689" cy="979720"/>
      </dsp:txXfrm>
    </dsp:sp>
    <dsp:sp modelId="{A4DEDF37-201A-4953-9222-D006B82D210D}">
      <dsp:nvSpPr>
        <dsp:cNvPr id="0" name=""/>
        <dsp:cNvSpPr/>
      </dsp:nvSpPr>
      <dsp:spPr>
        <a:xfrm>
          <a:off x="2284491" y="678286"/>
          <a:ext cx="210884" cy="210884"/>
        </a:xfrm>
        <a:prstGeom prst="triangle">
          <a:avLst>
            <a:gd name="adj" fmla="val 100000"/>
          </a:avLst>
        </a:prstGeom>
        <a:solidFill>
          <a:schemeClr val="accent3">
            <a:hueOff val="-204269"/>
            <a:satOff val="-3265"/>
            <a:lumOff val="261"/>
            <a:alphaOff val="0"/>
          </a:schemeClr>
        </a:solidFill>
        <a:ln w="15875" cap="flat" cmpd="sng" algn="ctr">
          <a:solidFill>
            <a:schemeClr val="accent3">
              <a:hueOff val="-204269"/>
              <a:satOff val="-3265"/>
              <a:lumOff val="26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314BEB0-064C-488F-94D6-A0F91520E678}">
      <dsp:nvSpPr>
        <dsp:cNvPr id="0" name=""/>
        <dsp:cNvSpPr/>
      </dsp:nvSpPr>
      <dsp:spPr>
        <a:xfrm rot="5400000">
          <a:off x="2870150" y="430850"/>
          <a:ext cx="744010" cy="1238017"/>
        </a:xfrm>
        <a:prstGeom prst="corner">
          <a:avLst>
            <a:gd name="adj1" fmla="val 16120"/>
            <a:gd name="adj2" fmla="val 16110"/>
          </a:avLst>
        </a:prstGeom>
        <a:solidFill>
          <a:schemeClr val="accent3">
            <a:hueOff val="-408537"/>
            <a:satOff val="-6531"/>
            <a:lumOff val="523"/>
            <a:alphaOff val="0"/>
          </a:schemeClr>
        </a:solidFill>
        <a:ln w="15875" cap="flat" cmpd="sng" algn="ctr">
          <a:solidFill>
            <a:schemeClr val="accent3">
              <a:hueOff val="-408537"/>
              <a:satOff val="-6531"/>
              <a:lumOff val="52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6098CEB-A769-45D6-AF71-F656774637C3}">
      <dsp:nvSpPr>
        <dsp:cNvPr id="0" name=""/>
        <dsp:cNvSpPr/>
      </dsp:nvSpPr>
      <dsp:spPr>
        <a:xfrm>
          <a:off x="2745956" y="800751"/>
          <a:ext cx="1117689" cy="979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SG" sz="1600" kern="1200" dirty="0"/>
            <a:t>Buy local</a:t>
          </a:r>
        </a:p>
      </dsp:txBody>
      <dsp:txXfrm>
        <a:off x="2745956" y="800751"/>
        <a:ext cx="1117689" cy="979720"/>
      </dsp:txXfrm>
    </dsp:sp>
    <dsp:sp modelId="{A903E014-667F-4033-9F94-45290FB8B707}">
      <dsp:nvSpPr>
        <dsp:cNvPr id="0" name=""/>
        <dsp:cNvSpPr/>
      </dsp:nvSpPr>
      <dsp:spPr>
        <a:xfrm>
          <a:off x="3652761" y="339706"/>
          <a:ext cx="210884" cy="210884"/>
        </a:xfrm>
        <a:prstGeom prst="triangle">
          <a:avLst>
            <a:gd name="adj" fmla="val 100000"/>
          </a:avLst>
        </a:prstGeom>
        <a:solidFill>
          <a:schemeClr val="accent3">
            <a:hueOff val="-612806"/>
            <a:satOff val="-9796"/>
            <a:lumOff val="784"/>
            <a:alphaOff val="0"/>
          </a:schemeClr>
        </a:solidFill>
        <a:ln w="15875" cap="flat" cmpd="sng" algn="ctr">
          <a:solidFill>
            <a:schemeClr val="accent3">
              <a:hueOff val="-612806"/>
              <a:satOff val="-9796"/>
              <a:lumOff val="78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C54D1DC-8F94-42EA-8027-D447316E1F3D}">
      <dsp:nvSpPr>
        <dsp:cNvPr id="0" name=""/>
        <dsp:cNvSpPr/>
      </dsp:nvSpPr>
      <dsp:spPr>
        <a:xfrm rot="5400000">
          <a:off x="4238420" y="92271"/>
          <a:ext cx="744010" cy="1238017"/>
        </a:xfrm>
        <a:prstGeom prst="corner">
          <a:avLst>
            <a:gd name="adj1" fmla="val 16120"/>
            <a:gd name="adj2" fmla="val 16110"/>
          </a:avLst>
        </a:prstGeom>
        <a:solidFill>
          <a:schemeClr val="accent3">
            <a:hueOff val="-817075"/>
            <a:satOff val="-13062"/>
            <a:lumOff val="1046"/>
            <a:alphaOff val="0"/>
          </a:schemeClr>
        </a:solidFill>
        <a:ln w="15875" cap="flat" cmpd="sng" algn="ctr">
          <a:solidFill>
            <a:schemeClr val="accent3">
              <a:hueOff val="-817075"/>
              <a:satOff val="-13062"/>
              <a:lumOff val="104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0B30E15-E163-4D6C-A53A-26798D46885B}">
      <dsp:nvSpPr>
        <dsp:cNvPr id="0" name=""/>
        <dsp:cNvSpPr/>
      </dsp:nvSpPr>
      <dsp:spPr>
        <a:xfrm>
          <a:off x="4114226" y="462171"/>
          <a:ext cx="1117689" cy="979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SG" sz="1600" kern="1200" dirty="0"/>
            <a:t>Deliver to parcel lockers</a:t>
          </a:r>
        </a:p>
      </dsp:txBody>
      <dsp:txXfrm>
        <a:off x="4114226" y="462171"/>
        <a:ext cx="1117689" cy="979720"/>
      </dsp:txXfrm>
    </dsp:sp>
    <dsp:sp modelId="{5F802B92-ADA4-47C5-B10F-CF31774EE1B6}">
      <dsp:nvSpPr>
        <dsp:cNvPr id="0" name=""/>
        <dsp:cNvSpPr/>
      </dsp:nvSpPr>
      <dsp:spPr>
        <a:xfrm>
          <a:off x="5021030" y="1126"/>
          <a:ext cx="210884" cy="210884"/>
        </a:xfrm>
        <a:prstGeom prst="triangle">
          <a:avLst>
            <a:gd name="adj" fmla="val 100000"/>
          </a:avLst>
        </a:prstGeom>
        <a:solidFill>
          <a:schemeClr val="accent3">
            <a:hueOff val="-1021343"/>
            <a:satOff val="-16327"/>
            <a:lumOff val="1307"/>
            <a:alphaOff val="0"/>
          </a:schemeClr>
        </a:solidFill>
        <a:ln w="15875" cap="flat" cmpd="sng" algn="ctr">
          <a:solidFill>
            <a:schemeClr val="accent3">
              <a:hueOff val="-1021343"/>
              <a:satOff val="-16327"/>
              <a:lumOff val="130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5043DF4-F29B-46DA-B1D9-DA94898005BE}">
      <dsp:nvSpPr>
        <dsp:cNvPr id="0" name=""/>
        <dsp:cNvSpPr/>
      </dsp:nvSpPr>
      <dsp:spPr>
        <a:xfrm rot="5400000">
          <a:off x="5606690" y="-246308"/>
          <a:ext cx="744010" cy="1238017"/>
        </a:xfrm>
        <a:prstGeom prst="corner">
          <a:avLst>
            <a:gd name="adj1" fmla="val 16120"/>
            <a:gd name="adj2" fmla="val 16110"/>
          </a:avLst>
        </a:prstGeom>
        <a:solidFill>
          <a:schemeClr val="accent3">
            <a:hueOff val="-1225612"/>
            <a:satOff val="-19593"/>
            <a:lumOff val="1569"/>
            <a:alphaOff val="0"/>
          </a:schemeClr>
        </a:solidFill>
        <a:ln w="15875" cap="flat" cmpd="sng" algn="ctr">
          <a:solidFill>
            <a:schemeClr val="accent3">
              <a:hueOff val="-1225612"/>
              <a:satOff val="-19593"/>
              <a:lumOff val="156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DFE5698-E1F2-43A4-AF0A-A12882A05F6A}">
      <dsp:nvSpPr>
        <dsp:cNvPr id="0" name=""/>
        <dsp:cNvSpPr/>
      </dsp:nvSpPr>
      <dsp:spPr>
        <a:xfrm>
          <a:off x="5482496" y="123591"/>
          <a:ext cx="1117689" cy="979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SG" sz="1600" kern="1200" dirty="0"/>
            <a:t>Don’t choose fast delivery</a:t>
          </a:r>
        </a:p>
      </dsp:txBody>
      <dsp:txXfrm>
        <a:off x="5482496" y="123591"/>
        <a:ext cx="1117689" cy="97972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C6987B-2D30-41EE-B12E-32FFD7FA5FE5}">
      <dsp:nvSpPr>
        <dsp:cNvPr id="0" name=""/>
        <dsp:cNvSpPr/>
      </dsp:nvSpPr>
      <dsp:spPr>
        <a:xfrm>
          <a:off x="0" y="462"/>
          <a:ext cx="10058399" cy="108147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C41B2D0-EDD3-4AFF-AD86-5808F26A45C6}">
      <dsp:nvSpPr>
        <dsp:cNvPr id="0" name=""/>
        <dsp:cNvSpPr/>
      </dsp:nvSpPr>
      <dsp:spPr>
        <a:xfrm>
          <a:off x="327145" y="243793"/>
          <a:ext cx="594810" cy="59481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EAB394D-97B3-4324-9155-D3728FAFAC42}">
      <dsp:nvSpPr>
        <dsp:cNvPr id="0" name=""/>
        <dsp:cNvSpPr/>
      </dsp:nvSpPr>
      <dsp:spPr>
        <a:xfrm>
          <a:off x="1249101" y="462"/>
          <a:ext cx="8809298" cy="10814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456" tIns="114456" rIns="114456" bIns="114456" numCol="1" spcCol="1270" anchor="ctr" anchorCtr="0">
          <a:noAutofit/>
        </a:bodyPr>
        <a:lstStyle/>
        <a:p>
          <a:pPr marL="0" lvl="0" indent="0" algn="l" defTabSz="1111250">
            <a:lnSpc>
              <a:spcPct val="90000"/>
            </a:lnSpc>
            <a:spcBef>
              <a:spcPct val="0"/>
            </a:spcBef>
            <a:spcAft>
              <a:spcPct val="35000"/>
            </a:spcAft>
            <a:buNone/>
          </a:pPr>
          <a:r>
            <a:rPr lang="en-SG" sz="2500" kern="1200"/>
            <a:t>Scale up survey to better understand demographic and socioeconomic characteristics that influence shipping preferences</a:t>
          </a:r>
          <a:endParaRPr lang="en-US" sz="2500" kern="1200"/>
        </a:p>
      </dsp:txBody>
      <dsp:txXfrm>
        <a:off x="1249101" y="462"/>
        <a:ext cx="8809298" cy="1081473"/>
      </dsp:txXfrm>
    </dsp:sp>
    <dsp:sp modelId="{A3CC24FD-C460-4275-BF68-8981F5942304}">
      <dsp:nvSpPr>
        <dsp:cNvPr id="0" name=""/>
        <dsp:cNvSpPr/>
      </dsp:nvSpPr>
      <dsp:spPr>
        <a:xfrm>
          <a:off x="0" y="1352303"/>
          <a:ext cx="10058399" cy="108147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80863BA-57B5-409F-8F1E-FDE8C8B2D345}">
      <dsp:nvSpPr>
        <dsp:cNvPr id="0" name=""/>
        <dsp:cNvSpPr/>
      </dsp:nvSpPr>
      <dsp:spPr>
        <a:xfrm>
          <a:off x="327145" y="1595634"/>
          <a:ext cx="594810" cy="59481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641847B-7392-4183-93D0-B5797687C355}">
      <dsp:nvSpPr>
        <dsp:cNvPr id="0" name=""/>
        <dsp:cNvSpPr/>
      </dsp:nvSpPr>
      <dsp:spPr>
        <a:xfrm>
          <a:off x="1249101" y="1352303"/>
          <a:ext cx="8809298" cy="10814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456" tIns="114456" rIns="114456" bIns="114456" numCol="1" spcCol="1270" anchor="ctr" anchorCtr="0">
          <a:noAutofit/>
        </a:bodyPr>
        <a:lstStyle/>
        <a:p>
          <a:pPr marL="0" lvl="0" indent="0" algn="l" defTabSz="1111250">
            <a:lnSpc>
              <a:spcPct val="90000"/>
            </a:lnSpc>
            <a:spcBef>
              <a:spcPct val="0"/>
            </a:spcBef>
            <a:spcAft>
              <a:spcPct val="35000"/>
            </a:spcAft>
            <a:buNone/>
          </a:pPr>
          <a:r>
            <a:rPr lang="en-SG" sz="2500" kern="1200"/>
            <a:t>Supply-side analysis to understand impacts of slower deliveries</a:t>
          </a:r>
          <a:endParaRPr lang="en-US" sz="2500" kern="1200"/>
        </a:p>
      </dsp:txBody>
      <dsp:txXfrm>
        <a:off x="1249101" y="1352303"/>
        <a:ext cx="8809298" cy="1081473"/>
      </dsp:txXfrm>
    </dsp:sp>
    <dsp:sp modelId="{3C96E0C2-F670-4677-B97D-0C9881C26381}">
      <dsp:nvSpPr>
        <dsp:cNvPr id="0" name=""/>
        <dsp:cNvSpPr/>
      </dsp:nvSpPr>
      <dsp:spPr>
        <a:xfrm>
          <a:off x="0" y="2704144"/>
          <a:ext cx="10058399" cy="108147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38A0F00-DA66-4596-AD8A-C87415AA3C47}">
      <dsp:nvSpPr>
        <dsp:cNvPr id="0" name=""/>
        <dsp:cNvSpPr/>
      </dsp:nvSpPr>
      <dsp:spPr>
        <a:xfrm>
          <a:off x="327145" y="2947476"/>
          <a:ext cx="594810" cy="59481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6804E82-6EAD-43A5-8A7D-111E7F664A09}">
      <dsp:nvSpPr>
        <dsp:cNvPr id="0" name=""/>
        <dsp:cNvSpPr/>
      </dsp:nvSpPr>
      <dsp:spPr>
        <a:xfrm>
          <a:off x="1249101" y="2704144"/>
          <a:ext cx="8809298" cy="10814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456" tIns="114456" rIns="114456" bIns="114456" numCol="1" spcCol="1270" anchor="ctr" anchorCtr="0">
          <a:noAutofit/>
        </a:bodyPr>
        <a:lstStyle/>
        <a:p>
          <a:pPr marL="0" lvl="0" indent="0" algn="l" defTabSz="1111250">
            <a:lnSpc>
              <a:spcPct val="90000"/>
            </a:lnSpc>
            <a:spcBef>
              <a:spcPct val="0"/>
            </a:spcBef>
            <a:spcAft>
              <a:spcPct val="35000"/>
            </a:spcAft>
            <a:buNone/>
          </a:pPr>
          <a:r>
            <a:rPr lang="en-SG" sz="2500" kern="1200" dirty="0"/>
            <a:t>E-commerce platforms receptiveness to carbon labels</a:t>
          </a:r>
          <a:endParaRPr lang="en-US" sz="2500" kern="1200" dirty="0"/>
        </a:p>
      </dsp:txBody>
      <dsp:txXfrm>
        <a:off x="1249101" y="2704144"/>
        <a:ext cx="8809298" cy="1081473"/>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SG"/>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BDFE1A-0085-43E8-9D48-6158CE1FA4DB}" type="datetimeFigureOut">
              <a:rPr lang="en-SG" smtClean="0"/>
              <a:t>21/7/2022</a:t>
            </a:fld>
            <a:endParaRPr lang="en-SG"/>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SG"/>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SG"/>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D65891-2119-4877-B404-74E301C176B9}" type="slidenum">
              <a:rPr lang="en-SG" smtClean="0"/>
              <a:t>‹#›</a:t>
            </a:fld>
            <a:endParaRPr lang="en-SG"/>
          </a:p>
        </p:txBody>
      </p:sp>
    </p:spTree>
    <p:extLst>
      <p:ext uri="{BB962C8B-B14F-4D97-AF65-F5344CB8AC3E}">
        <p14:creationId xmlns:p14="http://schemas.microsoft.com/office/powerpoint/2010/main" val="31400052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doi.org/10.1177/03611981211037249"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sz="1800" dirty="0">
                <a:effectLst/>
                <a:latin typeface="Calibri" panose="020F0502020204030204" pitchFamily="34" charset="0"/>
                <a:ea typeface="Calibri" panose="020F0502020204030204" pitchFamily="34" charset="0"/>
              </a:rPr>
              <a:t>Short description of presentation:</a:t>
            </a:r>
          </a:p>
          <a:p>
            <a:r>
              <a:rPr lang="en-US" sz="1800" dirty="0">
                <a:effectLst/>
                <a:latin typeface="Calibri" panose="020F0502020204030204" pitchFamily="34" charset="0"/>
                <a:ea typeface="DengXian" panose="02010600030101010101" pitchFamily="2" charset="-122"/>
              </a:rPr>
              <a:t>In the bid to stay competitive, online shopping platforms often offer a variety of shipping options to meet the preferences of consumers. While faster delivery might be desirable for consumers, this may be detrimental to the environment. This study aims to conduct a comparative carbon footprint assessment of shipping options available in </a:t>
            </a:r>
            <a:r>
              <a:rPr lang="en-US" sz="1800" i="1" dirty="0">
                <a:effectLst/>
                <a:latin typeface="Calibri" panose="020F0502020204030204" pitchFamily="34" charset="0"/>
                <a:ea typeface="DengXian" panose="02010600030101010101" pitchFamily="2" charset="-122"/>
              </a:rPr>
              <a:t>Taobao</a:t>
            </a:r>
            <a:r>
              <a:rPr lang="en-US" sz="1800" dirty="0">
                <a:effectLst/>
                <a:latin typeface="Calibri" panose="020F0502020204030204" pitchFamily="34" charset="0"/>
                <a:ea typeface="DengXian" panose="02010600030101010101" pitchFamily="2" charset="-122"/>
              </a:rPr>
              <a:t>, a highly popular Chinese online shopping website. We evaluate the case of cross-border e-commerce, where goods are ordered from China to Singapore as the shipment destination. Thereafter, a shipping choice preference survey is conducted to evaluate the impact of carbon labelling on consumers’ shipping preferences. Out of 188 survey respondents, slightly more than half (55%) were found to be willing to compromise the speed of delivery for a less carbon-intensive alternative. Given this finding, the study advocates for carbon labelling to be introduced for e-commerce shipping options.</a:t>
            </a:r>
            <a:endParaRPr lang="en-SG" sz="1800" dirty="0">
              <a:effectLst/>
              <a:latin typeface="Calibri" panose="020F0502020204030204" pitchFamily="34" charset="0"/>
              <a:ea typeface="DengXian" panose="02010600030101010101" pitchFamily="2" charset="-122"/>
            </a:endParaRPr>
          </a:p>
        </p:txBody>
      </p:sp>
      <p:sp>
        <p:nvSpPr>
          <p:cNvPr id="4" name="Slide Number Placeholder 3"/>
          <p:cNvSpPr>
            <a:spLocks noGrp="1"/>
          </p:cNvSpPr>
          <p:nvPr>
            <p:ph type="sldNum" sz="quarter" idx="5"/>
          </p:nvPr>
        </p:nvSpPr>
        <p:spPr/>
        <p:txBody>
          <a:bodyPr/>
          <a:lstStyle/>
          <a:p>
            <a:fld id="{34D65891-2119-4877-B404-74E301C176B9}" type="slidenum">
              <a:rPr lang="en-SG" smtClean="0"/>
              <a:t>1</a:t>
            </a:fld>
            <a:endParaRPr lang="en-SG"/>
          </a:p>
        </p:txBody>
      </p:sp>
    </p:spTree>
    <p:extLst>
      <p:ext uri="{BB962C8B-B14F-4D97-AF65-F5344CB8AC3E}">
        <p14:creationId xmlns:p14="http://schemas.microsoft.com/office/powerpoint/2010/main" val="7512630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a:t>https://www.itf-oecd.org/sites/default/files/docs/cop-pdf-06.pdf</a:t>
            </a:r>
          </a:p>
        </p:txBody>
      </p:sp>
      <p:sp>
        <p:nvSpPr>
          <p:cNvPr id="4" name="Slide Number Placeholder 3"/>
          <p:cNvSpPr>
            <a:spLocks noGrp="1"/>
          </p:cNvSpPr>
          <p:nvPr>
            <p:ph type="sldNum" sz="quarter" idx="5"/>
          </p:nvPr>
        </p:nvSpPr>
        <p:spPr/>
        <p:txBody>
          <a:bodyPr/>
          <a:lstStyle/>
          <a:p>
            <a:fld id="{34D65891-2119-4877-B404-74E301C176B9}" type="slidenum">
              <a:rPr lang="en-SG" smtClean="0"/>
              <a:t>13</a:t>
            </a:fld>
            <a:endParaRPr lang="en-SG"/>
          </a:p>
        </p:txBody>
      </p:sp>
    </p:spTree>
    <p:extLst>
      <p:ext uri="{BB962C8B-B14F-4D97-AF65-F5344CB8AC3E}">
        <p14:creationId xmlns:p14="http://schemas.microsoft.com/office/powerpoint/2010/main" val="2361062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a:t>4. https://nrf.com/media-center/press-releases/nrf-study-says-more-online-shoppers-want-free-shipping</a:t>
            </a:r>
          </a:p>
        </p:txBody>
      </p:sp>
      <p:sp>
        <p:nvSpPr>
          <p:cNvPr id="4" name="Slide Number Placeholder 3"/>
          <p:cNvSpPr>
            <a:spLocks noGrp="1"/>
          </p:cNvSpPr>
          <p:nvPr>
            <p:ph type="sldNum" sz="quarter" idx="5"/>
          </p:nvPr>
        </p:nvSpPr>
        <p:spPr/>
        <p:txBody>
          <a:bodyPr/>
          <a:lstStyle/>
          <a:p>
            <a:fld id="{34D65891-2119-4877-B404-74E301C176B9}" type="slidenum">
              <a:rPr lang="en-SG" smtClean="0"/>
              <a:t>14</a:t>
            </a:fld>
            <a:endParaRPr lang="en-SG"/>
          </a:p>
        </p:txBody>
      </p:sp>
    </p:spTree>
    <p:extLst>
      <p:ext uri="{BB962C8B-B14F-4D97-AF65-F5344CB8AC3E}">
        <p14:creationId xmlns:p14="http://schemas.microsoft.com/office/powerpoint/2010/main" val="21299965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a:t>https://news.sap.com/2020/01/tripit-update-flight-carbon-footprint/</a:t>
            </a:r>
          </a:p>
        </p:txBody>
      </p:sp>
      <p:sp>
        <p:nvSpPr>
          <p:cNvPr id="4" name="Slide Number Placeholder 3"/>
          <p:cNvSpPr>
            <a:spLocks noGrp="1"/>
          </p:cNvSpPr>
          <p:nvPr>
            <p:ph type="sldNum" sz="quarter" idx="5"/>
          </p:nvPr>
        </p:nvSpPr>
        <p:spPr/>
        <p:txBody>
          <a:bodyPr/>
          <a:lstStyle/>
          <a:p>
            <a:fld id="{34D65891-2119-4877-B404-74E301C176B9}" type="slidenum">
              <a:rPr lang="en-SG" smtClean="0"/>
              <a:t>15</a:t>
            </a:fld>
            <a:endParaRPr lang="en-SG"/>
          </a:p>
        </p:txBody>
      </p:sp>
    </p:spTree>
    <p:extLst>
      <p:ext uri="{BB962C8B-B14F-4D97-AF65-F5344CB8AC3E}">
        <p14:creationId xmlns:p14="http://schemas.microsoft.com/office/powerpoint/2010/main" val="15964912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a:t>Highly contextual</a:t>
            </a:r>
          </a:p>
          <a:p>
            <a:endParaRPr lang="en-SG" dirty="0"/>
          </a:p>
          <a:p>
            <a:r>
              <a:rPr lang="en-SG" dirty="0"/>
              <a:t>Since this project concluded last year, we have continued projects studying public acceptance of AVs, in particular among groups who may need more assistance during their journeys, e.g. parents with children, elderly, disabled, etc. We’ve also tried using other means of soliciting views, in particular using chatbot surveys and chat groups as different forms of engagement that might be more accessible.</a:t>
            </a:r>
          </a:p>
        </p:txBody>
      </p:sp>
      <p:sp>
        <p:nvSpPr>
          <p:cNvPr id="4" name="Slide Number Placeholder 3"/>
          <p:cNvSpPr>
            <a:spLocks noGrp="1"/>
          </p:cNvSpPr>
          <p:nvPr>
            <p:ph type="sldNum" sz="quarter" idx="5"/>
          </p:nvPr>
        </p:nvSpPr>
        <p:spPr/>
        <p:txBody>
          <a:bodyPr/>
          <a:lstStyle/>
          <a:p>
            <a:fld id="{34D65891-2119-4877-B404-74E301C176B9}" type="slidenum">
              <a:rPr lang="en-SG" smtClean="0"/>
              <a:t>16</a:t>
            </a:fld>
            <a:endParaRPr lang="en-SG"/>
          </a:p>
        </p:txBody>
      </p:sp>
    </p:spTree>
    <p:extLst>
      <p:ext uri="{BB962C8B-B14F-4D97-AF65-F5344CB8AC3E}">
        <p14:creationId xmlns:p14="http://schemas.microsoft.com/office/powerpoint/2010/main" val="31418298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(kg CO</a:t>
            </a:r>
            <a:r>
              <a:rPr lang="en-GB" baseline="-25000" dirty="0"/>
              <a:t>2</a:t>
            </a:r>
            <a:r>
              <a:rPr lang="en-GB" dirty="0"/>
              <a:t>e emissions)m by transport mode = kg CO</a:t>
            </a:r>
            <a:r>
              <a:rPr lang="en-GB" baseline="-25000" dirty="0"/>
              <a:t>2</a:t>
            </a:r>
            <a:r>
              <a:rPr lang="en-GB" dirty="0"/>
              <a:t>e emission per tonne-km by transport mode x distance travelled in km x shipment weight in tonnes</a:t>
            </a:r>
            <a:endParaRPr lang="en-SG" dirty="0"/>
          </a:p>
          <a:p>
            <a:endParaRPr lang="en-SG" dirty="0"/>
          </a:p>
        </p:txBody>
      </p:sp>
      <p:sp>
        <p:nvSpPr>
          <p:cNvPr id="4" name="Slide Number Placeholder 3"/>
          <p:cNvSpPr>
            <a:spLocks noGrp="1"/>
          </p:cNvSpPr>
          <p:nvPr>
            <p:ph type="sldNum" sz="quarter" idx="5"/>
          </p:nvPr>
        </p:nvSpPr>
        <p:spPr/>
        <p:txBody>
          <a:bodyPr/>
          <a:lstStyle/>
          <a:p>
            <a:fld id="{34D65891-2119-4877-B404-74E301C176B9}" type="slidenum">
              <a:rPr lang="en-SG" smtClean="0"/>
              <a:t>19</a:t>
            </a:fld>
            <a:endParaRPr lang="en-SG"/>
          </a:p>
        </p:txBody>
      </p:sp>
    </p:spTree>
    <p:extLst>
      <p:ext uri="{BB962C8B-B14F-4D97-AF65-F5344CB8AC3E}">
        <p14:creationId xmlns:p14="http://schemas.microsoft.com/office/powerpoint/2010/main" val="2497236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0" i="0" u="none" strike="noStrike" baseline="0" dirty="0">
                <a:solidFill>
                  <a:srgbClr val="000000"/>
                </a:solidFill>
                <a:latin typeface="Times New Roman" panose="02020603050405020304" pitchFamily="18" charset="0"/>
              </a:rPr>
              <a:t>In general, shipment consolidation, slower freight transport mode (sea vs. air), and cleaner passenger transport mode</a:t>
            </a:r>
            <a:r>
              <a:rPr lang="en-GB" sz="1800" b="0" i="0" u="none" strike="noStrike" baseline="0" dirty="0">
                <a:solidFill>
                  <a:srgbClr val="000000"/>
                </a:solidFill>
                <a:latin typeface="Calibri" panose="020F0502020204030204" pitchFamily="34" charset="0"/>
              </a:rPr>
              <a:t> </a:t>
            </a:r>
            <a:r>
              <a:rPr lang="en-GB" sz="1800" b="0" i="0" u="none" strike="noStrike" baseline="0" dirty="0">
                <a:solidFill>
                  <a:srgbClr val="000000"/>
                </a:solidFill>
                <a:latin typeface="Times New Roman" panose="02020603050405020304" pitchFamily="18" charset="0"/>
              </a:rPr>
              <a:t>(walk vs. car) can reduce emissions. </a:t>
            </a:r>
          </a:p>
          <a:p>
            <a:r>
              <a:rPr lang="en-GB" sz="1800" b="0" i="0" u="none" strike="noStrike" baseline="0" dirty="0">
                <a:solidFill>
                  <a:srgbClr val="000000"/>
                </a:solidFill>
                <a:latin typeface="Times New Roman" panose="02020603050405020304" pitchFamily="18" charset="0"/>
              </a:rPr>
              <a:t>“sea-consolidated-home” shipment option is the least impactful option. It is also the slowest and the cheapest.</a:t>
            </a:r>
          </a:p>
          <a:p>
            <a:r>
              <a:rPr lang="en-GB" sz="1800" b="0" i="0" u="none" strike="noStrike" baseline="0" dirty="0">
                <a:solidFill>
                  <a:srgbClr val="000000"/>
                </a:solidFill>
                <a:latin typeface="Times New Roman" panose="02020603050405020304" pitchFamily="18" charset="0"/>
              </a:rPr>
              <a:t>If consumers do not have an immediate need for the items purchased, they can reduce carbon emissions associated with the delivery by at least 81% by opting for sea instead of air freight </a:t>
            </a:r>
          </a:p>
          <a:p>
            <a:endParaRPr lang="en-SG" dirty="0"/>
          </a:p>
        </p:txBody>
      </p:sp>
      <p:sp>
        <p:nvSpPr>
          <p:cNvPr id="4" name="Slide Number Placeholder 3"/>
          <p:cNvSpPr>
            <a:spLocks noGrp="1"/>
          </p:cNvSpPr>
          <p:nvPr>
            <p:ph type="sldNum" sz="quarter" idx="5"/>
          </p:nvPr>
        </p:nvSpPr>
        <p:spPr/>
        <p:txBody>
          <a:bodyPr/>
          <a:lstStyle/>
          <a:p>
            <a:fld id="{34D65891-2119-4877-B404-74E301C176B9}" type="slidenum">
              <a:rPr lang="en-SG" smtClean="0"/>
              <a:t>21</a:t>
            </a:fld>
            <a:endParaRPr lang="en-SG"/>
          </a:p>
        </p:txBody>
      </p:sp>
    </p:spTree>
    <p:extLst>
      <p:ext uri="{BB962C8B-B14F-4D97-AF65-F5344CB8AC3E}">
        <p14:creationId xmlns:p14="http://schemas.microsoft.com/office/powerpoint/2010/main" val="17136117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34D65891-2119-4877-B404-74E301C176B9}" type="slidenum">
              <a:rPr lang="en-SG" smtClean="0"/>
              <a:t>22</a:t>
            </a:fld>
            <a:endParaRPr lang="en-SG"/>
          </a:p>
        </p:txBody>
      </p:sp>
    </p:spTree>
    <p:extLst>
      <p:ext uri="{BB962C8B-B14F-4D97-AF65-F5344CB8AC3E}">
        <p14:creationId xmlns:p14="http://schemas.microsoft.com/office/powerpoint/2010/main" val="21216747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34D65891-2119-4877-B404-74E301C176B9}" type="slidenum">
              <a:rPr lang="en-SG" smtClean="0"/>
              <a:t>24</a:t>
            </a:fld>
            <a:endParaRPr lang="en-SG"/>
          </a:p>
        </p:txBody>
      </p:sp>
    </p:spTree>
    <p:extLst>
      <p:ext uri="{BB962C8B-B14F-4D97-AF65-F5344CB8AC3E}">
        <p14:creationId xmlns:p14="http://schemas.microsoft.com/office/powerpoint/2010/main" val="7089841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a:t>Market survey of online shoppers in SG – 57% female, 52% between 18 to 34 years</a:t>
            </a:r>
          </a:p>
        </p:txBody>
      </p:sp>
      <p:sp>
        <p:nvSpPr>
          <p:cNvPr id="4" name="Slide Number Placeholder 3"/>
          <p:cNvSpPr>
            <a:spLocks noGrp="1"/>
          </p:cNvSpPr>
          <p:nvPr>
            <p:ph type="sldNum" sz="quarter" idx="5"/>
          </p:nvPr>
        </p:nvSpPr>
        <p:spPr/>
        <p:txBody>
          <a:bodyPr/>
          <a:lstStyle/>
          <a:p>
            <a:fld id="{34D65891-2119-4877-B404-74E301C176B9}" type="slidenum">
              <a:rPr lang="en-SG" smtClean="0"/>
              <a:t>25</a:t>
            </a:fld>
            <a:endParaRPr lang="en-SG"/>
          </a:p>
        </p:txBody>
      </p:sp>
    </p:spTree>
    <p:extLst>
      <p:ext uri="{BB962C8B-B14F-4D97-AF65-F5344CB8AC3E}">
        <p14:creationId xmlns:p14="http://schemas.microsoft.com/office/powerpoint/2010/main" val="16949937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a:t>Majority were cost-sensitive, as expected. Cost mattered to type P and U, and this remains true for both high- and low-value orders.</a:t>
            </a:r>
          </a:p>
          <a:p>
            <a:r>
              <a:rPr lang="en-SG" dirty="0"/>
              <a:t>More will prefer faster shipping for higher order values.</a:t>
            </a:r>
          </a:p>
        </p:txBody>
      </p:sp>
      <p:sp>
        <p:nvSpPr>
          <p:cNvPr id="4" name="Slide Number Placeholder 3"/>
          <p:cNvSpPr>
            <a:spLocks noGrp="1"/>
          </p:cNvSpPr>
          <p:nvPr>
            <p:ph type="sldNum" sz="quarter" idx="5"/>
          </p:nvPr>
        </p:nvSpPr>
        <p:spPr/>
        <p:txBody>
          <a:bodyPr/>
          <a:lstStyle/>
          <a:p>
            <a:fld id="{34D65891-2119-4877-B404-74E301C176B9}" type="slidenum">
              <a:rPr lang="en-SG" smtClean="0"/>
              <a:t>26</a:t>
            </a:fld>
            <a:endParaRPr lang="en-SG"/>
          </a:p>
        </p:txBody>
      </p:sp>
    </p:spTree>
    <p:extLst>
      <p:ext uri="{BB962C8B-B14F-4D97-AF65-F5344CB8AC3E}">
        <p14:creationId xmlns:p14="http://schemas.microsoft.com/office/powerpoint/2010/main" val="37300385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a:t>The Sustainable Urban Mobility Lab is interested in assessing and reducing the environmental impacts of transportation in cities.</a:t>
            </a:r>
          </a:p>
          <a:p>
            <a:r>
              <a:rPr lang="en-SG" dirty="0"/>
              <a:t>It has been active in examining both passenger and freight transport, considering how people and goods are moved around cities.</a:t>
            </a:r>
          </a:p>
          <a:p>
            <a:r>
              <a:rPr lang="en-SG" dirty="0"/>
              <a:t>Key capabilities include data analysis, modelling and transport simulation, with the intention to inform policy decision-making.</a:t>
            </a:r>
          </a:p>
          <a:p>
            <a:endParaRPr lang="en-SG" dirty="0"/>
          </a:p>
          <a:p>
            <a:r>
              <a:rPr lang="en-SG" dirty="0"/>
              <a:t>The next few slides will describe a few recent projects undertaken by the lab.</a:t>
            </a:r>
          </a:p>
        </p:txBody>
      </p:sp>
      <p:sp>
        <p:nvSpPr>
          <p:cNvPr id="4" name="Slide Number Placeholder 3"/>
          <p:cNvSpPr>
            <a:spLocks noGrp="1"/>
          </p:cNvSpPr>
          <p:nvPr>
            <p:ph type="sldNum" sz="quarter" idx="10"/>
          </p:nvPr>
        </p:nvSpPr>
        <p:spPr/>
        <p:txBody>
          <a:bodyPr/>
          <a:lstStyle/>
          <a:p>
            <a:fld id="{764ABDA1-F8F4-45E4-87D1-1A46C228E5A8}" type="slidenum">
              <a:rPr lang="en-SG" smtClean="0"/>
              <a:t>2</a:t>
            </a:fld>
            <a:endParaRPr lang="en-SG"/>
          </a:p>
        </p:txBody>
      </p:sp>
    </p:spTree>
    <p:extLst>
      <p:ext uri="{BB962C8B-B14F-4D97-AF65-F5344CB8AC3E}">
        <p14:creationId xmlns:p14="http://schemas.microsoft.com/office/powerpoint/2010/main" val="41228025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a:hlinkClick r:id="rId3"/>
              </a:rPr>
              <a:t>https://doi.org/10.1177/03611981211037249</a:t>
            </a:r>
            <a:endParaRPr lang="en-SG" dirty="0"/>
          </a:p>
        </p:txBody>
      </p:sp>
      <p:sp>
        <p:nvSpPr>
          <p:cNvPr id="4" name="Slide Number Placeholder 3"/>
          <p:cNvSpPr>
            <a:spLocks noGrp="1"/>
          </p:cNvSpPr>
          <p:nvPr>
            <p:ph type="sldNum" sz="quarter" idx="5"/>
          </p:nvPr>
        </p:nvSpPr>
        <p:spPr/>
        <p:txBody>
          <a:bodyPr/>
          <a:lstStyle/>
          <a:p>
            <a:fld id="{34D65891-2119-4877-B404-74E301C176B9}" type="slidenum">
              <a:rPr lang="en-SG" smtClean="0"/>
              <a:t>28</a:t>
            </a:fld>
            <a:endParaRPr lang="en-SG"/>
          </a:p>
        </p:txBody>
      </p:sp>
    </p:spTree>
    <p:extLst>
      <p:ext uri="{BB962C8B-B14F-4D97-AF65-F5344CB8AC3E}">
        <p14:creationId xmlns:p14="http://schemas.microsoft.com/office/powerpoint/2010/main" val="40598722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34D65891-2119-4877-B404-74E301C176B9}" type="slidenum">
              <a:rPr lang="en-SG" smtClean="0"/>
              <a:t>30</a:t>
            </a:fld>
            <a:endParaRPr lang="en-SG"/>
          </a:p>
        </p:txBody>
      </p:sp>
    </p:spTree>
    <p:extLst>
      <p:ext uri="{BB962C8B-B14F-4D97-AF65-F5344CB8AC3E}">
        <p14:creationId xmlns:p14="http://schemas.microsoft.com/office/powerpoint/2010/main" val="14683254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34D65891-2119-4877-B404-74E301C176B9}" type="slidenum">
              <a:rPr lang="en-SG" smtClean="0"/>
              <a:t>31</a:t>
            </a:fld>
            <a:endParaRPr lang="en-SG"/>
          </a:p>
        </p:txBody>
      </p:sp>
    </p:spTree>
    <p:extLst>
      <p:ext uri="{BB962C8B-B14F-4D97-AF65-F5344CB8AC3E}">
        <p14:creationId xmlns:p14="http://schemas.microsoft.com/office/powerpoint/2010/main" val="33633251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a:t>https://www.ipcc.ch/report/ar6/wg3/</a:t>
            </a:r>
          </a:p>
        </p:txBody>
      </p:sp>
      <p:sp>
        <p:nvSpPr>
          <p:cNvPr id="4" name="Slide Number Placeholder 3"/>
          <p:cNvSpPr>
            <a:spLocks noGrp="1"/>
          </p:cNvSpPr>
          <p:nvPr>
            <p:ph type="sldNum" sz="quarter" idx="5"/>
          </p:nvPr>
        </p:nvSpPr>
        <p:spPr/>
        <p:txBody>
          <a:bodyPr/>
          <a:lstStyle/>
          <a:p>
            <a:fld id="{34D65891-2119-4877-B404-74E301C176B9}" type="slidenum">
              <a:rPr lang="en-SG" smtClean="0"/>
              <a:t>3</a:t>
            </a:fld>
            <a:endParaRPr lang="en-SG"/>
          </a:p>
        </p:txBody>
      </p:sp>
    </p:spTree>
    <p:extLst>
      <p:ext uri="{BB962C8B-B14F-4D97-AF65-F5344CB8AC3E}">
        <p14:creationId xmlns:p14="http://schemas.microsoft.com/office/powerpoint/2010/main" val="10008297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a:t>https://ourworldindata.org/ghg-emissions-by-sector</a:t>
            </a:r>
          </a:p>
        </p:txBody>
      </p:sp>
      <p:sp>
        <p:nvSpPr>
          <p:cNvPr id="4" name="Slide Number Placeholder 3"/>
          <p:cNvSpPr>
            <a:spLocks noGrp="1"/>
          </p:cNvSpPr>
          <p:nvPr>
            <p:ph type="sldNum" sz="quarter" idx="5"/>
          </p:nvPr>
        </p:nvSpPr>
        <p:spPr/>
        <p:txBody>
          <a:bodyPr/>
          <a:lstStyle/>
          <a:p>
            <a:fld id="{34D65891-2119-4877-B404-74E301C176B9}" type="slidenum">
              <a:rPr lang="en-SG" smtClean="0"/>
              <a:t>4</a:t>
            </a:fld>
            <a:endParaRPr lang="en-SG"/>
          </a:p>
        </p:txBody>
      </p:sp>
    </p:spTree>
    <p:extLst>
      <p:ext uri="{BB962C8B-B14F-4D97-AF65-F5344CB8AC3E}">
        <p14:creationId xmlns:p14="http://schemas.microsoft.com/office/powerpoint/2010/main" val="16472778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a:t>https://tcc-gsr.com/global-overview/global-transport-and-climate-change/ </a:t>
            </a:r>
          </a:p>
        </p:txBody>
      </p:sp>
      <p:sp>
        <p:nvSpPr>
          <p:cNvPr id="4" name="Slide Number Placeholder 3"/>
          <p:cNvSpPr>
            <a:spLocks noGrp="1"/>
          </p:cNvSpPr>
          <p:nvPr>
            <p:ph type="sldNum" sz="quarter" idx="5"/>
          </p:nvPr>
        </p:nvSpPr>
        <p:spPr/>
        <p:txBody>
          <a:bodyPr/>
          <a:lstStyle/>
          <a:p>
            <a:fld id="{34D65891-2119-4877-B404-74E301C176B9}" type="slidenum">
              <a:rPr lang="en-SG" smtClean="0"/>
              <a:t>5</a:t>
            </a:fld>
            <a:endParaRPr lang="en-SG"/>
          </a:p>
        </p:txBody>
      </p:sp>
    </p:spTree>
    <p:extLst>
      <p:ext uri="{BB962C8B-B14F-4D97-AF65-F5344CB8AC3E}">
        <p14:creationId xmlns:p14="http://schemas.microsoft.com/office/powerpoint/2010/main" val="39719950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34D65891-2119-4877-B404-74E301C176B9}" type="slidenum">
              <a:rPr lang="en-SG" smtClean="0"/>
              <a:t>8</a:t>
            </a:fld>
            <a:endParaRPr lang="en-SG"/>
          </a:p>
        </p:txBody>
      </p:sp>
    </p:spTree>
    <p:extLst>
      <p:ext uri="{BB962C8B-B14F-4D97-AF65-F5344CB8AC3E}">
        <p14:creationId xmlns:p14="http://schemas.microsoft.com/office/powerpoint/2010/main" val="42063470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err="1">
                <a:solidFill>
                  <a:srgbClr val="141414"/>
                </a:solidFill>
                <a:effectLst/>
                <a:latin typeface="Neue Helvetica W01"/>
              </a:rPr>
              <a:t>SEAsia</a:t>
            </a:r>
            <a:r>
              <a:rPr lang="en-GB" b="0" i="0" dirty="0">
                <a:solidFill>
                  <a:srgbClr val="141414"/>
                </a:solidFill>
                <a:effectLst/>
                <a:latin typeface="Neue Helvetica W01"/>
              </a:rPr>
              <a:t> – Singapore, Malaysia, Thailand, Indonesia, Philippines, </a:t>
            </a:r>
          </a:p>
        </p:txBody>
      </p:sp>
      <p:sp>
        <p:nvSpPr>
          <p:cNvPr id="4" name="Slide Number Placeholder 3"/>
          <p:cNvSpPr>
            <a:spLocks noGrp="1"/>
          </p:cNvSpPr>
          <p:nvPr>
            <p:ph type="sldNum" sz="quarter" idx="5"/>
          </p:nvPr>
        </p:nvSpPr>
        <p:spPr/>
        <p:txBody>
          <a:bodyPr/>
          <a:lstStyle/>
          <a:p>
            <a:fld id="{34D65891-2119-4877-B404-74E301C176B9}" type="slidenum">
              <a:rPr lang="en-SG" smtClean="0"/>
              <a:t>9</a:t>
            </a:fld>
            <a:endParaRPr lang="en-SG"/>
          </a:p>
        </p:txBody>
      </p:sp>
    </p:spTree>
    <p:extLst>
      <p:ext uri="{BB962C8B-B14F-4D97-AF65-F5344CB8AC3E}">
        <p14:creationId xmlns:p14="http://schemas.microsoft.com/office/powerpoint/2010/main" val="10115056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a:t>https://www.scmp.com/presented/business/topics/china-conference-hong-kong/article/3135007/ecommerce-logistics</a:t>
            </a:r>
          </a:p>
          <a:p>
            <a:r>
              <a:rPr lang="en-SG" dirty="0"/>
              <a:t>https://vir.com.vn/last-mile-delivery-services-battle-over-market-share-79777.html</a:t>
            </a:r>
          </a:p>
          <a:p>
            <a:r>
              <a:rPr lang="en-SG" dirty="0"/>
              <a:t>https://thesmartlocal.com/philippines/courier-services/</a:t>
            </a:r>
          </a:p>
        </p:txBody>
      </p:sp>
      <p:sp>
        <p:nvSpPr>
          <p:cNvPr id="4" name="Slide Number Placeholder 3"/>
          <p:cNvSpPr>
            <a:spLocks noGrp="1"/>
          </p:cNvSpPr>
          <p:nvPr>
            <p:ph type="sldNum" sz="quarter" idx="5"/>
          </p:nvPr>
        </p:nvSpPr>
        <p:spPr/>
        <p:txBody>
          <a:bodyPr/>
          <a:lstStyle/>
          <a:p>
            <a:fld id="{34D65891-2119-4877-B404-74E301C176B9}" type="slidenum">
              <a:rPr lang="en-SG" smtClean="0"/>
              <a:t>10</a:t>
            </a:fld>
            <a:endParaRPr lang="en-SG"/>
          </a:p>
        </p:txBody>
      </p:sp>
    </p:spTree>
    <p:extLst>
      <p:ext uri="{BB962C8B-B14F-4D97-AF65-F5344CB8AC3E}">
        <p14:creationId xmlns:p14="http://schemas.microsoft.com/office/powerpoint/2010/main" val="33847724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a:t>https://www.paypalobjects.com/webstatic/mktg/2014design/paypalcorporate/PayPal_ModernSpiceRoutes_Report_Final.pdf</a:t>
            </a:r>
          </a:p>
          <a:p>
            <a:r>
              <a:rPr lang="en-SG" dirty="0"/>
              <a:t>Higher in some markets, in Singapore, 55% of ecommerce sales are for cross-border purchases</a:t>
            </a:r>
          </a:p>
        </p:txBody>
      </p:sp>
      <p:sp>
        <p:nvSpPr>
          <p:cNvPr id="4" name="Slide Number Placeholder 3"/>
          <p:cNvSpPr>
            <a:spLocks noGrp="1"/>
          </p:cNvSpPr>
          <p:nvPr>
            <p:ph type="sldNum" sz="quarter" idx="5"/>
          </p:nvPr>
        </p:nvSpPr>
        <p:spPr/>
        <p:txBody>
          <a:bodyPr/>
          <a:lstStyle/>
          <a:p>
            <a:fld id="{34D65891-2119-4877-B404-74E301C176B9}" type="slidenum">
              <a:rPr lang="en-SG" smtClean="0"/>
              <a:t>11</a:t>
            </a:fld>
            <a:endParaRPr lang="en-SG"/>
          </a:p>
        </p:txBody>
      </p:sp>
    </p:spTree>
    <p:extLst>
      <p:ext uri="{BB962C8B-B14F-4D97-AF65-F5344CB8AC3E}">
        <p14:creationId xmlns:p14="http://schemas.microsoft.com/office/powerpoint/2010/main" val="39278798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A28FF35-AC27-4E54-BADF-F534678AEF57}" type="datetime1">
              <a:rPr lang="en-SG" smtClean="0"/>
              <a:t>21/7/2022</a:t>
            </a:fld>
            <a:endParaRPr lang="en-SG"/>
          </a:p>
        </p:txBody>
      </p:sp>
      <p:sp>
        <p:nvSpPr>
          <p:cNvPr id="5" name="Footer Placeholder 4"/>
          <p:cNvSpPr>
            <a:spLocks noGrp="1"/>
          </p:cNvSpPr>
          <p:nvPr>
            <p:ph type="ftr" sz="quarter" idx="11"/>
          </p:nvPr>
        </p:nvSpPr>
        <p:spPr/>
        <p:txBody>
          <a:bodyPr/>
          <a:lstStyle/>
          <a:p>
            <a:r>
              <a:rPr lang="en-SG"/>
              <a:t>Lynette Cheah, Sustainable Urban Mobility Lab</a:t>
            </a:r>
          </a:p>
        </p:txBody>
      </p:sp>
      <p:sp>
        <p:nvSpPr>
          <p:cNvPr id="6" name="Slide Number Placeholder 5"/>
          <p:cNvSpPr>
            <a:spLocks noGrp="1"/>
          </p:cNvSpPr>
          <p:nvPr>
            <p:ph type="sldNum" sz="quarter" idx="12"/>
          </p:nvPr>
        </p:nvSpPr>
        <p:spPr/>
        <p:txBody>
          <a:bodyPr/>
          <a:lstStyle/>
          <a:p>
            <a:fld id="{803AE43B-A6C1-4924-9D14-7259CCF688D0}" type="slidenum">
              <a:rPr lang="en-SG" smtClean="0"/>
              <a:t>‹#›</a:t>
            </a:fld>
            <a:endParaRPr lang="en-SG"/>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26121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ECFDA51-35D7-4039-808E-CA1F4860B84E}" type="datetime1">
              <a:rPr lang="en-SG" smtClean="0"/>
              <a:t>21/7/2022</a:t>
            </a:fld>
            <a:endParaRPr lang="en-SG"/>
          </a:p>
        </p:txBody>
      </p:sp>
      <p:sp>
        <p:nvSpPr>
          <p:cNvPr id="6" name="Footer Placeholder 5"/>
          <p:cNvSpPr>
            <a:spLocks noGrp="1"/>
          </p:cNvSpPr>
          <p:nvPr>
            <p:ph type="ftr" sz="quarter" idx="11"/>
          </p:nvPr>
        </p:nvSpPr>
        <p:spPr/>
        <p:txBody>
          <a:bodyPr/>
          <a:lstStyle/>
          <a:p>
            <a:r>
              <a:rPr lang="en-SG"/>
              <a:t>Lynette Cheah, Sustainable Urban Mobility Lab</a:t>
            </a:r>
          </a:p>
        </p:txBody>
      </p:sp>
      <p:sp>
        <p:nvSpPr>
          <p:cNvPr id="7" name="Slide Number Placeholder 6"/>
          <p:cNvSpPr>
            <a:spLocks noGrp="1"/>
          </p:cNvSpPr>
          <p:nvPr>
            <p:ph type="sldNum" sz="quarter" idx="12"/>
          </p:nvPr>
        </p:nvSpPr>
        <p:spPr/>
        <p:txBody>
          <a:bodyPr/>
          <a:lstStyle/>
          <a:p>
            <a:fld id="{803AE43B-A6C1-4924-9D14-7259CCF688D0}" type="slidenum">
              <a:rPr lang="en-SG" smtClean="0"/>
              <a:t>‹#›</a:t>
            </a:fld>
            <a:endParaRPr lang="en-SG"/>
          </a:p>
        </p:txBody>
      </p:sp>
    </p:spTree>
    <p:extLst>
      <p:ext uri="{BB962C8B-B14F-4D97-AF65-F5344CB8AC3E}">
        <p14:creationId xmlns:p14="http://schemas.microsoft.com/office/powerpoint/2010/main" val="27665882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1D7B847-10BC-4C2D-BE39-BE5C8AD952E3}" type="datetime1">
              <a:rPr lang="en-SG" smtClean="0"/>
              <a:t>21/7/2022</a:t>
            </a:fld>
            <a:endParaRPr lang="en-SG"/>
          </a:p>
        </p:txBody>
      </p:sp>
      <p:sp>
        <p:nvSpPr>
          <p:cNvPr id="5" name="Footer Placeholder 4"/>
          <p:cNvSpPr>
            <a:spLocks noGrp="1"/>
          </p:cNvSpPr>
          <p:nvPr>
            <p:ph type="ftr" sz="quarter" idx="11"/>
          </p:nvPr>
        </p:nvSpPr>
        <p:spPr/>
        <p:txBody>
          <a:bodyPr/>
          <a:lstStyle/>
          <a:p>
            <a:r>
              <a:rPr lang="en-SG"/>
              <a:t>Lynette Cheah, Sustainable Urban Mobility Lab</a:t>
            </a:r>
          </a:p>
        </p:txBody>
      </p:sp>
      <p:sp>
        <p:nvSpPr>
          <p:cNvPr id="6" name="Slide Number Placeholder 5"/>
          <p:cNvSpPr>
            <a:spLocks noGrp="1"/>
          </p:cNvSpPr>
          <p:nvPr>
            <p:ph type="sldNum" sz="quarter" idx="12"/>
          </p:nvPr>
        </p:nvSpPr>
        <p:spPr/>
        <p:txBody>
          <a:bodyPr/>
          <a:lstStyle/>
          <a:p>
            <a:fld id="{803AE43B-A6C1-4924-9D14-7259CCF688D0}" type="slidenum">
              <a:rPr lang="en-SG" smtClean="0"/>
              <a:t>‹#›</a:t>
            </a:fld>
            <a:endParaRPr lang="en-SG"/>
          </a:p>
        </p:txBody>
      </p:sp>
    </p:spTree>
    <p:extLst>
      <p:ext uri="{BB962C8B-B14F-4D97-AF65-F5344CB8AC3E}">
        <p14:creationId xmlns:p14="http://schemas.microsoft.com/office/powerpoint/2010/main" val="4228526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DBEF45-7CDA-4618-B055-6D1185490E8E}" type="datetime1">
              <a:rPr lang="en-SG" smtClean="0"/>
              <a:t>21/7/2022</a:t>
            </a:fld>
            <a:endParaRPr lang="en-SG"/>
          </a:p>
        </p:txBody>
      </p:sp>
      <p:sp>
        <p:nvSpPr>
          <p:cNvPr id="5" name="Footer Placeholder 4"/>
          <p:cNvSpPr>
            <a:spLocks noGrp="1"/>
          </p:cNvSpPr>
          <p:nvPr>
            <p:ph type="ftr" sz="quarter" idx="11"/>
          </p:nvPr>
        </p:nvSpPr>
        <p:spPr/>
        <p:txBody>
          <a:bodyPr/>
          <a:lstStyle/>
          <a:p>
            <a:r>
              <a:rPr lang="en-SG"/>
              <a:t>Lynette Cheah, Sustainable Urban Mobility Lab</a:t>
            </a:r>
          </a:p>
        </p:txBody>
      </p:sp>
      <p:sp>
        <p:nvSpPr>
          <p:cNvPr id="6" name="Slide Number Placeholder 5"/>
          <p:cNvSpPr>
            <a:spLocks noGrp="1"/>
          </p:cNvSpPr>
          <p:nvPr>
            <p:ph type="sldNum" sz="quarter" idx="12"/>
          </p:nvPr>
        </p:nvSpPr>
        <p:spPr/>
        <p:txBody>
          <a:bodyPr/>
          <a:lstStyle/>
          <a:p>
            <a:fld id="{803AE43B-A6C1-4924-9D14-7259CCF688D0}" type="slidenum">
              <a:rPr lang="en-SG" smtClean="0"/>
              <a:t>‹#›</a:t>
            </a:fld>
            <a:endParaRPr lang="en-SG"/>
          </a:p>
        </p:txBody>
      </p:sp>
    </p:spTree>
    <p:extLst>
      <p:ext uri="{BB962C8B-B14F-4D97-AF65-F5344CB8AC3E}">
        <p14:creationId xmlns:p14="http://schemas.microsoft.com/office/powerpoint/2010/main" val="18577965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ustom Layou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lumMod val="75000"/>
                    <a:lumOff val="25000"/>
                  </a:schemeClr>
                </a:solidFill>
              </a:defRPr>
            </a:lvl1pPr>
          </a:lstStyle>
          <a:p>
            <a:r>
              <a:rPr lang="en-US" dirty="0"/>
              <a:t>Click to edit Master title style</a:t>
            </a:r>
            <a:endParaRPr lang="en-SG" dirty="0"/>
          </a:p>
        </p:txBody>
      </p:sp>
      <p:sp>
        <p:nvSpPr>
          <p:cNvPr id="3" name="Date Placeholder 2"/>
          <p:cNvSpPr>
            <a:spLocks noGrp="1"/>
          </p:cNvSpPr>
          <p:nvPr>
            <p:ph type="dt" sz="half" idx="10"/>
          </p:nvPr>
        </p:nvSpPr>
        <p:spPr/>
        <p:txBody>
          <a:bodyPr/>
          <a:lstStyle>
            <a:lvl1pPr>
              <a:defRPr>
                <a:solidFill>
                  <a:schemeClr val="tx1">
                    <a:lumMod val="75000"/>
                    <a:lumOff val="25000"/>
                  </a:schemeClr>
                </a:solidFill>
              </a:defRPr>
            </a:lvl1pPr>
          </a:lstStyle>
          <a:p>
            <a:fld id="{290D99C3-AE65-4EC6-8A99-2C3D47F05AF1}" type="datetime1">
              <a:rPr lang="en-SG" smtClean="0"/>
              <a:t>21/7/2022</a:t>
            </a:fld>
            <a:endParaRPr lang="en-SG" dirty="0"/>
          </a:p>
        </p:txBody>
      </p:sp>
      <p:sp>
        <p:nvSpPr>
          <p:cNvPr id="4" name="Footer Placeholder 3"/>
          <p:cNvSpPr>
            <a:spLocks noGrp="1"/>
          </p:cNvSpPr>
          <p:nvPr>
            <p:ph type="ftr" sz="quarter" idx="11"/>
          </p:nvPr>
        </p:nvSpPr>
        <p:spPr/>
        <p:txBody>
          <a:bodyPr/>
          <a:lstStyle>
            <a:lvl1pPr>
              <a:defRPr>
                <a:solidFill>
                  <a:schemeClr val="tx1">
                    <a:lumMod val="75000"/>
                    <a:lumOff val="25000"/>
                  </a:schemeClr>
                </a:solidFill>
              </a:defRPr>
            </a:lvl1pPr>
          </a:lstStyle>
          <a:p>
            <a:r>
              <a:rPr lang="en-SG"/>
              <a:t>Lynette Cheah, Sustainable Urban Mobility Lab</a:t>
            </a:r>
            <a:endParaRPr lang="en-SG" dirty="0"/>
          </a:p>
        </p:txBody>
      </p:sp>
      <p:sp>
        <p:nvSpPr>
          <p:cNvPr id="5" name="Slide Number Placeholder 4"/>
          <p:cNvSpPr>
            <a:spLocks noGrp="1"/>
          </p:cNvSpPr>
          <p:nvPr>
            <p:ph type="sldNum" sz="quarter" idx="12"/>
          </p:nvPr>
        </p:nvSpPr>
        <p:spPr/>
        <p:txBody>
          <a:bodyPr/>
          <a:lstStyle>
            <a:lvl1pPr>
              <a:defRPr>
                <a:solidFill>
                  <a:schemeClr val="tx1">
                    <a:lumMod val="75000"/>
                    <a:lumOff val="25000"/>
                  </a:schemeClr>
                </a:solidFill>
              </a:defRPr>
            </a:lvl1pPr>
          </a:lstStyle>
          <a:p>
            <a:fld id="{D9447C88-47E5-44F1-BE31-EBE08B3A15B1}" type="slidenum">
              <a:rPr lang="en-SG" smtClean="0"/>
              <a:pPr/>
              <a:t>‹#›</a:t>
            </a:fld>
            <a:endParaRPr lang="en-SG"/>
          </a:p>
        </p:txBody>
      </p:sp>
    </p:spTree>
    <p:extLst>
      <p:ext uri="{BB962C8B-B14F-4D97-AF65-F5344CB8AC3E}">
        <p14:creationId xmlns:p14="http://schemas.microsoft.com/office/powerpoint/2010/main" val="1356209459"/>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DBFA6CE-5E54-4C73-B57B-6C94150A3A8E}" type="datetime1">
              <a:rPr lang="en-SG" smtClean="0"/>
              <a:t>21/7/2022</a:t>
            </a:fld>
            <a:endParaRPr lang="en-SG"/>
          </a:p>
        </p:txBody>
      </p:sp>
      <p:sp>
        <p:nvSpPr>
          <p:cNvPr id="5" name="Footer Placeholder 4"/>
          <p:cNvSpPr>
            <a:spLocks noGrp="1"/>
          </p:cNvSpPr>
          <p:nvPr>
            <p:ph type="ftr" sz="quarter" idx="11"/>
          </p:nvPr>
        </p:nvSpPr>
        <p:spPr/>
        <p:txBody>
          <a:bodyPr/>
          <a:lstStyle/>
          <a:p>
            <a:r>
              <a:rPr lang="en-SG"/>
              <a:t>Lynette Cheah, Sustainable Urban Mobility Lab</a:t>
            </a:r>
          </a:p>
        </p:txBody>
      </p:sp>
      <p:sp>
        <p:nvSpPr>
          <p:cNvPr id="6" name="Slide Number Placeholder 5"/>
          <p:cNvSpPr>
            <a:spLocks noGrp="1"/>
          </p:cNvSpPr>
          <p:nvPr>
            <p:ph type="sldNum" sz="quarter" idx="12"/>
          </p:nvPr>
        </p:nvSpPr>
        <p:spPr/>
        <p:txBody>
          <a:bodyPr/>
          <a:lstStyle/>
          <a:p>
            <a:fld id="{803AE43B-A6C1-4924-9D14-7259CCF688D0}" type="slidenum">
              <a:rPr lang="en-SG" smtClean="0"/>
              <a:t>‹#›</a:t>
            </a:fld>
            <a:endParaRPr lang="en-SG"/>
          </a:p>
        </p:txBody>
      </p:sp>
    </p:spTree>
    <p:extLst>
      <p:ext uri="{BB962C8B-B14F-4D97-AF65-F5344CB8AC3E}">
        <p14:creationId xmlns:p14="http://schemas.microsoft.com/office/powerpoint/2010/main" val="30774548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A5517A3-9E75-4309-942E-33D5F70B233A}" type="datetime1">
              <a:rPr lang="en-SG" smtClean="0"/>
              <a:t>21/7/2022</a:t>
            </a:fld>
            <a:endParaRPr lang="en-SG"/>
          </a:p>
        </p:txBody>
      </p:sp>
      <p:sp>
        <p:nvSpPr>
          <p:cNvPr id="5" name="Footer Placeholder 4"/>
          <p:cNvSpPr>
            <a:spLocks noGrp="1"/>
          </p:cNvSpPr>
          <p:nvPr>
            <p:ph type="ftr" sz="quarter" idx="11"/>
          </p:nvPr>
        </p:nvSpPr>
        <p:spPr/>
        <p:txBody>
          <a:bodyPr/>
          <a:lstStyle/>
          <a:p>
            <a:r>
              <a:rPr lang="en-SG"/>
              <a:t>Lynette Cheah, Sustainable Urban Mobility Lab</a:t>
            </a:r>
          </a:p>
        </p:txBody>
      </p:sp>
      <p:sp>
        <p:nvSpPr>
          <p:cNvPr id="6" name="Slide Number Placeholder 5"/>
          <p:cNvSpPr>
            <a:spLocks noGrp="1"/>
          </p:cNvSpPr>
          <p:nvPr>
            <p:ph type="sldNum" sz="quarter" idx="12"/>
          </p:nvPr>
        </p:nvSpPr>
        <p:spPr/>
        <p:txBody>
          <a:bodyPr/>
          <a:lstStyle/>
          <a:p>
            <a:fld id="{803AE43B-A6C1-4924-9D14-7259CCF688D0}" type="slidenum">
              <a:rPr lang="en-SG" smtClean="0"/>
              <a:t>‹#›</a:t>
            </a:fld>
            <a:endParaRPr lang="en-SG"/>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6439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A013EA-CC85-4485-8053-C6498125522C}" type="datetime1">
              <a:rPr lang="en-SG" smtClean="0"/>
              <a:t>21/7/2022</a:t>
            </a:fld>
            <a:endParaRPr lang="en-SG"/>
          </a:p>
        </p:txBody>
      </p:sp>
      <p:sp>
        <p:nvSpPr>
          <p:cNvPr id="6" name="Footer Placeholder 5"/>
          <p:cNvSpPr>
            <a:spLocks noGrp="1"/>
          </p:cNvSpPr>
          <p:nvPr>
            <p:ph type="ftr" sz="quarter" idx="11"/>
          </p:nvPr>
        </p:nvSpPr>
        <p:spPr/>
        <p:txBody>
          <a:bodyPr/>
          <a:lstStyle/>
          <a:p>
            <a:r>
              <a:rPr lang="en-SG"/>
              <a:t>Lynette Cheah, Sustainable Urban Mobility Lab</a:t>
            </a:r>
          </a:p>
        </p:txBody>
      </p:sp>
      <p:sp>
        <p:nvSpPr>
          <p:cNvPr id="7" name="Slide Number Placeholder 6"/>
          <p:cNvSpPr>
            <a:spLocks noGrp="1"/>
          </p:cNvSpPr>
          <p:nvPr>
            <p:ph type="sldNum" sz="quarter" idx="12"/>
          </p:nvPr>
        </p:nvSpPr>
        <p:spPr/>
        <p:txBody>
          <a:bodyPr/>
          <a:lstStyle/>
          <a:p>
            <a:fld id="{803AE43B-A6C1-4924-9D14-7259CCF688D0}" type="slidenum">
              <a:rPr lang="en-SG" smtClean="0"/>
              <a:t>‹#›</a:t>
            </a:fld>
            <a:endParaRPr lang="en-SG"/>
          </a:p>
        </p:txBody>
      </p:sp>
    </p:spTree>
    <p:extLst>
      <p:ext uri="{BB962C8B-B14F-4D97-AF65-F5344CB8AC3E}">
        <p14:creationId xmlns:p14="http://schemas.microsoft.com/office/powerpoint/2010/main" val="14938600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34B82D4-2FE1-4017-A328-742552C287CC}" type="datetime1">
              <a:rPr lang="en-SG" smtClean="0"/>
              <a:t>21/7/2022</a:t>
            </a:fld>
            <a:endParaRPr lang="en-SG"/>
          </a:p>
        </p:txBody>
      </p:sp>
      <p:sp>
        <p:nvSpPr>
          <p:cNvPr id="8" name="Footer Placeholder 7"/>
          <p:cNvSpPr>
            <a:spLocks noGrp="1"/>
          </p:cNvSpPr>
          <p:nvPr>
            <p:ph type="ftr" sz="quarter" idx="11"/>
          </p:nvPr>
        </p:nvSpPr>
        <p:spPr/>
        <p:txBody>
          <a:bodyPr/>
          <a:lstStyle/>
          <a:p>
            <a:r>
              <a:rPr lang="en-SG"/>
              <a:t>Lynette Cheah, Sustainable Urban Mobility Lab</a:t>
            </a:r>
          </a:p>
        </p:txBody>
      </p:sp>
      <p:sp>
        <p:nvSpPr>
          <p:cNvPr id="9" name="Slide Number Placeholder 8"/>
          <p:cNvSpPr>
            <a:spLocks noGrp="1"/>
          </p:cNvSpPr>
          <p:nvPr>
            <p:ph type="sldNum" sz="quarter" idx="12"/>
          </p:nvPr>
        </p:nvSpPr>
        <p:spPr/>
        <p:txBody>
          <a:bodyPr/>
          <a:lstStyle/>
          <a:p>
            <a:fld id="{803AE43B-A6C1-4924-9D14-7259CCF688D0}" type="slidenum">
              <a:rPr lang="en-SG" smtClean="0"/>
              <a:t>‹#›</a:t>
            </a:fld>
            <a:endParaRPr lang="en-SG"/>
          </a:p>
        </p:txBody>
      </p:sp>
    </p:spTree>
    <p:extLst>
      <p:ext uri="{BB962C8B-B14F-4D97-AF65-F5344CB8AC3E}">
        <p14:creationId xmlns:p14="http://schemas.microsoft.com/office/powerpoint/2010/main" val="15156367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D2CAE45-D407-4ABE-B288-F70C42CFD521}" type="datetime1">
              <a:rPr lang="en-SG" smtClean="0"/>
              <a:t>21/7/2022</a:t>
            </a:fld>
            <a:endParaRPr lang="en-SG"/>
          </a:p>
        </p:txBody>
      </p:sp>
      <p:sp>
        <p:nvSpPr>
          <p:cNvPr id="4" name="Footer Placeholder 3"/>
          <p:cNvSpPr>
            <a:spLocks noGrp="1"/>
          </p:cNvSpPr>
          <p:nvPr>
            <p:ph type="ftr" sz="quarter" idx="11"/>
          </p:nvPr>
        </p:nvSpPr>
        <p:spPr/>
        <p:txBody>
          <a:bodyPr/>
          <a:lstStyle/>
          <a:p>
            <a:r>
              <a:rPr lang="en-SG"/>
              <a:t>Lynette Cheah, Sustainable Urban Mobility Lab</a:t>
            </a:r>
          </a:p>
        </p:txBody>
      </p:sp>
      <p:sp>
        <p:nvSpPr>
          <p:cNvPr id="5" name="Slide Number Placeholder 4"/>
          <p:cNvSpPr>
            <a:spLocks noGrp="1"/>
          </p:cNvSpPr>
          <p:nvPr>
            <p:ph type="sldNum" sz="quarter" idx="12"/>
          </p:nvPr>
        </p:nvSpPr>
        <p:spPr/>
        <p:txBody>
          <a:bodyPr/>
          <a:lstStyle/>
          <a:p>
            <a:fld id="{803AE43B-A6C1-4924-9D14-7259CCF688D0}" type="slidenum">
              <a:rPr lang="en-SG" smtClean="0"/>
              <a:t>‹#›</a:t>
            </a:fld>
            <a:endParaRPr lang="en-SG"/>
          </a:p>
        </p:txBody>
      </p:sp>
    </p:spTree>
    <p:extLst>
      <p:ext uri="{BB962C8B-B14F-4D97-AF65-F5344CB8AC3E}">
        <p14:creationId xmlns:p14="http://schemas.microsoft.com/office/powerpoint/2010/main" val="250372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1_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58E26E17-C7C3-42EA-B69F-3B33252F2B90}" type="datetime1">
              <a:rPr lang="en-SG" smtClean="0"/>
              <a:t>21/7/2022</a:t>
            </a:fld>
            <a:endParaRPr lang="en-SG"/>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SG"/>
              <a:t>Lynette Cheah, Sustainable Urban Mobility Lab</a:t>
            </a:r>
          </a:p>
        </p:txBody>
      </p:sp>
      <p:sp>
        <p:nvSpPr>
          <p:cNvPr id="9" name="Slide Number Placeholder 8"/>
          <p:cNvSpPr>
            <a:spLocks noGrp="1"/>
          </p:cNvSpPr>
          <p:nvPr>
            <p:ph type="sldNum" sz="quarter" idx="12"/>
          </p:nvPr>
        </p:nvSpPr>
        <p:spPr/>
        <p:txBody>
          <a:bodyPr/>
          <a:lstStyle/>
          <a:p>
            <a:fld id="{803AE43B-A6C1-4924-9D14-7259CCF688D0}" type="slidenum">
              <a:rPr lang="en-SG" smtClean="0"/>
              <a:t>‹#›</a:t>
            </a:fld>
            <a:endParaRPr lang="en-SG"/>
          </a:p>
        </p:txBody>
      </p:sp>
      <p:pic>
        <p:nvPicPr>
          <p:cNvPr id="10" name="Picture 9" descr="A picture containing drawing&#10;&#10;Description automatically generated">
            <a:extLst>
              <a:ext uri="{FF2B5EF4-FFF2-40B4-BE49-F238E27FC236}">
                <a16:creationId xmlns:a16="http://schemas.microsoft.com/office/drawing/2014/main" id="{A380EE75-91C1-4CBC-A93B-2961D3E2609A}"/>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9900458" y="160778"/>
            <a:ext cx="1904650" cy="982085"/>
          </a:xfrm>
          <a:prstGeom prst="rect">
            <a:avLst/>
          </a:prstGeom>
        </p:spPr>
      </p:pic>
    </p:spTree>
    <p:extLst>
      <p:ext uri="{BB962C8B-B14F-4D97-AF65-F5344CB8AC3E}">
        <p14:creationId xmlns:p14="http://schemas.microsoft.com/office/powerpoint/2010/main" val="1044902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01EC286B-9C6F-4027-90B3-A1FAA5CBD79C}" type="datetime1">
              <a:rPr lang="en-SG" smtClean="0"/>
              <a:t>21/7/2022</a:t>
            </a:fld>
            <a:endParaRPr lang="en-SG"/>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SG"/>
              <a:t>Lynette Cheah, Sustainable Urban Mobility Lab</a:t>
            </a:r>
          </a:p>
        </p:txBody>
      </p:sp>
      <p:sp>
        <p:nvSpPr>
          <p:cNvPr id="9" name="Slide Number Placeholder 8"/>
          <p:cNvSpPr>
            <a:spLocks noGrp="1"/>
          </p:cNvSpPr>
          <p:nvPr>
            <p:ph type="sldNum" sz="quarter" idx="12"/>
          </p:nvPr>
        </p:nvSpPr>
        <p:spPr/>
        <p:txBody>
          <a:bodyPr/>
          <a:lstStyle/>
          <a:p>
            <a:fld id="{803AE43B-A6C1-4924-9D14-7259CCF688D0}" type="slidenum">
              <a:rPr lang="en-SG" smtClean="0"/>
              <a:t>‹#›</a:t>
            </a:fld>
            <a:endParaRPr lang="en-SG"/>
          </a:p>
        </p:txBody>
      </p:sp>
    </p:spTree>
    <p:extLst>
      <p:ext uri="{BB962C8B-B14F-4D97-AF65-F5344CB8AC3E}">
        <p14:creationId xmlns:p14="http://schemas.microsoft.com/office/powerpoint/2010/main" val="18834920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B6B202AE-8A0D-4118-AF8E-218F0E4F1E95}" type="datetime1">
              <a:rPr lang="en-SG" smtClean="0"/>
              <a:t>21/7/2022</a:t>
            </a:fld>
            <a:endParaRPr lang="en-SG"/>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r>
              <a:rPr lang="en-SG"/>
              <a:t>Lynette Cheah, Sustainable Urban Mobility Lab</a:t>
            </a: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803AE43B-A6C1-4924-9D14-7259CCF688D0}" type="slidenum">
              <a:rPr lang="en-SG" smtClean="0"/>
              <a:t>‹#›</a:t>
            </a:fld>
            <a:endParaRPr lang="en-SG"/>
          </a:p>
        </p:txBody>
      </p:sp>
    </p:spTree>
    <p:extLst>
      <p:ext uri="{BB962C8B-B14F-4D97-AF65-F5344CB8AC3E}">
        <p14:creationId xmlns:p14="http://schemas.microsoft.com/office/powerpoint/2010/main" val="20686953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3175" y="6465454"/>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400418"/>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29063" y="6487494"/>
            <a:ext cx="6799811" cy="365125"/>
          </a:xfrm>
          <a:prstGeom prst="rect">
            <a:avLst/>
          </a:prstGeom>
        </p:spPr>
        <p:txBody>
          <a:bodyPr vert="horz" lIns="91440" tIns="45720" rIns="91440" bIns="45720" rtlCol="0" anchor="ctr"/>
          <a:lstStyle>
            <a:lvl1pPr algn="l">
              <a:defRPr sz="1200">
                <a:solidFill>
                  <a:srgbClr val="FFFFFF"/>
                </a:solidFill>
              </a:defRPr>
            </a:lvl1pPr>
          </a:lstStyle>
          <a:p>
            <a:fld id="{577571F2-0D55-4449-880E-A42128893FD7}" type="datetime1">
              <a:rPr lang="en-SG" smtClean="0"/>
              <a:t>21/7/2022</a:t>
            </a:fld>
            <a:endParaRPr lang="en-SG" dirty="0"/>
          </a:p>
        </p:txBody>
      </p:sp>
      <p:sp>
        <p:nvSpPr>
          <p:cNvPr id="5" name="Footer Placeholder 4"/>
          <p:cNvSpPr>
            <a:spLocks noGrp="1"/>
          </p:cNvSpPr>
          <p:nvPr>
            <p:ph type="ftr" sz="quarter" idx="3"/>
          </p:nvPr>
        </p:nvSpPr>
        <p:spPr>
          <a:xfrm>
            <a:off x="231777" y="6459785"/>
            <a:ext cx="4822804" cy="365125"/>
          </a:xfrm>
          <a:prstGeom prst="rect">
            <a:avLst/>
          </a:prstGeom>
        </p:spPr>
        <p:txBody>
          <a:bodyPr vert="horz" lIns="91440" tIns="45720" rIns="91440" bIns="45720" rtlCol="0" anchor="ctr"/>
          <a:lstStyle>
            <a:lvl1pPr algn="l">
              <a:defRPr sz="1200" cap="all" baseline="0">
                <a:solidFill>
                  <a:srgbClr val="FFFFFF"/>
                </a:solidFill>
              </a:defRPr>
            </a:lvl1pPr>
          </a:lstStyle>
          <a:p>
            <a:r>
              <a:rPr lang="en-SG"/>
              <a:t>Lynette Cheah, Sustainable Urban Mobility Lab</a:t>
            </a:r>
            <a:endParaRPr lang="en-SG" dirty="0"/>
          </a:p>
        </p:txBody>
      </p:sp>
      <p:sp>
        <p:nvSpPr>
          <p:cNvPr id="6" name="Slide Number Placeholder 5"/>
          <p:cNvSpPr>
            <a:spLocks noGrp="1"/>
          </p:cNvSpPr>
          <p:nvPr>
            <p:ph type="sldNum" sz="quarter" idx="4"/>
          </p:nvPr>
        </p:nvSpPr>
        <p:spPr>
          <a:xfrm>
            <a:off x="10657837" y="6432076"/>
            <a:ext cx="1312025" cy="365125"/>
          </a:xfrm>
          <a:prstGeom prst="rect">
            <a:avLst/>
          </a:prstGeom>
        </p:spPr>
        <p:txBody>
          <a:bodyPr vert="horz" lIns="91440" tIns="45720" rIns="91440" bIns="45720" rtlCol="0" anchor="ctr"/>
          <a:lstStyle>
            <a:lvl1pPr algn="r">
              <a:defRPr sz="1200">
                <a:solidFill>
                  <a:srgbClr val="FFFFFF"/>
                </a:solidFill>
              </a:defRPr>
            </a:lvl1pPr>
          </a:lstStyle>
          <a:p>
            <a:fld id="{803AE43B-A6C1-4924-9D14-7259CCF688D0}" type="slidenum">
              <a:rPr lang="en-SG" smtClean="0"/>
              <a:pPr/>
              <a:t>‹#›</a:t>
            </a:fld>
            <a:endParaRPr lang="en-SG"/>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10" descr="A picture containing drawing&#10;&#10;Description automatically generated">
            <a:extLst>
              <a:ext uri="{FF2B5EF4-FFF2-40B4-BE49-F238E27FC236}">
                <a16:creationId xmlns:a16="http://schemas.microsoft.com/office/drawing/2014/main" id="{002CD289-6B1B-4C51-9FFB-5073CC00C3C3}"/>
              </a:ext>
            </a:extLst>
          </p:cNvPr>
          <p:cNvPicPr>
            <a:picLocks noChangeAspect="1"/>
          </p:cNvPicPr>
          <p:nvPr userDrawn="1"/>
        </p:nvPicPr>
        <p:blipFill>
          <a:blip r:embed="rId15" cstate="email">
            <a:extLst>
              <a:ext uri="{28A0092B-C50C-407E-A947-70E740481C1C}">
                <a14:useLocalDpi xmlns:a14="http://schemas.microsoft.com/office/drawing/2010/main" val="0"/>
              </a:ext>
            </a:extLst>
          </a:blip>
          <a:stretch>
            <a:fillRect/>
          </a:stretch>
        </p:blipFill>
        <p:spPr>
          <a:xfrm>
            <a:off x="9900458" y="160778"/>
            <a:ext cx="1904650" cy="982085"/>
          </a:xfrm>
          <a:prstGeom prst="rect">
            <a:avLst/>
          </a:prstGeom>
        </p:spPr>
      </p:pic>
    </p:spTree>
    <p:extLst>
      <p:ext uri="{BB962C8B-B14F-4D97-AF65-F5344CB8AC3E}">
        <p14:creationId xmlns:p14="http://schemas.microsoft.com/office/powerpoint/2010/main" val="1580321844"/>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45" r:id="rId7"/>
    <p:sldLayoutId id="2147483739" r:id="rId8"/>
    <p:sldLayoutId id="2147483740" r:id="rId9"/>
    <p:sldLayoutId id="2147483741" r:id="rId10"/>
    <p:sldLayoutId id="2147483742" r:id="rId11"/>
    <p:sldLayoutId id="2147483743" r:id="rId12"/>
    <p:sldLayoutId id="2147483744" r:id="rId13"/>
  </p:sldLayoutIdLst>
  <p:hf hd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0.xml"/><Relationship Id="rId5" Type="http://schemas.openxmlformats.org/officeDocument/2006/relationships/image" Target="../media/image3.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mobility.sutd.edu.sg/" TargetMode="Externa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0.svg"/><Relationship Id="rId5" Type="http://schemas.openxmlformats.org/officeDocument/2006/relationships/image" Target="../media/image29.png"/><Relationship Id="rId10" Type="http://schemas.openxmlformats.org/officeDocument/2006/relationships/image" Target="../media/image34.svg"/><Relationship Id="rId4" Type="http://schemas.openxmlformats.org/officeDocument/2006/relationships/image" Target="../media/image28.svg"/><Relationship Id="rId9" Type="http://schemas.openxmlformats.org/officeDocument/2006/relationships/image" Target="../media/image33.png"/></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hyperlink" Target="https://doi.org/10.1177/03611981211037249"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1.xml"/><Relationship Id="rId1" Type="http://schemas.openxmlformats.org/officeDocument/2006/relationships/slideLayout" Target="../slideLayouts/slideLayout10.xml"/><Relationship Id="rId5" Type="http://schemas.openxmlformats.org/officeDocument/2006/relationships/image" Target="../media/image41.png"/><Relationship Id="rId4" Type="http://schemas.microsoft.com/office/2007/relationships/hdphoto" Target="../media/hdphoto2.wdp"/></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irplanes at an airport&#10;&#10;Description automatically generated with low confidence">
            <a:extLst>
              <a:ext uri="{FF2B5EF4-FFF2-40B4-BE49-F238E27FC236}">
                <a16:creationId xmlns:a16="http://schemas.microsoft.com/office/drawing/2014/main" id="{7E91A57E-9C89-4410-8A74-952B1B4400B2}"/>
              </a:ext>
            </a:extLst>
          </p:cNvPr>
          <p:cNvPicPr>
            <a:picLocks noChangeAspect="1"/>
          </p:cNvPicPr>
          <p:nvPr/>
        </p:nvPicPr>
        <p:blipFill rotWithShape="1">
          <a:blip r:embed="rId3">
            <a:duotone>
              <a:prstClr val="black"/>
              <a:schemeClr val="tx2">
                <a:tint val="45000"/>
                <a:satMod val="400000"/>
              </a:schemeClr>
            </a:duotone>
            <a:extLst>
              <a:ext uri="{BEBA8EAE-BF5A-486C-A8C5-ECC9F3942E4B}">
                <a14:imgProps xmlns:a14="http://schemas.microsoft.com/office/drawing/2010/main">
                  <a14:imgLayer r:embed="rId4">
                    <a14:imgEffect>
                      <a14:colorTemperature colorTemp="7200"/>
                    </a14:imgEffect>
                  </a14:imgLayer>
                </a14:imgProps>
              </a:ext>
              <a:ext uri="{28A0092B-C50C-407E-A947-70E740481C1C}">
                <a14:useLocalDpi xmlns:a14="http://schemas.microsoft.com/office/drawing/2010/main" val="0"/>
              </a:ext>
            </a:extLst>
          </a:blip>
          <a:srcRect/>
          <a:stretch/>
        </p:blipFill>
        <p:spPr>
          <a:xfrm>
            <a:off x="0" y="-636607"/>
            <a:ext cx="12190624" cy="5571594"/>
          </a:xfrm>
          <a:prstGeom prst="rect">
            <a:avLst/>
          </a:prstGeom>
        </p:spPr>
      </p:pic>
      <p:sp>
        <p:nvSpPr>
          <p:cNvPr id="2" name="Title 1">
            <a:extLst>
              <a:ext uri="{FF2B5EF4-FFF2-40B4-BE49-F238E27FC236}">
                <a16:creationId xmlns:a16="http://schemas.microsoft.com/office/drawing/2014/main" id="{94926399-B865-4846-8A78-BE488EE3D195}"/>
              </a:ext>
            </a:extLst>
          </p:cNvPr>
          <p:cNvSpPr>
            <a:spLocks noGrp="1"/>
          </p:cNvSpPr>
          <p:nvPr>
            <p:ph type="title"/>
          </p:nvPr>
        </p:nvSpPr>
        <p:spPr>
          <a:xfrm>
            <a:off x="339728" y="5349136"/>
            <a:ext cx="11519760" cy="459962"/>
          </a:xfrm>
        </p:spPr>
        <p:txBody>
          <a:bodyPr>
            <a:noAutofit/>
          </a:bodyPr>
          <a:lstStyle/>
          <a:p>
            <a:r>
              <a:rPr lang="en-SG" b="1" dirty="0">
                <a:solidFill>
                  <a:schemeClr val="bg1"/>
                </a:solidFill>
              </a:rPr>
              <a:t>Carbon footprint of e-commerce shipping options</a:t>
            </a:r>
          </a:p>
        </p:txBody>
      </p:sp>
      <p:sp>
        <p:nvSpPr>
          <p:cNvPr id="3" name="Subtitle 2">
            <a:extLst>
              <a:ext uri="{FF2B5EF4-FFF2-40B4-BE49-F238E27FC236}">
                <a16:creationId xmlns:a16="http://schemas.microsoft.com/office/drawing/2014/main" id="{570CCD82-32F4-4457-B7EC-464A611A2A24}"/>
              </a:ext>
            </a:extLst>
          </p:cNvPr>
          <p:cNvSpPr>
            <a:spLocks noGrp="1"/>
          </p:cNvSpPr>
          <p:nvPr>
            <p:ph type="body" sz="half" idx="2"/>
          </p:nvPr>
        </p:nvSpPr>
        <p:spPr>
          <a:xfrm>
            <a:off x="377053" y="5869345"/>
            <a:ext cx="10269724" cy="554084"/>
          </a:xfrm>
        </p:spPr>
        <p:txBody>
          <a:bodyPr>
            <a:noAutofit/>
          </a:bodyPr>
          <a:lstStyle/>
          <a:p>
            <a:pPr>
              <a:lnSpc>
                <a:spcPct val="100000"/>
              </a:lnSpc>
              <a:spcBef>
                <a:spcPts val="0"/>
              </a:spcBef>
              <a:spcAft>
                <a:spcPts val="0"/>
              </a:spcAft>
            </a:pPr>
            <a:r>
              <a:rPr lang="en-SG" sz="2000" b="1" dirty="0">
                <a:solidFill>
                  <a:schemeClr val="bg1"/>
                </a:solidFill>
              </a:rPr>
              <a:t>Lynette CHEAH</a:t>
            </a:r>
            <a:r>
              <a:rPr lang="en-SG" sz="2000" dirty="0">
                <a:solidFill>
                  <a:schemeClr val="bg1"/>
                </a:solidFill>
              </a:rPr>
              <a:t>, Engineering Systems, Singapore University of Technology and Design</a:t>
            </a:r>
          </a:p>
          <a:p>
            <a:pPr>
              <a:lnSpc>
                <a:spcPct val="100000"/>
              </a:lnSpc>
              <a:spcBef>
                <a:spcPts val="0"/>
              </a:spcBef>
              <a:spcAft>
                <a:spcPts val="0"/>
              </a:spcAft>
            </a:pPr>
            <a:r>
              <a:rPr lang="en-SG" sz="2000" dirty="0">
                <a:solidFill>
                  <a:schemeClr val="bg1"/>
                </a:solidFill>
              </a:rPr>
              <a:t>National Press Foundation Fellows, 26 July 2022</a:t>
            </a:r>
          </a:p>
        </p:txBody>
      </p:sp>
      <p:pic>
        <p:nvPicPr>
          <p:cNvPr id="8" name="Picture 7">
            <a:extLst>
              <a:ext uri="{FF2B5EF4-FFF2-40B4-BE49-F238E27FC236}">
                <a16:creationId xmlns:a16="http://schemas.microsoft.com/office/drawing/2014/main" id="{17E3A4ED-DA33-4B58-A3FA-381B3EC097C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7053" y="3343597"/>
            <a:ext cx="2548923" cy="1316944"/>
          </a:xfrm>
          <a:prstGeom prst="rect">
            <a:avLst/>
          </a:prstGeom>
        </p:spPr>
      </p:pic>
    </p:spTree>
    <p:extLst>
      <p:ext uri="{BB962C8B-B14F-4D97-AF65-F5344CB8AC3E}">
        <p14:creationId xmlns:p14="http://schemas.microsoft.com/office/powerpoint/2010/main" val="27368443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308679E-AA32-4FF3-9CA8-6E0077148655}"/>
              </a:ext>
            </a:extLst>
          </p:cNvPr>
          <p:cNvSpPr>
            <a:spLocks noGrp="1"/>
          </p:cNvSpPr>
          <p:nvPr>
            <p:ph type="ftr" sz="quarter" idx="11"/>
          </p:nvPr>
        </p:nvSpPr>
        <p:spPr/>
        <p:txBody>
          <a:bodyPr/>
          <a:lstStyle/>
          <a:p>
            <a:r>
              <a:rPr lang="en-SG"/>
              <a:t>Lynette Cheah, Sustainable Urban Mobility Lab</a:t>
            </a:r>
          </a:p>
        </p:txBody>
      </p:sp>
      <p:sp>
        <p:nvSpPr>
          <p:cNvPr id="3" name="Slide Number Placeholder 2">
            <a:extLst>
              <a:ext uri="{FF2B5EF4-FFF2-40B4-BE49-F238E27FC236}">
                <a16:creationId xmlns:a16="http://schemas.microsoft.com/office/drawing/2014/main" id="{20DCFEB2-BEE8-477D-8259-042AEC710996}"/>
              </a:ext>
            </a:extLst>
          </p:cNvPr>
          <p:cNvSpPr>
            <a:spLocks noGrp="1"/>
          </p:cNvSpPr>
          <p:nvPr>
            <p:ph type="sldNum" sz="quarter" idx="12"/>
          </p:nvPr>
        </p:nvSpPr>
        <p:spPr/>
        <p:txBody>
          <a:bodyPr/>
          <a:lstStyle/>
          <a:p>
            <a:fld id="{803AE43B-A6C1-4924-9D14-7259CCF688D0}" type="slidenum">
              <a:rPr lang="en-SG" smtClean="0"/>
              <a:t>10</a:t>
            </a:fld>
            <a:endParaRPr lang="en-SG"/>
          </a:p>
        </p:txBody>
      </p:sp>
      <p:sp>
        <p:nvSpPr>
          <p:cNvPr id="4" name="TextBox 3">
            <a:extLst>
              <a:ext uri="{FF2B5EF4-FFF2-40B4-BE49-F238E27FC236}">
                <a16:creationId xmlns:a16="http://schemas.microsoft.com/office/drawing/2014/main" id="{5F56EDD5-C639-4D54-9200-97AE634E046A}"/>
              </a:ext>
            </a:extLst>
          </p:cNvPr>
          <p:cNvSpPr txBox="1"/>
          <p:nvPr/>
        </p:nvSpPr>
        <p:spPr>
          <a:xfrm>
            <a:off x="4534144" y="2723588"/>
            <a:ext cx="2798458" cy="615553"/>
          </a:xfrm>
          <a:prstGeom prst="rect">
            <a:avLst/>
          </a:prstGeom>
          <a:noFill/>
        </p:spPr>
        <p:txBody>
          <a:bodyPr wrap="none" rtlCol="0">
            <a:spAutoFit/>
          </a:bodyPr>
          <a:lstStyle/>
          <a:p>
            <a:r>
              <a:rPr lang="en-SG" dirty="0"/>
              <a:t>Cash on delivery in Vietnam</a:t>
            </a:r>
          </a:p>
          <a:p>
            <a:r>
              <a:rPr lang="en-SG" sz="1600" dirty="0">
                <a:solidFill>
                  <a:schemeClr val="tx1">
                    <a:lumMod val="50000"/>
                    <a:lumOff val="50000"/>
                  </a:schemeClr>
                </a:solidFill>
              </a:rPr>
              <a:t>(Le Tian, 2020)</a:t>
            </a:r>
          </a:p>
        </p:txBody>
      </p:sp>
      <p:pic>
        <p:nvPicPr>
          <p:cNvPr id="1028" name="Picture 4" descr="1512p16 last mile delivery services battle over market share">
            <a:extLst>
              <a:ext uri="{FF2B5EF4-FFF2-40B4-BE49-F238E27FC236}">
                <a16:creationId xmlns:a16="http://schemas.microsoft.com/office/drawing/2014/main" id="{82BE9612-C1C7-4DDD-AFD3-57E95DF094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6409" y="436677"/>
            <a:ext cx="3392499" cy="226025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Lazada Indonesia’s warehouse at Cimanggis, West Java, during a mega campaign.">
            <a:extLst>
              <a:ext uri="{FF2B5EF4-FFF2-40B4-BE49-F238E27FC236}">
                <a16:creationId xmlns:a16="http://schemas.microsoft.com/office/drawing/2014/main" id="{D8157A5A-6CCA-472D-BC0B-32F95F4BF18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1309" y="429111"/>
            <a:ext cx="3532891" cy="233920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9746644E-16E3-4377-9B31-68AA1D295397}"/>
              </a:ext>
            </a:extLst>
          </p:cNvPr>
          <p:cNvSpPr txBox="1"/>
          <p:nvPr/>
        </p:nvSpPr>
        <p:spPr>
          <a:xfrm>
            <a:off x="650775" y="2816139"/>
            <a:ext cx="3012876" cy="615553"/>
          </a:xfrm>
          <a:prstGeom prst="rect">
            <a:avLst/>
          </a:prstGeom>
          <a:noFill/>
        </p:spPr>
        <p:txBody>
          <a:bodyPr wrap="none" rtlCol="0">
            <a:spAutoFit/>
          </a:bodyPr>
          <a:lstStyle/>
          <a:p>
            <a:r>
              <a:rPr lang="en-SG" dirty="0"/>
              <a:t>Lazada Indonesia’s warehouse</a:t>
            </a:r>
          </a:p>
          <a:p>
            <a:r>
              <a:rPr lang="en-SG" sz="1600" dirty="0">
                <a:solidFill>
                  <a:schemeClr val="tx1">
                    <a:lumMod val="50000"/>
                    <a:lumOff val="50000"/>
                  </a:schemeClr>
                </a:solidFill>
              </a:rPr>
              <a:t>(SCMP, 2021)</a:t>
            </a:r>
          </a:p>
        </p:txBody>
      </p:sp>
      <p:pic>
        <p:nvPicPr>
          <p:cNvPr id="1032" name="Picture 8" descr="Courier Services - Gogo Xpress">
            <a:extLst>
              <a:ext uri="{FF2B5EF4-FFF2-40B4-BE49-F238E27FC236}">
                <a16:creationId xmlns:a16="http://schemas.microsoft.com/office/drawing/2014/main" id="{59703208-E5E4-425C-A40F-56EF60F7ADD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51118" y="429111"/>
            <a:ext cx="3182703" cy="2387028"/>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72FED06E-80C4-4F9A-BEAD-D176359F6B75}"/>
              </a:ext>
            </a:extLst>
          </p:cNvPr>
          <p:cNvSpPr txBox="1"/>
          <p:nvPr/>
        </p:nvSpPr>
        <p:spPr>
          <a:xfrm>
            <a:off x="8260583" y="2860681"/>
            <a:ext cx="3363772" cy="615553"/>
          </a:xfrm>
          <a:prstGeom prst="rect">
            <a:avLst/>
          </a:prstGeom>
          <a:noFill/>
        </p:spPr>
        <p:txBody>
          <a:bodyPr wrap="square" rtlCol="0">
            <a:spAutoFit/>
          </a:bodyPr>
          <a:lstStyle/>
          <a:p>
            <a:r>
              <a:rPr lang="en-GB" dirty="0"/>
              <a:t>Delivery service in the Philippines </a:t>
            </a:r>
            <a:r>
              <a:rPr lang="en-GB" sz="1600" dirty="0">
                <a:solidFill>
                  <a:schemeClr val="tx1">
                    <a:lumMod val="50000"/>
                    <a:lumOff val="50000"/>
                  </a:schemeClr>
                </a:solidFill>
              </a:rPr>
              <a:t>(</a:t>
            </a:r>
            <a:r>
              <a:rPr lang="en-GB" sz="1600" dirty="0" err="1">
                <a:solidFill>
                  <a:schemeClr val="tx1">
                    <a:lumMod val="50000"/>
                    <a:lumOff val="50000"/>
                  </a:schemeClr>
                </a:solidFill>
              </a:rPr>
              <a:t>GoGo</a:t>
            </a:r>
            <a:r>
              <a:rPr lang="en-GB" sz="1600" dirty="0">
                <a:solidFill>
                  <a:schemeClr val="tx1">
                    <a:lumMod val="50000"/>
                    <a:lumOff val="50000"/>
                  </a:schemeClr>
                </a:solidFill>
              </a:rPr>
              <a:t> Xpress, 2020)</a:t>
            </a:r>
            <a:endParaRPr lang="en-GB" dirty="0">
              <a:solidFill>
                <a:schemeClr val="tx1">
                  <a:lumMod val="50000"/>
                  <a:lumOff val="50000"/>
                </a:schemeClr>
              </a:solidFill>
            </a:endParaRPr>
          </a:p>
        </p:txBody>
      </p:sp>
      <p:pic>
        <p:nvPicPr>
          <p:cNvPr id="1034" name="Picture 10" descr="A DHL Express Thailand electric motorcycle on the streets of Bangkok, Thailand">
            <a:extLst>
              <a:ext uri="{FF2B5EF4-FFF2-40B4-BE49-F238E27FC236}">
                <a16:creationId xmlns:a16="http://schemas.microsoft.com/office/drawing/2014/main" id="{AAA41704-F74C-45FF-B331-1696F047BE9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20178" y="3548732"/>
            <a:ext cx="3867124" cy="203024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7FC20386-CA9F-4DB4-A9D9-C1C4AC046C23}"/>
              </a:ext>
            </a:extLst>
          </p:cNvPr>
          <p:cNvSpPr txBox="1"/>
          <p:nvPr/>
        </p:nvSpPr>
        <p:spPr>
          <a:xfrm>
            <a:off x="1886393" y="5642442"/>
            <a:ext cx="4458987" cy="615553"/>
          </a:xfrm>
          <a:prstGeom prst="rect">
            <a:avLst/>
          </a:prstGeom>
          <a:noFill/>
        </p:spPr>
        <p:txBody>
          <a:bodyPr wrap="square" rtlCol="0">
            <a:spAutoFit/>
          </a:bodyPr>
          <a:lstStyle/>
          <a:p>
            <a:r>
              <a:rPr lang="en-GB" dirty="0"/>
              <a:t>Electric delivery bike among traffic in Thailand </a:t>
            </a:r>
            <a:r>
              <a:rPr lang="en-GB" sz="1600" dirty="0">
                <a:solidFill>
                  <a:schemeClr val="tx1">
                    <a:lumMod val="50000"/>
                    <a:lumOff val="50000"/>
                  </a:schemeClr>
                </a:solidFill>
              </a:rPr>
              <a:t>(DHL, 2020)</a:t>
            </a:r>
            <a:endParaRPr lang="en-GB" dirty="0">
              <a:solidFill>
                <a:schemeClr val="tx1">
                  <a:lumMod val="50000"/>
                  <a:lumOff val="50000"/>
                </a:schemeClr>
              </a:solidFill>
            </a:endParaRPr>
          </a:p>
        </p:txBody>
      </p:sp>
      <p:pic>
        <p:nvPicPr>
          <p:cNvPr id="1036" name="Picture 12">
            <a:extLst>
              <a:ext uri="{FF2B5EF4-FFF2-40B4-BE49-F238E27FC236}">
                <a16:creationId xmlns:a16="http://schemas.microsoft.com/office/drawing/2014/main" id="{CFAD109D-1114-4F32-AA64-425E99AC90C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22476" y="3548732"/>
            <a:ext cx="3606966" cy="2030240"/>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B199448B-F12C-4971-BF5F-990AAED7E643}"/>
              </a:ext>
            </a:extLst>
          </p:cNvPr>
          <p:cNvSpPr txBox="1"/>
          <p:nvPr/>
        </p:nvSpPr>
        <p:spPr>
          <a:xfrm>
            <a:off x="6509165" y="5642442"/>
            <a:ext cx="3363772" cy="615553"/>
          </a:xfrm>
          <a:prstGeom prst="rect">
            <a:avLst/>
          </a:prstGeom>
          <a:noFill/>
        </p:spPr>
        <p:txBody>
          <a:bodyPr wrap="square" rtlCol="0">
            <a:spAutoFit/>
          </a:bodyPr>
          <a:lstStyle/>
          <a:p>
            <a:r>
              <a:rPr lang="en-GB" dirty="0"/>
              <a:t>Unloading cargo in Singapore </a:t>
            </a:r>
            <a:r>
              <a:rPr lang="en-GB" sz="1600" dirty="0">
                <a:solidFill>
                  <a:schemeClr val="tx1">
                    <a:lumMod val="50000"/>
                    <a:lumOff val="50000"/>
                  </a:schemeClr>
                </a:solidFill>
              </a:rPr>
              <a:t>(Reuters, 2020)</a:t>
            </a:r>
            <a:endParaRPr lang="en-GB" dirty="0">
              <a:solidFill>
                <a:schemeClr val="tx1">
                  <a:lumMod val="50000"/>
                  <a:lumOff val="50000"/>
                </a:schemeClr>
              </a:solidFill>
            </a:endParaRPr>
          </a:p>
        </p:txBody>
      </p:sp>
    </p:spTree>
    <p:extLst>
      <p:ext uri="{BB962C8B-B14F-4D97-AF65-F5344CB8AC3E}">
        <p14:creationId xmlns:p14="http://schemas.microsoft.com/office/powerpoint/2010/main" val="28005592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35F03-7C77-4AC2-A997-6748FD3F1B66}"/>
              </a:ext>
            </a:extLst>
          </p:cNvPr>
          <p:cNvSpPr>
            <a:spLocks noGrp="1"/>
          </p:cNvSpPr>
          <p:nvPr>
            <p:ph type="title"/>
          </p:nvPr>
        </p:nvSpPr>
        <p:spPr/>
        <p:txBody>
          <a:bodyPr/>
          <a:lstStyle/>
          <a:p>
            <a:r>
              <a:rPr lang="en-SG" dirty="0"/>
              <a:t>Cross-border e-commerce</a:t>
            </a:r>
          </a:p>
        </p:txBody>
      </p:sp>
      <p:sp>
        <p:nvSpPr>
          <p:cNvPr id="3" name="Content Placeholder 2">
            <a:extLst>
              <a:ext uri="{FF2B5EF4-FFF2-40B4-BE49-F238E27FC236}">
                <a16:creationId xmlns:a16="http://schemas.microsoft.com/office/drawing/2014/main" id="{A384A691-5A0A-468C-B580-88EC5216C7BA}"/>
              </a:ext>
            </a:extLst>
          </p:cNvPr>
          <p:cNvSpPr>
            <a:spLocks noGrp="1"/>
          </p:cNvSpPr>
          <p:nvPr>
            <p:ph idx="1"/>
          </p:nvPr>
        </p:nvSpPr>
        <p:spPr>
          <a:xfrm>
            <a:off x="8958305" y="2146331"/>
            <a:ext cx="2862468" cy="3876774"/>
          </a:xfrm>
        </p:spPr>
        <p:txBody>
          <a:bodyPr/>
          <a:lstStyle/>
          <a:p>
            <a:r>
              <a:rPr lang="en-SG" dirty="0"/>
              <a:t>Cross-border or International e-commerce is the business of selling products online to buyers in foreign countries (vs. within the domestic market)</a:t>
            </a:r>
          </a:p>
          <a:p>
            <a:r>
              <a:rPr lang="en-SG" dirty="0"/>
              <a:t>Accounts for ~20% of global e-commerce spending, and rising fast!</a:t>
            </a:r>
          </a:p>
          <a:p>
            <a:endParaRPr lang="en-SG" dirty="0"/>
          </a:p>
        </p:txBody>
      </p:sp>
      <p:sp>
        <p:nvSpPr>
          <p:cNvPr id="4" name="Footer Placeholder 3">
            <a:extLst>
              <a:ext uri="{FF2B5EF4-FFF2-40B4-BE49-F238E27FC236}">
                <a16:creationId xmlns:a16="http://schemas.microsoft.com/office/drawing/2014/main" id="{AC2F6EF3-FB9C-43F7-BBCC-90AD2A96F189}"/>
              </a:ext>
            </a:extLst>
          </p:cNvPr>
          <p:cNvSpPr>
            <a:spLocks noGrp="1"/>
          </p:cNvSpPr>
          <p:nvPr>
            <p:ph type="ftr" sz="quarter" idx="11"/>
          </p:nvPr>
        </p:nvSpPr>
        <p:spPr/>
        <p:txBody>
          <a:bodyPr/>
          <a:lstStyle/>
          <a:p>
            <a:r>
              <a:rPr lang="en-SG"/>
              <a:t>Lynette Cheah, Sustainable Urban Mobility Lab</a:t>
            </a:r>
          </a:p>
        </p:txBody>
      </p:sp>
      <p:sp>
        <p:nvSpPr>
          <p:cNvPr id="5" name="Slide Number Placeholder 4">
            <a:extLst>
              <a:ext uri="{FF2B5EF4-FFF2-40B4-BE49-F238E27FC236}">
                <a16:creationId xmlns:a16="http://schemas.microsoft.com/office/drawing/2014/main" id="{32F94C89-4A06-4AAC-B122-168521DA76ED}"/>
              </a:ext>
            </a:extLst>
          </p:cNvPr>
          <p:cNvSpPr>
            <a:spLocks noGrp="1"/>
          </p:cNvSpPr>
          <p:nvPr>
            <p:ph type="sldNum" sz="quarter" idx="12"/>
          </p:nvPr>
        </p:nvSpPr>
        <p:spPr/>
        <p:txBody>
          <a:bodyPr/>
          <a:lstStyle/>
          <a:p>
            <a:fld id="{803AE43B-A6C1-4924-9D14-7259CCF688D0}" type="slidenum">
              <a:rPr lang="en-SG" smtClean="0"/>
              <a:t>11</a:t>
            </a:fld>
            <a:endParaRPr lang="en-SG"/>
          </a:p>
        </p:txBody>
      </p:sp>
      <p:pic>
        <p:nvPicPr>
          <p:cNvPr id="2050" name="Picture 2">
            <a:extLst>
              <a:ext uri="{FF2B5EF4-FFF2-40B4-BE49-F238E27FC236}">
                <a16:creationId xmlns:a16="http://schemas.microsoft.com/office/drawing/2014/main" id="{1201BBED-C092-4172-B9FF-8322D901AF7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725" t="33031"/>
          <a:stretch/>
        </p:blipFill>
        <p:spPr bwMode="auto">
          <a:xfrm>
            <a:off x="371227" y="1985876"/>
            <a:ext cx="8404313" cy="422539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037359D1-622F-4796-86C2-B4DE574E2864}"/>
              </a:ext>
            </a:extLst>
          </p:cNvPr>
          <p:cNvSpPr txBox="1"/>
          <p:nvPr/>
        </p:nvSpPr>
        <p:spPr>
          <a:xfrm>
            <a:off x="391402" y="5873861"/>
            <a:ext cx="1690656" cy="307777"/>
          </a:xfrm>
          <a:prstGeom prst="rect">
            <a:avLst/>
          </a:prstGeom>
          <a:noFill/>
        </p:spPr>
        <p:txBody>
          <a:bodyPr wrap="none" rtlCol="0">
            <a:spAutoFit/>
          </a:bodyPr>
          <a:lstStyle/>
          <a:p>
            <a:r>
              <a:rPr lang="en-SG" sz="1400" dirty="0">
                <a:solidFill>
                  <a:schemeClr val="tx1">
                    <a:lumMod val="75000"/>
                    <a:lumOff val="25000"/>
                  </a:schemeClr>
                </a:solidFill>
              </a:rPr>
              <a:t>Source: PayPal, 2014</a:t>
            </a:r>
          </a:p>
        </p:txBody>
      </p:sp>
    </p:spTree>
    <p:extLst>
      <p:ext uri="{BB962C8B-B14F-4D97-AF65-F5344CB8AC3E}">
        <p14:creationId xmlns:p14="http://schemas.microsoft.com/office/powerpoint/2010/main" val="23438522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35F03-7C77-4AC2-A997-6748FD3F1B66}"/>
              </a:ext>
            </a:extLst>
          </p:cNvPr>
          <p:cNvSpPr>
            <a:spLocks noGrp="1"/>
          </p:cNvSpPr>
          <p:nvPr>
            <p:ph type="title"/>
          </p:nvPr>
        </p:nvSpPr>
        <p:spPr/>
        <p:txBody>
          <a:bodyPr/>
          <a:lstStyle/>
          <a:p>
            <a:r>
              <a:rPr lang="en-SG" dirty="0"/>
              <a:t>Rise in cross-border e-commerce</a:t>
            </a:r>
          </a:p>
        </p:txBody>
      </p:sp>
      <p:sp>
        <p:nvSpPr>
          <p:cNvPr id="4" name="Footer Placeholder 3">
            <a:extLst>
              <a:ext uri="{FF2B5EF4-FFF2-40B4-BE49-F238E27FC236}">
                <a16:creationId xmlns:a16="http://schemas.microsoft.com/office/drawing/2014/main" id="{AC2F6EF3-FB9C-43F7-BBCC-90AD2A96F189}"/>
              </a:ext>
            </a:extLst>
          </p:cNvPr>
          <p:cNvSpPr>
            <a:spLocks noGrp="1"/>
          </p:cNvSpPr>
          <p:nvPr>
            <p:ph type="ftr" sz="quarter" idx="11"/>
          </p:nvPr>
        </p:nvSpPr>
        <p:spPr/>
        <p:txBody>
          <a:bodyPr/>
          <a:lstStyle/>
          <a:p>
            <a:r>
              <a:rPr lang="en-SG"/>
              <a:t>Lynette Cheah, Sustainable Urban Mobility Lab</a:t>
            </a:r>
          </a:p>
        </p:txBody>
      </p:sp>
      <p:sp>
        <p:nvSpPr>
          <p:cNvPr id="5" name="Slide Number Placeholder 4">
            <a:extLst>
              <a:ext uri="{FF2B5EF4-FFF2-40B4-BE49-F238E27FC236}">
                <a16:creationId xmlns:a16="http://schemas.microsoft.com/office/drawing/2014/main" id="{32F94C89-4A06-4AAC-B122-168521DA76ED}"/>
              </a:ext>
            </a:extLst>
          </p:cNvPr>
          <p:cNvSpPr>
            <a:spLocks noGrp="1"/>
          </p:cNvSpPr>
          <p:nvPr>
            <p:ph type="sldNum" sz="quarter" idx="12"/>
          </p:nvPr>
        </p:nvSpPr>
        <p:spPr/>
        <p:txBody>
          <a:bodyPr/>
          <a:lstStyle/>
          <a:p>
            <a:fld id="{803AE43B-A6C1-4924-9D14-7259CCF688D0}" type="slidenum">
              <a:rPr lang="en-SG" smtClean="0"/>
              <a:t>12</a:t>
            </a:fld>
            <a:endParaRPr lang="en-SG"/>
          </a:p>
        </p:txBody>
      </p:sp>
      <p:pic>
        <p:nvPicPr>
          <p:cNvPr id="4098" name="Picture 2">
            <a:extLst>
              <a:ext uri="{FF2B5EF4-FFF2-40B4-BE49-F238E27FC236}">
                <a16:creationId xmlns:a16="http://schemas.microsoft.com/office/drawing/2014/main" id="{87058AFE-7535-4435-AA1C-69B1F8F0BE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7280" y="2002078"/>
            <a:ext cx="7521229" cy="4091137"/>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a:extLst>
              <a:ext uri="{FF2B5EF4-FFF2-40B4-BE49-F238E27FC236}">
                <a16:creationId xmlns:a16="http://schemas.microsoft.com/office/drawing/2014/main" id="{8DDBA6F5-32E2-44AA-BED1-DEE5D2E55FB3}"/>
              </a:ext>
            </a:extLst>
          </p:cNvPr>
          <p:cNvSpPr>
            <a:spLocks noGrp="1"/>
          </p:cNvSpPr>
          <p:nvPr>
            <p:ph idx="1"/>
          </p:nvPr>
        </p:nvSpPr>
        <p:spPr>
          <a:xfrm>
            <a:off x="9037984" y="2146331"/>
            <a:ext cx="2862468" cy="3876774"/>
          </a:xfrm>
        </p:spPr>
        <p:txBody>
          <a:bodyPr/>
          <a:lstStyle/>
          <a:p>
            <a:r>
              <a:rPr lang="en-SG" b="1" dirty="0"/>
              <a:t>Why so popular?</a:t>
            </a:r>
          </a:p>
          <a:p>
            <a:r>
              <a:rPr lang="en-SG" dirty="0"/>
              <a:t>Cheaper prices</a:t>
            </a:r>
          </a:p>
          <a:p>
            <a:r>
              <a:rPr lang="en-SG" dirty="0"/>
              <a:t>Access to products not easily available in domestic market</a:t>
            </a:r>
          </a:p>
        </p:txBody>
      </p:sp>
    </p:spTree>
    <p:extLst>
      <p:ext uri="{BB962C8B-B14F-4D97-AF65-F5344CB8AC3E}">
        <p14:creationId xmlns:p14="http://schemas.microsoft.com/office/powerpoint/2010/main" val="30371365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FBD43-1DAC-42A4-83F0-107EBB09EA96}"/>
              </a:ext>
            </a:extLst>
          </p:cNvPr>
          <p:cNvSpPr>
            <a:spLocks noGrp="1"/>
          </p:cNvSpPr>
          <p:nvPr>
            <p:ph type="title"/>
          </p:nvPr>
        </p:nvSpPr>
        <p:spPr/>
        <p:txBody>
          <a:bodyPr/>
          <a:lstStyle/>
          <a:p>
            <a:r>
              <a:rPr lang="en-SG" dirty="0"/>
              <a:t>International freight emissions</a:t>
            </a:r>
          </a:p>
        </p:txBody>
      </p:sp>
      <p:sp>
        <p:nvSpPr>
          <p:cNvPr id="3" name="Content Placeholder 2">
            <a:extLst>
              <a:ext uri="{FF2B5EF4-FFF2-40B4-BE49-F238E27FC236}">
                <a16:creationId xmlns:a16="http://schemas.microsoft.com/office/drawing/2014/main" id="{070542CC-7E09-4AD8-8724-E1479EAB8894}"/>
              </a:ext>
            </a:extLst>
          </p:cNvPr>
          <p:cNvSpPr>
            <a:spLocks noGrp="1"/>
          </p:cNvSpPr>
          <p:nvPr>
            <p:ph idx="1"/>
          </p:nvPr>
        </p:nvSpPr>
        <p:spPr>
          <a:xfrm>
            <a:off x="1097280" y="1845734"/>
            <a:ext cx="5663738" cy="4023360"/>
          </a:xfrm>
        </p:spPr>
        <p:txBody>
          <a:bodyPr/>
          <a:lstStyle/>
          <a:p>
            <a:r>
              <a:rPr lang="en-SG" dirty="0"/>
              <a:t>International freight transport over longer hauling distances generates considerable carbon emissions.</a:t>
            </a:r>
          </a:p>
          <a:p>
            <a:r>
              <a:rPr lang="en-SG" dirty="0"/>
              <a:t>Carbon emissions from global freight transport are expected to grow 4x by 2050. [1]</a:t>
            </a:r>
          </a:p>
          <a:p>
            <a:r>
              <a:rPr lang="en-SG" dirty="0"/>
              <a:t>More complex supply chains, less efficient [2], more carbon-intensive [3]</a:t>
            </a:r>
          </a:p>
          <a:p>
            <a:endParaRPr lang="en-SG" dirty="0"/>
          </a:p>
        </p:txBody>
      </p:sp>
      <p:sp>
        <p:nvSpPr>
          <p:cNvPr id="4" name="Footer Placeholder 3">
            <a:extLst>
              <a:ext uri="{FF2B5EF4-FFF2-40B4-BE49-F238E27FC236}">
                <a16:creationId xmlns:a16="http://schemas.microsoft.com/office/drawing/2014/main" id="{FF990461-CC19-4455-806F-CBF555B569C5}"/>
              </a:ext>
            </a:extLst>
          </p:cNvPr>
          <p:cNvSpPr>
            <a:spLocks noGrp="1"/>
          </p:cNvSpPr>
          <p:nvPr>
            <p:ph type="ftr" sz="quarter" idx="11"/>
          </p:nvPr>
        </p:nvSpPr>
        <p:spPr/>
        <p:txBody>
          <a:bodyPr/>
          <a:lstStyle/>
          <a:p>
            <a:r>
              <a:rPr lang="en-SG"/>
              <a:t>Lynette Cheah, Sustainable Urban Mobility Lab</a:t>
            </a:r>
          </a:p>
        </p:txBody>
      </p:sp>
      <p:sp>
        <p:nvSpPr>
          <p:cNvPr id="5" name="Slide Number Placeholder 4">
            <a:extLst>
              <a:ext uri="{FF2B5EF4-FFF2-40B4-BE49-F238E27FC236}">
                <a16:creationId xmlns:a16="http://schemas.microsoft.com/office/drawing/2014/main" id="{BF8764D1-00E4-4527-A282-A6BF34030085}"/>
              </a:ext>
            </a:extLst>
          </p:cNvPr>
          <p:cNvSpPr>
            <a:spLocks noGrp="1"/>
          </p:cNvSpPr>
          <p:nvPr>
            <p:ph type="sldNum" sz="quarter" idx="12"/>
          </p:nvPr>
        </p:nvSpPr>
        <p:spPr/>
        <p:txBody>
          <a:bodyPr/>
          <a:lstStyle/>
          <a:p>
            <a:fld id="{803AE43B-A6C1-4924-9D14-7259CCF688D0}" type="slidenum">
              <a:rPr lang="en-SG" smtClean="0"/>
              <a:t>13</a:t>
            </a:fld>
            <a:endParaRPr lang="en-SG"/>
          </a:p>
        </p:txBody>
      </p:sp>
      <p:pic>
        <p:nvPicPr>
          <p:cNvPr id="8" name="Picture 7">
            <a:extLst>
              <a:ext uri="{FF2B5EF4-FFF2-40B4-BE49-F238E27FC236}">
                <a16:creationId xmlns:a16="http://schemas.microsoft.com/office/drawing/2014/main" id="{E4C9AABF-E473-4FDE-B387-7D3DBAD00D59}"/>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7561811" y="1954108"/>
            <a:ext cx="3532909" cy="4023360"/>
          </a:xfrm>
          <a:prstGeom prst="rect">
            <a:avLst/>
          </a:prstGeom>
        </p:spPr>
      </p:pic>
      <p:sp>
        <p:nvSpPr>
          <p:cNvPr id="9" name="TextBox 8">
            <a:extLst>
              <a:ext uri="{FF2B5EF4-FFF2-40B4-BE49-F238E27FC236}">
                <a16:creationId xmlns:a16="http://schemas.microsoft.com/office/drawing/2014/main" id="{F29934CF-7A20-4BC9-B337-86ADAA6ADF1D}"/>
              </a:ext>
            </a:extLst>
          </p:cNvPr>
          <p:cNvSpPr txBox="1"/>
          <p:nvPr/>
        </p:nvSpPr>
        <p:spPr>
          <a:xfrm>
            <a:off x="7561811" y="5977468"/>
            <a:ext cx="1416093" cy="307777"/>
          </a:xfrm>
          <a:prstGeom prst="rect">
            <a:avLst/>
          </a:prstGeom>
          <a:noFill/>
        </p:spPr>
        <p:txBody>
          <a:bodyPr wrap="none" rtlCol="0">
            <a:spAutoFit/>
          </a:bodyPr>
          <a:lstStyle/>
          <a:p>
            <a:r>
              <a:rPr lang="en-SG" sz="1400" dirty="0">
                <a:solidFill>
                  <a:schemeClr val="tx1">
                    <a:lumMod val="75000"/>
                    <a:lumOff val="25000"/>
                  </a:schemeClr>
                </a:solidFill>
              </a:rPr>
              <a:t>Source: ITF, 2015</a:t>
            </a:r>
          </a:p>
        </p:txBody>
      </p:sp>
    </p:spTree>
    <p:extLst>
      <p:ext uri="{BB962C8B-B14F-4D97-AF65-F5344CB8AC3E}">
        <p14:creationId xmlns:p14="http://schemas.microsoft.com/office/powerpoint/2010/main" val="27799261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FB2BB3-377F-41DE-A891-3A19AD70149A}"/>
              </a:ext>
            </a:extLst>
          </p:cNvPr>
          <p:cNvSpPr>
            <a:spLocks noGrp="1"/>
          </p:cNvSpPr>
          <p:nvPr>
            <p:ph type="title"/>
          </p:nvPr>
        </p:nvSpPr>
        <p:spPr/>
        <p:txBody>
          <a:bodyPr/>
          <a:lstStyle/>
          <a:p>
            <a:r>
              <a:rPr lang="en-SG" dirty="0"/>
              <a:t>Studies on shipping preference</a:t>
            </a:r>
          </a:p>
        </p:txBody>
      </p:sp>
      <p:sp>
        <p:nvSpPr>
          <p:cNvPr id="3" name="Content Placeholder 2">
            <a:extLst>
              <a:ext uri="{FF2B5EF4-FFF2-40B4-BE49-F238E27FC236}">
                <a16:creationId xmlns:a16="http://schemas.microsoft.com/office/drawing/2014/main" id="{185DBDC1-6BCB-4950-BA53-81E5B069632D}"/>
              </a:ext>
            </a:extLst>
          </p:cNvPr>
          <p:cNvSpPr>
            <a:spLocks noGrp="1"/>
          </p:cNvSpPr>
          <p:nvPr>
            <p:ph idx="1"/>
          </p:nvPr>
        </p:nvSpPr>
        <p:spPr/>
        <p:txBody>
          <a:bodyPr/>
          <a:lstStyle/>
          <a:p>
            <a:r>
              <a:rPr lang="en-SG" dirty="0"/>
              <a:t>A majority of consumers expect free shipping [4]</a:t>
            </a:r>
          </a:p>
          <a:p>
            <a:r>
              <a:rPr lang="en-GB" dirty="0"/>
              <a:t>Cost, speed and order value matter to consumers. [5-7]</a:t>
            </a:r>
          </a:p>
          <a:p>
            <a:r>
              <a:rPr lang="en-GB" dirty="0"/>
              <a:t>Cost is the most important factor influencing shipping choice [8-9]</a:t>
            </a:r>
          </a:p>
          <a:p>
            <a:r>
              <a:rPr lang="en-GB" dirty="0"/>
              <a:t>Consumers trade-off between speed and cost [10-11]</a:t>
            </a:r>
          </a:p>
          <a:p>
            <a:r>
              <a:rPr lang="en-GB" dirty="0"/>
              <a:t>Not all consumers, however, need fast shipping - 47% of online shoppers polled chose faster shipping when available, despite not having an immediate need for the items [12]</a:t>
            </a:r>
            <a:endParaRPr lang="en-SG" dirty="0"/>
          </a:p>
        </p:txBody>
      </p:sp>
      <p:sp>
        <p:nvSpPr>
          <p:cNvPr id="4" name="Footer Placeholder 3">
            <a:extLst>
              <a:ext uri="{FF2B5EF4-FFF2-40B4-BE49-F238E27FC236}">
                <a16:creationId xmlns:a16="http://schemas.microsoft.com/office/drawing/2014/main" id="{13BF6335-863E-42E0-AFB1-5912D97766E0}"/>
              </a:ext>
            </a:extLst>
          </p:cNvPr>
          <p:cNvSpPr>
            <a:spLocks noGrp="1"/>
          </p:cNvSpPr>
          <p:nvPr>
            <p:ph type="ftr" sz="quarter" idx="11"/>
          </p:nvPr>
        </p:nvSpPr>
        <p:spPr/>
        <p:txBody>
          <a:bodyPr/>
          <a:lstStyle/>
          <a:p>
            <a:r>
              <a:rPr lang="en-SG"/>
              <a:t>Lynette Cheah, Sustainable Urban Mobility Lab</a:t>
            </a:r>
          </a:p>
        </p:txBody>
      </p:sp>
      <p:sp>
        <p:nvSpPr>
          <p:cNvPr id="5" name="Slide Number Placeholder 4">
            <a:extLst>
              <a:ext uri="{FF2B5EF4-FFF2-40B4-BE49-F238E27FC236}">
                <a16:creationId xmlns:a16="http://schemas.microsoft.com/office/drawing/2014/main" id="{AF6B9DA8-12BD-4F29-BC4D-A287282E7706}"/>
              </a:ext>
            </a:extLst>
          </p:cNvPr>
          <p:cNvSpPr>
            <a:spLocks noGrp="1"/>
          </p:cNvSpPr>
          <p:nvPr>
            <p:ph type="sldNum" sz="quarter" idx="12"/>
          </p:nvPr>
        </p:nvSpPr>
        <p:spPr/>
        <p:txBody>
          <a:bodyPr/>
          <a:lstStyle/>
          <a:p>
            <a:fld id="{803AE43B-A6C1-4924-9D14-7259CCF688D0}" type="slidenum">
              <a:rPr lang="en-SG" smtClean="0"/>
              <a:t>14</a:t>
            </a:fld>
            <a:endParaRPr lang="en-SG"/>
          </a:p>
        </p:txBody>
      </p:sp>
    </p:spTree>
    <p:extLst>
      <p:ext uri="{BB962C8B-B14F-4D97-AF65-F5344CB8AC3E}">
        <p14:creationId xmlns:p14="http://schemas.microsoft.com/office/powerpoint/2010/main" val="41372932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398E8-A764-42DC-8C4B-7E19B81CA09C}"/>
              </a:ext>
            </a:extLst>
          </p:cNvPr>
          <p:cNvSpPr>
            <a:spLocks noGrp="1"/>
          </p:cNvSpPr>
          <p:nvPr>
            <p:ph type="title"/>
          </p:nvPr>
        </p:nvSpPr>
        <p:spPr/>
        <p:txBody>
          <a:bodyPr/>
          <a:lstStyle/>
          <a:p>
            <a:r>
              <a:rPr lang="en-SG" dirty="0"/>
              <a:t>Can carbon labelling help?</a:t>
            </a:r>
          </a:p>
        </p:txBody>
      </p:sp>
      <p:sp>
        <p:nvSpPr>
          <p:cNvPr id="3" name="Content Placeholder 2">
            <a:extLst>
              <a:ext uri="{FF2B5EF4-FFF2-40B4-BE49-F238E27FC236}">
                <a16:creationId xmlns:a16="http://schemas.microsoft.com/office/drawing/2014/main" id="{39712A92-40AB-45B5-B42D-F593F7AAA6D9}"/>
              </a:ext>
            </a:extLst>
          </p:cNvPr>
          <p:cNvSpPr>
            <a:spLocks noGrp="1"/>
          </p:cNvSpPr>
          <p:nvPr>
            <p:ph idx="1"/>
          </p:nvPr>
        </p:nvSpPr>
        <p:spPr>
          <a:xfrm>
            <a:off x="3976254" y="2521526"/>
            <a:ext cx="7179425" cy="3347567"/>
          </a:xfrm>
        </p:spPr>
        <p:txBody>
          <a:bodyPr/>
          <a:lstStyle/>
          <a:p>
            <a:r>
              <a:rPr lang="en-GB" dirty="0"/>
              <a:t>Eco-conscious consumers were found to be strongly influenced by the labelling of sustainability information in products. [12]</a:t>
            </a:r>
          </a:p>
          <a:p>
            <a:r>
              <a:rPr lang="en-GB" dirty="0"/>
              <a:t>For example, if carbon labelling were to be made available on travel booking websites, potential annual savings of 79 metric tonnes of CO</a:t>
            </a:r>
            <a:r>
              <a:rPr lang="en-GB" baseline="-25000" dirty="0"/>
              <a:t>2</a:t>
            </a:r>
            <a:r>
              <a:rPr lang="en-GB" dirty="0"/>
              <a:t>e was reported [13]</a:t>
            </a:r>
          </a:p>
          <a:p>
            <a:r>
              <a:rPr lang="en-GB" dirty="0"/>
              <a:t>One study investigated eco-labels on shipping options: 64% of the 215 millennials surveyed indicated a willingness to wait for an order with greener shipping, while only 25% of them indicated willingness to pay for greener shipping [14]</a:t>
            </a:r>
          </a:p>
          <a:p>
            <a:endParaRPr lang="en-SG" dirty="0"/>
          </a:p>
        </p:txBody>
      </p:sp>
      <p:sp>
        <p:nvSpPr>
          <p:cNvPr id="4" name="Footer Placeholder 3">
            <a:extLst>
              <a:ext uri="{FF2B5EF4-FFF2-40B4-BE49-F238E27FC236}">
                <a16:creationId xmlns:a16="http://schemas.microsoft.com/office/drawing/2014/main" id="{FD4CD0C9-42BC-4479-87E5-E92F97E3488A}"/>
              </a:ext>
            </a:extLst>
          </p:cNvPr>
          <p:cNvSpPr>
            <a:spLocks noGrp="1"/>
          </p:cNvSpPr>
          <p:nvPr>
            <p:ph type="ftr" sz="quarter" idx="11"/>
          </p:nvPr>
        </p:nvSpPr>
        <p:spPr/>
        <p:txBody>
          <a:bodyPr/>
          <a:lstStyle/>
          <a:p>
            <a:r>
              <a:rPr lang="en-SG"/>
              <a:t>Lynette Cheah, Sustainable Urban Mobility Lab</a:t>
            </a:r>
          </a:p>
        </p:txBody>
      </p:sp>
      <p:sp>
        <p:nvSpPr>
          <p:cNvPr id="5" name="Slide Number Placeholder 4">
            <a:extLst>
              <a:ext uri="{FF2B5EF4-FFF2-40B4-BE49-F238E27FC236}">
                <a16:creationId xmlns:a16="http://schemas.microsoft.com/office/drawing/2014/main" id="{7A567230-3332-4FAA-9096-0843516A1342}"/>
              </a:ext>
            </a:extLst>
          </p:cNvPr>
          <p:cNvSpPr>
            <a:spLocks noGrp="1"/>
          </p:cNvSpPr>
          <p:nvPr>
            <p:ph type="sldNum" sz="quarter" idx="12"/>
          </p:nvPr>
        </p:nvSpPr>
        <p:spPr/>
        <p:txBody>
          <a:bodyPr/>
          <a:lstStyle/>
          <a:p>
            <a:fld id="{803AE43B-A6C1-4924-9D14-7259CCF688D0}" type="slidenum">
              <a:rPr lang="en-SG" smtClean="0"/>
              <a:t>15</a:t>
            </a:fld>
            <a:endParaRPr lang="en-SG"/>
          </a:p>
        </p:txBody>
      </p:sp>
      <p:pic>
        <p:nvPicPr>
          <p:cNvPr id="8" name="Picture 7">
            <a:extLst>
              <a:ext uri="{FF2B5EF4-FFF2-40B4-BE49-F238E27FC236}">
                <a16:creationId xmlns:a16="http://schemas.microsoft.com/office/drawing/2014/main" id="{C00B66A6-E3E6-469C-8161-2F2AA104608D}"/>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482437" y="1938801"/>
            <a:ext cx="2110041" cy="4115633"/>
          </a:xfrm>
          <a:prstGeom prst="rect">
            <a:avLst/>
          </a:prstGeom>
        </p:spPr>
      </p:pic>
      <p:sp>
        <p:nvSpPr>
          <p:cNvPr id="9" name="TextBox 8">
            <a:extLst>
              <a:ext uri="{FF2B5EF4-FFF2-40B4-BE49-F238E27FC236}">
                <a16:creationId xmlns:a16="http://schemas.microsoft.com/office/drawing/2014/main" id="{DBEC7DD1-595D-4A2F-A642-0A15C236100E}"/>
              </a:ext>
            </a:extLst>
          </p:cNvPr>
          <p:cNvSpPr txBox="1"/>
          <p:nvPr/>
        </p:nvSpPr>
        <p:spPr>
          <a:xfrm>
            <a:off x="1737077" y="6017373"/>
            <a:ext cx="1600759" cy="307777"/>
          </a:xfrm>
          <a:prstGeom prst="rect">
            <a:avLst/>
          </a:prstGeom>
          <a:noFill/>
        </p:spPr>
        <p:txBody>
          <a:bodyPr wrap="none" rtlCol="0">
            <a:spAutoFit/>
          </a:bodyPr>
          <a:lstStyle/>
          <a:p>
            <a:r>
              <a:rPr lang="en-SG" sz="1400" dirty="0">
                <a:solidFill>
                  <a:schemeClr val="tx1">
                    <a:lumMod val="75000"/>
                    <a:lumOff val="25000"/>
                  </a:schemeClr>
                </a:solidFill>
              </a:rPr>
              <a:t>Source: TripIt, 2021</a:t>
            </a:r>
          </a:p>
        </p:txBody>
      </p:sp>
    </p:spTree>
    <p:extLst>
      <p:ext uri="{BB962C8B-B14F-4D97-AF65-F5344CB8AC3E}">
        <p14:creationId xmlns:p14="http://schemas.microsoft.com/office/powerpoint/2010/main" val="26796449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FFF2AF-16BE-457F-99DC-D1F0824E3F1C}"/>
              </a:ext>
            </a:extLst>
          </p:cNvPr>
          <p:cNvSpPr>
            <a:spLocks noGrp="1"/>
          </p:cNvSpPr>
          <p:nvPr>
            <p:ph type="title"/>
          </p:nvPr>
        </p:nvSpPr>
        <p:spPr/>
        <p:txBody>
          <a:bodyPr/>
          <a:lstStyle/>
          <a:p>
            <a:r>
              <a:rPr lang="en-SG" dirty="0"/>
              <a:t>This research</a:t>
            </a:r>
          </a:p>
        </p:txBody>
      </p:sp>
      <p:sp>
        <p:nvSpPr>
          <p:cNvPr id="3" name="Content Placeholder 2">
            <a:extLst>
              <a:ext uri="{FF2B5EF4-FFF2-40B4-BE49-F238E27FC236}">
                <a16:creationId xmlns:a16="http://schemas.microsoft.com/office/drawing/2014/main" id="{19574E60-64F0-468C-B630-8FF31D4B0E98}"/>
              </a:ext>
            </a:extLst>
          </p:cNvPr>
          <p:cNvSpPr>
            <a:spLocks noGrp="1"/>
          </p:cNvSpPr>
          <p:nvPr>
            <p:ph idx="1"/>
          </p:nvPr>
        </p:nvSpPr>
        <p:spPr>
          <a:xfrm>
            <a:off x="1097280" y="1967344"/>
            <a:ext cx="10058400" cy="3901749"/>
          </a:xfrm>
        </p:spPr>
        <p:txBody>
          <a:bodyPr>
            <a:normAutofit/>
          </a:bodyPr>
          <a:lstStyle/>
          <a:p>
            <a:r>
              <a:rPr lang="en-GB" sz="2400" dirty="0"/>
              <a:t>Questions</a:t>
            </a:r>
          </a:p>
          <a:p>
            <a:pPr lvl="1"/>
            <a:r>
              <a:rPr lang="en-GB" sz="2000" dirty="0"/>
              <a:t>What is the carbon footprint of various cross-border e-commerce shipping options?</a:t>
            </a:r>
          </a:p>
          <a:p>
            <a:pPr lvl="1"/>
            <a:r>
              <a:rPr lang="en-GB" sz="2000" dirty="0"/>
              <a:t>Will carbon labelling have an influence over consumers’ shipping preferences?</a:t>
            </a:r>
          </a:p>
          <a:p>
            <a:endParaRPr lang="en-US" sz="2400" dirty="0"/>
          </a:p>
          <a:p>
            <a:r>
              <a:rPr lang="en-US" sz="2400" dirty="0"/>
              <a:t>Approach</a:t>
            </a:r>
          </a:p>
          <a:p>
            <a:pPr lvl="1"/>
            <a:r>
              <a:rPr lang="en-US" sz="2000" dirty="0"/>
              <a:t>Assess the carbon emissions of shipping options on </a:t>
            </a:r>
            <a:r>
              <a:rPr lang="en-US" sz="2000" i="1" dirty="0"/>
              <a:t>Taobao</a:t>
            </a:r>
            <a:r>
              <a:rPr lang="en-US" sz="2000" dirty="0"/>
              <a:t>, a popular e-commerce platform</a:t>
            </a:r>
          </a:p>
          <a:p>
            <a:pPr lvl="1"/>
            <a:r>
              <a:rPr lang="en-US" sz="2000" dirty="0"/>
              <a:t>Examine the case of cross-border online shopping transactions placed in Singapore</a:t>
            </a:r>
          </a:p>
          <a:p>
            <a:pPr lvl="1"/>
            <a:r>
              <a:rPr lang="en-US" sz="2000" dirty="0"/>
              <a:t>Stated preference survey to understand how consumers will respond to carbon labelling</a:t>
            </a:r>
          </a:p>
        </p:txBody>
      </p:sp>
      <p:sp>
        <p:nvSpPr>
          <p:cNvPr id="4" name="Footer Placeholder 3">
            <a:extLst>
              <a:ext uri="{FF2B5EF4-FFF2-40B4-BE49-F238E27FC236}">
                <a16:creationId xmlns:a16="http://schemas.microsoft.com/office/drawing/2014/main" id="{3B8B8A93-2148-4409-8A08-2F1C8C534886}"/>
              </a:ext>
            </a:extLst>
          </p:cNvPr>
          <p:cNvSpPr>
            <a:spLocks noGrp="1"/>
          </p:cNvSpPr>
          <p:nvPr>
            <p:ph type="ftr" sz="quarter" idx="11"/>
          </p:nvPr>
        </p:nvSpPr>
        <p:spPr/>
        <p:txBody>
          <a:bodyPr/>
          <a:lstStyle/>
          <a:p>
            <a:r>
              <a:rPr lang="en-SG"/>
              <a:t>Lynette Cheah, Sustainable Urban Mobility Lab</a:t>
            </a:r>
          </a:p>
        </p:txBody>
      </p:sp>
      <p:sp>
        <p:nvSpPr>
          <p:cNvPr id="5" name="Slide Number Placeholder 4">
            <a:extLst>
              <a:ext uri="{FF2B5EF4-FFF2-40B4-BE49-F238E27FC236}">
                <a16:creationId xmlns:a16="http://schemas.microsoft.com/office/drawing/2014/main" id="{CF894462-CC62-4DF9-91EB-C2CDA5B381B1}"/>
              </a:ext>
            </a:extLst>
          </p:cNvPr>
          <p:cNvSpPr>
            <a:spLocks noGrp="1"/>
          </p:cNvSpPr>
          <p:nvPr>
            <p:ph type="sldNum" sz="quarter" idx="12"/>
          </p:nvPr>
        </p:nvSpPr>
        <p:spPr/>
        <p:txBody>
          <a:bodyPr/>
          <a:lstStyle/>
          <a:p>
            <a:fld id="{803AE43B-A6C1-4924-9D14-7259CCF688D0}" type="slidenum">
              <a:rPr lang="en-SG" smtClean="0"/>
              <a:t>16</a:t>
            </a:fld>
            <a:endParaRPr lang="en-SG"/>
          </a:p>
        </p:txBody>
      </p:sp>
    </p:spTree>
    <p:extLst>
      <p:ext uri="{BB962C8B-B14F-4D97-AF65-F5344CB8AC3E}">
        <p14:creationId xmlns:p14="http://schemas.microsoft.com/office/powerpoint/2010/main" val="34170941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3DB35107-E7F4-4098-A953-CEDBF4DB9BFA}"/>
              </a:ext>
            </a:extLst>
          </p:cNvPr>
          <p:cNvSpPr>
            <a:spLocks noGrp="1"/>
          </p:cNvSpPr>
          <p:nvPr>
            <p:ph type="ftr" sz="quarter" idx="11"/>
          </p:nvPr>
        </p:nvSpPr>
        <p:spPr/>
        <p:txBody>
          <a:bodyPr>
            <a:normAutofit/>
          </a:bodyPr>
          <a:lstStyle/>
          <a:p>
            <a:pPr>
              <a:spcAft>
                <a:spcPts val="600"/>
              </a:spcAft>
            </a:pPr>
            <a:r>
              <a:rPr lang="en-SG"/>
              <a:t>Lynette Cheah, Sustainable Urban Mobility Lab</a:t>
            </a:r>
          </a:p>
        </p:txBody>
      </p:sp>
      <p:sp>
        <p:nvSpPr>
          <p:cNvPr id="4" name="Slide Number Placeholder 3">
            <a:extLst>
              <a:ext uri="{FF2B5EF4-FFF2-40B4-BE49-F238E27FC236}">
                <a16:creationId xmlns:a16="http://schemas.microsoft.com/office/drawing/2014/main" id="{5151E5F8-4ABB-4C63-8E6B-725B45824863}"/>
              </a:ext>
            </a:extLst>
          </p:cNvPr>
          <p:cNvSpPr>
            <a:spLocks noGrp="1"/>
          </p:cNvSpPr>
          <p:nvPr>
            <p:ph type="sldNum" sz="quarter" idx="12"/>
          </p:nvPr>
        </p:nvSpPr>
        <p:spPr/>
        <p:txBody>
          <a:bodyPr>
            <a:normAutofit/>
          </a:bodyPr>
          <a:lstStyle/>
          <a:p>
            <a:pPr>
              <a:spcAft>
                <a:spcPts val="600"/>
              </a:spcAft>
            </a:pPr>
            <a:fld id="{803AE43B-A6C1-4924-9D14-7259CCF688D0}" type="slidenum">
              <a:rPr lang="en-SG" smtClean="0"/>
              <a:pPr>
                <a:spcAft>
                  <a:spcPts val="600"/>
                </a:spcAft>
              </a:pPr>
              <a:t>17</a:t>
            </a:fld>
            <a:endParaRPr lang="en-SG"/>
          </a:p>
        </p:txBody>
      </p:sp>
      <p:sp>
        <p:nvSpPr>
          <p:cNvPr id="2" name="Title 1">
            <a:extLst>
              <a:ext uri="{FF2B5EF4-FFF2-40B4-BE49-F238E27FC236}">
                <a16:creationId xmlns:a16="http://schemas.microsoft.com/office/drawing/2014/main" id="{7EB8D5F6-F805-43A4-9981-13831D91B0E1}"/>
              </a:ext>
            </a:extLst>
          </p:cNvPr>
          <p:cNvSpPr>
            <a:spLocks noGrp="1"/>
          </p:cNvSpPr>
          <p:nvPr>
            <p:ph type="title" idx="4294967295"/>
          </p:nvPr>
        </p:nvSpPr>
        <p:spPr>
          <a:xfrm>
            <a:off x="8134663" y="612698"/>
            <a:ext cx="2351087" cy="1450975"/>
          </a:xfrm>
        </p:spPr>
        <p:txBody>
          <a:bodyPr>
            <a:normAutofit/>
          </a:bodyPr>
          <a:lstStyle/>
          <a:p>
            <a:r>
              <a:rPr lang="en-SG" sz="3400" b="1" i="1" dirty="0"/>
              <a:t>Taobao</a:t>
            </a:r>
            <a:r>
              <a:rPr lang="en-SG" sz="3400" b="1" dirty="0"/>
              <a:t>, an e-commerce platform</a:t>
            </a:r>
          </a:p>
        </p:txBody>
      </p:sp>
      <p:sp>
        <p:nvSpPr>
          <p:cNvPr id="5" name="Content Placeholder 4">
            <a:extLst>
              <a:ext uri="{FF2B5EF4-FFF2-40B4-BE49-F238E27FC236}">
                <a16:creationId xmlns:a16="http://schemas.microsoft.com/office/drawing/2014/main" id="{3046BFBA-3AA1-4C1B-9568-85B96B984566}"/>
              </a:ext>
            </a:extLst>
          </p:cNvPr>
          <p:cNvSpPr>
            <a:spLocks noGrp="1"/>
          </p:cNvSpPr>
          <p:nvPr>
            <p:ph idx="4294967295"/>
          </p:nvPr>
        </p:nvSpPr>
        <p:spPr>
          <a:xfrm>
            <a:off x="8134663" y="2198688"/>
            <a:ext cx="3689350" cy="3670300"/>
          </a:xfrm>
        </p:spPr>
        <p:txBody>
          <a:bodyPr>
            <a:normAutofit/>
          </a:bodyPr>
          <a:lstStyle/>
          <a:p>
            <a:r>
              <a:rPr lang="en-GB" sz="1900" dirty="0"/>
              <a:t>Specializes in the B2C and C2C retailing where the merchants are based in China</a:t>
            </a:r>
          </a:p>
          <a:p>
            <a:r>
              <a:rPr lang="en-GB" sz="1900" dirty="0"/>
              <a:t>Dominant in the Asian e-commerce marketplace. Ranked as one of the top 10 e-commerce sites in the world [15]</a:t>
            </a:r>
          </a:p>
          <a:p>
            <a:r>
              <a:rPr lang="en-GB" sz="1900" dirty="0"/>
              <a:t>As a subsidiary of Alibaba, </a:t>
            </a:r>
            <a:r>
              <a:rPr lang="en-GB" sz="1900" i="1" dirty="0"/>
              <a:t>Taobao</a:t>
            </a:r>
            <a:r>
              <a:rPr lang="en-GB" sz="1900" dirty="0"/>
              <a:t> operates in over 200 countries, has more than a billion products listed [16]</a:t>
            </a:r>
            <a:endParaRPr lang="en-SG" sz="1900" dirty="0"/>
          </a:p>
        </p:txBody>
      </p:sp>
      <p:pic>
        <p:nvPicPr>
          <p:cNvPr id="10" name="Picture 9">
            <a:extLst>
              <a:ext uri="{FF2B5EF4-FFF2-40B4-BE49-F238E27FC236}">
                <a16:creationId xmlns:a16="http://schemas.microsoft.com/office/drawing/2014/main" id="{D3607141-F16D-4AB9-92FB-824E08C2FC4B}"/>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642258" y="792588"/>
            <a:ext cx="6909801" cy="4749141"/>
          </a:xfrm>
          <a:prstGeom prst="rect">
            <a:avLst/>
          </a:prstGeom>
        </p:spPr>
      </p:pic>
    </p:spTree>
    <p:extLst>
      <p:ext uri="{BB962C8B-B14F-4D97-AF65-F5344CB8AC3E}">
        <p14:creationId xmlns:p14="http://schemas.microsoft.com/office/powerpoint/2010/main" val="4342765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07E9C5E0-5F3D-4FB9-84AD-0D2717FF0596}"/>
              </a:ext>
            </a:extLst>
          </p:cNvPr>
          <p:cNvSpPr>
            <a:spLocks noGrp="1"/>
          </p:cNvSpPr>
          <p:nvPr>
            <p:ph type="ftr" sz="quarter" idx="11"/>
          </p:nvPr>
        </p:nvSpPr>
        <p:spPr/>
        <p:txBody>
          <a:bodyPr>
            <a:normAutofit/>
          </a:bodyPr>
          <a:lstStyle/>
          <a:p>
            <a:pPr>
              <a:spcAft>
                <a:spcPts val="600"/>
              </a:spcAft>
            </a:pPr>
            <a:r>
              <a:rPr lang="en-SG"/>
              <a:t>Lynette Cheah, Sustainable Urban Mobility Lab</a:t>
            </a:r>
          </a:p>
        </p:txBody>
      </p:sp>
      <p:sp>
        <p:nvSpPr>
          <p:cNvPr id="5" name="Slide Number Placeholder 4">
            <a:extLst>
              <a:ext uri="{FF2B5EF4-FFF2-40B4-BE49-F238E27FC236}">
                <a16:creationId xmlns:a16="http://schemas.microsoft.com/office/drawing/2014/main" id="{352CD47D-5301-4DBA-95CB-218DA0534680}"/>
              </a:ext>
            </a:extLst>
          </p:cNvPr>
          <p:cNvSpPr>
            <a:spLocks noGrp="1"/>
          </p:cNvSpPr>
          <p:nvPr>
            <p:ph type="sldNum" sz="quarter" idx="12"/>
          </p:nvPr>
        </p:nvSpPr>
        <p:spPr/>
        <p:txBody>
          <a:bodyPr>
            <a:normAutofit/>
          </a:bodyPr>
          <a:lstStyle/>
          <a:p>
            <a:pPr>
              <a:spcAft>
                <a:spcPts val="600"/>
              </a:spcAft>
            </a:pPr>
            <a:fld id="{803AE43B-A6C1-4924-9D14-7259CCF688D0}" type="slidenum">
              <a:rPr lang="en-SG" smtClean="0"/>
              <a:pPr>
                <a:spcAft>
                  <a:spcPts val="600"/>
                </a:spcAft>
              </a:pPr>
              <a:t>18</a:t>
            </a:fld>
            <a:endParaRPr lang="en-SG"/>
          </a:p>
        </p:txBody>
      </p:sp>
      <p:sp>
        <p:nvSpPr>
          <p:cNvPr id="2" name="Title 1">
            <a:extLst>
              <a:ext uri="{FF2B5EF4-FFF2-40B4-BE49-F238E27FC236}">
                <a16:creationId xmlns:a16="http://schemas.microsoft.com/office/drawing/2014/main" id="{95037E8B-F055-4BA4-97EC-AAED24FB7239}"/>
              </a:ext>
            </a:extLst>
          </p:cNvPr>
          <p:cNvSpPr>
            <a:spLocks noGrp="1"/>
          </p:cNvSpPr>
          <p:nvPr>
            <p:ph type="title" idx="4294967295"/>
          </p:nvPr>
        </p:nvSpPr>
        <p:spPr>
          <a:xfrm>
            <a:off x="6106263" y="635000"/>
            <a:ext cx="5383212" cy="1450975"/>
          </a:xfrm>
        </p:spPr>
        <p:txBody>
          <a:bodyPr>
            <a:noAutofit/>
          </a:bodyPr>
          <a:lstStyle/>
          <a:p>
            <a:r>
              <a:rPr lang="en-SG" sz="4000" b="1" dirty="0"/>
              <a:t>Shipping </a:t>
            </a:r>
            <a:r>
              <a:rPr lang="en-SG" sz="4000" b="1" dirty="0">
                <a:solidFill>
                  <a:schemeClr val="accent2"/>
                </a:solidFill>
              </a:rPr>
              <a:t>options</a:t>
            </a:r>
            <a:r>
              <a:rPr lang="en-SG" sz="4000" b="1" dirty="0"/>
              <a:t> offered and stages considered</a:t>
            </a:r>
          </a:p>
        </p:txBody>
      </p:sp>
      <p:sp>
        <p:nvSpPr>
          <p:cNvPr id="3" name="Content Placeholder 2">
            <a:extLst>
              <a:ext uri="{FF2B5EF4-FFF2-40B4-BE49-F238E27FC236}">
                <a16:creationId xmlns:a16="http://schemas.microsoft.com/office/drawing/2014/main" id="{D83734E3-D281-4AF1-B8BF-48EBBB906029}"/>
              </a:ext>
            </a:extLst>
          </p:cNvPr>
          <p:cNvSpPr>
            <a:spLocks noGrp="1"/>
          </p:cNvSpPr>
          <p:nvPr>
            <p:ph idx="4294967295"/>
          </p:nvPr>
        </p:nvSpPr>
        <p:spPr>
          <a:xfrm>
            <a:off x="6116521" y="2377104"/>
            <a:ext cx="5127625" cy="3670300"/>
          </a:xfrm>
        </p:spPr>
        <p:txBody>
          <a:bodyPr>
            <a:normAutofit/>
          </a:bodyPr>
          <a:lstStyle/>
          <a:p>
            <a:r>
              <a:rPr lang="en-SG" dirty="0">
                <a:solidFill>
                  <a:schemeClr val="accent2"/>
                </a:solidFill>
              </a:rPr>
              <a:t>For multiple orders, consolidated delivery or not</a:t>
            </a:r>
          </a:p>
          <a:p>
            <a:r>
              <a:rPr lang="en-SG" dirty="0"/>
              <a:t>A. Truck transport within China</a:t>
            </a:r>
          </a:p>
          <a:p>
            <a:r>
              <a:rPr lang="en-SG" dirty="0"/>
              <a:t>B. Cross-border transport - </a:t>
            </a:r>
            <a:r>
              <a:rPr lang="en-SG" dirty="0">
                <a:solidFill>
                  <a:schemeClr val="accent2"/>
                </a:solidFill>
              </a:rPr>
              <a:t>sea or air freight</a:t>
            </a:r>
          </a:p>
          <a:p>
            <a:r>
              <a:rPr lang="en-SG" dirty="0"/>
              <a:t>C. Warehouse operations</a:t>
            </a:r>
          </a:p>
          <a:p>
            <a:r>
              <a:rPr lang="en-SG" dirty="0"/>
              <a:t>D. Last-mile delivery van transport within Singapore</a:t>
            </a:r>
          </a:p>
          <a:p>
            <a:r>
              <a:rPr lang="en-SG" dirty="0"/>
              <a:t>E. Consumer’s passenger trip to a collection point, if any – </a:t>
            </a:r>
            <a:r>
              <a:rPr lang="en-SG" dirty="0">
                <a:solidFill>
                  <a:schemeClr val="accent2"/>
                </a:solidFill>
              </a:rPr>
              <a:t>walk, public transport, private car</a:t>
            </a:r>
          </a:p>
        </p:txBody>
      </p:sp>
      <p:pic>
        <p:nvPicPr>
          <p:cNvPr id="9" name="Picture 8" descr="Graphical user interface&#10;&#10;Description automatically generated">
            <a:extLst>
              <a:ext uri="{FF2B5EF4-FFF2-40B4-BE49-F238E27FC236}">
                <a16:creationId xmlns:a16="http://schemas.microsoft.com/office/drawing/2014/main" id="{364A9321-0388-4F8B-BB00-6C9703181E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1601" y="645106"/>
            <a:ext cx="4814808" cy="5247747"/>
          </a:xfrm>
          <a:prstGeom prst="rect">
            <a:avLst/>
          </a:prstGeom>
        </p:spPr>
      </p:pic>
    </p:spTree>
    <p:extLst>
      <p:ext uri="{BB962C8B-B14F-4D97-AF65-F5344CB8AC3E}">
        <p14:creationId xmlns:p14="http://schemas.microsoft.com/office/powerpoint/2010/main" val="16881127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8F3A5-E0E0-4CB9-9B97-FBBDED629A00}"/>
              </a:ext>
            </a:extLst>
          </p:cNvPr>
          <p:cNvSpPr>
            <a:spLocks noGrp="1"/>
          </p:cNvSpPr>
          <p:nvPr>
            <p:ph type="title"/>
          </p:nvPr>
        </p:nvSpPr>
        <p:spPr/>
        <p:txBody>
          <a:bodyPr/>
          <a:lstStyle/>
          <a:p>
            <a:r>
              <a:rPr lang="en-SG" dirty="0"/>
              <a:t>Shipping activity emissions</a:t>
            </a:r>
          </a:p>
        </p:txBody>
      </p:sp>
      <p:sp>
        <p:nvSpPr>
          <p:cNvPr id="3" name="Content Placeholder 2">
            <a:extLst>
              <a:ext uri="{FF2B5EF4-FFF2-40B4-BE49-F238E27FC236}">
                <a16:creationId xmlns:a16="http://schemas.microsoft.com/office/drawing/2014/main" id="{D84F8B2D-A919-49BB-8587-4E36CA13E892}"/>
              </a:ext>
            </a:extLst>
          </p:cNvPr>
          <p:cNvSpPr>
            <a:spLocks noGrp="1"/>
          </p:cNvSpPr>
          <p:nvPr>
            <p:ph idx="1"/>
          </p:nvPr>
        </p:nvSpPr>
        <p:spPr>
          <a:xfrm>
            <a:off x="1097280" y="2050473"/>
            <a:ext cx="10058400" cy="3818620"/>
          </a:xfrm>
        </p:spPr>
        <p:txBody>
          <a:bodyPr/>
          <a:lstStyle/>
          <a:p>
            <a:pPr algn="ctr"/>
            <a:r>
              <a:rPr lang="en-GB" dirty="0"/>
              <a:t>(kg CO</a:t>
            </a:r>
            <a:r>
              <a:rPr lang="en-GB" baseline="-25000" dirty="0"/>
              <a:t>2</a:t>
            </a:r>
            <a:r>
              <a:rPr lang="en-GB" dirty="0"/>
              <a:t>e emissions)</a:t>
            </a:r>
            <a:r>
              <a:rPr lang="en-GB" baseline="-25000" dirty="0"/>
              <a:t>mode</a:t>
            </a:r>
            <a:r>
              <a:rPr lang="en-GB" dirty="0"/>
              <a:t> = (kg CO</a:t>
            </a:r>
            <a:r>
              <a:rPr lang="en-GB" baseline="-25000" dirty="0"/>
              <a:t>2</a:t>
            </a:r>
            <a:r>
              <a:rPr lang="en-GB" dirty="0"/>
              <a:t>e emission/tonne-km)</a:t>
            </a:r>
            <a:r>
              <a:rPr lang="en-GB" baseline="-25000" dirty="0"/>
              <a:t>mode</a:t>
            </a:r>
            <a:r>
              <a:rPr lang="en-GB" dirty="0"/>
              <a:t> x (km) x (tonnes)</a:t>
            </a:r>
            <a:endParaRPr lang="en-SG" dirty="0"/>
          </a:p>
        </p:txBody>
      </p:sp>
      <p:sp>
        <p:nvSpPr>
          <p:cNvPr id="4" name="Footer Placeholder 3">
            <a:extLst>
              <a:ext uri="{FF2B5EF4-FFF2-40B4-BE49-F238E27FC236}">
                <a16:creationId xmlns:a16="http://schemas.microsoft.com/office/drawing/2014/main" id="{C82AE83F-349D-4D89-BC03-FAEAF8EC4B41}"/>
              </a:ext>
            </a:extLst>
          </p:cNvPr>
          <p:cNvSpPr>
            <a:spLocks noGrp="1"/>
          </p:cNvSpPr>
          <p:nvPr>
            <p:ph type="ftr" sz="quarter" idx="11"/>
          </p:nvPr>
        </p:nvSpPr>
        <p:spPr/>
        <p:txBody>
          <a:bodyPr/>
          <a:lstStyle/>
          <a:p>
            <a:r>
              <a:rPr lang="en-SG"/>
              <a:t>Lynette Cheah, Sustainable Urban Mobility Lab</a:t>
            </a:r>
          </a:p>
        </p:txBody>
      </p:sp>
      <p:sp>
        <p:nvSpPr>
          <p:cNvPr id="5" name="Slide Number Placeholder 4">
            <a:extLst>
              <a:ext uri="{FF2B5EF4-FFF2-40B4-BE49-F238E27FC236}">
                <a16:creationId xmlns:a16="http://schemas.microsoft.com/office/drawing/2014/main" id="{FB9D4191-05AA-44CD-810D-A1B2117FF3B5}"/>
              </a:ext>
            </a:extLst>
          </p:cNvPr>
          <p:cNvSpPr>
            <a:spLocks noGrp="1"/>
          </p:cNvSpPr>
          <p:nvPr>
            <p:ph type="sldNum" sz="quarter" idx="12"/>
          </p:nvPr>
        </p:nvSpPr>
        <p:spPr/>
        <p:txBody>
          <a:bodyPr/>
          <a:lstStyle/>
          <a:p>
            <a:fld id="{803AE43B-A6C1-4924-9D14-7259CCF688D0}" type="slidenum">
              <a:rPr lang="en-SG" smtClean="0"/>
              <a:t>19</a:t>
            </a:fld>
            <a:endParaRPr lang="en-SG"/>
          </a:p>
        </p:txBody>
      </p:sp>
      <p:pic>
        <p:nvPicPr>
          <p:cNvPr id="7" name="Picture 6">
            <a:extLst>
              <a:ext uri="{FF2B5EF4-FFF2-40B4-BE49-F238E27FC236}">
                <a16:creationId xmlns:a16="http://schemas.microsoft.com/office/drawing/2014/main" id="{A12D9D1F-5ED0-462B-A963-E1DC34B345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0072" y="2676996"/>
            <a:ext cx="9945608" cy="2914846"/>
          </a:xfrm>
          <a:prstGeom prst="rect">
            <a:avLst/>
          </a:prstGeom>
        </p:spPr>
      </p:pic>
      <p:sp>
        <p:nvSpPr>
          <p:cNvPr id="8" name="TextBox 7">
            <a:extLst>
              <a:ext uri="{FF2B5EF4-FFF2-40B4-BE49-F238E27FC236}">
                <a16:creationId xmlns:a16="http://schemas.microsoft.com/office/drawing/2014/main" id="{A76C15F2-5267-44F2-AE94-D4F80EF4115E}"/>
              </a:ext>
            </a:extLst>
          </p:cNvPr>
          <p:cNvSpPr txBox="1"/>
          <p:nvPr/>
        </p:nvSpPr>
        <p:spPr>
          <a:xfrm>
            <a:off x="8047397" y="5641961"/>
            <a:ext cx="3221075" cy="307777"/>
          </a:xfrm>
          <a:prstGeom prst="rect">
            <a:avLst/>
          </a:prstGeom>
          <a:noFill/>
        </p:spPr>
        <p:txBody>
          <a:bodyPr wrap="none" rtlCol="0">
            <a:spAutoFit/>
          </a:bodyPr>
          <a:lstStyle/>
          <a:p>
            <a:r>
              <a:rPr lang="en-SG" sz="1400" dirty="0">
                <a:solidFill>
                  <a:schemeClr val="tx1">
                    <a:lumMod val="75000"/>
                    <a:lumOff val="25000"/>
                  </a:schemeClr>
                </a:solidFill>
              </a:rPr>
              <a:t>Sources: UK BEIS, 2019 and MEWR, 2015</a:t>
            </a:r>
          </a:p>
        </p:txBody>
      </p:sp>
    </p:spTree>
    <p:extLst>
      <p:ext uri="{BB962C8B-B14F-4D97-AF65-F5344CB8AC3E}">
        <p14:creationId xmlns:p14="http://schemas.microsoft.com/office/powerpoint/2010/main" val="15352936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835DC48E-2930-4E87-97DB-E6D57EB22C23}"/>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pic>
        <p:nvPicPr>
          <p:cNvPr id="2050" name="Picture 2" descr="WilliamNotowidagdo2009Flickr"/>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7592382" y="1331779"/>
            <a:ext cx="4223443" cy="1967366"/>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694478" y="676266"/>
            <a:ext cx="9871879" cy="953491"/>
          </a:xfrm>
        </p:spPr>
        <p:txBody>
          <a:bodyPr>
            <a:noAutofit/>
          </a:bodyPr>
          <a:lstStyle/>
          <a:p>
            <a:r>
              <a:rPr lang="en-US" sz="4000" b="1" dirty="0"/>
              <a:t>Sustainable Urban Mobility Lab</a:t>
            </a:r>
            <a:endParaRPr lang="en-US" sz="3600" b="1" dirty="0"/>
          </a:p>
        </p:txBody>
      </p:sp>
      <p:sp>
        <p:nvSpPr>
          <p:cNvPr id="5" name="Content Placeholder 4"/>
          <p:cNvSpPr>
            <a:spLocks noGrp="1"/>
          </p:cNvSpPr>
          <p:nvPr>
            <p:ph idx="1"/>
          </p:nvPr>
        </p:nvSpPr>
        <p:spPr>
          <a:xfrm>
            <a:off x="694478" y="2893669"/>
            <a:ext cx="5692558" cy="3206187"/>
          </a:xfrm>
        </p:spPr>
        <p:txBody>
          <a:bodyPr>
            <a:normAutofit/>
          </a:bodyPr>
          <a:lstStyle/>
          <a:p>
            <a:r>
              <a:rPr lang="en-US" sz="2400" dirty="0"/>
              <a:t>Key capabilities</a:t>
            </a:r>
          </a:p>
          <a:p>
            <a:pPr lvl="1"/>
            <a:r>
              <a:rPr lang="en-SG" sz="2000" dirty="0"/>
              <a:t>Transport modelling and simulation</a:t>
            </a:r>
          </a:p>
          <a:p>
            <a:pPr lvl="1"/>
            <a:r>
              <a:rPr lang="en-SG" sz="2000" dirty="0"/>
              <a:t>Sustainability assessment of products and systems</a:t>
            </a:r>
          </a:p>
          <a:p>
            <a:r>
              <a:rPr lang="en-US" sz="2400" dirty="0"/>
              <a:t>Recent projects:</a:t>
            </a:r>
          </a:p>
          <a:p>
            <a:pPr lvl="1"/>
            <a:r>
              <a:rPr lang="en-US" sz="2000" dirty="0"/>
              <a:t>Life cycle carbon emissions from commercial trucks</a:t>
            </a:r>
          </a:p>
          <a:p>
            <a:pPr lvl="1"/>
            <a:r>
              <a:rPr lang="en-US" sz="2000" dirty="0" err="1"/>
              <a:t>Crowdshipping</a:t>
            </a:r>
            <a:r>
              <a:rPr lang="en-US" sz="2000" dirty="0"/>
              <a:t> using public transport</a:t>
            </a:r>
          </a:p>
          <a:p>
            <a:pPr lvl="1"/>
            <a:r>
              <a:rPr lang="en-US" sz="2000" dirty="0"/>
              <a:t>Data-driven assessment of urban vibrancy</a:t>
            </a:r>
          </a:p>
          <a:p>
            <a:pPr lvl="1"/>
            <a:endParaRPr lang="en-US" sz="2000" dirty="0"/>
          </a:p>
          <a:p>
            <a:pPr lvl="1"/>
            <a:endParaRPr lang="en-US" sz="2000" dirty="0"/>
          </a:p>
        </p:txBody>
      </p:sp>
      <p:pic>
        <p:nvPicPr>
          <p:cNvPr id="9" name="Picture 5"/>
          <p:cNvPicPr>
            <a:picLocks noChangeAspect="1" noChangeArrowheads="1"/>
          </p:cNvPicPr>
          <p:nvPr/>
        </p:nvPicPr>
        <p:blipFill rotWithShape="1">
          <a:blip r:embed="rId4" cstate="screen">
            <a:extLst>
              <a:ext uri="{28A0092B-C50C-407E-A947-70E740481C1C}">
                <a14:useLocalDpi xmlns:a14="http://schemas.microsoft.com/office/drawing/2010/main" val="0"/>
              </a:ext>
            </a:extLst>
          </a:blip>
          <a:srcRect/>
          <a:stretch/>
        </p:blipFill>
        <p:spPr bwMode="auto">
          <a:xfrm>
            <a:off x="6632422" y="3171824"/>
            <a:ext cx="4234879" cy="25393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237281" y="1924718"/>
            <a:ext cx="6864841" cy="707886"/>
          </a:xfrm>
          <a:prstGeom prst="rect">
            <a:avLst/>
          </a:prstGeom>
        </p:spPr>
        <p:txBody>
          <a:bodyPr wrap="square">
            <a:spAutoFit/>
          </a:bodyPr>
          <a:lstStyle/>
          <a:p>
            <a:pPr lvl="1"/>
            <a:r>
              <a:rPr lang="en-SG" sz="2000" b="1" dirty="0"/>
              <a:t>Data-driven models and solutions to promote sustainable passenger and freight transport in cities</a:t>
            </a:r>
          </a:p>
        </p:txBody>
      </p:sp>
      <p:sp>
        <p:nvSpPr>
          <p:cNvPr id="2" name="Rectangle 1"/>
          <p:cNvSpPr/>
          <p:nvPr/>
        </p:nvSpPr>
        <p:spPr>
          <a:xfrm>
            <a:off x="6895570" y="5745868"/>
            <a:ext cx="3731727" cy="461665"/>
          </a:xfrm>
          <a:prstGeom prst="rect">
            <a:avLst/>
          </a:prstGeom>
        </p:spPr>
        <p:txBody>
          <a:bodyPr wrap="none">
            <a:spAutoFit/>
          </a:bodyPr>
          <a:lstStyle/>
          <a:p>
            <a:pPr algn="ctr"/>
            <a:r>
              <a:rPr lang="en-US" sz="2400" dirty="0">
                <a:hlinkClick r:id="rId5"/>
              </a:rPr>
              <a:t>https://mobility.sutd.edu.sg</a:t>
            </a:r>
            <a:r>
              <a:rPr lang="en-US" sz="2400" dirty="0"/>
              <a:t> </a:t>
            </a:r>
          </a:p>
        </p:txBody>
      </p:sp>
    </p:spTree>
    <p:extLst>
      <p:ext uri="{BB962C8B-B14F-4D97-AF65-F5344CB8AC3E}">
        <p14:creationId xmlns:p14="http://schemas.microsoft.com/office/powerpoint/2010/main" val="33374636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BF0C20-5686-4F4E-B1B3-44C0322A142F}"/>
              </a:ext>
            </a:extLst>
          </p:cNvPr>
          <p:cNvSpPr>
            <a:spLocks noGrp="1"/>
          </p:cNvSpPr>
          <p:nvPr>
            <p:ph type="title"/>
          </p:nvPr>
        </p:nvSpPr>
        <p:spPr>
          <a:xfrm>
            <a:off x="1097280" y="286603"/>
            <a:ext cx="10058400" cy="1450757"/>
          </a:xfrm>
        </p:spPr>
        <p:txBody>
          <a:bodyPr>
            <a:normAutofit/>
          </a:bodyPr>
          <a:lstStyle/>
          <a:p>
            <a:r>
              <a:rPr lang="en-SG" dirty="0"/>
              <a:t>Assumptions</a:t>
            </a:r>
          </a:p>
        </p:txBody>
      </p:sp>
      <p:sp>
        <p:nvSpPr>
          <p:cNvPr id="3" name="Content Placeholder 2">
            <a:extLst>
              <a:ext uri="{FF2B5EF4-FFF2-40B4-BE49-F238E27FC236}">
                <a16:creationId xmlns:a16="http://schemas.microsoft.com/office/drawing/2014/main" id="{A7576167-ACF9-46B0-B7C3-420C81624CFF}"/>
              </a:ext>
            </a:extLst>
          </p:cNvPr>
          <p:cNvSpPr>
            <a:spLocks noGrp="1"/>
          </p:cNvSpPr>
          <p:nvPr>
            <p:ph idx="1"/>
          </p:nvPr>
        </p:nvSpPr>
        <p:spPr>
          <a:xfrm>
            <a:off x="1097279" y="2090446"/>
            <a:ext cx="6454987" cy="3778647"/>
          </a:xfrm>
        </p:spPr>
        <p:txBody>
          <a:bodyPr>
            <a:normAutofit/>
          </a:bodyPr>
          <a:lstStyle/>
          <a:p>
            <a:r>
              <a:rPr lang="en-GB" dirty="0"/>
              <a:t>Two orders (from different sellers) in one transaction</a:t>
            </a:r>
          </a:p>
          <a:p>
            <a:r>
              <a:rPr lang="en-GB" dirty="0"/>
              <a:t>Consolidated deliveries require +1 day</a:t>
            </a:r>
          </a:p>
          <a:p>
            <a:r>
              <a:rPr lang="en-GB" dirty="0"/>
              <a:t>Parcel sizes are small and light - &lt;42x37x61 cm (16x14x24 in), 1 kg (2.2 lb)</a:t>
            </a:r>
          </a:p>
          <a:p>
            <a:r>
              <a:rPr lang="en-GB" dirty="0"/>
              <a:t>Main departure Chinese city is the port city of Guangzhou</a:t>
            </a:r>
          </a:p>
          <a:p>
            <a:r>
              <a:rPr lang="en-GB" dirty="0"/>
              <a:t>Warehouse emission factor is 0.026 kg CO</a:t>
            </a:r>
            <a:r>
              <a:rPr lang="en-GB" baseline="-25000" dirty="0"/>
              <a:t>2</a:t>
            </a:r>
            <a:r>
              <a:rPr lang="en-GB" dirty="0"/>
              <a:t>e/parcel-day [17]</a:t>
            </a:r>
          </a:p>
          <a:p>
            <a:r>
              <a:rPr lang="en-GB" dirty="0"/>
              <a:t>Delivery failure rates for the first three attempts are 5.9%, 26.2%, and 47.1%</a:t>
            </a:r>
            <a:endParaRPr lang="en-SG" dirty="0"/>
          </a:p>
        </p:txBody>
      </p:sp>
      <p:pic>
        <p:nvPicPr>
          <p:cNvPr id="7" name="Picture 6" descr="Map&#10;&#10;Description automatically generated">
            <a:extLst>
              <a:ext uri="{FF2B5EF4-FFF2-40B4-BE49-F238E27FC236}">
                <a16:creationId xmlns:a16="http://schemas.microsoft.com/office/drawing/2014/main" id="{29E2B488-EA46-467A-B5ED-CD3F7D2342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67187" y="2090446"/>
            <a:ext cx="2802843" cy="3471012"/>
          </a:xfrm>
          <a:prstGeom prst="rect">
            <a:avLst/>
          </a:prstGeom>
        </p:spPr>
      </p:pic>
      <p:sp>
        <p:nvSpPr>
          <p:cNvPr id="4" name="Footer Placeholder 3">
            <a:extLst>
              <a:ext uri="{FF2B5EF4-FFF2-40B4-BE49-F238E27FC236}">
                <a16:creationId xmlns:a16="http://schemas.microsoft.com/office/drawing/2014/main" id="{DDBB0E59-9930-4E02-8B61-EDE66520D75F}"/>
              </a:ext>
            </a:extLst>
          </p:cNvPr>
          <p:cNvSpPr>
            <a:spLocks noGrp="1"/>
          </p:cNvSpPr>
          <p:nvPr>
            <p:ph type="ftr" sz="quarter" idx="11"/>
          </p:nvPr>
        </p:nvSpPr>
        <p:spPr>
          <a:xfrm>
            <a:off x="3686185" y="6459785"/>
            <a:ext cx="4822804" cy="365125"/>
          </a:xfrm>
        </p:spPr>
        <p:txBody>
          <a:bodyPr>
            <a:normAutofit/>
          </a:bodyPr>
          <a:lstStyle/>
          <a:p>
            <a:pPr>
              <a:spcAft>
                <a:spcPts val="600"/>
              </a:spcAft>
            </a:pPr>
            <a:r>
              <a:rPr lang="en-SG"/>
              <a:t>Lynette Cheah, Sustainable Urban Mobility Lab</a:t>
            </a:r>
          </a:p>
        </p:txBody>
      </p:sp>
      <p:sp>
        <p:nvSpPr>
          <p:cNvPr id="5" name="Slide Number Placeholder 4">
            <a:extLst>
              <a:ext uri="{FF2B5EF4-FFF2-40B4-BE49-F238E27FC236}">
                <a16:creationId xmlns:a16="http://schemas.microsoft.com/office/drawing/2014/main" id="{51737807-FCE9-475B-88AE-8FF7BB57D581}"/>
              </a:ext>
            </a:extLst>
          </p:cNvPr>
          <p:cNvSpPr>
            <a:spLocks noGrp="1"/>
          </p:cNvSpPr>
          <p:nvPr>
            <p:ph type="sldNum" sz="quarter" idx="12"/>
          </p:nvPr>
        </p:nvSpPr>
        <p:spPr>
          <a:xfrm>
            <a:off x="9900458" y="6459785"/>
            <a:ext cx="1312025" cy="365125"/>
          </a:xfrm>
        </p:spPr>
        <p:txBody>
          <a:bodyPr>
            <a:normAutofit/>
          </a:bodyPr>
          <a:lstStyle/>
          <a:p>
            <a:pPr>
              <a:spcAft>
                <a:spcPts val="600"/>
              </a:spcAft>
            </a:pPr>
            <a:fld id="{803AE43B-A6C1-4924-9D14-7259CCF688D0}" type="slidenum">
              <a:rPr lang="en-SG" smtClean="0"/>
              <a:pPr>
                <a:spcAft>
                  <a:spcPts val="600"/>
                </a:spcAft>
              </a:pPr>
              <a:t>20</a:t>
            </a:fld>
            <a:endParaRPr lang="en-SG"/>
          </a:p>
        </p:txBody>
      </p:sp>
    </p:spTree>
    <p:extLst>
      <p:ext uri="{BB962C8B-B14F-4D97-AF65-F5344CB8AC3E}">
        <p14:creationId xmlns:p14="http://schemas.microsoft.com/office/powerpoint/2010/main" val="23012202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5FFF98-DC95-49C7-A2B7-E2EC5805CD91}"/>
              </a:ext>
            </a:extLst>
          </p:cNvPr>
          <p:cNvSpPr>
            <a:spLocks noGrp="1"/>
          </p:cNvSpPr>
          <p:nvPr>
            <p:ph type="title"/>
          </p:nvPr>
        </p:nvSpPr>
        <p:spPr/>
        <p:txBody>
          <a:bodyPr/>
          <a:lstStyle/>
          <a:p>
            <a:r>
              <a:rPr lang="en-SG" dirty="0"/>
              <a:t>Result 1: comparison of shipping options</a:t>
            </a:r>
          </a:p>
        </p:txBody>
      </p:sp>
      <p:pic>
        <p:nvPicPr>
          <p:cNvPr id="7" name="Content Placeholder 6" descr="Table&#10;&#10;Description automatically generated">
            <a:extLst>
              <a:ext uri="{FF2B5EF4-FFF2-40B4-BE49-F238E27FC236}">
                <a16:creationId xmlns:a16="http://schemas.microsoft.com/office/drawing/2014/main" id="{4F127ECF-7385-483C-9211-45C977166CF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36320" y="1921507"/>
            <a:ext cx="5133191" cy="4273786"/>
          </a:xfrm>
        </p:spPr>
      </p:pic>
      <p:sp>
        <p:nvSpPr>
          <p:cNvPr id="4" name="Footer Placeholder 3">
            <a:extLst>
              <a:ext uri="{FF2B5EF4-FFF2-40B4-BE49-F238E27FC236}">
                <a16:creationId xmlns:a16="http://schemas.microsoft.com/office/drawing/2014/main" id="{EAEB10AC-7E4B-426D-B3BE-2E4D873EC3BD}"/>
              </a:ext>
            </a:extLst>
          </p:cNvPr>
          <p:cNvSpPr>
            <a:spLocks noGrp="1"/>
          </p:cNvSpPr>
          <p:nvPr>
            <p:ph type="ftr" sz="quarter" idx="11"/>
          </p:nvPr>
        </p:nvSpPr>
        <p:spPr/>
        <p:txBody>
          <a:bodyPr/>
          <a:lstStyle/>
          <a:p>
            <a:r>
              <a:rPr lang="en-SG"/>
              <a:t>Lynette Cheah, Sustainable Urban Mobility Lab</a:t>
            </a:r>
          </a:p>
        </p:txBody>
      </p:sp>
      <p:sp>
        <p:nvSpPr>
          <p:cNvPr id="5" name="Slide Number Placeholder 4">
            <a:extLst>
              <a:ext uri="{FF2B5EF4-FFF2-40B4-BE49-F238E27FC236}">
                <a16:creationId xmlns:a16="http://schemas.microsoft.com/office/drawing/2014/main" id="{6CE501E6-752C-4141-A69B-D78E70F966E3}"/>
              </a:ext>
            </a:extLst>
          </p:cNvPr>
          <p:cNvSpPr>
            <a:spLocks noGrp="1"/>
          </p:cNvSpPr>
          <p:nvPr>
            <p:ph type="sldNum" sz="quarter" idx="12"/>
          </p:nvPr>
        </p:nvSpPr>
        <p:spPr/>
        <p:txBody>
          <a:bodyPr/>
          <a:lstStyle/>
          <a:p>
            <a:fld id="{803AE43B-A6C1-4924-9D14-7259CCF688D0}" type="slidenum">
              <a:rPr lang="en-SG" smtClean="0"/>
              <a:t>21</a:t>
            </a:fld>
            <a:endParaRPr lang="en-SG"/>
          </a:p>
        </p:txBody>
      </p:sp>
      <p:pic>
        <p:nvPicPr>
          <p:cNvPr id="9" name="Picture 8" descr="Table&#10;&#10;Description automatically generated">
            <a:extLst>
              <a:ext uri="{FF2B5EF4-FFF2-40B4-BE49-F238E27FC236}">
                <a16:creationId xmlns:a16="http://schemas.microsoft.com/office/drawing/2014/main" id="{C054C5F6-EBA2-4392-9E5E-367091B17AF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63631" y="1921507"/>
            <a:ext cx="4792049" cy="4118336"/>
          </a:xfrm>
          <a:prstGeom prst="rect">
            <a:avLst/>
          </a:prstGeom>
        </p:spPr>
      </p:pic>
    </p:spTree>
    <p:extLst>
      <p:ext uri="{BB962C8B-B14F-4D97-AF65-F5344CB8AC3E}">
        <p14:creationId xmlns:p14="http://schemas.microsoft.com/office/powerpoint/2010/main" val="15840941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C05F7-8F94-4D9B-A426-474F3E81211D}"/>
              </a:ext>
            </a:extLst>
          </p:cNvPr>
          <p:cNvSpPr>
            <a:spLocks noGrp="1"/>
          </p:cNvSpPr>
          <p:nvPr>
            <p:ph type="title"/>
          </p:nvPr>
        </p:nvSpPr>
        <p:spPr/>
        <p:txBody>
          <a:bodyPr/>
          <a:lstStyle/>
          <a:p>
            <a:r>
              <a:rPr lang="en-SG" dirty="0"/>
              <a:t>Shipping choice experiment</a:t>
            </a:r>
          </a:p>
        </p:txBody>
      </p:sp>
      <p:sp>
        <p:nvSpPr>
          <p:cNvPr id="3" name="Content Placeholder 2">
            <a:extLst>
              <a:ext uri="{FF2B5EF4-FFF2-40B4-BE49-F238E27FC236}">
                <a16:creationId xmlns:a16="http://schemas.microsoft.com/office/drawing/2014/main" id="{4CE5F9FC-23D2-4649-9428-3937ED88A995}"/>
              </a:ext>
            </a:extLst>
          </p:cNvPr>
          <p:cNvSpPr>
            <a:spLocks noGrp="1"/>
          </p:cNvSpPr>
          <p:nvPr>
            <p:ph idx="1"/>
          </p:nvPr>
        </p:nvSpPr>
        <p:spPr/>
        <p:txBody>
          <a:bodyPr/>
          <a:lstStyle/>
          <a:p>
            <a:r>
              <a:rPr lang="en-GB" dirty="0"/>
              <a:t>Objective is to investigate consumer’s willingness to (i) wait for their orders and (ii) pay more for a less carbon-intensive option.</a:t>
            </a:r>
          </a:p>
          <a:p>
            <a:r>
              <a:rPr lang="en-GB" dirty="0"/>
              <a:t>For simplicity, will look at single order transaction, to be delivered to consumer’s home.</a:t>
            </a:r>
          </a:p>
        </p:txBody>
      </p:sp>
      <p:sp>
        <p:nvSpPr>
          <p:cNvPr id="4" name="Footer Placeholder 3">
            <a:extLst>
              <a:ext uri="{FF2B5EF4-FFF2-40B4-BE49-F238E27FC236}">
                <a16:creationId xmlns:a16="http://schemas.microsoft.com/office/drawing/2014/main" id="{49CBEF59-071E-4875-9114-4185DB999439}"/>
              </a:ext>
            </a:extLst>
          </p:cNvPr>
          <p:cNvSpPr>
            <a:spLocks noGrp="1"/>
          </p:cNvSpPr>
          <p:nvPr>
            <p:ph type="ftr" sz="quarter" idx="11"/>
          </p:nvPr>
        </p:nvSpPr>
        <p:spPr/>
        <p:txBody>
          <a:bodyPr/>
          <a:lstStyle/>
          <a:p>
            <a:r>
              <a:rPr lang="en-SG"/>
              <a:t>Lynette Cheah, Sustainable Urban Mobility Lab</a:t>
            </a:r>
          </a:p>
        </p:txBody>
      </p:sp>
      <p:sp>
        <p:nvSpPr>
          <p:cNvPr id="5" name="Slide Number Placeholder 4">
            <a:extLst>
              <a:ext uri="{FF2B5EF4-FFF2-40B4-BE49-F238E27FC236}">
                <a16:creationId xmlns:a16="http://schemas.microsoft.com/office/drawing/2014/main" id="{C5991F15-2F86-43A2-AAA5-60CE9179C556}"/>
              </a:ext>
            </a:extLst>
          </p:cNvPr>
          <p:cNvSpPr>
            <a:spLocks noGrp="1"/>
          </p:cNvSpPr>
          <p:nvPr>
            <p:ph type="sldNum" sz="quarter" idx="12"/>
          </p:nvPr>
        </p:nvSpPr>
        <p:spPr/>
        <p:txBody>
          <a:bodyPr/>
          <a:lstStyle/>
          <a:p>
            <a:fld id="{803AE43B-A6C1-4924-9D14-7259CCF688D0}" type="slidenum">
              <a:rPr lang="en-SG" smtClean="0"/>
              <a:t>22</a:t>
            </a:fld>
            <a:endParaRPr lang="en-SG"/>
          </a:p>
        </p:txBody>
      </p:sp>
      <p:pic>
        <p:nvPicPr>
          <p:cNvPr id="7" name="Graphic 6" descr="Dollar with solid fill">
            <a:extLst>
              <a:ext uri="{FF2B5EF4-FFF2-40B4-BE49-F238E27FC236}">
                <a16:creationId xmlns:a16="http://schemas.microsoft.com/office/drawing/2014/main" id="{D51E4E94-B745-4F96-81A8-3FF64688CCC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937166" y="3643501"/>
            <a:ext cx="914400" cy="914400"/>
          </a:xfrm>
          <a:prstGeom prst="rect">
            <a:avLst/>
          </a:prstGeom>
        </p:spPr>
      </p:pic>
      <p:pic>
        <p:nvPicPr>
          <p:cNvPr id="9" name="Graphic 8" descr="Diamond with solid fill">
            <a:extLst>
              <a:ext uri="{FF2B5EF4-FFF2-40B4-BE49-F238E27FC236}">
                <a16:creationId xmlns:a16="http://schemas.microsoft.com/office/drawing/2014/main" id="{CF746F9A-3CC8-4F6B-9AA7-DC2C2B25F3A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754618" y="3627518"/>
            <a:ext cx="914400" cy="914400"/>
          </a:xfrm>
          <a:prstGeom prst="rect">
            <a:avLst/>
          </a:prstGeom>
        </p:spPr>
      </p:pic>
      <p:pic>
        <p:nvPicPr>
          <p:cNvPr id="11" name="Graphic 10" descr="Stopwatch with solid fill">
            <a:extLst>
              <a:ext uri="{FF2B5EF4-FFF2-40B4-BE49-F238E27FC236}">
                <a16:creationId xmlns:a16="http://schemas.microsoft.com/office/drawing/2014/main" id="{98158DA5-9C40-41DA-B115-9459DF7784F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924956" y="3611697"/>
            <a:ext cx="914400" cy="914400"/>
          </a:xfrm>
          <a:prstGeom prst="rect">
            <a:avLst/>
          </a:prstGeom>
        </p:spPr>
      </p:pic>
      <p:pic>
        <p:nvPicPr>
          <p:cNvPr id="15" name="Graphic 14" descr="Open hand with plant with solid fill">
            <a:extLst>
              <a:ext uri="{FF2B5EF4-FFF2-40B4-BE49-F238E27FC236}">
                <a16:creationId xmlns:a16="http://schemas.microsoft.com/office/drawing/2014/main" id="{ADFDD769-F51A-41BD-BE90-EE92CDB9094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853855" y="3640737"/>
            <a:ext cx="914400" cy="914400"/>
          </a:xfrm>
          <a:prstGeom prst="rect">
            <a:avLst/>
          </a:prstGeom>
        </p:spPr>
      </p:pic>
      <p:sp>
        <p:nvSpPr>
          <p:cNvPr id="16" name="TextBox 15">
            <a:extLst>
              <a:ext uri="{FF2B5EF4-FFF2-40B4-BE49-F238E27FC236}">
                <a16:creationId xmlns:a16="http://schemas.microsoft.com/office/drawing/2014/main" id="{98F3FA2E-E2E5-4E8E-974F-4EA0E1120CC7}"/>
              </a:ext>
            </a:extLst>
          </p:cNvPr>
          <p:cNvSpPr txBox="1"/>
          <p:nvPr/>
        </p:nvSpPr>
        <p:spPr>
          <a:xfrm>
            <a:off x="2054738" y="4601837"/>
            <a:ext cx="2314160" cy="646331"/>
          </a:xfrm>
          <a:prstGeom prst="rect">
            <a:avLst/>
          </a:prstGeom>
          <a:noFill/>
        </p:spPr>
        <p:txBody>
          <a:bodyPr wrap="none" rtlCol="0">
            <a:spAutoFit/>
          </a:bodyPr>
          <a:lstStyle/>
          <a:p>
            <a:pPr algn="ctr"/>
            <a:r>
              <a:rPr lang="en-SG" b="1" dirty="0"/>
              <a:t>Order value</a:t>
            </a:r>
          </a:p>
          <a:p>
            <a:pPr algn="ctr"/>
            <a:r>
              <a:rPr lang="en-SG" dirty="0"/>
              <a:t>Low ($30), High ($400)</a:t>
            </a:r>
          </a:p>
        </p:txBody>
      </p:sp>
      <p:sp>
        <p:nvSpPr>
          <p:cNvPr id="17" name="TextBox 16">
            <a:extLst>
              <a:ext uri="{FF2B5EF4-FFF2-40B4-BE49-F238E27FC236}">
                <a16:creationId xmlns:a16="http://schemas.microsoft.com/office/drawing/2014/main" id="{FD5B2C27-6209-41B0-9278-F2D0E5C6BEDE}"/>
              </a:ext>
            </a:extLst>
          </p:cNvPr>
          <p:cNvSpPr txBox="1"/>
          <p:nvPr/>
        </p:nvSpPr>
        <p:spPr>
          <a:xfrm>
            <a:off x="8594100" y="4617819"/>
            <a:ext cx="1476366" cy="646331"/>
          </a:xfrm>
          <a:prstGeom prst="rect">
            <a:avLst/>
          </a:prstGeom>
          <a:noFill/>
        </p:spPr>
        <p:txBody>
          <a:bodyPr wrap="none" rtlCol="0">
            <a:spAutoFit/>
          </a:bodyPr>
          <a:lstStyle/>
          <a:p>
            <a:pPr algn="ctr"/>
            <a:r>
              <a:rPr lang="en-SG" b="1" dirty="0"/>
              <a:t>Shipping cost</a:t>
            </a:r>
          </a:p>
          <a:p>
            <a:pPr algn="ctr"/>
            <a:r>
              <a:rPr lang="en-SG" dirty="0"/>
              <a:t>Lower, Higher</a:t>
            </a:r>
          </a:p>
        </p:txBody>
      </p:sp>
      <p:sp>
        <p:nvSpPr>
          <p:cNvPr id="20" name="TextBox 19">
            <a:extLst>
              <a:ext uri="{FF2B5EF4-FFF2-40B4-BE49-F238E27FC236}">
                <a16:creationId xmlns:a16="http://schemas.microsoft.com/office/drawing/2014/main" id="{5C1131B6-97F4-4EA3-B39A-F63DF87E698B}"/>
              </a:ext>
            </a:extLst>
          </p:cNvPr>
          <p:cNvSpPr txBox="1"/>
          <p:nvPr/>
        </p:nvSpPr>
        <p:spPr>
          <a:xfrm>
            <a:off x="6641600" y="4599233"/>
            <a:ext cx="1481111" cy="646331"/>
          </a:xfrm>
          <a:prstGeom prst="rect">
            <a:avLst/>
          </a:prstGeom>
          <a:noFill/>
        </p:spPr>
        <p:txBody>
          <a:bodyPr wrap="none" rtlCol="0">
            <a:spAutoFit/>
          </a:bodyPr>
          <a:lstStyle/>
          <a:p>
            <a:pPr algn="ctr"/>
            <a:r>
              <a:rPr lang="en-SG" b="1" dirty="0"/>
              <a:t>Delivery time</a:t>
            </a:r>
          </a:p>
          <a:p>
            <a:pPr algn="ctr"/>
            <a:r>
              <a:rPr lang="en-SG" dirty="0"/>
              <a:t>Slower, Faster</a:t>
            </a:r>
          </a:p>
        </p:txBody>
      </p:sp>
      <p:sp>
        <p:nvSpPr>
          <p:cNvPr id="21" name="TextBox 20">
            <a:extLst>
              <a:ext uri="{FF2B5EF4-FFF2-40B4-BE49-F238E27FC236}">
                <a16:creationId xmlns:a16="http://schemas.microsoft.com/office/drawing/2014/main" id="{D386CE7B-BF2F-453C-B6D2-38B28001FF65}"/>
              </a:ext>
            </a:extLst>
          </p:cNvPr>
          <p:cNvSpPr txBox="1"/>
          <p:nvPr/>
        </p:nvSpPr>
        <p:spPr>
          <a:xfrm>
            <a:off x="4615992" y="4615054"/>
            <a:ext cx="1390124" cy="646331"/>
          </a:xfrm>
          <a:prstGeom prst="rect">
            <a:avLst/>
          </a:prstGeom>
          <a:noFill/>
        </p:spPr>
        <p:txBody>
          <a:bodyPr wrap="none" rtlCol="0">
            <a:spAutoFit/>
          </a:bodyPr>
          <a:lstStyle/>
          <a:p>
            <a:pPr algn="ctr"/>
            <a:r>
              <a:rPr lang="en-SG" b="1" dirty="0"/>
              <a:t>Carbon label</a:t>
            </a:r>
          </a:p>
          <a:p>
            <a:pPr algn="ctr"/>
            <a:r>
              <a:rPr lang="en-SG" dirty="0"/>
              <a:t>No, Yes</a:t>
            </a:r>
          </a:p>
        </p:txBody>
      </p:sp>
    </p:spTree>
    <p:extLst>
      <p:ext uri="{BB962C8B-B14F-4D97-AF65-F5344CB8AC3E}">
        <p14:creationId xmlns:p14="http://schemas.microsoft.com/office/powerpoint/2010/main" val="1821537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06CAD32-F60E-44AC-A5E1-08BB62226469}"/>
              </a:ext>
            </a:extLst>
          </p:cNvPr>
          <p:cNvSpPr>
            <a:spLocks noGrp="1"/>
          </p:cNvSpPr>
          <p:nvPr>
            <p:ph type="title"/>
          </p:nvPr>
        </p:nvSpPr>
        <p:spPr/>
        <p:txBody>
          <a:bodyPr/>
          <a:lstStyle/>
          <a:p>
            <a:r>
              <a:rPr lang="en-SG" dirty="0"/>
              <a:t>Examples of options presented </a:t>
            </a:r>
          </a:p>
        </p:txBody>
      </p:sp>
      <p:pic>
        <p:nvPicPr>
          <p:cNvPr id="8" name="Content Placeholder 7" descr="Graphical user interface, text, application, chat or text message&#10;&#10;Description automatically generated">
            <a:extLst>
              <a:ext uri="{FF2B5EF4-FFF2-40B4-BE49-F238E27FC236}">
                <a16:creationId xmlns:a16="http://schemas.microsoft.com/office/drawing/2014/main" id="{1AFF1293-AFDC-43E2-8774-F322D92A4E0A}"/>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a:stretch/>
        </p:blipFill>
        <p:spPr>
          <a:xfrm>
            <a:off x="1445146" y="2665616"/>
            <a:ext cx="3987466" cy="2600203"/>
          </a:xfrm>
        </p:spPr>
      </p:pic>
      <p:sp>
        <p:nvSpPr>
          <p:cNvPr id="3" name="Footer Placeholder 2">
            <a:extLst>
              <a:ext uri="{FF2B5EF4-FFF2-40B4-BE49-F238E27FC236}">
                <a16:creationId xmlns:a16="http://schemas.microsoft.com/office/drawing/2014/main" id="{3B1978C6-D05B-4DB9-8D86-B696C05B602F}"/>
              </a:ext>
            </a:extLst>
          </p:cNvPr>
          <p:cNvSpPr>
            <a:spLocks noGrp="1"/>
          </p:cNvSpPr>
          <p:nvPr>
            <p:ph type="ftr" sz="quarter" idx="11"/>
          </p:nvPr>
        </p:nvSpPr>
        <p:spPr/>
        <p:txBody>
          <a:bodyPr/>
          <a:lstStyle/>
          <a:p>
            <a:r>
              <a:rPr lang="en-SG"/>
              <a:t>Lynette Cheah, Sustainable Urban Mobility Lab</a:t>
            </a:r>
          </a:p>
        </p:txBody>
      </p:sp>
      <p:sp>
        <p:nvSpPr>
          <p:cNvPr id="4" name="Slide Number Placeholder 3">
            <a:extLst>
              <a:ext uri="{FF2B5EF4-FFF2-40B4-BE49-F238E27FC236}">
                <a16:creationId xmlns:a16="http://schemas.microsoft.com/office/drawing/2014/main" id="{7570724F-CE9D-474F-BFC2-5B7B81B88603}"/>
              </a:ext>
            </a:extLst>
          </p:cNvPr>
          <p:cNvSpPr>
            <a:spLocks noGrp="1"/>
          </p:cNvSpPr>
          <p:nvPr>
            <p:ph type="sldNum" sz="quarter" idx="12"/>
          </p:nvPr>
        </p:nvSpPr>
        <p:spPr/>
        <p:txBody>
          <a:bodyPr/>
          <a:lstStyle/>
          <a:p>
            <a:fld id="{803AE43B-A6C1-4924-9D14-7259CCF688D0}" type="slidenum">
              <a:rPr lang="en-SG" smtClean="0"/>
              <a:t>23</a:t>
            </a:fld>
            <a:endParaRPr lang="en-SG"/>
          </a:p>
        </p:txBody>
      </p:sp>
      <p:pic>
        <p:nvPicPr>
          <p:cNvPr id="9" name="Content Placeholder 7" descr="Graphical user interface, text, application, chat or text message&#10;&#10;Description automatically generated">
            <a:extLst>
              <a:ext uri="{FF2B5EF4-FFF2-40B4-BE49-F238E27FC236}">
                <a16:creationId xmlns:a16="http://schemas.microsoft.com/office/drawing/2014/main" id="{F99289DD-C34E-426D-A313-0ECAE654F3F9}"/>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6987313" y="2665616"/>
            <a:ext cx="3987466" cy="2600203"/>
          </a:xfrm>
          <a:prstGeom prst="rect">
            <a:avLst/>
          </a:prstGeom>
        </p:spPr>
      </p:pic>
      <p:sp>
        <p:nvSpPr>
          <p:cNvPr id="10" name="TextBox 9">
            <a:extLst>
              <a:ext uri="{FF2B5EF4-FFF2-40B4-BE49-F238E27FC236}">
                <a16:creationId xmlns:a16="http://schemas.microsoft.com/office/drawing/2014/main" id="{997B22CB-2720-427E-A6AF-745DA331FF75}"/>
              </a:ext>
            </a:extLst>
          </p:cNvPr>
          <p:cNvSpPr txBox="1"/>
          <p:nvPr/>
        </p:nvSpPr>
        <p:spPr>
          <a:xfrm>
            <a:off x="2858431" y="2149677"/>
            <a:ext cx="1173719" cy="369332"/>
          </a:xfrm>
          <a:prstGeom prst="rect">
            <a:avLst/>
          </a:prstGeom>
          <a:noFill/>
        </p:spPr>
        <p:txBody>
          <a:bodyPr wrap="none" rtlCol="0">
            <a:spAutoFit/>
          </a:bodyPr>
          <a:lstStyle/>
          <a:p>
            <a:r>
              <a:rPr lang="en-SG" b="1" dirty="0"/>
              <a:t>Scenario 7</a:t>
            </a:r>
          </a:p>
        </p:txBody>
      </p:sp>
      <p:sp>
        <p:nvSpPr>
          <p:cNvPr id="11" name="TextBox 10">
            <a:extLst>
              <a:ext uri="{FF2B5EF4-FFF2-40B4-BE49-F238E27FC236}">
                <a16:creationId xmlns:a16="http://schemas.microsoft.com/office/drawing/2014/main" id="{DC92D044-EBD8-4C6A-A7F5-B3D050384E87}"/>
              </a:ext>
            </a:extLst>
          </p:cNvPr>
          <p:cNvSpPr txBox="1"/>
          <p:nvPr/>
        </p:nvSpPr>
        <p:spPr>
          <a:xfrm>
            <a:off x="8394186" y="2197612"/>
            <a:ext cx="1173719" cy="369332"/>
          </a:xfrm>
          <a:prstGeom prst="rect">
            <a:avLst/>
          </a:prstGeom>
          <a:noFill/>
        </p:spPr>
        <p:txBody>
          <a:bodyPr wrap="none" rtlCol="0">
            <a:spAutoFit/>
          </a:bodyPr>
          <a:lstStyle/>
          <a:p>
            <a:r>
              <a:rPr lang="en-SG" b="1" dirty="0"/>
              <a:t>Scenario 8</a:t>
            </a:r>
          </a:p>
        </p:txBody>
      </p:sp>
    </p:spTree>
    <p:extLst>
      <p:ext uri="{BB962C8B-B14F-4D97-AF65-F5344CB8AC3E}">
        <p14:creationId xmlns:p14="http://schemas.microsoft.com/office/powerpoint/2010/main" val="10165862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C05F7-8F94-4D9B-A426-474F3E81211D}"/>
              </a:ext>
            </a:extLst>
          </p:cNvPr>
          <p:cNvSpPr>
            <a:spLocks noGrp="1"/>
          </p:cNvSpPr>
          <p:nvPr>
            <p:ph type="title"/>
          </p:nvPr>
        </p:nvSpPr>
        <p:spPr/>
        <p:txBody>
          <a:bodyPr/>
          <a:lstStyle/>
          <a:p>
            <a:r>
              <a:rPr lang="en-SG" dirty="0"/>
              <a:t>Full factorial design of scenarios</a:t>
            </a:r>
          </a:p>
        </p:txBody>
      </p:sp>
      <p:sp>
        <p:nvSpPr>
          <p:cNvPr id="4" name="Footer Placeholder 3">
            <a:extLst>
              <a:ext uri="{FF2B5EF4-FFF2-40B4-BE49-F238E27FC236}">
                <a16:creationId xmlns:a16="http://schemas.microsoft.com/office/drawing/2014/main" id="{49CBEF59-071E-4875-9114-4185DB999439}"/>
              </a:ext>
            </a:extLst>
          </p:cNvPr>
          <p:cNvSpPr>
            <a:spLocks noGrp="1"/>
          </p:cNvSpPr>
          <p:nvPr>
            <p:ph type="ftr" sz="quarter" idx="11"/>
          </p:nvPr>
        </p:nvSpPr>
        <p:spPr/>
        <p:txBody>
          <a:bodyPr/>
          <a:lstStyle/>
          <a:p>
            <a:r>
              <a:rPr lang="en-SG"/>
              <a:t>Lynette Cheah, Sustainable Urban Mobility Lab</a:t>
            </a:r>
          </a:p>
        </p:txBody>
      </p:sp>
      <p:sp>
        <p:nvSpPr>
          <p:cNvPr id="5" name="Slide Number Placeholder 4">
            <a:extLst>
              <a:ext uri="{FF2B5EF4-FFF2-40B4-BE49-F238E27FC236}">
                <a16:creationId xmlns:a16="http://schemas.microsoft.com/office/drawing/2014/main" id="{C5991F15-2F86-43A2-AAA5-60CE9179C556}"/>
              </a:ext>
            </a:extLst>
          </p:cNvPr>
          <p:cNvSpPr>
            <a:spLocks noGrp="1"/>
          </p:cNvSpPr>
          <p:nvPr>
            <p:ph type="sldNum" sz="quarter" idx="12"/>
          </p:nvPr>
        </p:nvSpPr>
        <p:spPr/>
        <p:txBody>
          <a:bodyPr/>
          <a:lstStyle/>
          <a:p>
            <a:fld id="{803AE43B-A6C1-4924-9D14-7259CCF688D0}" type="slidenum">
              <a:rPr lang="en-SG" smtClean="0"/>
              <a:t>24</a:t>
            </a:fld>
            <a:endParaRPr lang="en-SG"/>
          </a:p>
        </p:txBody>
      </p:sp>
      <p:graphicFrame>
        <p:nvGraphicFramePr>
          <p:cNvPr id="10" name="Table 11">
            <a:extLst>
              <a:ext uri="{FF2B5EF4-FFF2-40B4-BE49-F238E27FC236}">
                <a16:creationId xmlns:a16="http://schemas.microsoft.com/office/drawing/2014/main" id="{08DF2FCF-DC6E-43EB-96F6-93BB6B94028F}"/>
              </a:ext>
            </a:extLst>
          </p:cNvPr>
          <p:cNvGraphicFramePr>
            <a:graphicFrameLocks noGrp="1"/>
          </p:cNvGraphicFramePr>
          <p:nvPr>
            <p:ph idx="1"/>
          </p:nvPr>
        </p:nvGraphicFramePr>
        <p:xfrm>
          <a:off x="2777798" y="1994543"/>
          <a:ext cx="6697363" cy="3962400"/>
        </p:xfrm>
        <a:graphic>
          <a:graphicData uri="http://schemas.openxmlformats.org/drawingml/2006/table">
            <a:tbl>
              <a:tblPr firstRow="1" bandRow="1">
                <a:tableStyleId>{5C22544A-7EE6-4342-B048-85BDC9FD1C3A}</a:tableStyleId>
              </a:tblPr>
              <a:tblGrid>
                <a:gridCol w="1285103">
                  <a:extLst>
                    <a:ext uri="{9D8B030D-6E8A-4147-A177-3AD203B41FA5}">
                      <a16:colId xmlns:a16="http://schemas.microsoft.com/office/drawing/2014/main" val="2400766759"/>
                    </a:ext>
                  </a:extLst>
                </a:gridCol>
                <a:gridCol w="1285103">
                  <a:extLst>
                    <a:ext uri="{9D8B030D-6E8A-4147-A177-3AD203B41FA5}">
                      <a16:colId xmlns:a16="http://schemas.microsoft.com/office/drawing/2014/main" val="2936813624"/>
                    </a:ext>
                  </a:extLst>
                </a:gridCol>
                <a:gridCol w="1285103">
                  <a:extLst>
                    <a:ext uri="{9D8B030D-6E8A-4147-A177-3AD203B41FA5}">
                      <a16:colId xmlns:a16="http://schemas.microsoft.com/office/drawing/2014/main" val="902285211"/>
                    </a:ext>
                  </a:extLst>
                </a:gridCol>
                <a:gridCol w="2842054">
                  <a:extLst>
                    <a:ext uri="{9D8B030D-6E8A-4147-A177-3AD203B41FA5}">
                      <a16:colId xmlns:a16="http://schemas.microsoft.com/office/drawing/2014/main" val="3762680813"/>
                    </a:ext>
                  </a:extLst>
                </a:gridCol>
              </a:tblGrid>
              <a:tr h="274649">
                <a:tc>
                  <a:txBody>
                    <a:bodyPr/>
                    <a:lstStyle/>
                    <a:p>
                      <a:pPr algn="ctr"/>
                      <a:r>
                        <a:rPr lang="en-SG" sz="1400" dirty="0"/>
                        <a:t>Scenarios</a:t>
                      </a:r>
                    </a:p>
                  </a:txBody>
                  <a:tcPr/>
                </a:tc>
                <a:tc>
                  <a:txBody>
                    <a:bodyPr/>
                    <a:lstStyle/>
                    <a:p>
                      <a:pPr algn="ctr"/>
                      <a:r>
                        <a:rPr lang="en-SG" sz="1400" dirty="0"/>
                        <a:t>Order value</a:t>
                      </a:r>
                    </a:p>
                  </a:txBody>
                  <a:tcPr/>
                </a:tc>
                <a:tc>
                  <a:txBody>
                    <a:bodyPr/>
                    <a:lstStyle/>
                    <a:p>
                      <a:pPr algn="ctr"/>
                      <a:r>
                        <a:rPr lang="en-SG" sz="1400" dirty="0"/>
                        <a:t>Carbon label</a:t>
                      </a:r>
                    </a:p>
                  </a:txBody>
                  <a:tcPr/>
                </a:tc>
                <a:tc>
                  <a:txBody>
                    <a:bodyPr/>
                    <a:lstStyle/>
                    <a:p>
                      <a:pPr algn="ctr"/>
                      <a:r>
                        <a:rPr lang="en-SG" sz="1400" dirty="0"/>
                        <a:t>Trade-off between cost and speed</a:t>
                      </a:r>
                    </a:p>
                  </a:txBody>
                  <a:tcPr/>
                </a:tc>
                <a:extLst>
                  <a:ext uri="{0D108BD9-81ED-4DB2-BD59-A6C34878D82A}">
                    <a16:rowId xmlns:a16="http://schemas.microsoft.com/office/drawing/2014/main" val="3173006320"/>
                  </a:ext>
                </a:extLst>
              </a:tr>
              <a:tr h="274649">
                <a:tc>
                  <a:txBody>
                    <a:bodyPr/>
                    <a:lstStyle/>
                    <a:p>
                      <a:pPr algn="ctr"/>
                      <a:r>
                        <a:rPr lang="en-SG" sz="1400" dirty="0"/>
                        <a:t>1</a:t>
                      </a:r>
                    </a:p>
                  </a:txBody>
                  <a:tcPr/>
                </a:tc>
                <a:tc>
                  <a:txBody>
                    <a:bodyPr/>
                    <a:lstStyle/>
                    <a:p>
                      <a:pPr algn="ctr"/>
                      <a:r>
                        <a:rPr lang="en-SG" sz="1400" dirty="0"/>
                        <a:t>High</a:t>
                      </a:r>
                    </a:p>
                  </a:txBody>
                  <a:tcPr/>
                </a:tc>
                <a:tc>
                  <a:txBody>
                    <a:bodyPr/>
                    <a:lstStyle/>
                    <a:p>
                      <a:pPr algn="ctr"/>
                      <a:r>
                        <a:rPr lang="en-SG" sz="1400" dirty="0"/>
                        <a:t>No (X)</a:t>
                      </a:r>
                    </a:p>
                  </a:txBody>
                  <a:tcPr/>
                </a:tc>
                <a:tc>
                  <a:txBody>
                    <a:bodyPr/>
                    <a:lstStyle/>
                    <a:p>
                      <a:pPr algn="ctr"/>
                      <a:r>
                        <a:rPr lang="en-SG" sz="1400" dirty="0"/>
                        <a:t>Slower option is cheaper</a:t>
                      </a:r>
                    </a:p>
                  </a:txBody>
                  <a:tcPr/>
                </a:tc>
                <a:extLst>
                  <a:ext uri="{0D108BD9-81ED-4DB2-BD59-A6C34878D82A}">
                    <a16:rowId xmlns:a16="http://schemas.microsoft.com/office/drawing/2014/main" val="161123003"/>
                  </a:ext>
                </a:extLst>
              </a:tr>
              <a:tr h="274649">
                <a:tc>
                  <a:txBody>
                    <a:bodyPr/>
                    <a:lstStyle/>
                    <a:p>
                      <a:pPr algn="ctr"/>
                      <a:r>
                        <a:rPr lang="en-SG" sz="1400" dirty="0"/>
                        <a:t>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SG" sz="1400" dirty="0"/>
                        <a:t>High</a:t>
                      </a:r>
                    </a:p>
                  </a:txBody>
                  <a:tcPr/>
                </a:tc>
                <a:tc>
                  <a:txBody>
                    <a:bodyPr/>
                    <a:lstStyle/>
                    <a:p>
                      <a:pPr algn="ctr"/>
                      <a:r>
                        <a:rPr lang="en-SG" sz="1400" dirty="0"/>
                        <a:t>Yes (O)</a:t>
                      </a:r>
                    </a:p>
                  </a:txBody>
                  <a:tcPr/>
                </a:tc>
                <a:tc>
                  <a:txBody>
                    <a:bodyPr/>
                    <a:lstStyle/>
                    <a:p>
                      <a:pPr algn="ctr"/>
                      <a:r>
                        <a:rPr lang="en-SG" sz="1400" dirty="0"/>
                        <a:t>Slower option is cheaper</a:t>
                      </a:r>
                    </a:p>
                  </a:txBody>
                  <a:tcPr/>
                </a:tc>
                <a:extLst>
                  <a:ext uri="{0D108BD9-81ED-4DB2-BD59-A6C34878D82A}">
                    <a16:rowId xmlns:a16="http://schemas.microsoft.com/office/drawing/2014/main" val="4195474361"/>
                  </a:ext>
                </a:extLst>
              </a:tr>
              <a:tr h="274649">
                <a:tc>
                  <a:txBody>
                    <a:bodyPr/>
                    <a:lstStyle/>
                    <a:p>
                      <a:pPr algn="ctr"/>
                      <a:r>
                        <a:rPr lang="en-SG" sz="1400" dirty="0"/>
                        <a:t>3</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SG" sz="1400" dirty="0"/>
                        <a:t>High</a:t>
                      </a:r>
                    </a:p>
                  </a:txBody>
                  <a:tcPr/>
                </a:tc>
                <a:tc>
                  <a:txBody>
                    <a:bodyPr/>
                    <a:lstStyle/>
                    <a:p>
                      <a:pPr algn="ctr"/>
                      <a:r>
                        <a:rPr lang="en-SG" sz="1400" dirty="0"/>
                        <a:t>No (X)</a:t>
                      </a:r>
                    </a:p>
                  </a:txBody>
                  <a:tcPr/>
                </a:tc>
                <a:tc>
                  <a:txBody>
                    <a:bodyPr/>
                    <a:lstStyle/>
                    <a:p>
                      <a:pPr algn="ctr"/>
                      <a:r>
                        <a:rPr lang="en-SG" sz="1400" dirty="0"/>
                        <a:t>Faster option is cheaper</a:t>
                      </a:r>
                    </a:p>
                  </a:txBody>
                  <a:tcPr/>
                </a:tc>
                <a:extLst>
                  <a:ext uri="{0D108BD9-81ED-4DB2-BD59-A6C34878D82A}">
                    <a16:rowId xmlns:a16="http://schemas.microsoft.com/office/drawing/2014/main" val="1314445062"/>
                  </a:ext>
                </a:extLst>
              </a:tr>
              <a:tr h="274649">
                <a:tc>
                  <a:txBody>
                    <a:bodyPr/>
                    <a:lstStyle/>
                    <a:p>
                      <a:pPr algn="ctr"/>
                      <a:r>
                        <a:rPr lang="en-SG" sz="1400" dirty="0"/>
                        <a:t>4</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SG" sz="1400" dirty="0"/>
                        <a:t>High</a:t>
                      </a:r>
                    </a:p>
                  </a:txBody>
                  <a:tcPr/>
                </a:tc>
                <a:tc>
                  <a:txBody>
                    <a:bodyPr/>
                    <a:lstStyle/>
                    <a:p>
                      <a:pPr algn="ctr"/>
                      <a:r>
                        <a:rPr lang="en-SG" sz="1400" dirty="0"/>
                        <a:t>Yes (O)</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SG" sz="1400" dirty="0"/>
                        <a:t>Faster option is cheaper</a:t>
                      </a:r>
                    </a:p>
                  </a:txBody>
                  <a:tcPr/>
                </a:tc>
                <a:extLst>
                  <a:ext uri="{0D108BD9-81ED-4DB2-BD59-A6C34878D82A}">
                    <a16:rowId xmlns:a16="http://schemas.microsoft.com/office/drawing/2014/main" val="1713900992"/>
                  </a:ext>
                </a:extLst>
              </a:tr>
              <a:tr h="274649">
                <a:tc>
                  <a:txBody>
                    <a:bodyPr/>
                    <a:lstStyle/>
                    <a:p>
                      <a:pPr algn="ctr"/>
                      <a:r>
                        <a:rPr lang="en-SG" sz="1400" dirty="0"/>
                        <a:t>5</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SG" sz="1400" dirty="0"/>
                        <a:t>High</a:t>
                      </a:r>
                    </a:p>
                  </a:txBody>
                  <a:tcPr/>
                </a:tc>
                <a:tc>
                  <a:txBody>
                    <a:bodyPr/>
                    <a:lstStyle/>
                    <a:p>
                      <a:pPr algn="ctr"/>
                      <a:r>
                        <a:rPr lang="en-SG" sz="1400" dirty="0"/>
                        <a:t>No (X)</a:t>
                      </a:r>
                    </a:p>
                  </a:txBody>
                  <a:tcPr/>
                </a:tc>
                <a:tc>
                  <a:txBody>
                    <a:bodyPr/>
                    <a:lstStyle/>
                    <a:p>
                      <a:pPr algn="ctr"/>
                      <a:r>
                        <a:rPr lang="en-SG" sz="1400" dirty="0"/>
                        <a:t>Both have the same price</a:t>
                      </a:r>
                    </a:p>
                  </a:txBody>
                  <a:tcPr/>
                </a:tc>
                <a:extLst>
                  <a:ext uri="{0D108BD9-81ED-4DB2-BD59-A6C34878D82A}">
                    <a16:rowId xmlns:a16="http://schemas.microsoft.com/office/drawing/2014/main" val="106821742"/>
                  </a:ext>
                </a:extLst>
              </a:tr>
              <a:tr h="274649">
                <a:tc>
                  <a:txBody>
                    <a:bodyPr/>
                    <a:lstStyle/>
                    <a:p>
                      <a:pPr algn="ctr"/>
                      <a:r>
                        <a:rPr lang="en-SG" sz="1400" dirty="0"/>
                        <a:t>6</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SG" sz="1400" dirty="0"/>
                        <a:t>High</a:t>
                      </a:r>
                    </a:p>
                  </a:txBody>
                  <a:tcPr/>
                </a:tc>
                <a:tc>
                  <a:txBody>
                    <a:bodyPr/>
                    <a:lstStyle/>
                    <a:p>
                      <a:pPr algn="ctr"/>
                      <a:r>
                        <a:rPr lang="en-SG" sz="1400" dirty="0"/>
                        <a:t>Yes (O)</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SG" sz="1400" dirty="0"/>
                        <a:t>Both have the same price</a:t>
                      </a:r>
                    </a:p>
                  </a:txBody>
                  <a:tcPr/>
                </a:tc>
                <a:extLst>
                  <a:ext uri="{0D108BD9-81ED-4DB2-BD59-A6C34878D82A}">
                    <a16:rowId xmlns:a16="http://schemas.microsoft.com/office/drawing/2014/main" val="3398514849"/>
                  </a:ext>
                </a:extLst>
              </a:tr>
              <a:tr h="274649">
                <a:tc>
                  <a:txBody>
                    <a:bodyPr/>
                    <a:lstStyle/>
                    <a:p>
                      <a:pPr algn="ctr"/>
                      <a:r>
                        <a:rPr lang="en-SG" sz="1400" dirty="0"/>
                        <a:t>7</a:t>
                      </a:r>
                    </a:p>
                  </a:txBody>
                  <a:tcPr/>
                </a:tc>
                <a:tc>
                  <a:txBody>
                    <a:bodyPr/>
                    <a:lstStyle/>
                    <a:p>
                      <a:pPr algn="ctr"/>
                      <a:r>
                        <a:rPr lang="en-SG" sz="1400" dirty="0"/>
                        <a:t>Low</a:t>
                      </a:r>
                    </a:p>
                  </a:txBody>
                  <a:tcPr/>
                </a:tc>
                <a:tc>
                  <a:txBody>
                    <a:bodyPr/>
                    <a:lstStyle/>
                    <a:p>
                      <a:pPr algn="ctr"/>
                      <a:r>
                        <a:rPr lang="en-SG" sz="1400" dirty="0"/>
                        <a:t>No (X)</a:t>
                      </a:r>
                    </a:p>
                  </a:txBody>
                  <a:tcPr/>
                </a:tc>
                <a:tc>
                  <a:txBody>
                    <a:bodyPr/>
                    <a:lstStyle/>
                    <a:p>
                      <a:pPr algn="ctr"/>
                      <a:r>
                        <a:rPr lang="en-SG" sz="1400" dirty="0"/>
                        <a:t>Slower option is cheaper</a:t>
                      </a:r>
                    </a:p>
                  </a:txBody>
                  <a:tcPr/>
                </a:tc>
                <a:extLst>
                  <a:ext uri="{0D108BD9-81ED-4DB2-BD59-A6C34878D82A}">
                    <a16:rowId xmlns:a16="http://schemas.microsoft.com/office/drawing/2014/main" val="3805074041"/>
                  </a:ext>
                </a:extLst>
              </a:tr>
              <a:tr h="274649">
                <a:tc>
                  <a:txBody>
                    <a:bodyPr/>
                    <a:lstStyle/>
                    <a:p>
                      <a:pPr algn="ctr"/>
                      <a:r>
                        <a:rPr lang="en-SG" sz="1400" dirty="0"/>
                        <a:t>8</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SG" sz="1400" dirty="0"/>
                        <a:t>Low</a:t>
                      </a:r>
                    </a:p>
                  </a:txBody>
                  <a:tcPr/>
                </a:tc>
                <a:tc>
                  <a:txBody>
                    <a:bodyPr/>
                    <a:lstStyle/>
                    <a:p>
                      <a:pPr algn="ctr"/>
                      <a:r>
                        <a:rPr lang="en-SG" sz="1400" dirty="0"/>
                        <a:t>Yes (O)</a:t>
                      </a:r>
                    </a:p>
                  </a:txBody>
                  <a:tcPr/>
                </a:tc>
                <a:tc>
                  <a:txBody>
                    <a:bodyPr/>
                    <a:lstStyle/>
                    <a:p>
                      <a:pPr algn="ctr"/>
                      <a:r>
                        <a:rPr lang="en-SG" sz="1400" dirty="0"/>
                        <a:t>Slower option is cheaper</a:t>
                      </a:r>
                    </a:p>
                  </a:txBody>
                  <a:tcPr/>
                </a:tc>
                <a:extLst>
                  <a:ext uri="{0D108BD9-81ED-4DB2-BD59-A6C34878D82A}">
                    <a16:rowId xmlns:a16="http://schemas.microsoft.com/office/drawing/2014/main" val="2660651689"/>
                  </a:ext>
                </a:extLst>
              </a:tr>
              <a:tr h="274649">
                <a:tc>
                  <a:txBody>
                    <a:bodyPr/>
                    <a:lstStyle/>
                    <a:p>
                      <a:pPr algn="ctr"/>
                      <a:r>
                        <a:rPr lang="en-SG" sz="1400" dirty="0"/>
                        <a:t>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SG" sz="1400" dirty="0"/>
                        <a:t>Low</a:t>
                      </a:r>
                    </a:p>
                  </a:txBody>
                  <a:tcPr/>
                </a:tc>
                <a:tc>
                  <a:txBody>
                    <a:bodyPr/>
                    <a:lstStyle/>
                    <a:p>
                      <a:pPr algn="ctr"/>
                      <a:r>
                        <a:rPr lang="en-SG" sz="1400" dirty="0"/>
                        <a:t>No (X)</a:t>
                      </a:r>
                    </a:p>
                  </a:txBody>
                  <a:tcPr/>
                </a:tc>
                <a:tc>
                  <a:txBody>
                    <a:bodyPr/>
                    <a:lstStyle/>
                    <a:p>
                      <a:pPr algn="ctr"/>
                      <a:r>
                        <a:rPr lang="en-SG" sz="1400" dirty="0"/>
                        <a:t>Faster option is cheaper</a:t>
                      </a:r>
                    </a:p>
                  </a:txBody>
                  <a:tcPr/>
                </a:tc>
                <a:extLst>
                  <a:ext uri="{0D108BD9-81ED-4DB2-BD59-A6C34878D82A}">
                    <a16:rowId xmlns:a16="http://schemas.microsoft.com/office/drawing/2014/main" val="4074238644"/>
                  </a:ext>
                </a:extLst>
              </a:tr>
              <a:tr h="274649">
                <a:tc>
                  <a:txBody>
                    <a:bodyPr/>
                    <a:lstStyle/>
                    <a:p>
                      <a:pPr algn="ctr"/>
                      <a:r>
                        <a:rPr lang="en-SG" sz="1400" dirty="0"/>
                        <a:t>10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SG" sz="1400" dirty="0"/>
                        <a:t>Low</a:t>
                      </a:r>
                    </a:p>
                  </a:txBody>
                  <a:tcPr/>
                </a:tc>
                <a:tc>
                  <a:txBody>
                    <a:bodyPr/>
                    <a:lstStyle/>
                    <a:p>
                      <a:pPr algn="ctr"/>
                      <a:r>
                        <a:rPr lang="en-SG" sz="1400" dirty="0"/>
                        <a:t>Yes (O)</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SG" sz="1400" dirty="0"/>
                        <a:t>Faster option is cheaper</a:t>
                      </a:r>
                    </a:p>
                  </a:txBody>
                  <a:tcPr/>
                </a:tc>
                <a:extLst>
                  <a:ext uri="{0D108BD9-81ED-4DB2-BD59-A6C34878D82A}">
                    <a16:rowId xmlns:a16="http://schemas.microsoft.com/office/drawing/2014/main" val="2054698642"/>
                  </a:ext>
                </a:extLst>
              </a:tr>
              <a:tr h="274649">
                <a:tc>
                  <a:txBody>
                    <a:bodyPr/>
                    <a:lstStyle/>
                    <a:p>
                      <a:pPr algn="ctr"/>
                      <a:r>
                        <a:rPr lang="en-SG" sz="1400" dirty="0"/>
                        <a:t>11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SG" sz="1400" dirty="0"/>
                        <a:t>Low</a:t>
                      </a:r>
                    </a:p>
                  </a:txBody>
                  <a:tcPr/>
                </a:tc>
                <a:tc>
                  <a:txBody>
                    <a:bodyPr/>
                    <a:lstStyle/>
                    <a:p>
                      <a:pPr algn="ctr"/>
                      <a:r>
                        <a:rPr lang="en-SG" sz="1400" dirty="0"/>
                        <a:t>No (X)</a:t>
                      </a:r>
                    </a:p>
                  </a:txBody>
                  <a:tcPr/>
                </a:tc>
                <a:tc>
                  <a:txBody>
                    <a:bodyPr/>
                    <a:lstStyle/>
                    <a:p>
                      <a:pPr algn="ctr"/>
                      <a:r>
                        <a:rPr lang="en-SG" sz="1400" dirty="0"/>
                        <a:t>Both have the same price</a:t>
                      </a:r>
                    </a:p>
                  </a:txBody>
                  <a:tcPr/>
                </a:tc>
                <a:extLst>
                  <a:ext uri="{0D108BD9-81ED-4DB2-BD59-A6C34878D82A}">
                    <a16:rowId xmlns:a16="http://schemas.microsoft.com/office/drawing/2014/main" val="3002478898"/>
                  </a:ext>
                </a:extLst>
              </a:tr>
              <a:tr h="274649">
                <a:tc>
                  <a:txBody>
                    <a:bodyPr/>
                    <a:lstStyle/>
                    <a:p>
                      <a:pPr algn="ctr"/>
                      <a:r>
                        <a:rPr lang="en-SG" sz="1400" dirty="0"/>
                        <a:t>12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SG" sz="1400" dirty="0"/>
                        <a:t>Low</a:t>
                      </a:r>
                    </a:p>
                  </a:txBody>
                  <a:tcPr/>
                </a:tc>
                <a:tc>
                  <a:txBody>
                    <a:bodyPr/>
                    <a:lstStyle/>
                    <a:p>
                      <a:pPr algn="ctr"/>
                      <a:r>
                        <a:rPr lang="en-SG" sz="1400" dirty="0"/>
                        <a:t>Yes (O)</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SG" sz="1400" dirty="0"/>
                        <a:t>Both have the same price</a:t>
                      </a:r>
                    </a:p>
                  </a:txBody>
                  <a:tcPr/>
                </a:tc>
                <a:extLst>
                  <a:ext uri="{0D108BD9-81ED-4DB2-BD59-A6C34878D82A}">
                    <a16:rowId xmlns:a16="http://schemas.microsoft.com/office/drawing/2014/main" val="1799663502"/>
                  </a:ext>
                </a:extLst>
              </a:tr>
            </a:tbl>
          </a:graphicData>
        </a:graphic>
      </p:graphicFrame>
    </p:spTree>
    <p:extLst>
      <p:ext uri="{BB962C8B-B14F-4D97-AF65-F5344CB8AC3E}">
        <p14:creationId xmlns:p14="http://schemas.microsoft.com/office/powerpoint/2010/main" val="15604454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 name="Picture 6" descr="Chart, pie chart&#10;&#10;Description automatically generated">
            <a:extLst>
              <a:ext uri="{FF2B5EF4-FFF2-40B4-BE49-F238E27FC236}">
                <a16:creationId xmlns:a16="http://schemas.microsoft.com/office/drawing/2014/main" id="{DDC298EA-AA18-4365-BE7F-F5947EECA4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01683" y="1932488"/>
            <a:ext cx="6882105" cy="4044980"/>
          </a:xfrm>
          <a:prstGeom prst="rect">
            <a:avLst/>
          </a:prstGeom>
        </p:spPr>
      </p:pic>
      <p:sp>
        <p:nvSpPr>
          <p:cNvPr id="2" name="Title 1">
            <a:extLst>
              <a:ext uri="{FF2B5EF4-FFF2-40B4-BE49-F238E27FC236}">
                <a16:creationId xmlns:a16="http://schemas.microsoft.com/office/drawing/2014/main" id="{89589EB3-5AD2-4CCC-A97E-22E709882E16}"/>
              </a:ext>
            </a:extLst>
          </p:cNvPr>
          <p:cNvSpPr>
            <a:spLocks noGrp="1"/>
          </p:cNvSpPr>
          <p:nvPr>
            <p:ph type="title"/>
          </p:nvPr>
        </p:nvSpPr>
        <p:spPr/>
        <p:txBody>
          <a:bodyPr/>
          <a:lstStyle/>
          <a:p>
            <a:r>
              <a:rPr lang="en-SG" dirty="0"/>
              <a:t>Survey respondents</a:t>
            </a:r>
          </a:p>
        </p:txBody>
      </p:sp>
      <p:sp>
        <p:nvSpPr>
          <p:cNvPr id="3" name="Content Placeholder 2">
            <a:extLst>
              <a:ext uri="{FF2B5EF4-FFF2-40B4-BE49-F238E27FC236}">
                <a16:creationId xmlns:a16="http://schemas.microsoft.com/office/drawing/2014/main" id="{5257B24C-C209-4F7D-ABD3-36455E34DB4E}"/>
              </a:ext>
            </a:extLst>
          </p:cNvPr>
          <p:cNvSpPr>
            <a:spLocks noGrp="1"/>
          </p:cNvSpPr>
          <p:nvPr>
            <p:ph idx="1"/>
          </p:nvPr>
        </p:nvSpPr>
        <p:spPr>
          <a:xfrm>
            <a:off x="1097280" y="1932488"/>
            <a:ext cx="3340249" cy="3936606"/>
          </a:xfrm>
        </p:spPr>
        <p:txBody>
          <a:bodyPr/>
          <a:lstStyle/>
          <a:p>
            <a:r>
              <a:rPr lang="en-SG" dirty="0"/>
              <a:t>Online survey among adult Singapore residents with prior experience making cross-border e-commerce purchases</a:t>
            </a:r>
          </a:p>
          <a:p>
            <a:r>
              <a:rPr lang="en-SG" dirty="0"/>
              <a:t>June-July 2020</a:t>
            </a:r>
          </a:p>
          <a:p>
            <a:r>
              <a:rPr lang="en-SG" dirty="0"/>
              <a:t>188 valid responses</a:t>
            </a:r>
          </a:p>
        </p:txBody>
      </p:sp>
      <p:sp>
        <p:nvSpPr>
          <p:cNvPr id="4" name="Footer Placeholder 3">
            <a:extLst>
              <a:ext uri="{FF2B5EF4-FFF2-40B4-BE49-F238E27FC236}">
                <a16:creationId xmlns:a16="http://schemas.microsoft.com/office/drawing/2014/main" id="{6F04DE8B-A367-46BF-9263-B50626B29AF5}"/>
              </a:ext>
            </a:extLst>
          </p:cNvPr>
          <p:cNvSpPr>
            <a:spLocks noGrp="1"/>
          </p:cNvSpPr>
          <p:nvPr>
            <p:ph type="ftr" sz="quarter" idx="11"/>
          </p:nvPr>
        </p:nvSpPr>
        <p:spPr/>
        <p:txBody>
          <a:bodyPr/>
          <a:lstStyle/>
          <a:p>
            <a:r>
              <a:rPr lang="en-SG"/>
              <a:t>Lynette Cheah, Sustainable Urban Mobility Lab</a:t>
            </a:r>
          </a:p>
        </p:txBody>
      </p:sp>
      <p:sp>
        <p:nvSpPr>
          <p:cNvPr id="5" name="Slide Number Placeholder 4">
            <a:extLst>
              <a:ext uri="{FF2B5EF4-FFF2-40B4-BE49-F238E27FC236}">
                <a16:creationId xmlns:a16="http://schemas.microsoft.com/office/drawing/2014/main" id="{667E93C8-86CB-4FCE-9A86-828EDFA0415F}"/>
              </a:ext>
            </a:extLst>
          </p:cNvPr>
          <p:cNvSpPr>
            <a:spLocks noGrp="1"/>
          </p:cNvSpPr>
          <p:nvPr>
            <p:ph type="sldNum" sz="quarter" idx="12"/>
          </p:nvPr>
        </p:nvSpPr>
        <p:spPr/>
        <p:txBody>
          <a:bodyPr/>
          <a:lstStyle/>
          <a:p>
            <a:fld id="{803AE43B-A6C1-4924-9D14-7259CCF688D0}" type="slidenum">
              <a:rPr lang="en-SG" smtClean="0"/>
              <a:t>25</a:t>
            </a:fld>
            <a:endParaRPr lang="en-SG"/>
          </a:p>
        </p:txBody>
      </p:sp>
    </p:spTree>
    <p:extLst>
      <p:ext uri="{BB962C8B-B14F-4D97-AF65-F5344CB8AC3E}">
        <p14:creationId xmlns:p14="http://schemas.microsoft.com/office/powerpoint/2010/main" val="33035621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A10B8-7016-409D-BEB7-3D9B4252F10B}"/>
              </a:ext>
            </a:extLst>
          </p:cNvPr>
          <p:cNvSpPr>
            <a:spLocks noGrp="1"/>
          </p:cNvSpPr>
          <p:nvPr>
            <p:ph type="title"/>
          </p:nvPr>
        </p:nvSpPr>
        <p:spPr/>
        <p:txBody>
          <a:bodyPr/>
          <a:lstStyle/>
          <a:p>
            <a:r>
              <a:rPr lang="en-SG" dirty="0"/>
              <a:t>Result 2: Survey outcome </a:t>
            </a:r>
          </a:p>
        </p:txBody>
      </p:sp>
      <p:sp>
        <p:nvSpPr>
          <p:cNvPr id="4" name="Footer Placeholder 3">
            <a:extLst>
              <a:ext uri="{FF2B5EF4-FFF2-40B4-BE49-F238E27FC236}">
                <a16:creationId xmlns:a16="http://schemas.microsoft.com/office/drawing/2014/main" id="{18919BA1-347F-49BC-9078-B152B0783256}"/>
              </a:ext>
            </a:extLst>
          </p:cNvPr>
          <p:cNvSpPr>
            <a:spLocks noGrp="1"/>
          </p:cNvSpPr>
          <p:nvPr>
            <p:ph type="ftr" sz="quarter" idx="11"/>
          </p:nvPr>
        </p:nvSpPr>
        <p:spPr/>
        <p:txBody>
          <a:bodyPr/>
          <a:lstStyle/>
          <a:p>
            <a:r>
              <a:rPr lang="en-SG"/>
              <a:t>Lynette Cheah, Sustainable Urban Mobility Lab</a:t>
            </a:r>
          </a:p>
        </p:txBody>
      </p:sp>
      <p:sp>
        <p:nvSpPr>
          <p:cNvPr id="5" name="Slide Number Placeholder 4">
            <a:extLst>
              <a:ext uri="{FF2B5EF4-FFF2-40B4-BE49-F238E27FC236}">
                <a16:creationId xmlns:a16="http://schemas.microsoft.com/office/drawing/2014/main" id="{5793A95B-87CF-4790-B2E2-C367915C3473}"/>
              </a:ext>
            </a:extLst>
          </p:cNvPr>
          <p:cNvSpPr>
            <a:spLocks noGrp="1"/>
          </p:cNvSpPr>
          <p:nvPr>
            <p:ph type="sldNum" sz="quarter" idx="12"/>
          </p:nvPr>
        </p:nvSpPr>
        <p:spPr/>
        <p:txBody>
          <a:bodyPr/>
          <a:lstStyle/>
          <a:p>
            <a:fld id="{803AE43B-A6C1-4924-9D14-7259CCF688D0}" type="slidenum">
              <a:rPr lang="en-SG" smtClean="0"/>
              <a:t>26</a:t>
            </a:fld>
            <a:endParaRPr lang="en-SG"/>
          </a:p>
        </p:txBody>
      </p:sp>
      <p:pic>
        <p:nvPicPr>
          <p:cNvPr id="7" name="Picture 6">
            <a:extLst>
              <a:ext uri="{FF2B5EF4-FFF2-40B4-BE49-F238E27FC236}">
                <a16:creationId xmlns:a16="http://schemas.microsoft.com/office/drawing/2014/main" id="{259D096E-AE92-4741-BAD4-F288E7C34D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2243" y="2427417"/>
            <a:ext cx="10410643" cy="2693224"/>
          </a:xfrm>
          <a:prstGeom prst="rect">
            <a:avLst/>
          </a:prstGeom>
        </p:spPr>
      </p:pic>
    </p:spTree>
    <p:extLst>
      <p:ext uri="{BB962C8B-B14F-4D97-AF65-F5344CB8AC3E}">
        <p14:creationId xmlns:p14="http://schemas.microsoft.com/office/powerpoint/2010/main" val="1051244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625F9-7F41-463D-A69E-81A85B936874}"/>
              </a:ext>
            </a:extLst>
          </p:cNvPr>
          <p:cNvSpPr>
            <a:spLocks noGrp="1"/>
          </p:cNvSpPr>
          <p:nvPr>
            <p:ph type="title"/>
          </p:nvPr>
        </p:nvSpPr>
        <p:spPr/>
        <p:txBody>
          <a:bodyPr/>
          <a:lstStyle/>
          <a:p>
            <a:r>
              <a:rPr lang="en-SG" dirty="0"/>
              <a:t>Discovered consumer preferences</a:t>
            </a:r>
          </a:p>
        </p:txBody>
      </p:sp>
      <p:sp>
        <p:nvSpPr>
          <p:cNvPr id="15" name="Content Placeholder 14">
            <a:extLst>
              <a:ext uri="{FF2B5EF4-FFF2-40B4-BE49-F238E27FC236}">
                <a16:creationId xmlns:a16="http://schemas.microsoft.com/office/drawing/2014/main" id="{66739E18-9C13-4A87-A01B-8373C6AF22EC}"/>
              </a:ext>
            </a:extLst>
          </p:cNvPr>
          <p:cNvSpPr>
            <a:spLocks noGrp="1"/>
          </p:cNvSpPr>
          <p:nvPr>
            <p:ph sz="half" idx="2"/>
          </p:nvPr>
        </p:nvSpPr>
        <p:spPr>
          <a:xfrm>
            <a:off x="6978960" y="2908967"/>
            <a:ext cx="3955047" cy="2440094"/>
          </a:xfrm>
        </p:spPr>
        <p:txBody>
          <a:bodyPr/>
          <a:lstStyle/>
          <a:p>
            <a:r>
              <a:rPr lang="en-SG" dirty="0"/>
              <a:t>Out of 188 respondents, 55% were willing to compromise the speed of delivery for the greener alternative.</a:t>
            </a:r>
          </a:p>
          <a:p>
            <a:r>
              <a:rPr lang="en-SG" dirty="0"/>
              <a:t>A quarter of these respondents were willing to pay more for the greener alternative.</a:t>
            </a:r>
          </a:p>
        </p:txBody>
      </p:sp>
      <p:sp>
        <p:nvSpPr>
          <p:cNvPr id="4" name="Footer Placeholder 3">
            <a:extLst>
              <a:ext uri="{FF2B5EF4-FFF2-40B4-BE49-F238E27FC236}">
                <a16:creationId xmlns:a16="http://schemas.microsoft.com/office/drawing/2014/main" id="{C4E00BC4-2CF6-4E54-867B-170D2F9C2796}"/>
              </a:ext>
            </a:extLst>
          </p:cNvPr>
          <p:cNvSpPr>
            <a:spLocks noGrp="1"/>
          </p:cNvSpPr>
          <p:nvPr>
            <p:ph type="ftr" sz="quarter" idx="11"/>
          </p:nvPr>
        </p:nvSpPr>
        <p:spPr/>
        <p:txBody>
          <a:bodyPr/>
          <a:lstStyle/>
          <a:p>
            <a:r>
              <a:rPr lang="en-SG"/>
              <a:t>Lynette Cheah, Sustainable Urban Mobility Lab</a:t>
            </a:r>
          </a:p>
        </p:txBody>
      </p:sp>
      <p:sp>
        <p:nvSpPr>
          <p:cNvPr id="5" name="Slide Number Placeholder 4">
            <a:extLst>
              <a:ext uri="{FF2B5EF4-FFF2-40B4-BE49-F238E27FC236}">
                <a16:creationId xmlns:a16="http://schemas.microsoft.com/office/drawing/2014/main" id="{7E4B7CBB-0C8F-400E-BEB4-8EE1406B1242}"/>
              </a:ext>
            </a:extLst>
          </p:cNvPr>
          <p:cNvSpPr>
            <a:spLocks noGrp="1"/>
          </p:cNvSpPr>
          <p:nvPr>
            <p:ph type="sldNum" sz="quarter" idx="12"/>
          </p:nvPr>
        </p:nvSpPr>
        <p:spPr/>
        <p:txBody>
          <a:bodyPr/>
          <a:lstStyle/>
          <a:p>
            <a:fld id="{803AE43B-A6C1-4924-9D14-7259CCF688D0}" type="slidenum">
              <a:rPr lang="en-SG" smtClean="0"/>
              <a:t>27</a:t>
            </a:fld>
            <a:endParaRPr lang="en-SG"/>
          </a:p>
        </p:txBody>
      </p:sp>
      <p:pic>
        <p:nvPicPr>
          <p:cNvPr id="11" name="Picture 10" descr="Table&#10;&#10;Description automatically generated">
            <a:extLst>
              <a:ext uri="{FF2B5EF4-FFF2-40B4-BE49-F238E27FC236}">
                <a16:creationId xmlns:a16="http://schemas.microsoft.com/office/drawing/2014/main" id="{6A901760-F890-44C6-82D3-2887EFDC9F1D}"/>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1036321" y="2423467"/>
            <a:ext cx="5677593" cy="2925594"/>
          </a:xfrm>
          <a:prstGeom prst="rect">
            <a:avLst/>
          </a:prstGeom>
        </p:spPr>
      </p:pic>
    </p:spTree>
    <p:extLst>
      <p:ext uri="{BB962C8B-B14F-4D97-AF65-F5344CB8AC3E}">
        <p14:creationId xmlns:p14="http://schemas.microsoft.com/office/powerpoint/2010/main" val="25665075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27A6D-0773-4A2B-A229-A568D86DE1BB}"/>
              </a:ext>
            </a:extLst>
          </p:cNvPr>
          <p:cNvSpPr>
            <a:spLocks noGrp="1"/>
          </p:cNvSpPr>
          <p:nvPr>
            <p:ph type="title"/>
          </p:nvPr>
        </p:nvSpPr>
        <p:spPr/>
        <p:txBody>
          <a:bodyPr/>
          <a:lstStyle/>
          <a:p>
            <a:r>
              <a:rPr lang="en-SG" dirty="0"/>
              <a:t>Takeaways</a:t>
            </a:r>
          </a:p>
        </p:txBody>
      </p:sp>
      <p:sp>
        <p:nvSpPr>
          <p:cNvPr id="3" name="Content Placeholder 2">
            <a:extLst>
              <a:ext uri="{FF2B5EF4-FFF2-40B4-BE49-F238E27FC236}">
                <a16:creationId xmlns:a16="http://schemas.microsoft.com/office/drawing/2014/main" id="{ABBA328C-E853-457B-82E8-FFE072ECD6C2}"/>
              </a:ext>
            </a:extLst>
          </p:cNvPr>
          <p:cNvSpPr>
            <a:spLocks noGrp="1"/>
          </p:cNvSpPr>
          <p:nvPr>
            <p:ph idx="1"/>
          </p:nvPr>
        </p:nvSpPr>
        <p:spPr/>
        <p:txBody>
          <a:bodyPr/>
          <a:lstStyle/>
          <a:p>
            <a:r>
              <a:rPr lang="en-SG" dirty="0"/>
              <a:t>Emissions can vary considerably for different cross-border shipping options. Slower shipments cost and emit less.</a:t>
            </a:r>
          </a:p>
          <a:p>
            <a:r>
              <a:rPr lang="en-SG" dirty="0"/>
              <a:t>These emissions are most sensitive to the choice of sea or air freight.</a:t>
            </a:r>
          </a:p>
          <a:p>
            <a:r>
              <a:rPr lang="en-SG" dirty="0"/>
              <a:t>Slightly over half of surveyed shoppers in Singapore were willing to wait for greener shipping if carbon labels were presented, suggesting potential to influence shipping decisions.</a:t>
            </a:r>
          </a:p>
        </p:txBody>
      </p:sp>
      <p:sp>
        <p:nvSpPr>
          <p:cNvPr id="4" name="Footer Placeholder 3">
            <a:extLst>
              <a:ext uri="{FF2B5EF4-FFF2-40B4-BE49-F238E27FC236}">
                <a16:creationId xmlns:a16="http://schemas.microsoft.com/office/drawing/2014/main" id="{A072F8C4-C494-46FE-B346-52582DD6D2AC}"/>
              </a:ext>
            </a:extLst>
          </p:cNvPr>
          <p:cNvSpPr>
            <a:spLocks noGrp="1"/>
          </p:cNvSpPr>
          <p:nvPr>
            <p:ph type="ftr" sz="quarter" idx="11"/>
          </p:nvPr>
        </p:nvSpPr>
        <p:spPr/>
        <p:txBody>
          <a:bodyPr/>
          <a:lstStyle/>
          <a:p>
            <a:r>
              <a:rPr lang="en-SG"/>
              <a:t>Lynette Cheah, Sustainable Urban Mobility Lab</a:t>
            </a:r>
          </a:p>
        </p:txBody>
      </p:sp>
      <p:sp>
        <p:nvSpPr>
          <p:cNvPr id="5" name="Slide Number Placeholder 4">
            <a:extLst>
              <a:ext uri="{FF2B5EF4-FFF2-40B4-BE49-F238E27FC236}">
                <a16:creationId xmlns:a16="http://schemas.microsoft.com/office/drawing/2014/main" id="{EA6D19EE-40A3-4BF0-8CA0-2819C1F18528}"/>
              </a:ext>
            </a:extLst>
          </p:cNvPr>
          <p:cNvSpPr>
            <a:spLocks noGrp="1"/>
          </p:cNvSpPr>
          <p:nvPr>
            <p:ph type="sldNum" sz="quarter" idx="12"/>
          </p:nvPr>
        </p:nvSpPr>
        <p:spPr/>
        <p:txBody>
          <a:bodyPr/>
          <a:lstStyle/>
          <a:p>
            <a:fld id="{803AE43B-A6C1-4924-9D14-7259CCF688D0}" type="slidenum">
              <a:rPr lang="en-SG" smtClean="0"/>
              <a:t>28</a:t>
            </a:fld>
            <a:endParaRPr lang="en-SG"/>
          </a:p>
        </p:txBody>
      </p:sp>
      <p:sp>
        <p:nvSpPr>
          <p:cNvPr id="9" name="TextBox 8">
            <a:extLst>
              <a:ext uri="{FF2B5EF4-FFF2-40B4-BE49-F238E27FC236}">
                <a16:creationId xmlns:a16="http://schemas.microsoft.com/office/drawing/2014/main" id="{DEB80B78-54DD-4E31-8DF9-223CF3884E27}"/>
              </a:ext>
            </a:extLst>
          </p:cNvPr>
          <p:cNvSpPr txBox="1"/>
          <p:nvPr/>
        </p:nvSpPr>
        <p:spPr>
          <a:xfrm>
            <a:off x="1097280" y="5305733"/>
            <a:ext cx="9997440" cy="830997"/>
          </a:xfrm>
          <a:prstGeom prst="rect">
            <a:avLst/>
          </a:prstGeom>
          <a:noFill/>
        </p:spPr>
        <p:txBody>
          <a:bodyPr wrap="square">
            <a:spAutoFit/>
          </a:bodyPr>
          <a:lstStyle/>
          <a:p>
            <a:pPr lvl="0"/>
            <a:r>
              <a:rPr lang="en-US" sz="1600" dirty="0">
                <a:solidFill>
                  <a:schemeClr val="tx1">
                    <a:lumMod val="75000"/>
                    <a:lumOff val="25000"/>
                  </a:schemeClr>
                </a:solidFill>
                <a:effectLst/>
                <a:ea typeface="Times New Roman" panose="02020603050405020304" pitchFamily="18" charset="0"/>
              </a:rPr>
              <a:t>Reference:</a:t>
            </a:r>
          </a:p>
          <a:p>
            <a:pPr lvl="0"/>
            <a:r>
              <a:rPr lang="en-US" sz="1600" dirty="0">
                <a:solidFill>
                  <a:schemeClr val="tx1">
                    <a:lumMod val="75000"/>
                    <a:lumOff val="25000"/>
                  </a:schemeClr>
                </a:solidFill>
                <a:effectLst/>
                <a:ea typeface="Times New Roman" panose="02020603050405020304" pitchFamily="18" charset="0"/>
              </a:rPr>
              <a:t>Cheah, L., Q. Huang, 2021. Comparative Carbon Footprint Assessment of Cross-border E-commerce Shipping Options. Transportation Research Record. </a:t>
            </a:r>
            <a:r>
              <a:rPr lang="en-US" sz="1600" dirty="0" err="1">
                <a:solidFill>
                  <a:schemeClr val="tx1">
                    <a:lumMod val="75000"/>
                    <a:lumOff val="25000"/>
                  </a:schemeClr>
                </a:solidFill>
                <a:effectLst/>
                <a:ea typeface="Times New Roman" panose="02020603050405020304" pitchFamily="18" charset="0"/>
              </a:rPr>
              <a:t>doi</a:t>
            </a:r>
            <a:r>
              <a:rPr lang="en-US" sz="1600" dirty="0">
                <a:solidFill>
                  <a:schemeClr val="tx1">
                    <a:lumMod val="75000"/>
                    <a:lumOff val="25000"/>
                  </a:schemeClr>
                </a:solidFill>
                <a:effectLst/>
                <a:ea typeface="Times New Roman" panose="02020603050405020304" pitchFamily="18" charset="0"/>
              </a:rPr>
              <a:t>: </a:t>
            </a:r>
            <a:r>
              <a:rPr lang="en-US" sz="1600" u="sng" dirty="0">
                <a:solidFill>
                  <a:schemeClr val="tx1">
                    <a:lumMod val="75000"/>
                    <a:lumOff val="25000"/>
                  </a:schemeClr>
                </a:solidFill>
                <a:effectLst/>
                <a:ea typeface="Times New Roman" panose="02020603050405020304" pitchFamily="18" charset="0"/>
                <a:hlinkClick r:id="rId3">
                  <a:extLst>
                    <a:ext uri="{A12FA001-AC4F-418D-AE19-62706E023703}">
                      <ahyp:hlinkClr xmlns:ahyp="http://schemas.microsoft.com/office/drawing/2018/hyperlinkcolor" val="tx"/>
                    </a:ext>
                  </a:extLst>
                </a:hlinkClick>
              </a:rPr>
              <a:t>10.1177/03611981211037249</a:t>
            </a:r>
            <a:r>
              <a:rPr lang="en-US" sz="1600" dirty="0">
                <a:solidFill>
                  <a:schemeClr val="tx1">
                    <a:lumMod val="75000"/>
                    <a:lumOff val="25000"/>
                  </a:schemeClr>
                </a:solidFill>
                <a:effectLst/>
                <a:ea typeface="Times New Roman" panose="02020603050405020304" pitchFamily="18" charset="0"/>
              </a:rPr>
              <a:t>.</a:t>
            </a:r>
            <a:endParaRPr lang="en-SG" dirty="0">
              <a:solidFill>
                <a:schemeClr val="tx1">
                  <a:lumMod val="75000"/>
                  <a:lumOff val="25000"/>
                </a:schemeClr>
              </a:solidFill>
              <a:effectLst/>
              <a:ea typeface="Times New Roman" panose="02020603050405020304" pitchFamily="18" charset="0"/>
            </a:endParaRPr>
          </a:p>
        </p:txBody>
      </p:sp>
    </p:spTree>
    <p:extLst>
      <p:ext uri="{BB962C8B-B14F-4D97-AF65-F5344CB8AC3E}">
        <p14:creationId xmlns:p14="http://schemas.microsoft.com/office/powerpoint/2010/main" val="16911841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5288D-3BDA-4C1E-9A50-531521FE6828}"/>
              </a:ext>
            </a:extLst>
          </p:cNvPr>
          <p:cNvSpPr>
            <a:spLocks noGrp="1"/>
          </p:cNvSpPr>
          <p:nvPr>
            <p:ph type="title"/>
          </p:nvPr>
        </p:nvSpPr>
        <p:spPr/>
        <p:txBody>
          <a:bodyPr/>
          <a:lstStyle/>
          <a:p>
            <a:r>
              <a:rPr lang="en-SG" dirty="0"/>
              <a:t>Individual choices</a:t>
            </a:r>
          </a:p>
        </p:txBody>
      </p:sp>
      <p:sp>
        <p:nvSpPr>
          <p:cNvPr id="4" name="Footer Placeholder 3">
            <a:extLst>
              <a:ext uri="{FF2B5EF4-FFF2-40B4-BE49-F238E27FC236}">
                <a16:creationId xmlns:a16="http://schemas.microsoft.com/office/drawing/2014/main" id="{0A39D2EA-774F-4803-AF1B-3A97FD02D60E}"/>
              </a:ext>
            </a:extLst>
          </p:cNvPr>
          <p:cNvSpPr>
            <a:spLocks noGrp="1"/>
          </p:cNvSpPr>
          <p:nvPr>
            <p:ph type="ftr" sz="quarter" idx="11"/>
          </p:nvPr>
        </p:nvSpPr>
        <p:spPr/>
        <p:txBody>
          <a:bodyPr/>
          <a:lstStyle/>
          <a:p>
            <a:r>
              <a:rPr lang="en-SG"/>
              <a:t>Lynette Cheah, Sustainable Urban Mobility Lab</a:t>
            </a:r>
          </a:p>
        </p:txBody>
      </p:sp>
      <p:sp>
        <p:nvSpPr>
          <p:cNvPr id="5" name="Slide Number Placeholder 4">
            <a:extLst>
              <a:ext uri="{FF2B5EF4-FFF2-40B4-BE49-F238E27FC236}">
                <a16:creationId xmlns:a16="http://schemas.microsoft.com/office/drawing/2014/main" id="{481EABF1-BDB6-4845-B740-322E7FD92E04}"/>
              </a:ext>
            </a:extLst>
          </p:cNvPr>
          <p:cNvSpPr>
            <a:spLocks noGrp="1"/>
          </p:cNvSpPr>
          <p:nvPr>
            <p:ph type="sldNum" sz="quarter" idx="12"/>
          </p:nvPr>
        </p:nvSpPr>
        <p:spPr/>
        <p:txBody>
          <a:bodyPr/>
          <a:lstStyle/>
          <a:p>
            <a:fld id="{803AE43B-A6C1-4924-9D14-7259CCF688D0}" type="slidenum">
              <a:rPr lang="en-SG" smtClean="0"/>
              <a:t>29</a:t>
            </a:fld>
            <a:endParaRPr lang="en-SG"/>
          </a:p>
        </p:txBody>
      </p:sp>
      <p:graphicFrame>
        <p:nvGraphicFramePr>
          <p:cNvPr id="6" name="Diagram 5">
            <a:extLst>
              <a:ext uri="{FF2B5EF4-FFF2-40B4-BE49-F238E27FC236}">
                <a16:creationId xmlns:a16="http://schemas.microsoft.com/office/drawing/2014/main" id="{8FD9A358-62A5-4BFD-A169-8F865CB10D36}"/>
              </a:ext>
            </a:extLst>
          </p:cNvPr>
          <p:cNvGraphicFramePr/>
          <p:nvPr>
            <p:extLst>
              <p:ext uri="{D42A27DB-BD31-4B8C-83A1-F6EECF244321}">
                <p14:modId xmlns:p14="http://schemas.microsoft.com/office/powerpoint/2010/main" val="3514086698"/>
              </p:ext>
            </p:extLst>
          </p:nvPr>
        </p:nvGraphicFramePr>
        <p:xfrm>
          <a:off x="1205345" y="1870364"/>
          <a:ext cx="9950335" cy="39901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Diagram 7">
            <a:extLst>
              <a:ext uri="{FF2B5EF4-FFF2-40B4-BE49-F238E27FC236}">
                <a16:creationId xmlns:a16="http://schemas.microsoft.com/office/drawing/2014/main" id="{2F0BEBF3-745F-4E09-A057-188BD3822365}"/>
              </a:ext>
            </a:extLst>
          </p:cNvPr>
          <p:cNvGraphicFramePr/>
          <p:nvPr>
            <p:extLst>
              <p:ext uri="{D42A27DB-BD31-4B8C-83A1-F6EECF244321}">
                <p14:modId xmlns:p14="http://schemas.microsoft.com/office/powerpoint/2010/main" val="1309930580"/>
              </p:ext>
            </p:extLst>
          </p:nvPr>
        </p:nvGraphicFramePr>
        <p:xfrm>
          <a:off x="4114799" y="3740727"/>
          <a:ext cx="7855063" cy="211974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8263829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41AA687-BC4B-D850-6C79-CCD278448F91}"/>
              </a:ext>
            </a:extLst>
          </p:cNvPr>
          <p:cNvSpPr>
            <a:spLocks noGrp="1"/>
          </p:cNvSpPr>
          <p:nvPr>
            <p:ph type="ftr" sz="quarter" idx="11"/>
          </p:nvPr>
        </p:nvSpPr>
        <p:spPr/>
        <p:txBody>
          <a:bodyPr/>
          <a:lstStyle/>
          <a:p>
            <a:r>
              <a:rPr lang="en-SG"/>
              <a:t>Lynette Cheah, Sustainable Urban Mobility Lab</a:t>
            </a:r>
          </a:p>
        </p:txBody>
      </p:sp>
      <p:sp>
        <p:nvSpPr>
          <p:cNvPr id="3" name="Slide Number Placeholder 2">
            <a:extLst>
              <a:ext uri="{FF2B5EF4-FFF2-40B4-BE49-F238E27FC236}">
                <a16:creationId xmlns:a16="http://schemas.microsoft.com/office/drawing/2014/main" id="{5B85E2D9-7365-9D60-5CB5-3E5ADB20E4FC}"/>
              </a:ext>
            </a:extLst>
          </p:cNvPr>
          <p:cNvSpPr>
            <a:spLocks noGrp="1"/>
          </p:cNvSpPr>
          <p:nvPr>
            <p:ph type="sldNum" sz="quarter" idx="12"/>
          </p:nvPr>
        </p:nvSpPr>
        <p:spPr/>
        <p:txBody>
          <a:bodyPr/>
          <a:lstStyle/>
          <a:p>
            <a:fld id="{803AE43B-A6C1-4924-9D14-7259CCF688D0}" type="slidenum">
              <a:rPr lang="en-SG" smtClean="0"/>
              <a:t>3</a:t>
            </a:fld>
            <a:endParaRPr lang="en-SG"/>
          </a:p>
        </p:txBody>
      </p:sp>
      <p:pic>
        <p:nvPicPr>
          <p:cNvPr id="2052" name="Picture 4">
            <a:extLst>
              <a:ext uri="{FF2B5EF4-FFF2-40B4-BE49-F238E27FC236}">
                <a16:creationId xmlns:a16="http://schemas.microsoft.com/office/drawing/2014/main" id="{30359986-E0F7-89F9-A1B1-A4763C67313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43415"/>
          <a:stretch/>
        </p:blipFill>
        <p:spPr bwMode="auto">
          <a:xfrm>
            <a:off x="903684" y="1477537"/>
            <a:ext cx="10384631" cy="421189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2C27A4F4-67A5-BE30-5FBE-8DDC964FB1CD}"/>
              </a:ext>
            </a:extLst>
          </p:cNvPr>
          <p:cNvSpPr txBox="1"/>
          <p:nvPr/>
        </p:nvSpPr>
        <p:spPr>
          <a:xfrm>
            <a:off x="10847644" y="5740187"/>
            <a:ext cx="1122218" cy="523220"/>
          </a:xfrm>
          <a:prstGeom prst="rect">
            <a:avLst/>
          </a:prstGeom>
          <a:noFill/>
        </p:spPr>
        <p:txBody>
          <a:bodyPr wrap="square" rtlCol="0">
            <a:spAutoFit/>
          </a:bodyPr>
          <a:lstStyle/>
          <a:p>
            <a:r>
              <a:rPr lang="en-SG" sz="1400" dirty="0">
                <a:solidFill>
                  <a:schemeClr val="tx1">
                    <a:lumMod val="50000"/>
                    <a:lumOff val="50000"/>
                  </a:schemeClr>
                </a:solidFill>
              </a:rPr>
              <a:t>Source:</a:t>
            </a:r>
          </a:p>
          <a:p>
            <a:r>
              <a:rPr lang="en-SG" sz="1400" dirty="0">
                <a:solidFill>
                  <a:schemeClr val="tx1">
                    <a:lumMod val="50000"/>
                    <a:lumOff val="50000"/>
                  </a:schemeClr>
                </a:solidFill>
              </a:rPr>
              <a:t>IPCC, 2022</a:t>
            </a:r>
          </a:p>
        </p:txBody>
      </p:sp>
    </p:spTree>
    <p:extLst>
      <p:ext uri="{BB962C8B-B14F-4D97-AF65-F5344CB8AC3E}">
        <p14:creationId xmlns:p14="http://schemas.microsoft.com/office/powerpoint/2010/main" val="10362986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C23AF4-A641-4079-B6A4-06521EB3E134}"/>
              </a:ext>
            </a:extLst>
          </p:cNvPr>
          <p:cNvSpPr>
            <a:spLocks noGrp="1"/>
          </p:cNvSpPr>
          <p:nvPr>
            <p:ph type="title"/>
          </p:nvPr>
        </p:nvSpPr>
        <p:spPr>
          <a:xfrm>
            <a:off x="513145" y="4868863"/>
            <a:ext cx="10113645" cy="822960"/>
          </a:xfrm>
        </p:spPr>
        <p:txBody>
          <a:bodyPr/>
          <a:lstStyle/>
          <a:p>
            <a:r>
              <a:rPr lang="en-SG" sz="2800" dirty="0"/>
              <a:t>Thank You</a:t>
            </a:r>
          </a:p>
        </p:txBody>
      </p:sp>
      <p:sp>
        <p:nvSpPr>
          <p:cNvPr id="4" name="Text Placeholder 3">
            <a:extLst>
              <a:ext uri="{FF2B5EF4-FFF2-40B4-BE49-F238E27FC236}">
                <a16:creationId xmlns:a16="http://schemas.microsoft.com/office/drawing/2014/main" id="{2779460B-8D2A-44DB-81DB-DE95C4C609C3}"/>
              </a:ext>
            </a:extLst>
          </p:cNvPr>
          <p:cNvSpPr>
            <a:spLocks noGrp="1"/>
          </p:cNvSpPr>
          <p:nvPr>
            <p:ph type="body" sz="half" idx="2"/>
          </p:nvPr>
        </p:nvSpPr>
        <p:spPr>
          <a:xfrm>
            <a:off x="8068509" y="5316683"/>
            <a:ext cx="3610346" cy="1130156"/>
          </a:xfrm>
        </p:spPr>
        <p:txBody>
          <a:bodyPr>
            <a:normAutofit fontScale="92500"/>
          </a:bodyPr>
          <a:lstStyle/>
          <a:p>
            <a:pPr algn="r"/>
            <a:r>
              <a:rPr lang="en-SG" sz="2400" dirty="0"/>
              <a:t>Lynette Cheah</a:t>
            </a:r>
          </a:p>
          <a:p>
            <a:pPr algn="r"/>
            <a:r>
              <a:rPr lang="en-SG" sz="2400" dirty="0"/>
              <a:t>lynette@sutd.edu.sg</a:t>
            </a:r>
          </a:p>
          <a:p>
            <a:pPr algn="r"/>
            <a:r>
              <a:rPr lang="en-SG" sz="2400" dirty="0"/>
              <a:t>https://mobility.sutd.edu.sg </a:t>
            </a:r>
          </a:p>
        </p:txBody>
      </p:sp>
      <p:pic>
        <p:nvPicPr>
          <p:cNvPr id="8" name="Picture 2" descr="Image result for sutd">
            <a:extLst>
              <a:ext uri="{FF2B5EF4-FFF2-40B4-BE49-F238E27FC236}">
                <a16:creationId xmlns:a16="http://schemas.microsoft.com/office/drawing/2014/main" id="{D8B1C6BD-46A9-431B-A804-C55D5FA59B6B}"/>
              </a:ext>
            </a:extLst>
          </p:cNvPr>
          <p:cNvPicPr>
            <a:picLocks noGrp="1" noChangeAspect="1" noChangeArrowheads="1"/>
          </p:cNvPicPr>
          <p:nvPr>
            <p:ph type="pic" idx="1"/>
          </p:nvPr>
        </p:nvPicPr>
        <p:blipFill rotWithShape="1">
          <a:blip r:embed="rId3" cstate="email">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p:blipFill>
        <p:spPr bwMode="auto">
          <a:xfrm>
            <a:off x="0" y="-46038"/>
            <a:ext cx="12192000" cy="491490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SUTD_logo_eng_tag_hor_rev.png                                  0067E120Macintosh HD                   C3E3C126:">
            <a:extLst>
              <a:ext uri="{FF2B5EF4-FFF2-40B4-BE49-F238E27FC236}">
                <a16:creationId xmlns:a16="http://schemas.microsoft.com/office/drawing/2014/main" id="{6F6F57B8-88B0-4164-B4F6-685A163B0964}"/>
              </a:ext>
            </a:extLst>
          </p:cNvPr>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9315945" y="401782"/>
            <a:ext cx="2280044" cy="978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359132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F0E2C-2A09-409A-9842-69C8A559ABFB}"/>
              </a:ext>
            </a:extLst>
          </p:cNvPr>
          <p:cNvSpPr>
            <a:spLocks noGrp="1"/>
          </p:cNvSpPr>
          <p:nvPr>
            <p:ph type="title"/>
          </p:nvPr>
        </p:nvSpPr>
        <p:spPr>
          <a:xfrm>
            <a:off x="1097280" y="286603"/>
            <a:ext cx="10058400" cy="1450757"/>
          </a:xfrm>
        </p:spPr>
        <p:txBody>
          <a:bodyPr>
            <a:normAutofit/>
          </a:bodyPr>
          <a:lstStyle/>
          <a:p>
            <a:r>
              <a:rPr lang="en-SG" dirty="0"/>
              <a:t>Future work</a:t>
            </a:r>
          </a:p>
        </p:txBody>
      </p:sp>
      <p:sp>
        <p:nvSpPr>
          <p:cNvPr id="4" name="Footer Placeholder 3">
            <a:extLst>
              <a:ext uri="{FF2B5EF4-FFF2-40B4-BE49-F238E27FC236}">
                <a16:creationId xmlns:a16="http://schemas.microsoft.com/office/drawing/2014/main" id="{6FBC651E-A079-4DA7-9FFB-9E6C455D941F}"/>
              </a:ext>
            </a:extLst>
          </p:cNvPr>
          <p:cNvSpPr>
            <a:spLocks noGrp="1"/>
          </p:cNvSpPr>
          <p:nvPr>
            <p:ph type="ftr" sz="quarter" idx="11"/>
          </p:nvPr>
        </p:nvSpPr>
        <p:spPr>
          <a:xfrm>
            <a:off x="3686185" y="6459785"/>
            <a:ext cx="4822804" cy="365125"/>
          </a:xfrm>
        </p:spPr>
        <p:txBody>
          <a:bodyPr>
            <a:normAutofit/>
          </a:bodyPr>
          <a:lstStyle/>
          <a:p>
            <a:pPr>
              <a:spcAft>
                <a:spcPts val="600"/>
              </a:spcAft>
            </a:pPr>
            <a:r>
              <a:rPr lang="en-SG"/>
              <a:t>Lynette Cheah, Sustainable Urban Mobility Lab</a:t>
            </a:r>
          </a:p>
        </p:txBody>
      </p:sp>
      <p:sp>
        <p:nvSpPr>
          <p:cNvPr id="5" name="Slide Number Placeholder 4">
            <a:extLst>
              <a:ext uri="{FF2B5EF4-FFF2-40B4-BE49-F238E27FC236}">
                <a16:creationId xmlns:a16="http://schemas.microsoft.com/office/drawing/2014/main" id="{04559A02-AC70-49F9-A81F-5C4630A17309}"/>
              </a:ext>
            </a:extLst>
          </p:cNvPr>
          <p:cNvSpPr>
            <a:spLocks noGrp="1"/>
          </p:cNvSpPr>
          <p:nvPr>
            <p:ph type="sldNum" sz="quarter" idx="12"/>
          </p:nvPr>
        </p:nvSpPr>
        <p:spPr>
          <a:xfrm>
            <a:off x="9900458" y="6459785"/>
            <a:ext cx="1312025" cy="365125"/>
          </a:xfrm>
        </p:spPr>
        <p:txBody>
          <a:bodyPr>
            <a:normAutofit/>
          </a:bodyPr>
          <a:lstStyle/>
          <a:p>
            <a:pPr>
              <a:spcAft>
                <a:spcPts val="600"/>
              </a:spcAft>
            </a:pPr>
            <a:fld id="{803AE43B-A6C1-4924-9D14-7259CCF688D0}" type="slidenum">
              <a:rPr lang="en-SG" smtClean="0"/>
              <a:pPr>
                <a:spcAft>
                  <a:spcPts val="600"/>
                </a:spcAft>
              </a:pPr>
              <a:t>31</a:t>
            </a:fld>
            <a:endParaRPr lang="en-SG"/>
          </a:p>
        </p:txBody>
      </p:sp>
      <p:graphicFrame>
        <p:nvGraphicFramePr>
          <p:cNvPr id="7" name="Content Placeholder 2">
            <a:extLst>
              <a:ext uri="{FF2B5EF4-FFF2-40B4-BE49-F238E27FC236}">
                <a16:creationId xmlns:a16="http://schemas.microsoft.com/office/drawing/2014/main" id="{25C9F5EF-090D-443C-B5CA-8F0AD6A8D613}"/>
              </a:ext>
            </a:extLst>
          </p:cNvPr>
          <p:cNvGraphicFramePr>
            <a:graphicFrameLocks noGrp="1"/>
          </p:cNvGraphicFramePr>
          <p:nvPr>
            <p:ph idx="1"/>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326559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2A16F7A-39D3-46AA-A872-8FD0F61F7E1C}"/>
              </a:ext>
            </a:extLst>
          </p:cNvPr>
          <p:cNvSpPr>
            <a:spLocks noGrp="1"/>
          </p:cNvSpPr>
          <p:nvPr>
            <p:ph type="ftr" sz="quarter" idx="11"/>
          </p:nvPr>
        </p:nvSpPr>
        <p:spPr/>
        <p:txBody>
          <a:bodyPr/>
          <a:lstStyle/>
          <a:p>
            <a:r>
              <a:rPr lang="en-SG"/>
              <a:t>Lynette Cheah, Sustainable Urban Mobility Lab</a:t>
            </a:r>
          </a:p>
        </p:txBody>
      </p:sp>
      <p:sp>
        <p:nvSpPr>
          <p:cNvPr id="3" name="Slide Number Placeholder 2">
            <a:extLst>
              <a:ext uri="{FF2B5EF4-FFF2-40B4-BE49-F238E27FC236}">
                <a16:creationId xmlns:a16="http://schemas.microsoft.com/office/drawing/2014/main" id="{F6514B23-10C0-4D71-9A39-213FC3365A89}"/>
              </a:ext>
            </a:extLst>
          </p:cNvPr>
          <p:cNvSpPr>
            <a:spLocks noGrp="1"/>
          </p:cNvSpPr>
          <p:nvPr>
            <p:ph type="sldNum" sz="quarter" idx="12"/>
          </p:nvPr>
        </p:nvSpPr>
        <p:spPr/>
        <p:txBody>
          <a:bodyPr/>
          <a:lstStyle/>
          <a:p>
            <a:fld id="{803AE43B-A6C1-4924-9D14-7259CCF688D0}" type="slidenum">
              <a:rPr lang="en-SG" smtClean="0"/>
              <a:t>32</a:t>
            </a:fld>
            <a:endParaRPr lang="en-SG"/>
          </a:p>
        </p:txBody>
      </p:sp>
      <p:sp>
        <p:nvSpPr>
          <p:cNvPr id="4" name="TextBox 3">
            <a:extLst>
              <a:ext uri="{FF2B5EF4-FFF2-40B4-BE49-F238E27FC236}">
                <a16:creationId xmlns:a16="http://schemas.microsoft.com/office/drawing/2014/main" id="{694698EE-45A5-405B-AF68-E65C050E0D90}"/>
              </a:ext>
            </a:extLst>
          </p:cNvPr>
          <p:cNvSpPr txBox="1"/>
          <p:nvPr/>
        </p:nvSpPr>
        <p:spPr>
          <a:xfrm>
            <a:off x="801773" y="3610289"/>
            <a:ext cx="10119360" cy="2462213"/>
          </a:xfrm>
          <a:prstGeom prst="rect">
            <a:avLst/>
          </a:prstGeom>
          <a:noFill/>
        </p:spPr>
        <p:txBody>
          <a:bodyPr wrap="square" numCol="3" rtlCol="0">
            <a:spAutoFit/>
          </a:bodyPr>
          <a:lstStyle/>
          <a:p>
            <a:pPr marL="342900" indent="-342900">
              <a:buAutoNum type="arabicPeriod"/>
            </a:pPr>
            <a:r>
              <a:rPr lang="en-SG" sz="1400" dirty="0">
                <a:solidFill>
                  <a:schemeClr val="tx1">
                    <a:lumMod val="75000"/>
                    <a:lumOff val="25000"/>
                  </a:schemeClr>
                </a:solidFill>
              </a:rPr>
              <a:t>ITF, 2015</a:t>
            </a:r>
          </a:p>
          <a:p>
            <a:pPr marL="342900" indent="-342900">
              <a:buAutoNum type="arabicPeriod"/>
            </a:pPr>
            <a:r>
              <a:rPr lang="en-SG" sz="1400" dirty="0" err="1">
                <a:solidFill>
                  <a:schemeClr val="tx1">
                    <a:lumMod val="75000"/>
                    <a:lumOff val="25000"/>
                  </a:schemeClr>
                </a:solidFill>
              </a:rPr>
              <a:t>Jeroschewski</a:t>
            </a:r>
            <a:r>
              <a:rPr lang="en-SG" sz="1400" dirty="0">
                <a:solidFill>
                  <a:schemeClr val="tx1">
                    <a:lumMod val="75000"/>
                    <a:lumOff val="25000"/>
                  </a:schemeClr>
                </a:solidFill>
              </a:rPr>
              <a:t>, 2015</a:t>
            </a:r>
          </a:p>
          <a:p>
            <a:pPr marL="342900" indent="-342900">
              <a:buAutoNum type="arabicPeriod"/>
            </a:pPr>
            <a:r>
              <a:rPr lang="en-SG" sz="1400" dirty="0" err="1">
                <a:solidFill>
                  <a:schemeClr val="tx1">
                    <a:lumMod val="75000"/>
                    <a:lumOff val="25000"/>
                  </a:schemeClr>
                </a:solidFill>
              </a:rPr>
              <a:t>Nakamichi</a:t>
            </a:r>
            <a:r>
              <a:rPr lang="en-SG" sz="1400" dirty="0">
                <a:solidFill>
                  <a:schemeClr val="tx1">
                    <a:lumMod val="75000"/>
                    <a:lumOff val="25000"/>
                  </a:schemeClr>
                </a:solidFill>
              </a:rPr>
              <a:t> et al., 2016</a:t>
            </a:r>
          </a:p>
          <a:p>
            <a:pPr marL="342900" indent="-342900">
              <a:buAutoNum type="arabicPeriod"/>
            </a:pPr>
            <a:r>
              <a:rPr lang="en-SG" sz="1400" dirty="0">
                <a:solidFill>
                  <a:schemeClr val="tx1">
                    <a:lumMod val="75000"/>
                    <a:lumOff val="25000"/>
                  </a:schemeClr>
                </a:solidFill>
              </a:rPr>
              <a:t>US NRF, 2019</a:t>
            </a:r>
          </a:p>
          <a:p>
            <a:pPr marL="342900" indent="-342900">
              <a:buAutoNum type="arabicPeriod"/>
            </a:pPr>
            <a:r>
              <a:rPr lang="en-SG" sz="1400" dirty="0" err="1">
                <a:solidFill>
                  <a:schemeClr val="tx1">
                    <a:lumMod val="75000"/>
                    <a:lumOff val="25000"/>
                  </a:schemeClr>
                </a:solidFill>
              </a:rPr>
              <a:t>Koukova</a:t>
            </a:r>
            <a:r>
              <a:rPr lang="en-SG" sz="1400" dirty="0">
                <a:solidFill>
                  <a:schemeClr val="tx1">
                    <a:lumMod val="75000"/>
                    <a:lumOff val="25000"/>
                  </a:schemeClr>
                </a:solidFill>
              </a:rPr>
              <a:t> et al., 2012</a:t>
            </a:r>
          </a:p>
          <a:p>
            <a:pPr marL="342900" indent="-342900">
              <a:buAutoNum type="arabicPeriod"/>
            </a:pPr>
            <a:r>
              <a:rPr lang="en-SG" sz="1400" dirty="0">
                <a:solidFill>
                  <a:schemeClr val="tx1">
                    <a:lumMod val="75000"/>
                    <a:lumOff val="25000"/>
                  </a:schemeClr>
                </a:solidFill>
              </a:rPr>
              <a:t>Zhang et al., 2005</a:t>
            </a:r>
          </a:p>
          <a:p>
            <a:pPr marL="342900" indent="-342900">
              <a:buAutoNum type="arabicPeriod"/>
            </a:pPr>
            <a:r>
              <a:rPr lang="en-SG" sz="1400" dirty="0" err="1">
                <a:solidFill>
                  <a:schemeClr val="tx1">
                    <a:lumMod val="75000"/>
                    <a:lumOff val="25000"/>
                  </a:schemeClr>
                </a:solidFill>
              </a:rPr>
              <a:t>iPrice</a:t>
            </a:r>
            <a:r>
              <a:rPr lang="en-SG" sz="1400" dirty="0">
                <a:solidFill>
                  <a:schemeClr val="tx1">
                    <a:lumMod val="75000"/>
                    <a:lumOff val="25000"/>
                  </a:schemeClr>
                </a:solidFill>
              </a:rPr>
              <a:t>, 2019</a:t>
            </a:r>
          </a:p>
          <a:p>
            <a:pPr marL="342900" indent="-342900">
              <a:buAutoNum type="arabicPeriod"/>
            </a:pPr>
            <a:r>
              <a:rPr lang="en-SG" sz="1400" dirty="0" err="1">
                <a:solidFill>
                  <a:schemeClr val="tx1">
                    <a:lumMod val="75000"/>
                    <a:lumOff val="25000"/>
                  </a:schemeClr>
                </a:solidFill>
              </a:rPr>
              <a:t>Unni</a:t>
            </a:r>
            <a:r>
              <a:rPr lang="en-SG" sz="1400" dirty="0">
                <a:solidFill>
                  <a:schemeClr val="tx1">
                    <a:lumMod val="75000"/>
                    <a:lumOff val="25000"/>
                  </a:schemeClr>
                </a:solidFill>
              </a:rPr>
              <a:t> et al., 2015</a:t>
            </a:r>
          </a:p>
          <a:p>
            <a:pPr marL="342900" indent="-342900">
              <a:buAutoNum type="arabicPeriod"/>
            </a:pPr>
            <a:r>
              <a:rPr lang="en-SG" sz="1400" dirty="0">
                <a:solidFill>
                  <a:schemeClr val="tx1">
                    <a:lumMod val="75000"/>
                    <a:lumOff val="25000"/>
                  </a:schemeClr>
                </a:solidFill>
              </a:rPr>
              <a:t>Al Karim, 2013</a:t>
            </a:r>
          </a:p>
          <a:p>
            <a:pPr marL="342900" indent="-342900">
              <a:buAutoNum type="arabicPeriod"/>
            </a:pPr>
            <a:r>
              <a:rPr lang="en-SG" sz="1400" dirty="0">
                <a:solidFill>
                  <a:schemeClr val="tx1">
                    <a:lumMod val="75000"/>
                    <a:lumOff val="25000"/>
                  </a:schemeClr>
                </a:solidFill>
              </a:rPr>
              <a:t>Nguyen et al., 2019</a:t>
            </a:r>
          </a:p>
          <a:p>
            <a:pPr marL="342900" indent="-342900">
              <a:buFont typeface="+mj-lt"/>
              <a:buAutoNum type="arabicPeriod" startAt="11"/>
            </a:pPr>
            <a:r>
              <a:rPr lang="en-SG" sz="1400" dirty="0" err="1">
                <a:solidFill>
                  <a:schemeClr val="tx1">
                    <a:lumMod val="75000"/>
                    <a:lumOff val="25000"/>
                  </a:schemeClr>
                </a:solidFill>
              </a:rPr>
              <a:t>Gawor</a:t>
            </a:r>
            <a:r>
              <a:rPr lang="en-SG" sz="1400" dirty="0">
                <a:solidFill>
                  <a:schemeClr val="tx1">
                    <a:lumMod val="75000"/>
                    <a:lumOff val="25000"/>
                  </a:schemeClr>
                </a:solidFill>
              </a:rPr>
              <a:t> and </a:t>
            </a:r>
            <a:r>
              <a:rPr lang="en-SG" sz="1400" dirty="0" err="1">
                <a:solidFill>
                  <a:schemeClr val="tx1">
                    <a:lumMod val="75000"/>
                    <a:lumOff val="25000"/>
                  </a:schemeClr>
                </a:solidFill>
              </a:rPr>
              <a:t>Hoberg</a:t>
            </a:r>
            <a:r>
              <a:rPr lang="en-SG" sz="1400" dirty="0">
                <a:solidFill>
                  <a:schemeClr val="tx1">
                    <a:lumMod val="75000"/>
                    <a:lumOff val="25000"/>
                  </a:schemeClr>
                </a:solidFill>
              </a:rPr>
              <a:t>, 2019</a:t>
            </a:r>
          </a:p>
          <a:p>
            <a:pPr marL="342900" indent="-342900">
              <a:buAutoNum type="arabicPeriod" startAt="11"/>
            </a:pPr>
            <a:r>
              <a:rPr lang="en-SG" sz="1400" dirty="0">
                <a:solidFill>
                  <a:schemeClr val="tx1">
                    <a:lumMod val="75000"/>
                    <a:lumOff val="25000"/>
                  </a:schemeClr>
                </a:solidFill>
              </a:rPr>
              <a:t>Autry et al., 2012</a:t>
            </a:r>
          </a:p>
          <a:p>
            <a:pPr marL="342900" indent="-342900">
              <a:buAutoNum type="arabicPeriod" startAt="11"/>
            </a:pPr>
            <a:r>
              <a:rPr lang="en-SG" sz="1400" dirty="0">
                <a:solidFill>
                  <a:schemeClr val="tx1">
                    <a:lumMod val="75000"/>
                    <a:lumOff val="25000"/>
                  </a:schemeClr>
                </a:solidFill>
              </a:rPr>
              <a:t>Ma, 2017</a:t>
            </a:r>
          </a:p>
          <a:p>
            <a:pPr marL="342900" indent="-342900">
              <a:buAutoNum type="arabicPeriod" startAt="11"/>
            </a:pPr>
            <a:r>
              <a:rPr lang="en-SG" sz="1400" dirty="0">
                <a:solidFill>
                  <a:schemeClr val="tx1">
                    <a:lumMod val="75000"/>
                    <a:lumOff val="25000"/>
                  </a:schemeClr>
                </a:solidFill>
              </a:rPr>
              <a:t>Schindler et al., 2005</a:t>
            </a:r>
          </a:p>
          <a:p>
            <a:pPr marL="342900" indent="-342900">
              <a:buAutoNum type="arabicPeriod" startAt="11"/>
            </a:pPr>
            <a:r>
              <a:rPr lang="en-SG" sz="1400" dirty="0">
                <a:solidFill>
                  <a:schemeClr val="tx1">
                    <a:lumMod val="75000"/>
                    <a:lumOff val="25000"/>
                  </a:schemeClr>
                </a:solidFill>
              </a:rPr>
              <a:t>Dotcom Distribution, 2016</a:t>
            </a:r>
          </a:p>
          <a:p>
            <a:pPr marL="342900" indent="-342900">
              <a:buAutoNum type="arabicPeriod" startAt="11"/>
            </a:pPr>
            <a:r>
              <a:rPr lang="en-SG" sz="1400" dirty="0">
                <a:solidFill>
                  <a:schemeClr val="tx1">
                    <a:lumMod val="75000"/>
                    <a:lumOff val="25000"/>
                  </a:schemeClr>
                </a:solidFill>
              </a:rPr>
              <a:t>O’Rourke and Ringer, 2016</a:t>
            </a:r>
          </a:p>
          <a:p>
            <a:pPr marL="342900" indent="-342900">
              <a:buAutoNum type="arabicPeriod" startAt="11"/>
            </a:pPr>
            <a:r>
              <a:rPr lang="en-SG" sz="1400" dirty="0" err="1">
                <a:solidFill>
                  <a:schemeClr val="tx1">
                    <a:lumMod val="75000"/>
                    <a:lumOff val="25000"/>
                  </a:schemeClr>
                </a:solidFill>
              </a:rPr>
              <a:t>Amenta</a:t>
            </a:r>
            <a:r>
              <a:rPr lang="en-SG" sz="1400" dirty="0">
                <a:solidFill>
                  <a:schemeClr val="tx1">
                    <a:lumMod val="75000"/>
                    <a:lumOff val="25000"/>
                  </a:schemeClr>
                </a:solidFill>
              </a:rPr>
              <a:t> and Sanguinetti, 2020</a:t>
            </a:r>
          </a:p>
          <a:p>
            <a:pPr marL="342900" indent="-342900">
              <a:buAutoNum type="arabicPeriod" startAt="11"/>
            </a:pPr>
            <a:r>
              <a:rPr lang="en-SG" sz="1400" dirty="0">
                <a:solidFill>
                  <a:schemeClr val="tx1">
                    <a:lumMod val="75000"/>
                    <a:lumOff val="25000"/>
                  </a:schemeClr>
                </a:solidFill>
              </a:rPr>
              <a:t>Brunetti et al., 2018</a:t>
            </a:r>
          </a:p>
          <a:p>
            <a:pPr marL="342900" indent="-342900">
              <a:buAutoNum type="arabicPeriod" startAt="11"/>
            </a:pPr>
            <a:r>
              <a:rPr lang="en-SG" sz="1400" dirty="0" err="1">
                <a:solidFill>
                  <a:schemeClr val="tx1">
                    <a:lumMod val="75000"/>
                    <a:lumOff val="25000"/>
                  </a:schemeClr>
                </a:solidFill>
              </a:rPr>
              <a:t>SimilarWeb</a:t>
            </a:r>
            <a:r>
              <a:rPr lang="en-SG" sz="1400" dirty="0">
                <a:solidFill>
                  <a:schemeClr val="tx1">
                    <a:lumMod val="75000"/>
                    <a:lumOff val="25000"/>
                  </a:schemeClr>
                </a:solidFill>
              </a:rPr>
              <a:t>, 2019</a:t>
            </a:r>
          </a:p>
          <a:p>
            <a:pPr marL="342900" indent="-342900">
              <a:buAutoNum type="arabicPeriod" startAt="11"/>
            </a:pPr>
            <a:r>
              <a:rPr lang="en-SG" sz="1400" dirty="0">
                <a:solidFill>
                  <a:schemeClr val="tx1">
                    <a:lumMod val="75000"/>
                    <a:lumOff val="25000"/>
                  </a:schemeClr>
                </a:solidFill>
              </a:rPr>
              <a:t>Brennan, 2016</a:t>
            </a:r>
          </a:p>
          <a:p>
            <a:pPr marL="342900" indent="-342900">
              <a:buAutoNum type="arabicPeriod" startAt="11"/>
            </a:pPr>
            <a:r>
              <a:rPr lang="en-SG" sz="1400" dirty="0" err="1">
                <a:solidFill>
                  <a:schemeClr val="tx1">
                    <a:lumMod val="75000"/>
                    <a:lumOff val="25000"/>
                  </a:schemeClr>
                </a:solidFill>
              </a:rPr>
              <a:t>Weideli</a:t>
            </a:r>
            <a:r>
              <a:rPr lang="en-SG" sz="1400" dirty="0">
                <a:solidFill>
                  <a:schemeClr val="tx1">
                    <a:lumMod val="75000"/>
                    <a:lumOff val="25000"/>
                  </a:schemeClr>
                </a:solidFill>
              </a:rPr>
              <a:t>, 2013</a:t>
            </a:r>
          </a:p>
          <a:p>
            <a:pPr marL="342900" indent="-342900">
              <a:buAutoNum type="arabicPeriod" startAt="11"/>
            </a:pPr>
            <a:endParaRPr lang="en-SG" sz="1400" dirty="0">
              <a:solidFill>
                <a:schemeClr val="tx1">
                  <a:lumMod val="75000"/>
                  <a:lumOff val="25000"/>
                </a:schemeClr>
              </a:solidFill>
            </a:endParaRPr>
          </a:p>
          <a:p>
            <a:pPr marL="342900" indent="-342900">
              <a:buAutoNum type="arabicPeriod" startAt="11"/>
            </a:pPr>
            <a:endParaRPr lang="en-SG" sz="1400" dirty="0">
              <a:solidFill>
                <a:schemeClr val="tx1">
                  <a:lumMod val="75000"/>
                  <a:lumOff val="25000"/>
                </a:schemeClr>
              </a:solidFill>
            </a:endParaRPr>
          </a:p>
        </p:txBody>
      </p:sp>
      <p:sp>
        <p:nvSpPr>
          <p:cNvPr id="5" name="TextBox 4">
            <a:extLst>
              <a:ext uri="{FF2B5EF4-FFF2-40B4-BE49-F238E27FC236}">
                <a16:creationId xmlns:a16="http://schemas.microsoft.com/office/drawing/2014/main" id="{FE57DB77-F3F9-4AF9-9D98-FCB6F3ADA834}"/>
              </a:ext>
            </a:extLst>
          </p:cNvPr>
          <p:cNvSpPr txBox="1"/>
          <p:nvPr/>
        </p:nvSpPr>
        <p:spPr>
          <a:xfrm>
            <a:off x="801773" y="3223006"/>
            <a:ext cx="1230978" cy="369332"/>
          </a:xfrm>
          <a:prstGeom prst="rect">
            <a:avLst/>
          </a:prstGeom>
          <a:noFill/>
        </p:spPr>
        <p:txBody>
          <a:bodyPr wrap="none" rtlCol="0">
            <a:spAutoFit/>
          </a:bodyPr>
          <a:lstStyle/>
          <a:p>
            <a:r>
              <a:rPr lang="en-SG" dirty="0"/>
              <a:t>References</a:t>
            </a:r>
          </a:p>
        </p:txBody>
      </p:sp>
    </p:spTree>
    <p:extLst>
      <p:ext uri="{BB962C8B-B14F-4D97-AF65-F5344CB8AC3E}">
        <p14:creationId xmlns:p14="http://schemas.microsoft.com/office/powerpoint/2010/main" val="22935669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061289D-861D-3A48-BAD9-45335B512B13}"/>
              </a:ext>
            </a:extLst>
          </p:cNvPr>
          <p:cNvSpPr>
            <a:spLocks noGrp="1"/>
          </p:cNvSpPr>
          <p:nvPr>
            <p:ph type="ftr" sz="quarter" idx="11"/>
          </p:nvPr>
        </p:nvSpPr>
        <p:spPr/>
        <p:txBody>
          <a:bodyPr/>
          <a:lstStyle/>
          <a:p>
            <a:r>
              <a:rPr lang="en-SG"/>
              <a:t>Lynette Cheah, Sustainable Urban Mobility Lab</a:t>
            </a:r>
          </a:p>
        </p:txBody>
      </p:sp>
      <p:sp>
        <p:nvSpPr>
          <p:cNvPr id="3" name="Slide Number Placeholder 2">
            <a:extLst>
              <a:ext uri="{FF2B5EF4-FFF2-40B4-BE49-F238E27FC236}">
                <a16:creationId xmlns:a16="http://schemas.microsoft.com/office/drawing/2014/main" id="{5D6E9FBF-3E31-9A39-3D45-CB782D074DD7}"/>
              </a:ext>
            </a:extLst>
          </p:cNvPr>
          <p:cNvSpPr>
            <a:spLocks noGrp="1"/>
          </p:cNvSpPr>
          <p:nvPr>
            <p:ph type="sldNum" sz="quarter" idx="12"/>
          </p:nvPr>
        </p:nvSpPr>
        <p:spPr/>
        <p:txBody>
          <a:bodyPr/>
          <a:lstStyle/>
          <a:p>
            <a:fld id="{803AE43B-A6C1-4924-9D14-7259CCF688D0}" type="slidenum">
              <a:rPr lang="en-SG" smtClean="0"/>
              <a:t>4</a:t>
            </a:fld>
            <a:endParaRPr lang="en-SG"/>
          </a:p>
        </p:txBody>
      </p:sp>
      <p:pic>
        <p:nvPicPr>
          <p:cNvPr id="4098" name="Picture 2" descr="Emissions by sector – pie charts">
            <a:extLst>
              <a:ext uri="{FF2B5EF4-FFF2-40B4-BE49-F238E27FC236}">
                <a16:creationId xmlns:a16="http://schemas.microsoft.com/office/drawing/2014/main" id="{4DA882FF-44EA-F8FE-6897-1F3FFB7A4D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9334" y="33090"/>
            <a:ext cx="6613331" cy="62625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41171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F2C0321-6B3E-ED3F-F5BA-0D05D6A6A0DC}"/>
              </a:ext>
            </a:extLst>
          </p:cNvPr>
          <p:cNvSpPr>
            <a:spLocks noGrp="1"/>
          </p:cNvSpPr>
          <p:nvPr>
            <p:ph type="title"/>
          </p:nvPr>
        </p:nvSpPr>
        <p:spPr>
          <a:xfrm>
            <a:off x="439358" y="199765"/>
            <a:ext cx="10058400" cy="761612"/>
          </a:xfrm>
        </p:spPr>
        <p:txBody>
          <a:bodyPr>
            <a:normAutofit/>
          </a:bodyPr>
          <a:lstStyle/>
          <a:p>
            <a:r>
              <a:rPr lang="en-SG" sz="4000" b="1" dirty="0"/>
              <a:t>Road transport is a main contributor</a:t>
            </a:r>
          </a:p>
        </p:txBody>
      </p:sp>
      <p:sp>
        <p:nvSpPr>
          <p:cNvPr id="2" name="Footer Placeholder 1">
            <a:extLst>
              <a:ext uri="{FF2B5EF4-FFF2-40B4-BE49-F238E27FC236}">
                <a16:creationId xmlns:a16="http://schemas.microsoft.com/office/drawing/2014/main" id="{4419D6CF-6F00-5E59-2EF3-3DFD0969324A}"/>
              </a:ext>
            </a:extLst>
          </p:cNvPr>
          <p:cNvSpPr>
            <a:spLocks noGrp="1"/>
          </p:cNvSpPr>
          <p:nvPr>
            <p:ph type="ftr" sz="quarter" idx="11"/>
          </p:nvPr>
        </p:nvSpPr>
        <p:spPr/>
        <p:txBody>
          <a:bodyPr/>
          <a:lstStyle/>
          <a:p>
            <a:r>
              <a:rPr lang="en-SG"/>
              <a:t>Lynette Cheah, Sustainable Urban Mobility Lab</a:t>
            </a:r>
          </a:p>
        </p:txBody>
      </p:sp>
      <p:sp>
        <p:nvSpPr>
          <p:cNvPr id="3" name="Slide Number Placeholder 2">
            <a:extLst>
              <a:ext uri="{FF2B5EF4-FFF2-40B4-BE49-F238E27FC236}">
                <a16:creationId xmlns:a16="http://schemas.microsoft.com/office/drawing/2014/main" id="{CF28F2B1-02CC-6CB9-E810-F5B2C024B456}"/>
              </a:ext>
            </a:extLst>
          </p:cNvPr>
          <p:cNvSpPr>
            <a:spLocks noGrp="1"/>
          </p:cNvSpPr>
          <p:nvPr>
            <p:ph type="sldNum" sz="quarter" idx="12"/>
          </p:nvPr>
        </p:nvSpPr>
        <p:spPr/>
        <p:txBody>
          <a:bodyPr/>
          <a:lstStyle/>
          <a:p>
            <a:fld id="{803AE43B-A6C1-4924-9D14-7259CCF688D0}" type="slidenum">
              <a:rPr lang="en-SG" smtClean="0"/>
              <a:t>5</a:t>
            </a:fld>
            <a:endParaRPr lang="en-SG"/>
          </a:p>
        </p:txBody>
      </p:sp>
      <p:pic>
        <p:nvPicPr>
          <p:cNvPr id="3074" name="Picture 2" descr="Transport CO2 emissions by mode">
            <a:extLst>
              <a:ext uri="{FF2B5EF4-FFF2-40B4-BE49-F238E27FC236}">
                <a16:creationId xmlns:a16="http://schemas.microsoft.com/office/drawing/2014/main" id="{C298092E-9695-42D9-B59C-34557CE490C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0" y="1048215"/>
            <a:ext cx="12192000" cy="529702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6664CB92-6F6D-85D2-241C-A8EBD8CEE28B}"/>
              </a:ext>
            </a:extLst>
          </p:cNvPr>
          <p:cNvSpPr txBox="1"/>
          <p:nvPr/>
        </p:nvSpPr>
        <p:spPr>
          <a:xfrm>
            <a:off x="10760927" y="5740187"/>
            <a:ext cx="1208935" cy="523220"/>
          </a:xfrm>
          <a:prstGeom prst="rect">
            <a:avLst/>
          </a:prstGeom>
          <a:noFill/>
        </p:spPr>
        <p:txBody>
          <a:bodyPr wrap="square" rtlCol="0">
            <a:spAutoFit/>
          </a:bodyPr>
          <a:lstStyle/>
          <a:p>
            <a:r>
              <a:rPr lang="en-SG" sz="1400" dirty="0">
                <a:solidFill>
                  <a:schemeClr val="tx1">
                    <a:lumMod val="50000"/>
                    <a:lumOff val="50000"/>
                  </a:schemeClr>
                </a:solidFill>
              </a:rPr>
              <a:t>Source:</a:t>
            </a:r>
          </a:p>
          <a:p>
            <a:r>
              <a:rPr lang="en-SG" sz="1400" dirty="0">
                <a:solidFill>
                  <a:schemeClr val="tx1">
                    <a:lumMod val="50000"/>
                    <a:lumOff val="50000"/>
                  </a:schemeClr>
                </a:solidFill>
              </a:rPr>
              <a:t>SLOCAT, 2022</a:t>
            </a:r>
          </a:p>
        </p:txBody>
      </p:sp>
    </p:spTree>
    <p:extLst>
      <p:ext uri="{BB962C8B-B14F-4D97-AF65-F5344CB8AC3E}">
        <p14:creationId xmlns:p14="http://schemas.microsoft.com/office/powerpoint/2010/main" val="370844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26" name="Picture 2" descr="Figure 2">
            <a:extLst>
              <a:ext uri="{FF2B5EF4-FFF2-40B4-BE49-F238E27FC236}">
                <a16:creationId xmlns:a16="http://schemas.microsoft.com/office/drawing/2014/main" id="{2F15833D-FD08-4C0F-A0EB-0723E832A39B}"/>
              </a:ext>
            </a:extLst>
          </p:cNvPr>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911566" y="0"/>
            <a:ext cx="10368868" cy="6263407"/>
          </a:xfrm>
          <a:prstGeom prst="rect">
            <a:avLst/>
          </a:prstGeom>
          <a:noFill/>
          <a:extLst>
            <a:ext uri="{909E8E84-426E-40DD-AFC4-6F175D3DCCD1}">
              <a14:hiddenFill xmlns:a14="http://schemas.microsoft.com/office/drawing/2010/main">
                <a:solidFill>
                  <a:srgbClr val="FFFFFF"/>
                </a:solidFill>
              </a14:hiddenFill>
            </a:ext>
          </a:extLst>
        </p:spPr>
      </p:pic>
      <p:sp>
        <p:nvSpPr>
          <p:cNvPr id="6" name="Footer Placeholder 5">
            <a:extLst>
              <a:ext uri="{FF2B5EF4-FFF2-40B4-BE49-F238E27FC236}">
                <a16:creationId xmlns:a16="http://schemas.microsoft.com/office/drawing/2014/main" id="{E5E4A684-316D-4C23-9431-86BAB7758A93}"/>
              </a:ext>
            </a:extLst>
          </p:cNvPr>
          <p:cNvSpPr>
            <a:spLocks noGrp="1"/>
          </p:cNvSpPr>
          <p:nvPr>
            <p:ph type="ftr" sz="quarter" idx="11"/>
          </p:nvPr>
        </p:nvSpPr>
        <p:spPr/>
        <p:txBody>
          <a:bodyPr/>
          <a:lstStyle/>
          <a:p>
            <a:r>
              <a:rPr lang="en-SG"/>
              <a:t>Lynette Cheah, Sustainable Urban Mobility Lab</a:t>
            </a:r>
          </a:p>
        </p:txBody>
      </p:sp>
      <p:sp>
        <p:nvSpPr>
          <p:cNvPr id="4" name="Slide Number Placeholder 3">
            <a:extLst>
              <a:ext uri="{FF2B5EF4-FFF2-40B4-BE49-F238E27FC236}">
                <a16:creationId xmlns:a16="http://schemas.microsoft.com/office/drawing/2014/main" id="{CE4A8DFC-3E22-4316-AFEF-47C109CBB2EE}"/>
              </a:ext>
            </a:extLst>
          </p:cNvPr>
          <p:cNvSpPr>
            <a:spLocks noGrp="1"/>
          </p:cNvSpPr>
          <p:nvPr>
            <p:ph type="sldNum" sz="quarter" idx="12"/>
          </p:nvPr>
        </p:nvSpPr>
        <p:spPr/>
        <p:txBody>
          <a:bodyPr/>
          <a:lstStyle/>
          <a:p>
            <a:fld id="{803AE43B-A6C1-4924-9D14-7259CCF688D0}" type="slidenum">
              <a:rPr lang="en-SG" smtClean="0"/>
              <a:t>6</a:t>
            </a:fld>
            <a:endParaRPr lang="en-SG"/>
          </a:p>
        </p:txBody>
      </p:sp>
      <p:sp>
        <p:nvSpPr>
          <p:cNvPr id="5" name="TextBox 4">
            <a:extLst>
              <a:ext uri="{FF2B5EF4-FFF2-40B4-BE49-F238E27FC236}">
                <a16:creationId xmlns:a16="http://schemas.microsoft.com/office/drawing/2014/main" id="{4C881206-3679-4494-92D1-EFDBFAE5A7E0}"/>
              </a:ext>
            </a:extLst>
          </p:cNvPr>
          <p:cNvSpPr txBox="1"/>
          <p:nvPr/>
        </p:nvSpPr>
        <p:spPr>
          <a:xfrm>
            <a:off x="10847644" y="5740187"/>
            <a:ext cx="1122218" cy="523220"/>
          </a:xfrm>
          <a:prstGeom prst="rect">
            <a:avLst/>
          </a:prstGeom>
          <a:noFill/>
        </p:spPr>
        <p:txBody>
          <a:bodyPr wrap="square" rtlCol="0">
            <a:spAutoFit/>
          </a:bodyPr>
          <a:lstStyle/>
          <a:p>
            <a:r>
              <a:rPr lang="en-SG" sz="1400" dirty="0">
                <a:solidFill>
                  <a:schemeClr val="tx1">
                    <a:lumMod val="50000"/>
                    <a:lumOff val="50000"/>
                  </a:schemeClr>
                </a:solidFill>
              </a:rPr>
              <a:t>Source:</a:t>
            </a:r>
          </a:p>
          <a:p>
            <a:r>
              <a:rPr lang="en-SG" sz="1400" dirty="0">
                <a:solidFill>
                  <a:schemeClr val="tx1">
                    <a:lumMod val="50000"/>
                    <a:lumOff val="50000"/>
                  </a:schemeClr>
                </a:solidFill>
              </a:rPr>
              <a:t>ICCT, 2014</a:t>
            </a:r>
          </a:p>
        </p:txBody>
      </p:sp>
    </p:spTree>
    <p:extLst>
      <p:ext uri="{BB962C8B-B14F-4D97-AF65-F5344CB8AC3E}">
        <p14:creationId xmlns:p14="http://schemas.microsoft.com/office/powerpoint/2010/main" val="41757143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4665" y="189561"/>
            <a:ext cx="7850124" cy="1499616"/>
          </a:xfrm>
        </p:spPr>
        <p:txBody>
          <a:bodyPr>
            <a:normAutofit/>
          </a:bodyPr>
          <a:lstStyle/>
          <a:p>
            <a:r>
              <a:rPr lang="en-US" dirty="0"/>
              <a:t>Urban freight trends</a:t>
            </a:r>
            <a:endParaRPr lang="en-SG" dirty="0"/>
          </a:p>
        </p:txBody>
      </p:sp>
      <p:sp>
        <p:nvSpPr>
          <p:cNvPr id="4" name="Slide Number Placeholder 3"/>
          <p:cNvSpPr>
            <a:spLocks noGrp="1"/>
          </p:cNvSpPr>
          <p:nvPr>
            <p:ph type="sldNum" sz="quarter" idx="12"/>
          </p:nvPr>
        </p:nvSpPr>
        <p:spPr/>
        <p:txBody>
          <a:bodyPr/>
          <a:lstStyle/>
          <a:p>
            <a:pPr>
              <a:defRPr/>
            </a:pPr>
            <a:fld id="{0B3D2C9E-5A6C-154B-9337-978C2EA1A60E}" type="slidenum">
              <a:rPr lang="en-US" smtClean="0"/>
              <a:pPr>
                <a:defRPr/>
              </a:pPr>
              <a:t>7</a:t>
            </a:fld>
            <a:endParaRPr lang="en-US" dirty="0"/>
          </a:p>
        </p:txBody>
      </p:sp>
      <p:graphicFrame>
        <p:nvGraphicFramePr>
          <p:cNvPr id="5" name="Diagram 4">
            <a:extLst>
              <a:ext uri="{FF2B5EF4-FFF2-40B4-BE49-F238E27FC236}">
                <a16:creationId xmlns:a16="http://schemas.microsoft.com/office/drawing/2014/main" id="{3A9F5F1A-3A68-4CC7-93B1-215C0DEC4184}"/>
              </a:ext>
            </a:extLst>
          </p:cNvPr>
          <p:cNvGraphicFramePr/>
          <p:nvPr>
            <p:extLst>
              <p:ext uri="{D42A27DB-BD31-4B8C-83A1-F6EECF244321}">
                <p14:modId xmlns:p14="http://schemas.microsoft.com/office/powerpoint/2010/main" val="1894694400"/>
              </p:ext>
            </p:extLst>
          </p:nvPr>
        </p:nvGraphicFramePr>
        <p:xfrm>
          <a:off x="1146316" y="1934536"/>
          <a:ext cx="10004903" cy="42798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Footer Placeholder 3">
            <a:extLst>
              <a:ext uri="{FF2B5EF4-FFF2-40B4-BE49-F238E27FC236}">
                <a16:creationId xmlns:a16="http://schemas.microsoft.com/office/drawing/2014/main" id="{2A9475AE-22D5-AA95-ED80-1B7429B67D9D}"/>
              </a:ext>
            </a:extLst>
          </p:cNvPr>
          <p:cNvSpPr>
            <a:spLocks noGrp="1"/>
          </p:cNvSpPr>
          <p:nvPr>
            <p:ph type="ftr" sz="quarter" idx="11"/>
          </p:nvPr>
        </p:nvSpPr>
        <p:spPr>
          <a:xfrm>
            <a:off x="231777" y="6459785"/>
            <a:ext cx="4822804" cy="365125"/>
          </a:xfrm>
        </p:spPr>
        <p:txBody>
          <a:bodyPr/>
          <a:lstStyle/>
          <a:p>
            <a:r>
              <a:rPr lang="en-SG" dirty="0"/>
              <a:t>Lynette Cheah, Sustainable Urban Mobility Lab</a:t>
            </a:r>
          </a:p>
        </p:txBody>
      </p:sp>
    </p:spTree>
    <p:extLst>
      <p:ext uri="{BB962C8B-B14F-4D97-AF65-F5344CB8AC3E}">
        <p14:creationId xmlns:p14="http://schemas.microsoft.com/office/powerpoint/2010/main" val="32189080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A5C7EBB-9EA8-4242-9FA1-C6239DA404B1}"/>
              </a:ext>
            </a:extLst>
          </p:cNvPr>
          <p:cNvSpPr>
            <a:spLocks noGrp="1"/>
          </p:cNvSpPr>
          <p:nvPr>
            <p:ph idx="1"/>
          </p:nvPr>
        </p:nvSpPr>
        <p:spPr>
          <a:xfrm>
            <a:off x="8433183" y="2548037"/>
            <a:ext cx="2444573" cy="3396776"/>
          </a:xfrm>
        </p:spPr>
        <p:txBody>
          <a:bodyPr/>
          <a:lstStyle/>
          <a:p>
            <a:r>
              <a:rPr lang="en-GB" dirty="0"/>
              <a:t>E-commerce in China accounts for more than 50 percent of worldwide retail sales on the internet.</a:t>
            </a:r>
          </a:p>
          <a:p>
            <a:r>
              <a:rPr lang="en-GB" dirty="0"/>
              <a:t>China's expansion of e-commerce is happening at a rate faster than anywhere else in the world.</a:t>
            </a:r>
          </a:p>
        </p:txBody>
      </p:sp>
      <p:sp>
        <p:nvSpPr>
          <p:cNvPr id="4" name="Footer Placeholder 3">
            <a:extLst>
              <a:ext uri="{FF2B5EF4-FFF2-40B4-BE49-F238E27FC236}">
                <a16:creationId xmlns:a16="http://schemas.microsoft.com/office/drawing/2014/main" id="{C4ED3A73-9F44-4ACD-BED9-17802F362FED}"/>
              </a:ext>
            </a:extLst>
          </p:cNvPr>
          <p:cNvSpPr>
            <a:spLocks noGrp="1"/>
          </p:cNvSpPr>
          <p:nvPr>
            <p:ph type="ftr" sz="quarter" idx="11"/>
          </p:nvPr>
        </p:nvSpPr>
        <p:spPr/>
        <p:txBody>
          <a:bodyPr/>
          <a:lstStyle/>
          <a:p>
            <a:r>
              <a:rPr lang="en-SG" dirty="0"/>
              <a:t>Lynette Cheah, Sustainable Urban Mobility Lab</a:t>
            </a:r>
          </a:p>
        </p:txBody>
      </p:sp>
      <p:sp>
        <p:nvSpPr>
          <p:cNvPr id="5" name="Slide Number Placeholder 4">
            <a:extLst>
              <a:ext uri="{FF2B5EF4-FFF2-40B4-BE49-F238E27FC236}">
                <a16:creationId xmlns:a16="http://schemas.microsoft.com/office/drawing/2014/main" id="{AAE9F6DB-ED09-458A-B0C6-D7C312D70141}"/>
              </a:ext>
            </a:extLst>
          </p:cNvPr>
          <p:cNvSpPr>
            <a:spLocks noGrp="1"/>
          </p:cNvSpPr>
          <p:nvPr>
            <p:ph type="sldNum" sz="quarter" idx="12"/>
          </p:nvPr>
        </p:nvSpPr>
        <p:spPr/>
        <p:txBody>
          <a:bodyPr/>
          <a:lstStyle/>
          <a:p>
            <a:fld id="{803AE43B-A6C1-4924-9D14-7259CCF688D0}" type="slidenum">
              <a:rPr lang="en-SG" smtClean="0"/>
              <a:t>8</a:t>
            </a:fld>
            <a:endParaRPr lang="en-SG"/>
          </a:p>
        </p:txBody>
      </p:sp>
      <p:sp>
        <p:nvSpPr>
          <p:cNvPr id="2" name="Title 1">
            <a:extLst>
              <a:ext uri="{FF2B5EF4-FFF2-40B4-BE49-F238E27FC236}">
                <a16:creationId xmlns:a16="http://schemas.microsoft.com/office/drawing/2014/main" id="{16F31820-F192-4B5F-84D3-44DE12ADBB5B}"/>
              </a:ext>
            </a:extLst>
          </p:cNvPr>
          <p:cNvSpPr>
            <a:spLocks noGrp="1"/>
          </p:cNvSpPr>
          <p:nvPr>
            <p:ph type="title"/>
          </p:nvPr>
        </p:nvSpPr>
        <p:spPr/>
        <p:txBody>
          <a:bodyPr/>
          <a:lstStyle/>
          <a:p>
            <a:r>
              <a:rPr lang="en-SG" dirty="0"/>
              <a:t>Global e-commerce market</a:t>
            </a:r>
          </a:p>
        </p:txBody>
      </p:sp>
      <p:pic>
        <p:nvPicPr>
          <p:cNvPr id="6" name="Picture 2" descr="A Short International Ecommerce Checklist">
            <a:extLst>
              <a:ext uri="{FF2B5EF4-FFF2-40B4-BE49-F238E27FC236}">
                <a16:creationId xmlns:a16="http://schemas.microsoft.com/office/drawing/2014/main" id="{988B3063-E58C-49CF-884B-C37EB30B30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579" y="1865085"/>
            <a:ext cx="6724890" cy="442993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7BC86AA-E75A-4523-8827-8E23FF2C0D63}"/>
              </a:ext>
            </a:extLst>
          </p:cNvPr>
          <p:cNvSpPr txBox="1"/>
          <p:nvPr/>
        </p:nvSpPr>
        <p:spPr>
          <a:xfrm>
            <a:off x="5054581" y="5944813"/>
            <a:ext cx="2762166" cy="307777"/>
          </a:xfrm>
          <a:prstGeom prst="rect">
            <a:avLst/>
          </a:prstGeom>
          <a:noFill/>
        </p:spPr>
        <p:txBody>
          <a:bodyPr wrap="none" rtlCol="0">
            <a:spAutoFit/>
          </a:bodyPr>
          <a:lstStyle/>
          <a:p>
            <a:r>
              <a:rPr lang="en-SG" sz="1400" dirty="0">
                <a:solidFill>
                  <a:schemeClr val="bg2"/>
                </a:solidFill>
              </a:rPr>
              <a:t>Source: Statista via </a:t>
            </a:r>
            <a:r>
              <a:rPr lang="en-SG" sz="1400" dirty="0" err="1">
                <a:solidFill>
                  <a:schemeClr val="bg2"/>
                </a:solidFill>
              </a:rPr>
              <a:t>Orendorff</a:t>
            </a:r>
            <a:r>
              <a:rPr lang="en-SG" sz="1400" dirty="0">
                <a:solidFill>
                  <a:schemeClr val="bg2"/>
                </a:solidFill>
              </a:rPr>
              <a:t>, 2021</a:t>
            </a:r>
          </a:p>
        </p:txBody>
      </p:sp>
    </p:spTree>
    <p:extLst>
      <p:ext uri="{BB962C8B-B14F-4D97-AF65-F5344CB8AC3E}">
        <p14:creationId xmlns:p14="http://schemas.microsoft.com/office/powerpoint/2010/main" val="6302677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431585B-5337-4A6D-907D-5FCE64C3FFDF}"/>
              </a:ext>
            </a:extLst>
          </p:cNvPr>
          <p:cNvSpPr>
            <a:spLocks noGrp="1"/>
          </p:cNvSpPr>
          <p:nvPr>
            <p:ph type="ftr" sz="quarter" idx="11"/>
          </p:nvPr>
        </p:nvSpPr>
        <p:spPr/>
        <p:txBody>
          <a:bodyPr/>
          <a:lstStyle/>
          <a:p>
            <a:r>
              <a:rPr lang="en-SG"/>
              <a:t>Lynette Cheah, Sustainable Urban Mobility Lab</a:t>
            </a:r>
          </a:p>
        </p:txBody>
      </p:sp>
      <p:sp>
        <p:nvSpPr>
          <p:cNvPr id="5" name="Slide Number Placeholder 4">
            <a:extLst>
              <a:ext uri="{FF2B5EF4-FFF2-40B4-BE49-F238E27FC236}">
                <a16:creationId xmlns:a16="http://schemas.microsoft.com/office/drawing/2014/main" id="{6C2DDE60-9603-48FE-8403-0A2D08D9E112}"/>
              </a:ext>
            </a:extLst>
          </p:cNvPr>
          <p:cNvSpPr>
            <a:spLocks noGrp="1"/>
          </p:cNvSpPr>
          <p:nvPr>
            <p:ph type="sldNum" sz="quarter" idx="12"/>
          </p:nvPr>
        </p:nvSpPr>
        <p:spPr/>
        <p:txBody>
          <a:bodyPr/>
          <a:lstStyle/>
          <a:p>
            <a:fld id="{803AE43B-A6C1-4924-9D14-7259CCF688D0}" type="slidenum">
              <a:rPr lang="en-SG" smtClean="0"/>
              <a:t>9</a:t>
            </a:fld>
            <a:endParaRPr lang="en-SG"/>
          </a:p>
        </p:txBody>
      </p:sp>
      <p:sp>
        <p:nvSpPr>
          <p:cNvPr id="7" name="Content Placeholder 2">
            <a:extLst>
              <a:ext uri="{FF2B5EF4-FFF2-40B4-BE49-F238E27FC236}">
                <a16:creationId xmlns:a16="http://schemas.microsoft.com/office/drawing/2014/main" id="{8CABD4E8-E307-4B08-B7AC-1145AA745A9E}"/>
              </a:ext>
            </a:extLst>
          </p:cNvPr>
          <p:cNvSpPr txBox="1">
            <a:spLocks/>
          </p:cNvSpPr>
          <p:nvPr/>
        </p:nvSpPr>
        <p:spPr>
          <a:xfrm>
            <a:off x="7882359" y="1625815"/>
            <a:ext cx="3310360" cy="4023360"/>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SG" b="1" dirty="0"/>
              <a:t>Drivers of ecommerce in Asia-Pacific:</a:t>
            </a:r>
          </a:p>
          <a:p>
            <a:r>
              <a:rPr lang="en-SG" dirty="0"/>
              <a:t>Growth in internet connectivity and penetration</a:t>
            </a:r>
          </a:p>
          <a:p>
            <a:r>
              <a:rPr lang="en-SG" dirty="0"/>
              <a:t>Social commerce providing online market places</a:t>
            </a:r>
          </a:p>
          <a:p>
            <a:r>
              <a:rPr lang="en-SG" dirty="0"/>
              <a:t>Lack of physical retail infrastructure</a:t>
            </a:r>
          </a:p>
          <a:p>
            <a:r>
              <a:rPr lang="en-SG" dirty="0"/>
              <a:t>Emergence of growing middle class</a:t>
            </a:r>
          </a:p>
        </p:txBody>
      </p:sp>
      <p:pic>
        <p:nvPicPr>
          <p:cNvPr id="2052" name="Picture 4" descr="Southeast Asia&amp;#39;s Set for Explosive E-Commerce Growth">
            <a:extLst>
              <a:ext uri="{FF2B5EF4-FFF2-40B4-BE49-F238E27FC236}">
                <a16:creationId xmlns:a16="http://schemas.microsoft.com/office/drawing/2014/main" id="{E0825948-2F19-4F97-AFDF-ECC27E13EF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2979" y="846941"/>
            <a:ext cx="6667500" cy="4886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202289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NKNOELEADERBOARD" val="603954344"/>
</p:tagLst>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7475</TotalTime>
  <Words>2344</Words>
  <Application>Microsoft Office PowerPoint</Application>
  <PresentationFormat>Widescreen</PresentationFormat>
  <Paragraphs>333</Paragraphs>
  <Slides>32</Slides>
  <Notes>22</Notes>
  <HiddenSlides>9</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Neue Helvetica W01</vt:lpstr>
      <vt:lpstr>Arial</vt:lpstr>
      <vt:lpstr>Calibri</vt:lpstr>
      <vt:lpstr>Calibri Light</vt:lpstr>
      <vt:lpstr>Times New Roman</vt:lpstr>
      <vt:lpstr>Retrospect</vt:lpstr>
      <vt:lpstr>Carbon footprint of e-commerce shipping options</vt:lpstr>
      <vt:lpstr>Sustainable Urban Mobility Lab</vt:lpstr>
      <vt:lpstr>PowerPoint Presentation</vt:lpstr>
      <vt:lpstr>PowerPoint Presentation</vt:lpstr>
      <vt:lpstr>Road transport is a main contributor</vt:lpstr>
      <vt:lpstr>PowerPoint Presentation</vt:lpstr>
      <vt:lpstr>Urban freight trends</vt:lpstr>
      <vt:lpstr>Global e-commerce market</vt:lpstr>
      <vt:lpstr>PowerPoint Presentation</vt:lpstr>
      <vt:lpstr>PowerPoint Presentation</vt:lpstr>
      <vt:lpstr>Cross-border e-commerce</vt:lpstr>
      <vt:lpstr>Rise in cross-border e-commerce</vt:lpstr>
      <vt:lpstr>International freight emissions</vt:lpstr>
      <vt:lpstr>Studies on shipping preference</vt:lpstr>
      <vt:lpstr>Can carbon labelling help?</vt:lpstr>
      <vt:lpstr>This research</vt:lpstr>
      <vt:lpstr>Taobao, an e-commerce platform</vt:lpstr>
      <vt:lpstr>Shipping options offered and stages considered</vt:lpstr>
      <vt:lpstr>Shipping activity emissions</vt:lpstr>
      <vt:lpstr>Assumptions</vt:lpstr>
      <vt:lpstr>Result 1: comparison of shipping options</vt:lpstr>
      <vt:lpstr>Shipping choice experiment</vt:lpstr>
      <vt:lpstr>Examples of options presented </vt:lpstr>
      <vt:lpstr>Full factorial design of scenarios</vt:lpstr>
      <vt:lpstr>Survey respondents</vt:lpstr>
      <vt:lpstr>Result 2: Survey outcome </vt:lpstr>
      <vt:lpstr>Discovered consumer preferences</vt:lpstr>
      <vt:lpstr>Takeaways</vt:lpstr>
      <vt:lpstr>Individual choices</vt:lpstr>
      <vt:lpstr>Thank You</vt:lpstr>
      <vt:lpstr>Future work</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Towards Sustainable Urban Mobility – Avoid / Shift / Improve</dc:title>
  <dc:creator>Lynette Cheah</dc:creator>
  <cp:lastModifiedBy>Lynette Cheah</cp:lastModifiedBy>
  <cp:revision>24</cp:revision>
  <dcterms:created xsi:type="dcterms:W3CDTF">2020-09-23T04:13:20Z</dcterms:created>
  <dcterms:modified xsi:type="dcterms:W3CDTF">2022-07-25T03:08:15Z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e298231-ee28-4c9e-9ffa-238d0040efda_Enabled">
    <vt:lpwstr>true</vt:lpwstr>
  </property>
  <property fmtid="{D5CDD505-2E9C-101B-9397-08002B2CF9AE}" pid="3" name="MSIP_Label_be298231-ee28-4c9e-9ffa-238d0040efda_SetDate">
    <vt:lpwstr>2022-07-21T01:28:11Z</vt:lpwstr>
  </property>
  <property fmtid="{D5CDD505-2E9C-101B-9397-08002B2CF9AE}" pid="4" name="MSIP_Label_be298231-ee28-4c9e-9ffa-238d0040efda_Method">
    <vt:lpwstr>Privileged</vt:lpwstr>
  </property>
  <property fmtid="{D5CDD505-2E9C-101B-9397-08002B2CF9AE}" pid="5" name="MSIP_Label_be298231-ee28-4c9e-9ffa-238d0040efda_Name">
    <vt:lpwstr>Public</vt:lpwstr>
  </property>
  <property fmtid="{D5CDD505-2E9C-101B-9397-08002B2CF9AE}" pid="6" name="MSIP_Label_be298231-ee28-4c9e-9ffa-238d0040efda_SiteId">
    <vt:lpwstr>3476b776-e990-4f72-b950-62489831623d</vt:lpwstr>
  </property>
  <property fmtid="{D5CDD505-2E9C-101B-9397-08002B2CF9AE}" pid="7" name="MSIP_Label_be298231-ee28-4c9e-9ffa-238d0040efda_ActionId">
    <vt:lpwstr>ce2b2b17-4f48-4be4-a7ac-28d003ceee02</vt:lpwstr>
  </property>
  <property fmtid="{D5CDD505-2E9C-101B-9397-08002B2CF9AE}" pid="8" name="MSIP_Label_be298231-ee28-4c9e-9ffa-238d0040efda_ContentBits">
    <vt:lpwstr>0</vt:lpwstr>
  </property>
</Properties>
</file>