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55" r:id="rId5"/>
    <p:sldId id="2670" r:id="rId6"/>
    <p:sldId id="2667" r:id="rId7"/>
    <p:sldId id="2666" r:id="rId8"/>
    <p:sldId id="2664" r:id="rId9"/>
    <p:sldId id="2668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mple layouts on-screen" id="{801EF9B8-8D01-B844-A416-D1EC77E71539}">
          <p14:sldIdLst>
            <p14:sldId id="2655"/>
            <p14:sldId id="2670"/>
            <p14:sldId id="2667"/>
            <p14:sldId id="2666"/>
            <p14:sldId id="2664"/>
            <p14:sldId id="26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n Nguyen" initials="YN" lastIdx="3" clrIdx="0">
    <p:extLst>
      <p:ext uri="{19B8F6BF-5375-455C-9EA6-DF929625EA0E}">
        <p15:presenceInfo xmlns:p15="http://schemas.microsoft.com/office/powerpoint/2012/main" userId="S::yen.nguyen@hinrichfoundation.com::b272c79b-67dc-4afb-a629-759d7e3116ad" providerId="AD"/>
      </p:ext>
    </p:extLst>
  </p:cmAuthor>
  <p:cmAuthor id="2" name="Dini Djalal" initials="DD" lastIdx="13" clrIdx="1">
    <p:extLst>
      <p:ext uri="{19B8F6BF-5375-455C-9EA6-DF929625EA0E}">
        <p15:presenceInfo xmlns:p15="http://schemas.microsoft.com/office/powerpoint/2012/main" userId="S::dini.djalal@hinrichfoundation.com::ef137c06-fbc4-4b5d-8d69-f2ed3fa4f4a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E1EC"/>
    <a:srgbClr val="E30613"/>
    <a:srgbClr val="005098"/>
    <a:srgbClr val="00B0D9"/>
    <a:srgbClr val="005C62"/>
    <a:srgbClr val="FFEE89"/>
    <a:srgbClr val="DBF0F5"/>
    <a:srgbClr val="ED2624"/>
    <a:srgbClr val="FFDE14"/>
    <a:srgbClr val="F07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64" autoAdjust="0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6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 snapToObjects="1">
      <p:cViewPr varScale="1">
        <p:scale>
          <a:sx n="127" d="100"/>
          <a:sy n="127" d="100"/>
        </p:scale>
        <p:origin x="292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424333-4D6E-444C-8F77-B5A5275782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B4ACF-B7DC-8643-8833-C7806DFDAA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B54C5E-5FC2-E746-9B2D-D5F7149DC1FA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394FD-6730-D942-B613-53BDD3CB53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CECF78-EE40-3143-AA45-1EA40AB3A8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B125BA-E7AA-6544-B394-20579210C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37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5348FF-E211-F943-8CCF-EF04AFB2A69D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4C943E-BB3C-EC42-A53D-6AD2D6B24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10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0B4233EF-AA62-CA48-BC0F-B5ACDE3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265" t="2159" r="11574" b="24972"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7E1731-41A8-AA43-9343-452EA8BD179A}"/>
              </a:ext>
            </a:extLst>
          </p:cNvPr>
          <p:cNvSpPr/>
          <p:nvPr userDrawn="1"/>
        </p:nvSpPr>
        <p:spPr>
          <a:xfrm>
            <a:off x="2" y="3427200"/>
            <a:ext cx="12191999" cy="3430800"/>
          </a:xfrm>
          <a:prstGeom prst="rect">
            <a:avLst/>
          </a:prstGeom>
          <a:solidFill>
            <a:schemeClr val="accent3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58D2FF-BAFD-C24F-9A79-99171BA22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00" y="1551600"/>
            <a:ext cx="11051852" cy="1750893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93FCC6-A4E1-5944-AB59-09B3FB7023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4800" y="3666503"/>
            <a:ext cx="11078214" cy="176663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800" b="1" spc="10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69043D-D6D5-6A41-AF98-5D87F0345D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85293" y="241302"/>
            <a:ext cx="3421417" cy="1171903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AAB115-56C6-4639-8A4C-43904460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0536" y="6356352"/>
            <a:ext cx="2743200" cy="365125"/>
          </a:xfrm>
        </p:spPr>
        <p:txBody>
          <a:bodyPr/>
          <a:lstStyle/>
          <a:p>
            <a:fld id="{C9754751-FE73-CD46-9CD3-12484366D6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9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7C0DE-46C6-48F6-ACFE-5CE49B1BE1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22893" y="6199189"/>
            <a:ext cx="762000" cy="358775"/>
          </a:xfrm>
        </p:spPr>
        <p:txBody>
          <a:bodyPr/>
          <a:lstStyle>
            <a:lvl1pPr>
              <a:defRPr/>
            </a:lvl1pPr>
          </a:lstStyle>
          <a:p>
            <a:fld id="{DDE5FCB6-07B8-4A31-AB55-A7BB03C72A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4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A5B9-996F-BF4B-BE01-D1489A73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15" y="54829"/>
            <a:ext cx="11050621" cy="849880"/>
          </a:xfrm>
        </p:spPr>
        <p:txBody>
          <a:bodyPr anchor="b">
            <a:noAutofit/>
          </a:bodyPr>
          <a:lstStyle>
            <a:lvl1pPr>
              <a:defRPr sz="3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A8C2-3BA4-EF40-AE28-D7090DA492F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00" y="1632030"/>
            <a:ext cx="11038344" cy="3821837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 spc="100" baseline="0">
                <a:solidFill>
                  <a:schemeClr val="bg2"/>
                </a:solidFill>
              </a:defRPr>
            </a:lvl1pPr>
            <a:lvl2pPr marL="350838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/>
            </a:lvl2pPr>
            <a:lvl3pPr marL="846138" indent="-2381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ystem Font Regular"/>
              <a:buChar char="-"/>
              <a:tabLst/>
              <a:defRPr sz="2000"/>
            </a:lvl3pPr>
            <a:lvl4pPr marL="1338263" indent="-2381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50000"/>
              <a:buFont typeface="Courier New" panose="02070309020205020404" pitchFamily="49" charset="0"/>
              <a:buChar char="o"/>
              <a:tabLst/>
              <a:defRPr sz="2000"/>
            </a:lvl4pPr>
            <a:lvl5pPr marL="2057349" indent="-228594">
              <a:buFont typeface="System Font"/>
              <a:buChar char="-"/>
              <a:defRPr sz="1400"/>
            </a:lvl5pPr>
          </a:lstStyle>
          <a:p>
            <a:pPr lvl="1"/>
            <a:r>
              <a:rPr lang="en-GB" dirty="0"/>
              <a:t>Bullet list level 1</a:t>
            </a:r>
          </a:p>
          <a:p>
            <a:pPr lvl="2"/>
            <a:r>
              <a:rPr lang="en-GB" dirty="0"/>
              <a:t>Bullet list level 2</a:t>
            </a:r>
          </a:p>
          <a:p>
            <a:pPr lvl="3"/>
            <a:r>
              <a:rPr lang="en-GB" dirty="0"/>
              <a:t>Bullet list level 3</a:t>
            </a:r>
            <a:endParaRPr lang="en-US" dirty="0"/>
          </a:p>
          <a:p>
            <a:pPr lvl="2"/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57689-4829-DA4D-A505-56396225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0536" y="6356352"/>
            <a:ext cx="2743200" cy="365125"/>
          </a:xfrm>
        </p:spPr>
        <p:txBody>
          <a:bodyPr/>
          <a:lstStyle/>
          <a:p>
            <a:fld id="{C9754751-FE73-CD46-9CD3-12484366D6F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0F09C87-D182-8745-94EE-28A8FC66768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3115" y="1293475"/>
            <a:ext cx="11054644" cy="338556"/>
          </a:xfrm>
        </p:spPr>
        <p:txBody>
          <a:bodyPr>
            <a:normAutofit/>
          </a:bodyPr>
          <a:lstStyle>
            <a:lvl1pPr marL="0" indent="0">
              <a:buNone/>
              <a:defRPr sz="1800" b="1" spc="100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1562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681E95-0099-8A47-8914-7C9A4A2E62F0}"/>
              </a:ext>
            </a:extLst>
          </p:cNvPr>
          <p:cNvSpPr/>
          <p:nvPr userDrawn="1"/>
        </p:nvSpPr>
        <p:spPr>
          <a:xfrm>
            <a:off x="0" y="0"/>
            <a:ext cx="12192000" cy="535308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C3B12-6C12-1242-983A-07AA7D49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0" y="1551601"/>
            <a:ext cx="11054645" cy="23876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149C7-CDF2-E84D-9131-630760793B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800" y="4198719"/>
            <a:ext cx="11054644" cy="847843"/>
          </a:xfrm>
        </p:spPr>
        <p:txBody>
          <a:bodyPr>
            <a:normAutofit/>
          </a:bodyPr>
          <a:lstStyle>
            <a:lvl1pPr marL="0" indent="0">
              <a:buNone/>
              <a:defRPr sz="1800" b="1" spc="1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9F5D4-A5C1-8046-9AF8-E5DF687A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4751-FE73-CD46-9CD3-12484366D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3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681E95-0099-8A47-8914-7C9A4A2E62F0}"/>
              </a:ext>
            </a:extLst>
          </p:cNvPr>
          <p:cNvSpPr/>
          <p:nvPr userDrawn="1"/>
        </p:nvSpPr>
        <p:spPr>
          <a:xfrm>
            <a:off x="0" y="0"/>
            <a:ext cx="12192000" cy="5353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C3B12-6C12-1242-983A-07AA7D49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0" y="1551601"/>
            <a:ext cx="11054645" cy="23876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149C7-CDF2-E84D-9131-630760793B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800" y="4198719"/>
            <a:ext cx="11054644" cy="847843"/>
          </a:xfrm>
        </p:spPr>
        <p:txBody>
          <a:bodyPr>
            <a:normAutofit/>
          </a:bodyPr>
          <a:lstStyle>
            <a:lvl1pPr marL="0" indent="0">
              <a:buNone/>
              <a:defRPr sz="1800" b="1" spc="1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9F5D4-A5C1-8046-9AF8-E5DF687A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4751-FE73-CD46-9CD3-12484366D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0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B681E95-0099-8A47-8914-7C9A4A2E62F0}"/>
              </a:ext>
            </a:extLst>
          </p:cNvPr>
          <p:cNvSpPr/>
          <p:nvPr userDrawn="1"/>
        </p:nvSpPr>
        <p:spPr>
          <a:xfrm>
            <a:off x="0" y="0"/>
            <a:ext cx="12192000" cy="5353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C3B12-6C12-1242-983A-07AA7D49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0" y="1551601"/>
            <a:ext cx="11054645" cy="238760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149C7-CDF2-E84D-9131-630760793B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800" y="4198719"/>
            <a:ext cx="11054644" cy="847843"/>
          </a:xfrm>
        </p:spPr>
        <p:txBody>
          <a:bodyPr>
            <a:normAutofit/>
          </a:bodyPr>
          <a:lstStyle>
            <a:lvl1pPr marL="0" indent="0">
              <a:buNone/>
              <a:defRPr sz="1800" b="1" spc="100" baseline="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9F5D4-A5C1-8046-9AF8-E5DF687A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4751-FE73-CD46-9CD3-12484366D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7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480334D-96E7-4B48-8B2D-D304210F75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5353200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in the center of box to add picture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C3B12-6C12-1242-983A-07AA7D49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0" y="1551601"/>
            <a:ext cx="11054645" cy="23876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149C7-CDF2-E84D-9131-630760793B4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4800" y="4198719"/>
            <a:ext cx="11054644" cy="847843"/>
          </a:xfrm>
        </p:spPr>
        <p:txBody>
          <a:bodyPr>
            <a:normAutofit/>
          </a:bodyPr>
          <a:lstStyle>
            <a:lvl1pPr marL="0" indent="0">
              <a:buNone/>
              <a:defRPr sz="1800" b="1" spc="1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9F5D4-A5C1-8046-9AF8-E5DF687A9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4751-FE73-CD46-9CD3-12484366D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6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s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8D18-CD7A-4F4A-B984-6B3E306B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0" y="54000"/>
            <a:ext cx="11052000" cy="8496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8040B-6710-7D4A-A804-EF90F14A4DE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3116" y="1602000"/>
            <a:ext cx="5416685" cy="414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spc="10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"/>
              <a:buNone/>
              <a:tabLst/>
              <a:defRPr sz="2000">
                <a:solidFill>
                  <a:schemeClr val="tx1"/>
                </a:solidFill>
              </a:defRPr>
            </a:lvl2pPr>
            <a:lvl3pPr marL="17145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2000"/>
            </a:lvl3pPr>
            <a:lvl4pPr marL="581025" indent="-2381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2000"/>
            </a:lvl4pPr>
            <a:lvl5pPr marL="941388" indent="-19843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 typeface="Courier New" panose="02070309020205020404" pitchFamily="49" charset="0"/>
              <a:buChar char="o"/>
              <a:tabLst/>
              <a:defRPr sz="2000"/>
            </a:lvl5pPr>
          </a:lstStyle>
          <a:p>
            <a:pPr lvl="1"/>
            <a:r>
              <a:rPr lang="en-GB" dirty="0"/>
              <a:t>Body </a:t>
            </a:r>
          </a:p>
          <a:p>
            <a:pPr lvl="2"/>
            <a:r>
              <a:rPr lang="en-GB" dirty="0"/>
              <a:t>Bullet list level 1</a:t>
            </a:r>
          </a:p>
          <a:p>
            <a:pPr lvl="3"/>
            <a:r>
              <a:rPr lang="en-GB" dirty="0"/>
              <a:t>Bullet list level 2 </a:t>
            </a:r>
          </a:p>
          <a:p>
            <a:pPr lvl="4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83CF5-DB9F-0A42-A933-E4A69AB7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0536" y="6356352"/>
            <a:ext cx="2743200" cy="365125"/>
          </a:xfrm>
        </p:spPr>
        <p:txBody>
          <a:bodyPr/>
          <a:lstStyle/>
          <a:p>
            <a:fld id="{C9754751-FE73-CD46-9CD3-12484366D6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D230861-BE0F-AA45-96AD-D3CBC031F73D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68008" y="1602000"/>
            <a:ext cx="5416685" cy="414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spc="10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"/>
              <a:buNone/>
              <a:tabLst/>
              <a:defRPr sz="2000">
                <a:solidFill>
                  <a:schemeClr val="tx1"/>
                </a:solidFill>
              </a:defRPr>
            </a:lvl2pPr>
            <a:lvl3pPr marL="171450" indent="-1714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2000"/>
            </a:lvl3pPr>
            <a:lvl4pPr marL="581025" indent="-2381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2000"/>
            </a:lvl4pPr>
            <a:lvl5pPr marL="74295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 typeface="Courier New" panose="02070309020205020404" pitchFamily="49" charset="0"/>
              <a:buNone/>
              <a:tabLst/>
              <a:defRPr sz="2000"/>
            </a:lvl5pPr>
          </a:lstStyle>
          <a:p>
            <a:pPr lvl="1"/>
            <a:r>
              <a:rPr lang="en-GB" dirty="0"/>
              <a:t>Body </a:t>
            </a:r>
          </a:p>
          <a:p>
            <a:pPr lvl="2"/>
            <a:r>
              <a:rPr lang="en-GB" dirty="0"/>
              <a:t>Bullet list level 1</a:t>
            </a:r>
          </a:p>
          <a:p>
            <a:pPr lvl="3"/>
            <a:r>
              <a:rPr lang="en-GB" dirty="0"/>
              <a:t>Bullet list level 2 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A01EA84-62F0-CF4D-AA2A-71A58AFAD20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03115" y="1293475"/>
            <a:ext cx="5417541" cy="338556"/>
          </a:xfrm>
        </p:spPr>
        <p:txBody>
          <a:bodyPr>
            <a:normAutofit/>
          </a:bodyPr>
          <a:lstStyle>
            <a:lvl1pPr marL="0" indent="0">
              <a:buNone/>
              <a:defRPr sz="1800" b="1" spc="100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BCDF886-9324-DE44-8C2E-DA50FD21935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168008" y="1293475"/>
            <a:ext cx="5417541" cy="338556"/>
          </a:xfrm>
        </p:spPr>
        <p:txBody>
          <a:bodyPr>
            <a:normAutofit/>
          </a:bodyPr>
          <a:lstStyle>
            <a:lvl1pPr marL="0" indent="0">
              <a:buNone/>
              <a:defRPr sz="1800" b="1" spc="100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94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C4C423-166F-A647-847E-063FF1BE5A4D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192868" y="1602000"/>
            <a:ext cx="6454800" cy="39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spc="0" baseline="0">
                <a:solidFill>
                  <a:schemeClr val="tx1"/>
                </a:solidFill>
              </a:defRPr>
            </a:lvl1pPr>
            <a:lvl2pPr marL="7938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Font typeface="System Font"/>
              <a:buNone/>
              <a:tabLst/>
              <a:defRPr sz="2400">
                <a:solidFill>
                  <a:schemeClr val="tx1"/>
                </a:solidFill>
              </a:defRPr>
            </a:lvl2pPr>
            <a:lvl3pPr marL="246063" indent="-246063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2400"/>
            </a:lvl3pPr>
            <a:lvl4pPr marL="581025" indent="-238125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System Font Regular"/>
              <a:buChar char="-"/>
              <a:tabLst/>
              <a:defRPr sz="2000"/>
            </a:lvl4pPr>
            <a:lvl5pPr marL="2057349" indent="-228594">
              <a:buFont typeface="System Font"/>
              <a:buChar char="-"/>
              <a:defRPr sz="14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in the center of box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628D18-CD7A-4F4A-B984-6B3E306B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00" y="54000"/>
            <a:ext cx="11050621" cy="84960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8040B-6710-7D4A-A804-EF90F14A4DE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3117" y="1602000"/>
            <a:ext cx="4140000" cy="39560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spc="10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stem Font"/>
              <a:buNone/>
              <a:tabLst/>
              <a:defRPr sz="2000">
                <a:solidFill>
                  <a:schemeClr val="tx1"/>
                </a:solidFill>
              </a:defRPr>
            </a:lvl2pPr>
            <a:lvl3pPr marL="246063" indent="-2460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2000"/>
            </a:lvl3pPr>
            <a:lvl4pPr marL="581025" indent="-2381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System Font Regular"/>
              <a:buChar char="-"/>
              <a:tabLst/>
              <a:defRPr sz="2000"/>
            </a:lvl4pPr>
            <a:lvl5pPr marL="941388" indent="-19843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 typeface="Courier New" panose="02070309020205020404" pitchFamily="49" charset="0"/>
              <a:buChar char="o"/>
              <a:tabLst/>
              <a:defRPr sz="1200"/>
            </a:lvl5pPr>
          </a:lstStyle>
          <a:p>
            <a:pPr lvl="1"/>
            <a:r>
              <a:rPr lang="en-GB" dirty="0"/>
              <a:t>Body</a:t>
            </a:r>
          </a:p>
          <a:p>
            <a:pPr lvl="2"/>
            <a:r>
              <a:rPr lang="en-GB" dirty="0"/>
              <a:t>Bullet list level 1</a:t>
            </a:r>
          </a:p>
          <a:p>
            <a:pPr lvl="3"/>
            <a:r>
              <a:rPr lang="en-GB" dirty="0"/>
              <a:t>Bullet list level 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83CF5-DB9F-0A42-A933-E4A69AB7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10536" y="6356352"/>
            <a:ext cx="2743200" cy="365125"/>
          </a:xfrm>
        </p:spPr>
        <p:txBody>
          <a:bodyPr/>
          <a:lstStyle/>
          <a:p>
            <a:fld id="{C9754751-FE73-CD46-9CD3-12484366D6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B38B4D9-44B5-B14E-9E9B-8214F8527DA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03115" y="1293475"/>
            <a:ext cx="5417541" cy="338556"/>
          </a:xfrm>
        </p:spPr>
        <p:txBody>
          <a:bodyPr>
            <a:normAutofit/>
          </a:bodyPr>
          <a:lstStyle>
            <a:lvl1pPr marL="0" indent="0">
              <a:buNone/>
              <a:defRPr sz="1800" b="1" spc="100" baseline="0">
                <a:solidFill>
                  <a:schemeClr val="accent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57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8DF5CF-1CA3-9C44-AB63-03A2D9229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54751-FE73-CD46-9CD3-12484366D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2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BE4D67-5998-4A4E-8D91-7C4DFFDBF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115" y="194400"/>
            <a:ext cx="11050621" cy="9972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BB629-51DF-B047-9180-1EDC5DCA8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00" y="1947600"/>
            <a:ext cx="11038344" cy="42204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C191B-F5CB-E446-AF3D-25FB4C912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0536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9754751-FE73-CD46-9CD3-12484366D6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1056F3-3D5E-7D4B-85A4-57549C10D40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14542" y="6046071"/>
            <a:ext cx="2420757" cy="82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0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3" r:id="rId4"/>
    <p:sldLayoutId id="2147483672" r:id="rId5"/>
    <p:sldLayoutId id="2147483668" r:id="rId6"/>
    <p:sldLayoutId id="2147483652" r:id="rId7"/>
    <p:sldLayoutId id="2147483659" r:id="rId8"/>
    <p:sldLayoutId id="2147483655" r:id="rId9"/>
    <p:sldLayoutId id="2147483674" r:id="rId10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b="1" strike="noStrik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2ED4C80A-B518-6046-906F-F7EF077EBC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ED1079EA-01B8-E24B-A60A-859CC5337A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15" y="403714"/>
            <a:ext cx="5549352" cy="16085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158133-C539-234C-B040-AE670B3279F3}"/>
              </a:ext>
            </a:extLst>
          </p:cNvPr>
          <p:cNvSpPr/>
          <p:nvPr/>
        </p:nvSpPr>
        <p:spPr>
          <a:xfrm>
            <a:off x="2" y="3455775"/>
            <a:ext cx="12191999" cy="3430800"/>
          </a:xfrm>
          <a:prstGeom prst="rect">
            <a:avLst/>
          </a:prstGeom>
          <a:solidFill>
            <a:schemeClr val="bg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392EE-0E03-1646-AB68-D8259FE7D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00" y="1551600"/>
            <a:ext cx="11051852" cy="2214155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Hind Bold" panose="02000000000000000000" pitchFamily="2" charset="0"/>
                <a:ea typeface="Times New Roman" panose="02020603050405020304" pitchFamily="18" charset="0"/>
                <a:cs typeface="Hind Bold" panose="02000000000000000000" pitchFamily="2" charset="0"/>
              </a:rPr>
            </a:br>
            <a:br>
              <a:rPr lang="en-US" dirty="0">
                <a:latin typeface="Hind Bold" panose="02000000000000000000" pitchFamily="2" charset="0"/>
                <a:ea typeface="Times New Roman" panose="02020603050405020304" pitchFamily="18" charset="0"/>
                <a:cs typeface="Hind Bold" panose="02000000000000000000" pitchFamily="2" charset="0"/>
              </a:rPr>
            </a:br>
            <a:br>
              <a:rPr lang="en-US" dirty="0">
                <a:latin typeface="Hind Bold" panose="02000000000000000000" pitchFamily="2" charset="0"/>
                <a:ea typeface="Times New Roman" panose="02020603050405020304" pitchFamily="18" charset="0"/>
                <a:cs typeface="Hind Bold" panose="02000000000000000000" pitchFamily="2" charset="0"/>
              </a:rPr>
            </a:br>
            <a:br>
              <a:rPr lang="en-US" dirty="0">
                <a:latin typeface="Hind Bold" panose="02000000000000000000" pitchFamily="2" charset="0"/>
                <a:ea typeface="Times New Roman" panose="02020603050405020304" pitchFamily="18" charset="0"/>
                <a:cs typeface="Hind Bold" panose="02000000000000000000" pitchFamily="2" charset="0"/>
              </a:rPr>
            </a:br>
            <a:br>
              <a:rPr lang="en-US" dirty="0">
                <a:latin typeface="Hind Bold" panose="02000000000000000000" pitchFamily="2" charset="0"/>
                <a:ea typeface="Times New Roman" panose="02020603050405020304" pitchFamily="18" charset="0"/>
                <a:cs typeface="Hind Bold" panose="02000000000000000000" pitchFamily="2" charset="0"/>
              </a:rPr>
            </a:br>
            <a:br>
              <a:rPr lang="en-US" dirty="0">
                <a:latin typeface="Hind Bold" panose="02000000000000000000" pitchFamily="2" charset="0"/>
                <a:ea typeface="Times New Roman" panose="02020603050405020304" pitchFamily="18" charset="0"/>
                <a:cs typeface="Hind Bold" panose="02000000000000000000" pitchFamily="2" charset="0"/>
              </a:rPr>
            </a:br>
            <a:br>
              <a:rPr lang="en-US" dirty="0">
                <a:latin typeface="Hind Bold" panose="0200000000000000000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05F5EC-FA51-D940-906C-1BFF5F2ECD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Stephen Olson, Senior Research Fellow</a:t>
            </a:r>
          </a:p>
          <a:p>
            <a:r>
              <a:rPr lang="en-US" dirty="0"/>
              <a:t>July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5E8961-5B8C-B3C4-2366-A24CF8715EE7}"/>
              </a:ext>
            </a:extLst>
          </p:cNvPr>
          <p:cNvSpPr txBox="1"/>
          <p:nvPr/>
        </p:nvSpPr>
        <p:spPr>
          <a:xfrm>
            <a:off x="535348" y="2173356"/>
            <a:ext cx="61912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11111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Global Trade at an Inflection Point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4250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48650-11D5-64AF-B144-3394A6CDD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crowded global trade horizon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578CD-976C-22CF-339B-824717BA0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WTO MC, IPEF, trade fallout from pandemic/Ukraine, US-China, </a:t>
            </a:r>
            <a:r>
              <a:rPr lang="en-US" dirty="0" err="1"/>
              <a:t>etc</a:t>
            </a:r>
            <a:r>
              <a:rPr lang="en-US" dirty="0"/>
              <a:t>… All important,  but…</a:t>
            </a:r>
          </a:p>
          <a:p>
            <a:endParaRPr lang="en-US" dirty="0"/>
          </a:p>
          <a:p>
            <a:r>
              <a:rPr lang="en-US" dirty="0"/>
              <a:t>Let’s start our conversation from a different perspective… take a step back, view the global trade horizon through a much broader lens. </a:t>
            </a:r>
          </a:p>
          <a:p>
            <a:endParaRPr lang="en-US" dirty="0"/>
          </a:p>
          <a:p>
            <a:r>
              <a:rPr lang="en-US" dirty="0"/>
              <a:t>At times like this, we can miss the forest because attention is focused on individual trees</a:t>
            </a:r>
          </a:p>
          <a:p>
            <a:endParaRPr lang="en-US" dirty="0"/>
          </a:p>
          <a:p>
            <a:r>
              <a:rPr lang="en-US" dirty="0"/>
              <a:t>What does the bigger picture look like?</a:t>
            </a:r>
          </a:p>
          <a:p>
            <a:pPr lvl="1"/>
            <a:r>
              <a:rPr lang="en-US" dirty="0"/>
              <a:t>We are at an inflection point of historical proportions</a:t>
            </a:r>
          </a:p>
          <a:p>
            <a:endParaRPr lang="en-US" dirty="0"/>
          </a:p>
          <a:p>
            <a:r>
              <a:rPr lang="en-US" dirty="0"/>
              <a:t>Questions: Where we are today, how did we get here, and where are we headed?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40E92-6937-032F-35D5-5C7FAF567D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5FCB6-07B8-4A31-AB55-A7BB03C72A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9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A5EA-E49F-E5D1-501D-07C4DB6F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 of the modern trade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52AB5-7D7C-670F-9193-77A9E8728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Picking the pieces up after WWII</a:t>
            </a:r>
          </a:p>
          <a:p>
            <a:pPr lvl="1"/>
            <a:r>
              <a:rPr lang="en-US" dirty="0"/>
              <a:t>Shaped by the lessons of disastrous previous 30 years: WWI, Great Depression, WWII</a:t>
            </a:r>
          </a:p>
          <a:p>
            <a:pPr lvl="1"/>
            <a:r>
              <a:rPr lang="en-US" dirty="0"/>
              <a:t>Desire for a new world order </a:t>
            </a:r>
          </a:p>
          <a:p>
            <a:endParaRPr lang="en-US" dirty="0"/>
          </a:p>
          <a:p>
            <a:r>
              <a:rPr lang="en-US" dirty="0"/>
              <a:t>Free trade is the centerpiece</a:t>
            </a:r>
          </a:p>
          <a:p>
            <a:pPr lvl="1"/>
            <a:r>
              <a:rPr lang="en-US" dirty="0"/>
              <a:t>Protectionism exacerbated the Great Depression.</a:t>
            </a:r>
          </a:p>
          <a:p>
            <a:pPr lvl="1"/>
            <a:r>
              <a:rPr lang="en-US" dirty="0"/>
              <a:t>GATT and the birth of the rules-based trade system</a:t>
            </a:r>
          </a:p>
          <a:p>
            <a:pPr lvl="1"/>
            <a:r>
              <a:rPr lang="en-US" dirty="0"/>
              <a:t>Sense of common mission, we’re all in this together, high levels of trust</a:t>
            </a:r>
          </a:p>
          <a:p>
            <a:endParaRPr lang="en-US" dirty="0"/>
          </a:p>
          <a:p>
            <a:r>
              <a:rPr lang="en-US" dirty="0"/>
              <a:t>Early years</a:t>
            </a:r>
          </a:p>
          <a:p>
            <a:pPr lvl="1"/>
            <a:r>
              <a:rPr lang="en-US" dirty="0"/>
              <a:t>Methodical, highly successful reduction in trade barriers</a:t>
            </a:r>
          </a:p>
          <a:p>
            <a:pPr lvl="1"/>
            <a:r>
              <a:rPr lang="en-US" dirty="0"/>
              <a:t>As tariffs reduced, trade agenda turns towards more complex issues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BA15B-5F8C-D7AF-9AAE-09935F336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5FCB6-07B8-4A31-AB55-A7BB03C72A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9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A5EA-E49F-E5D1-501D-07C4DB6F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Globalization and “free trade” take 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52AB5-7D7C-670F-9193-77A9E8728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1980s: Hyper-globalization</a:t>
            </a:r>
          </a:p>
          <a:p>
            <a:pPr lvl="1"/>
            <a:r>
              <a:rPr lang="en-US" dirty="0"/>
              <a:t>Globalization viewed almost as a scientific fact</a:t>
            </a:r>
          </a:p>
          <a:p>
            <a:pPr lvl="1"/>
            <a:r>
              <a:rPr lang="en-US" dirty="0"/>
              <a:t>Technocratic economists run the world</a:t>
            </a:r>
          </a:p>
          <a:p>
            <a:endParaRPr lang="en-US" dirty="0"/>
          </a:p>
          <a:p>
            <a:r>
              <a:rPr lang="en-US" dirty="0"/>
              <a:t>Common set of assumptions harden like concrete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rade and investment barriers were anachronistic &amp; would be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steadily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reduced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global economy would progressively become more integrated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orces of globalization moved in only one direction: towards deeper, more intense globalization. </a:t>
            </a:r>
          </a:p>
          <a:p>
            <a:endParaRPr lang="en-US" dirty="0"/>
          </a:p>
          <a:p>
            <a:r>
              <a:rPr lang="en-US" dirty="0"/>
              <a:t>Government policy choices reflect these beliefs: FTAs/Uruguay Round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symbiotic relationship between government &amp; business.  </a:t>
            </a:r>
            <a:endParaRPr lang="en-US" dirty="0"/>
          </a:p>
          <a:p>
            <a:endParaRPr lang="en-US" dirty="0"/>
          </a:p>
          <a:p>
            <a:pPr marL="457189" lvl="1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BA15B-5F8C-D7AF-9AAE-09935F336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5FCB6-07B8-4A31-AB55-A7BB03C72A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2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A5EA-E49F-E5D1-501D-07C4DB6FF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Cracks start to appear in the consensus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52AB5-7D7C-670F-9193-77A9E8728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0" y="1409700"/>
            <a:ext cx="11038344" cy="4800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Pro-free trade, pro-globalization consensus starts to break down.</a:t>
            </a:r>
          </a:p>
          <a:p>
            <a:endParaRPr lang="en-US" dirty="0"/>
          </a:p>
          <a:p>
            <a:r>
              <a:rPr lang="en-US" dirty="0"/>
              <a:t>Rising questions about the trade-offs of globalization</a:t>
            </a:r>
          </a:p>
          <a:p>
            <a:pPr lvl="1"/>
            <a:r>
              <a:rPr lang="en-US" dirty="0"/>
              <a:t>Globalization benefits MNCs and banks, but disadvantages average worker?</a:t>
            </a:r>
          </a:p>
          <a:p>
            <a:pPr lvl="1"/>
            <a:r>
              <a:rPr lang="en-US" dirty="0"/>
              <a:t>China shock </a:t>
            </a:r>
          </a:p>
          <a:p>
            <a:pPr lvl="1"/>
            <a:r>
              <a:rPr lang="en-US" dirty="0"/>
              <a:t>Systemic shocks: pandemic and war in Ukraine</a:t>
            </a:r>
          </a:p>
          <a:p>
            <a:endParaRPr lang="en-US" dirty="0"/>
          </a:p>
          <a:p>
            <a:r>
              <a:rPr lang="en-US" dirty="0"/>
              <a:t>Trade governance falls apart</a:t>
            </a:r>
          </a:p>
          <a:p>
            <a:pPr lvl="1"/>
            <a:r>
              <a:rPr lang="en-US" dirty="0"/>
              <a:t>Predatory practices proliferate/trade rulebook can’t keep up</a:t>
            </a:r>
          </a:p>
          <a:p>
            <a:endParaRPr lang="en-US" dirty="0"/>
          </a:p>
          <a:p>
            <a:r>
              <a:rPr lang="en-US" dirty="0"/>
              <a:t>Rising geopolitical tensions driving trade fragmentation: democracy vs. autocracy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Compare mindset/assumptions of today vs. the founding of rules-based trade system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BA15B-5F8C-D7AF-9AAE-09935F336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5FCB6-07B8-4A31-AB55-A7BB03C72A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23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27BB-BA18-DAAC-C072-9D35429C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headed?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D7D71-B91E-791B-CC7C-C96E9F6D9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00" y="1733550"/>
            <a:ext cx="11038344" cy="4434494"/>
          </a:xfrm>
        </p:spPr>
        <p:txBody>
          <a:bodyPr>
            <a:normAutofit/>
          </a:bodyPr>
          <a:lstStyle/>
          <a:p>
            <a:r>
              <a:rPr lang="en-US" dirty="0"/>
              <a:t>Post WWII vision continues to slip away</a:t>
            </a:r>
          </a:p>
          <a:p>
            <a:endParaRPr lang="en-US" dirty="0"/>
          </a:p>
          <a:p>
            <a:r>
              <a:rPr lang="en-US" dirty="0"/>
              <a:t>More fragmented system</a:t>
            </a:r>
          </a:p>
          <a:p>
            <a:pPr lvl="1"/>
            <a:r>
              <a:rPr lang="en-US" dirty="0"/>
              <a:t>Built on common values/geopolitical outlook rather than economic efficiency</a:t>
            </a:r>
          </a:p>
          <a:p>
            <a:pPr lvl="1"/>
            <a:r>
              <a:rPr lang="en-US" dirty="0"/>
              <a:t>Eco-systems rather than FTAs</a:t>
            </a:r>
          </a:p>
          <a:p>
            <a:endParaRPr lang="en-US" dirty="0"/>
          </a:p>
          <a:p>
            <a:r>
              <a:rPr lang="en-US" dirty="0"/>
              <a:t>New world for business</a:t>
            </a:r>
          </a:p>
          <a:p>
            <a:pPr lvl="1"/>
            <a:r>
              <a:rPr lang="en-US" dirty="0"/>
              <a:t>Global strategies now more complex</a:t>
            </a:r>
          </a:p>
          <a:p>
            <a:endParaRPr lang="en-US" dirty="0"/>
          </a:p>
          <a:p>
            <a:r>
              <a:rPr lang="en-US" dirty="0"/>
              <a:t>Tenuous path for developing countries</a:t>
            </a:r>
          </a:p>
          <a:p>
            <a:pPr lvl="1"/>
            <a:r>
              <a:rPr lang="en-US" dirty="0"/>
              <a:t>Export led development path still open?</a:t>
            </a:r>
          </a:p>
          <a:p>
            <a:pPr lvl="1"/>
            <a:r>
              <a:rPr lang="en-US" dirty="0"/>
              <a:t>Forced to choose?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CD515-0852-0449-DC50-4D8233B090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5FCB6-07B8-4A31-AB55-A7BB03C72A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1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F blue color harmony">
      <a:dk1>
        <a:srgbClr val="000000"/>
      </a:dk1>
      <a:lt1>
        <a:srgbClr val="FFFFFF"/>
      </a:lt1>
      <a:dk2>
        <a:srgbClr val="B7B7B7"/>
      </a:dk2>
      <a:lt2>
        <a:srgbClr val="ED1C24"/>
      </a:lt2>
      <a:accent1>
        <a:srgbClr val="005098"/>
      </a:accent1>
      <a:accent2>
        <a:srgbClr val="00B0D9"/>
      </a:accent2>
      <a:accent3>
        <a:srgbClr val="B8E1EC"/>
      </a:accent3>
      <a:accent4>
        <a:srgbClr val="DBF0F5"/>
      </a:accent4>
      <a:accent5>
        <a:srgbClr val="005098"/>
      </a:accent5>
      <a:accent6>
        <a:srgbClr val="00B0D9"/>
      </a:accent6>
      <a:hlink>
        <a:srgbClr val="005098"/>
      </a:hlink>
      <a:folHlink>
        <a:srgbClr val="E6E7E8"/>
      </a:folHlink>
    </a:clrScheme>
    <a:fontScheme name="HF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6F992CA-23DC-4A0D-96AA-9FF9E18FC0FC}" vid="{57CA45AA-84BE-4E09-A4F0-32AF20921D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1945574EDA894EB4497A8FE3E3DCE2" ma:contentTypeVersion="7" ma:contentTypeDescription="Create a new document." ma:contentTypeScope="" ma:versionID="0fd7d8735019d388b64b372aa0009331">
  <xsd:schema xmlns:xsd="http://www.w3.org/2001/XMLSchema" xmlns:xs="http://www.w3.org/2001/XMLSchema" xmlns:p="http://schemas.microsoft.com/office/2006/metadata/properties" xmlns:ns2="f9bcfc01-fc97-497f-8c50-c0f47416272f" targetNamespace="http://schemas.microsoft.com/office/2006/metadata/properties" ma:root="true" ma:fieldsID="083c97d82ae9e4c8207d41e06998c537" ns2:_="">
    <xsd:import namespace="f9bcfc01-fc97-497f-8c50-c0f4741627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bcfc01-fc97-497f-8c50-c0f4741627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D2981-9546-469E-8614-8EDC42EF2E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A21C56-8033-42D7-BEE5-B6DE74F54E88}">
  <ds:schemaRefs>
    <ds:schemaRef ds:uri="http://www.w3.org/XML/1998/namespace"/>
    <ds:schemaRef ds:uri="http://schemas.microsoft.com/office/2006/documentManagement/types"/>
    <ds:schemaRef ds:uri="f9bcfc01-fc97-497f-8c50-c0f47416272f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5EDCFF2-1F97-4925-B55A-97BBDD0D4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bcfc01-fc97-497f-8c50-c0f4741627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HF PPT Template_ON-SCREEN-Blue-24 July EC</Template>
  <TotalTime>17370</TotalTime>
  <Words>442</Words>
  <Application>Microsoft Office PowerPoint</Application>
  <PresentationFormat>Widescreen</PresentationFormat>
  <Paragraphs>79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Hind Bold</vt:lpstr>
      <vt:lpstr>Segoe UI</vt:lpstr>
      <vt:lpstr>System Font</vt:lpstr>
      <vt:lpstr>System Font Regular</vt:lpstr>
      <vt:lpstr>Office Theme</vt:lpstr>
      <vt:lpstr>       </vt:lpstr>
      <vt:lpstr>A very crowded global trade horizon</vt:lpstr>
      <vt:lpstr>Birth of the modern trade system</vt:lpstr>
      <vt:lpstr>Globalization and “free trade” take off</vt:lpstr>
      <vt:lpstr>Cracks start to appear in the consensus </vt:lpstr>
      <vt:lpstr>Where are we headed?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Typography guide on-screen presentation</dc:title>
  <dc:creator>Yen Nguyen</dc:creator>
  <cp:lastModifiedBy>Stephen Olson</cp:lastModifiedBy>
  <cp:revision>150</cp:revision>
  <cp:lastPrinted>2022-05-05T06:44:51Z</cp:lastPrinted>
  <dcterms:created xsi:type="dcterms:W3CDTF">2020-10-16T03:06:46Z</dcterms:created>
  <dcterms:modified xsi:type="dcterms:W3CDTF">2022-07-24T01:24:08Z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0x010100771945574EDA894EB4497A8FE3E3DCE2</vt:lpwstr>
  </property>
</Properties>
</file>