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
      <p:font typeface="Inter"/>
      <p:regular r:id="rId23"/>
      <p:bold r:id="rId24"/>
    </p:embeddedFont>
    <p:embeddedFont>
      <p:font typeface="Lato"/>
      <p:regular r:id="rId25"/>
      <p:bold r:id="rId26"/>
      <p:italic r:id="rId27"/>
      <p:boldItalic r:id="rId28"/>
    </p:embeddedFont>
    <p:embeddedFont>
      <p:font typeface="Inter Medium"/>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EB3119-7F2E-4947-9FE3-424DF67CF4BA}">
  <a:tblStyle styleId="{CEEB3119-7F2E-4947-9FE3-424DF67CF4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Inter-bold.fntdata"/><Relationship Id="rId23" Type="http://schemas.openxmlformats.org/officeDocument/2006/relationships/font" Target="fonts/In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terMedium-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InterMedium-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times.com/world-nation/story/2020-04-08/coronavirus-becomes-new-front-in-middle-east-battle-for-influenc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b724e7cc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cb724e7cc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and most importantly, we can’t deny the power foreign countries have in influencing our political, economic and social realities, either through the control they have over politicians or through the information operations we see on social media platforms that are aimed at misinforming the public. The onus of responsibility here lies on platforms and their inability to protect their users from real-world harm because their content moderation policies fall flat and are so vague that content takedowns usually harm the free speech of independent journalists and people like you and 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6c98e3774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6c98e3774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https://www.latimes.com/world-nation/story/2020-04-08/coronavirus-becomes-new-front-in-middle-east-battle-for-influence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operations become more dangerous when we see media platforms take responsibility for creating hashtags to give them a legitimate cover. We call this phenomenon hashtag laundering. Remember that the media and social media platforms are tools of power.</a:t>
            </a:r>
            <a:endParaRPr/>
          </a:p>
          <a:p>
            <a:pPr indent="0" lvl="0" marL="0" rtl="1" algn="r">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b724e7ccb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b724e7ccb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70a4c4b7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70a4c4b7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c98e3774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c98e3774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highlight>
                  <a:srgbClr val="FFFFFF"/>
                </a:highlight>
              </a:rPr>
              <a:t>The sharing of misinformation is driven by socio-psychological factors. Online, people perform their identities. They want to feel connected to their ‘‘tribe,” whether that means members of the same political party, parents who don’t vaccinate their children, activists concerned about climate change, or those who belong to a certain religion, race or ethnic group.</a:t>
            </a:r>
            <a:br>
              <a:rPr lang="en" sz="1350">
                <a:solidFill>
                  <a:schemeClr val="dk1"/>
                </a:solidFill>
                <a:highlight>
                  <a:srgbClr val="FFFFFF"/>
                </a:highlight>
              </a:rPr>
            </a:br>
            <a:br>
              <a:rPr lang="en" sz="1350">
                <a:solidFill>
                  <a:schemeClr val="dk1"/>
                </a:solidFill>
                <a:highlight>
                  <a:srgbClr val="FFFFFF"/>
                </a:highlight>
              </a:rPr>
            </a:br>
            <a:r>
              <a:rPr lang="en" sz="1350">
                <a:solidFill>
                  <a:schemeClr val="dk1"/>
                </a:solidFill>
                <a:highlight>
                  <a:srgbClr val="FFFFFF"/>
                </a:highlight>
              </a:rPr>
              <a:t>Disinformation is motivated by three factors: to make money; to have political influence, either foreign or domestic; or to cause trouble for the sake of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b724e7ccb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b724e7ccb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b724e7cc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b724e7cc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core assumptions. </a:t>
            </a:r>
            <a:endParaRPr/>
          </a:p>
          <a:p>
            <a:pPr indent="-298450" lvl="0" marL="457200" rtl="0" algn="l">
              <a:spcBef>
                <a:spcPts val="0"/>
              </a:spcBef>
              <a:spcAft>
                <a:spcPts val="0"/>
              </a:spcAft>
              <a:buSzPts val="1100"/>
              <a:buAutoNum type="arabicPeriod"/>
            </a:pPr>
            <a:r>
              <a:rPr lang="en"/>
              <a:t>Individuals will consume news to keep track of their political officials and of world events, and seek out sources of information that affirm their worldviews, and imbue them with credibility.</a:t>
            </a:r>
            <a:endParaRPr/>
          </a:p>
          <a:p>
            <a:pPr indent="-298450" lvl="0" marL="457200" rtl="0" algn="l">
              <a:spcBef>
                <a:spcPts val="0"/>
              </a:spcBef>
              <a:spcAft>
                <a:spcPts val="0"/>
              </a:spcAft>
              <a:buSzPts val="1100"/>
              <a:buAutoNum type="arabicPeriod"/>
            </a:pPr>
            <a:r>
              <a:rPr lang="en"/>
              <a:t>Elites ascertain control over their constituents by making sure that media outlets are giving them ample coverage of their identity-confirming discourse </a:t>
            </a:r>
            <a:endParaRPr/>
          </a:p>
          <a:p>
            <a:pPr indent="-298450" lvl="0" marL="457200" rtl="0" algn="l">
              <a:spcBef>
                <a:spcPts val="0"/>
              </a:spcBef>
              <a:spcAft>
                <a:spcPts val="0"/>
              </a:spcAft>
              <a:buSzPts val="1100"/>
              <a:buAutoNum type="arabicPeriod"/>
            </a:pPr>
            <a:r>
              <a:rPr lang="en"/>
              <a:t>Media outlets and journalists, particularly partisan ones, are incentivized to keep broadcasting identity-confirming discourse or run the risk of punishment.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70a4c4b7f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70a4c4b7f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I spent a few years thinking about a model for networked propaganda that would be applicable to my local context, and even possibly other Global South countries. This model is based on my work at Meedan and years researching and observing the evolving Lebanese media landscape, the explosion of social media use and the continuously changing power dynamics in the country and the region. It may look confusing here, but I will break this model down in the following slides.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b724e7cc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b724e7cc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start with the media and the public. The media’s goals and incentives don’t change from the propaganda feedback loop, but the one discrepancy here is the public’s relationship with the media. Trust in media is glaringly low but we still DEPEND on it because of its wide and far-reaching availability and accessibility. It would be wrong to assume that, let’s say independent media outlet Megaphone, is rival to mainstream TV stations LBCI or al Manar because we don’t take into account that almost 30% of the population still doesn’t have access to the internet.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b724e7cc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b724e7cc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role politicians play in our case is a lot more explicit: on one hand, </a:t>
            </a:r>
            <a:r>
              <a:rPr lang="en">
                <a:solidFill>
                  <a:schemeClr val="dk1"/>
                </a:solidFill>
              </a:rPr>
              <a:t>they are able to utilize the sectarian clientelistic system to incentivize their loyal base to amplify their support for their “version” of the truth. </a:t>
            </a:r>
            <a:endParaRPr>
              <a:solidFill>
                <a:schemeClr val="dk1"/>
              </a:solidFill>
            </a:endParaRPr>
          </a:p>
          <a:p>
            <a:pPr indent="0" lvl="0" marL="0" rtl="0" algn="l">
              <a:spcBef>
                <a:spcPts val="0"/>
              </a:spcBef>
              <a:spcAft>
                <a:spcPts val="0"/>
              </a:spcAft>
              <a:buNone/>
            </a:pPr>
            <a:r>
              <a:rPr lang="en"/>
              <a:t>On the other hand, the laws passed to regulate print and audiovisual media gives them direct control over the information disseminated. </a:t>
            </a:r>
            <a:r>
              <a:rPr lang="en">
                <a:solidFill>
                  <a:schemeClr val="dk1"/>
                </a:solidFill>
              </a:rPr>
              <a:t>But at the same time, this relationship and dependency on political funding shows us that the media landscape in its iteration today is incredibly fragile and unsustainable. We saw this happening with the shutdown of historical media and newspapers such as Assafir, Future TV, and Al Mostaqbal newspaper.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b724e7cc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b724e7cc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groups are then able to coordinate massive campaigns online to exaggerate public support of their politicians’ narratives. We see that on Twitter almost daily, when we look at the trending hashtags and the media cover that behavior online as clickbait stories. And it’s also important to mention their power on WhatsApp, but documenting the flow of disinformation is a lot harder due to it being end-to-end encrypted. I personally saw this play out almost daily in their attempts to discredit the 2019 revolution in its first few months.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_5">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txBox="1"/>
          <p:nvPr>
            <p:ph type="title"/>
          </p:nvPr>
        </p:nvSpPr>
        <p:spPr>
          <a:xfrm>
            <a:off x="457200" y="457200"/>
            <a:ext cx="8229600" cy="393600"/>
          </a:xfrm>
          <a:prstGeom prst="rect">
            <a:avLst/>
          </a:prstGeom>
        </p:spPr>
        <p:txBody>
          <a:bodyPr anchorCtr="0" anchor="ctr" bIns="0" lIns="0" spcFirstLastPara="1" rIns="0" wrap="square" tIns="0">
            <a:normAutofit/>
          </a:bodyPr>
          <a:lstStyle>
            <a:lvl1pPr lvl="0"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1pPr>
            <a:lvl2pPr lvl="1"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2pPr>
            <a:lvl3pPr lvl="2"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3pPr>
            <a:lvl4pPr lvl="3"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4pPr>
            <a:lvl5pPr lvl="4"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5pPr>
            <a:lvl6pPr lvl="5"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6pPr>
            <a:lvl7pPr lvl="6"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7pPr>
            <a:lvl8pPr lvl="7"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8pPr>
            <a:lvl9pPr lvl="8" rtl="0">
              <a:spcBef>
                <a:spcPts val="0"/>
              </a:spcBef>
              <a:spcAft>
                <a:spcPts val="0"/>
              </a:spcAft>
              <a:buClr>
                <a:srgbClr val="008D5E"/>
              </a:buClr>
              <a:buSzPts val="2200"/>
              <a:buFont typeface="Inter Medium"/>
              <a:buNone/>
              <a:defRPr sz="2200">
                <a:solidFill>
                  <a:srgbClr val="008D5E"/>
                </a:solidFill>
                <a:latin typeface="Inter Medium"/>
                <a:ea typeface="Inter Medium"/>
                <a:cs typeface="Inter Medium"/>
                <a:sym typeface="Inter Medium"/>
              </a:defRPr>
            </a:lvl9pPr>
          </a:lstStyle>
          <a:p/>
        </p:txBody>
      </p:sp>
      <p:sp>
        <p:nvSpPr>
          <p:cNvPr id="53" name="Google Shape;53;p13"/>
          <p:cNvSpPr txBox="1"/>
          <p:nvPr>
            <p:ph idx="2" type="title"/>
          </p:nvPr>
        </p:nvSpPr>
        <p:spPr>
          <a:xfrm>
            <a:off x="457200" y="996700"/>
            <a:ext cx="8229600" cy="3666600"/>
          </a:xfrm>
          <a:prstGeom prst="rect">
            <a:avLst/>
          </a:prstGeom>
        </p:spPr>
        <p:txBody>
          <a:bodyPr anchorCtr="0" anchor="t" bIns="0" lIns="0" spcFirstLastPara="1" rIns="0" wrap="square" tIns="0">
            <a:normAutofit/>
          </a:bodyPr>
          <a:lstStyle>
            <a:lvl1pPr lvl="0" rtl="0">
              <a:lnSpc>
                <a:spcPct val="120000"/>
              </a:lnSpc>
              <a:spcBef>
                <a:spcPts val="0"/>
              </a:spcBef>
              <a:spcAft>
                <a:spcPts val="0"/>
              </a:spcAft>
              <a:buClr>
                <a:srgbClr val="262626"/>
              </a:buClr>
              <a:buSzPts val="1900"/>
              <a:buFont typeface="Inter"/>
              <a:buNone/>
              <a:defRPr sz="1900">
                <a:solidFill>
                  <a:srgbClr val="262626"/>
                </a:solidFill>
                <a:latin typeface="Inter"/>
                <a:ea typeface="Inter"/>
                <a:cs typeface="Inter"/>
                <a:sym typeface="Inter"/>
              </a:defRPr>
            </a:lvl1pPr>
            <a:lvl2pPr lvl="1" rtl="0">
              <a:lnSpc>
                <a:spcPct val="120000"/>
              </a:lnSpc>
              <a:spcBef>
                <a:spcPts val="1000"/>
              </a:spcBef>
              <a:spcAft>
                <a:spcPts val="0"/>
              </a:spcAft>
              <a:buClr>
                <a:srgbClr val="262626"/>
              </a:buClr>
              <a:buSzPts val="1900"/>
              <a:buFont typeface="Inter"/>
              <a:buNone/>
              <a:defRPr sz="1900">
                <a:solidFill>
                  <a:srgbClr val="262626"/>
                </a:solidFill>
                <a:latin typeface="Inter"/>
                <a:ea typeface="Inter"/>
                <a:cs typeface="Inter"/>
                <a:sym typeface="Inter"/>
              </a:defRPr>
            </a:lvl2pPr>
            <a:lvl3pPr lvl="2" rtl="0">
              <a:lnSpc>
                <a:spcPct val="120000"/>
              </a:lnSpc>
              <a:spcBef>
                <a:spcPts val="1000"/>
              </a:spcBef>
              <a:spcAft>
                <a:spcPts val="0"/>
              </a:spcAft>
              <a:buClr>
                <a:srgbClr val="262626"/>
              </a:buClr>
              <a:buSzPts val="1900"/>
              <a:buFont typeface="Inter"/>
              <a:buNone/>
              <a:defRPr sz="1900">
                <a:solidFill>
                  <a:srgbClr val="262626"/>
                </a:solidFill>
                <a:latin typeface="Inter"/>
                <a:ea typeface="Inter"/>
                <a:cs typeface="Inter"/>
                <a:sym typeface="Inter"/>
              </a:defRPr>
            </a:lvl3pPr>
            <a:lvl4pPr lvl="3" rtl="0">
              <a:lnSpc>
                <a:spcPct val="120000"/>
              </a:lnSpc>
              <a:spcBef>
                <a:spcPts val="1000"/>
              </a:spcBef>
              <a:spcAft>
                <a:spcPts val="0"/>
              </a:spcAft>
              <a:buClr>
                <a:srgbClr val="262626"/>
              </a:buClr>
              <a:buSzPts val="1900"/>
              <a:buFont typeface="Inter"/>
              <a:buNone/>
              <a:defRPr sz="1900">
                <a:solidFill>
                  <a:srgbClr val="262626"/>
                </a:solidFill>
                <a:latin typeface="Inter"/>
                <a:ea typeface="Inter"/>
                <a:cs typeface="Inter"/>
                <a:sym typeface="Inter"/>
              </a:defRPr>
            </a:lvl4pPr>
            <a:lvl5pPr lvl="4" rtl="0">
              <a:lnSpc>
                <a:spcPct val="120000"/>
              </a:lnSpc>
              <a:spcBef>
                <a:spcPts val="1000"/>
              </a:spcBef>
              <a:spcAft>
                <a:spcPts val="0"/>
              </a:spcAft>
              <a:buClr>
                <a:srgbClr val="262626"/>
              </a:buClr>
              <a:buSzPts val="1900"/>
              <a:buFont typeface="Inter"/>
              <a:buNone/>
              <a:defRPr sz="1900">
                <a:solidFill>
                  <a:srgbClr val="262626"/>
                </a:solidFill>
                <a:latin typeface="Inter"/>
                <a:ea typeface="Inter"/>
                <a:cs typeface="Inter"/>
                <a:sym typeface="Inter"/>
              </a:defRPr>
            </a:lvl5pPr>
            <a:lvl6pPr lvl="5" rtl="0">
              <a:lnSpc>
                <a:spcPct val="120000"/>
              </a:lnSpc>
              <a:spcBef>
                <a:spcPts val="1000"/>
              </a:spcBef>
              <a:spcAft>
                <a:spcPts val="0"/>
              </a:spcAft>
              <a:buClr>
                <a:srgbClr val="262626"/>
              </a:buClr>
              <a:buSzPts val="1900"/>
              <a:buFont typeface="Inter"/>
              <a:buNone/>
              <a:defRPr sz="1900">
                <a:solidFill>
                  <a:srgbClr val="262626"/>
                </a:solidFill>
                <a:latin typeface="Inter"/>
                <a:ea typeface="Inter"/>
                <a:cs typeface="Inter"/>
                <a:sym typeface="Inter"/>
              </a:defRPr>
            </a:lvl6pPr>
            <a:lvl7pPr lvl="6" rtl="0">
              <a:lnSpc>
                <a:spcPct val="120000"/>
              </a:lnSpc>
              <a:spcBef>
                <a:spcPts val="1000"/>
              </a:spcBef>
              <a:spcAft>
                <a:spcPts val="0"/>
              </a:spcAft>
              <a:buClr>
                <a:srgbClr val="262626"/>
              </a:buClr>
              <a:buSzPts val="1900"/>
              <a:buFont typeface="Inter"/>
              <a:buNone/>
              <a:defRPr sz="1900">
                <a:solidFill>
                  <a:srgbClr val="262626"/>
                </a:solidFill>
                <a:latin typeface="Inter"/>
                <a:ea typeface="Inter"/>
                <a:cs typeface="Inter"/>
                <a:sym typeface="Inter"/>
              </a:defRPr>
            </a:lvl7pPr>
            <a:lvl8pPr lvl="7" rtl="0">
              <a:lnSpc>
                <a:spcPct val="120000"/>
              </a:lnSpc>
              <a:spcBef>
                <a:spcPts val="1000"/>
              </a:spcBef>
              <a:spcAft>
                <a:spcPts val="0"/>
              </a:spcAft>
              <a:buClr>
                <a:srgbClr val="262626"/>
              </a:buClr>
              <a:buSzPts val="1900"/>
              <a:buFont typeface="Inter"/>
              <a:buNone/>
              <a:defRPr sz="1900">
                <a:solidFill>
                  <a:srgbClr val="262626"/>
                </a:solidFill>
                <a:latin typeface="Inter"/>
                <a:ea typeface="Inter"/>
                <a:cs typeface="Inter"/>
                <a:sym typeface="Inter"/>
              </a:defRPr>
            </a:lvl8pPr>
            <a:lvl9pPr lvl="8" rtl="0">
              <a:lnSpc>
                <a:spcPct val="120000"/>
              </a:lnSpc>
              <a:spcBef>
                <a:spcPts val="1000"/>
              </a:spcBef>
              <a:spcAft>
                <a:spcPts val="1000"/>
              </a:spcAft>
              <a:buClr>
                <a:srgbClr val="262626"/>
              </a:buClr>
              <a:buSzPts val="1900"/>
              <a:buFont typeface="Inter"/>
              <a:buNone/>
              <a:defRPr sz="1900">
                <a:solidFill>
                  <a:srgbClr val="262626"/>
                </a:solidFill>
                <a:latin typeface="Inter"/>
                <a:ea typeface="Inter"/>
                <a:cs typeface="Inter"/>
                <a:sym typeface="Inter"/>
              </a:defRPr>
            </a:lvl9pPr>
          </a:lstStyle>
          <a:p/>
        </p:txBody>
      </p:sp>
    </p:spTree>
  </p:cSld>
  <p:clrMapOvr>
    <a:masterClrMapping/>
  </p:clrMapOvr>
  <p:extLst>
    <p:ext uri="{DCECCB84-F9BA-43D5-87BE-67443E8EF086}">
      <p15:sldGuideLst>
        <p15:guide id="1" orient="horz" pos="288">
          <p15:clr>
            <a:srgbClr val="FA7B17"/>
          </p15:clr>
        </p15:guide>
        <p15:guide id="2" pos="288">
          <p15:clr>
            <a:srgbClr val="FA7B17"/>
          </p15:clr>
        </p15:guide>
        <p15:guide id="3" pos="628">
          <p15:clr>
            <a:srgbClr val="FA7B17"/>
          </p15:clr>
        </p15:guide>
        <p15:guide id="4" pos="726">
          <p15:clr>
            <a:srgbClr val="FA7B17"/>
          </p15:clr>
        </p15:guide>
        <p15:guide id="5" pos="1066">
          <p15:clr>
            <a:srgbClr val="FA7B17"/>
          </p15:clr>
        </p15:guide>
        <p15:guide id="6" pos="1164">
          <p15:clr>
            <a:srgbClr val="FA7B17"/>
          </p15:clr>
        </p15:guide>
        <p15:guide id="7" pos="1503">
          <p15:clr>
            <a:srgbClr val="FA7B17"/>
          </p15:clr>
        </p15:guide>
        <p15:guide id="8" pos="1601">
          <p15:clr>
            <a:srgbClr val="FA7B17"/>
          </p15:clr>
        </p15:guide>
        <p15:guide id="9" pos="1947">
          <p15:clr>
            <a:srgbClr val="FA7B17"/>
          </p15:clr>
        </p15:guide>
        <p15:guide id="10" pos="2045">
          <p15:clr>
            <a:srgbClr val="FA7B17"/>
          </p15:clr>
        </p15:guide>
        <p15:guide id="11" pos="2385">
          <p15:clr>
            <a:srgbClr val="FA7B17"/>
          </p15:clr>
        </p15:guide>
        <p15:guide id="12" pos="2483">
          <p15:clr>
            <a:srgbClr val="FA7B17"/>
          </p15:clr>
        </p15:guide>
        <p15:guide id="13" pos="2822">
          <p15:clr>
            <a:srgbClr val="FA7B17"/>
          </p15:clr>
        </p15:guide>
        <p15:guide id="14" pos="2932">
          <p15:clr>
            <a:srgbClr val="FA7B17"/>
          </p15:clr>
        </p15:guide>
        <p15:guide id="15" pos="3272">
          <p15:clr>
            <a:srgbClr val="FA7B17"/>
          </p15:clr>
        </p15:guide>
        <p15:guide id="16" pos="3364">
          <p15:clr>
            <a:srgbClr val="FA7B17"/>
          </p15:clr>
        </p15:guide>
        <p15:guide id="17" pos="3704">
          <p15:clr>
            <a:srgbClr val="FA7B17"/>
          </p15:clr>
        </p15:guide>
        <p15:guide id="18" pos="3802">
          <p15:clr>
            <a:srgbClr val="FA7B17"/>
          </p15:clr>
        </p15:guide>
        <p15:guide id="19" pos="4147">
          <p15:clr>
            <a:srgbClr val="FA7B17"/>
          </p15:clr>
        </p15:guide>
        <p15:guide id="20" pos="4239">
          <p15:clr>
            <a:srgbClr val="FA7B17"/>
          </p15:clr>
        </p15:guide>
        <p15:guide id="21" pos="4591">
          <p15:clr>
            <a:srgbClr val="FA7B17"/>
          </p15:clr>
        </p15:guide>
        <p15:guide id="22" pos="4683">
          <p15:clr>
            <a:srgbClr val="FA7B17"/>
          </p15:clr>
        </p15:guide>
        <p15:guide id="23" pos="5023">
          <p15:clr>
            <a:srgbClr val="FA7B17"/>
          </p15:clr>
        </p15:guide>
        <p15:guide id="24" pos="5121">
          <p15:clr>
            <a:srgbClr val="FA7B17"/>
          </p15:clr>
        </p15:guide>
        <p15:guide id="25" pos="5472">
          <p15:clr>
            <a:srgbClr val="FA7B17"/>
          </p15:clr>
        </p15:guide>
        <p15:guide id="26" orient="horz" pos="536">
          <p15:clr>
            <a:srgbClr val="FA7B17"/>
          </p15:clr>
        </p15:guide>
        <p15:guide id="27" orient="horz" pos="628">
          <p15:clr>
            <a:srgbClr val="FA7B17"/>
          </p15:clr>
        </p15:guide>
        <p15:guide id="28" orient="horz" pos="876">
          <p15:clr>
            <a:srgbClr val="FA7B17"/>
          </p15:clr>
        </p15:guide>
        <p15:guide id="29" orient="horz" pos="968">
          <p15:clr>
            <a:srgbClr val="FA7B17"/>
          </p15:clr>
        </p15:guide>
        <p15:guide id="30" orient="horz" pos="1221">
          <p15:clr>
            <a:srgbClr val="FA7B17"/>
          </p15:clr>
        </p15:guide>
        <p15:guide id="31" orient="horz" pos="1319">
          <p15:clr>
            <a:srgbClr val="FA7B17"/>
          </p15:clr>
        </p15:guide>
        <p15:guide id="32" orient="horz" pos="1567">
          <p15:clr>
            <a:srgbClr val="FA7B17"/>
          </p15:clr>
        </p15:guide>
        <p15:guide id="33" orient="horz" pos="1665">
          <p15:clr>
            <a:srgbClr val="FA7B17"/>
          </p15:clr>
        </p15:guide>
        <p15:guide id="34" orient="horz" pos="1912">
          <p15:clr>
            <a:srgbClr val="FA7B17"/>
          </p15:clr>
        </p15:guide>
        <p15:guide id="35" orient="horz" pos="2010">
          <p15:clr>
            <a:srgbClr val="FA7B17"/>
          </p15:clr>
        </p15:guide>
        <p15:guide id="36" orient="horz" pos="2258">
          <p15:clr>
            <a:srgbClr val="FA7B17"/>
          </p15:clr>
        </p15:guide>
        <p15:guide id="37" orient="horz" pos="2356">
          <p15:clr>
            <a:srgbClr val="FA7B17"/>
          </p15:clr>
        </p15:guide>
        <p15:guide id="38" orient="horz" pos="2604">
          <p15:clr>
            <a:srgbClr val="FA7B17"/>
          </p15:clr>
        </p15:guide>
        <p15:guide id="39" orient="horz" pos="2696">
          <p15:clr>
            <a:srgbClr val="FA7B17"/>
          </p15:clr>
        </p15:guide>
        <p15:guide id="40" orient="horz" pos="2943">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misinforeview.hks.harvard.edu/article/misinformation-in-action-fake-news-exposure-is-linked-to-lower-trust-in-media-higher-trust-in-government-when-your-side-is-in-pow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57" name="Shape 57"/>
        <p:cNvGrpSpPr/>
        <p:nvPr/>
      </p:nvGrpSpPr>
      <p:grpSpPr>
        <a:xfrm>
          <a:off x="0" y="0"/>
          <a:ext cx="0" cy="0"/>
          <a:chOff x="0" y="0"/>
          <a:chExt cx="0" cy="0"/>
        </a:xfrm>
      </p:grpSpPr>
      <p:sp>
        <p:nvSpPr>
          <p:cNvPr id="58" name="Google Shape;58;p14"/>
          <p:cNvSpPr txBox="1"/>
          <p:nvPr>
            <p:ph type="ctrTitle"/>
          </p:nvPr>
        </p:nvSpPr>
        <p:spPr>
          <a:xfrm>
            <a:off x="311700" y="2262900"/>
            <a:ext cx="76875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FFFFFF"/>
                </a:solidFill>
                <a:latin typeface="Lato"/>
                <a:ea typeface="Lato"/>
                <a:cs typeface="Lato"/>
                <a:sym typeface="Lato"/>
              </a:rPr>
              <a:t>How misinformation works</a:t>
            </a:r>
            <a:endParaRPr>
              <a:solidFill>
                <a:srgbClr val="FFFFFF"/>
              </a:solidFill>
              <a:latin typeface="Lato"/>
              <a:ea typeface="Lato"/>
              <a:cs typeface="Lato"/>
              <a:sym typeface="Lato"/>
            </a:endParaRPr>
          </a:p>
        </p:txBody>
      </p:sp>
      <p:sp>
        <p:nvSpPr>
          <p:cNvPr id="59" name="Google Shape;59;p14"/>
          <p:cNvSpPr txBox="1"/>
          <p:nvPr/>
        </p:nvSpPr>
        <p:spPr>
          <a:xfrm>
            <a:off x="1545325" y="333375"/>
            <a:ext cx="1938600" cy="77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lt1"/>
                </a:solidFill>
                <a:latin typeface="Inter"/>
                <a:ea typeface="Inter"/>
                <a:cs typeface="Inter"/>
                <a:sym typeface="Inter"/>
              </a:rPr>
              <a:t>Azza El Masri</a:t>
            </a:r>
            <a:endParaRPr sz="1200">
              <a:solidFill>
                <a:schemeClr val="lt1"/>
              </a:solidFill>
              <a:latin typeface="Inter"/>
              <a:ea typeface="Inter"/>
              <a:cs typeface="Inter"/>
              <a:sym typeface="Inter"/>
            </a:endParaRPr>
          </a:p>
          <a:p>
            <a:pPr indent="0" lvl="0" marL="0" rtl="0" algn="l">
              <a:spcBef>
                <a:spcPts val="0"/>
              </a:spcBef>
              <a:spcAft>
                <a:spcPts val="0"/>
              </a:spcAft>
              <a:buNone/>
            </a:pPr>
            <a:r>
              <a:rPr lang="en" sz="1200">
                <a:solidFill>
                  <a:schemeClr val="lt1"/>
                </a:solidFill>
                <a:latin typeface="Inter"/>
                <a:ea typeface="Inter"/>
                <a:cs typeface="Inter"/>
                <a:sym typeface="Inter"/>
              </a:rPr>
              <a:t>@aemasri</a:t>
            </a:r>
            <a:endParaRPr sz="1200">
              <a:solidFill>
                <a:schemeClr val="lt1"/>
              </a:solidFill>
              <a:latin typeface="Inter"/>
              <a:ea typeface="Inter"/>
              <a:cs typeface="Inter"/>
              <a:sym typeface="Inter"/>
            </a:endParaRPr>
          </a:p>
          <a:p>
            <a:pPr indent="0" lvl="0" marL="0" rtl="0" algn="l">
              <a:spcBef>
                <a:spcPts val="0"/>
              </a:spcBef>
              <a:spcAft>
                <a:spcPts val="0"/>
              </a:spcAft>
              <a:buNone/>
            </a:pPr>
            <a:r>
              <a:t/>
            </a:r>
            <a:endParaRPr sz="1200">
              <a:solidFill>
                <a:schemeClr val="lt1"/>
              </a:solidFill>
              <a:latin typeface="Inter"/>
              <a:ea typeface="Inter"/>
              <a:cs typeface="Inter"/>
              <a:sym typeface="Inter"/>
            </a:endParaRPr>
          </a:p>
        </p:txBody>
      </p:sp>
      <p:pic>
        <p:nvPicPr>
          <p:cNvPr id="60" name="Google Shape;60;p14"/>
          <p:cNvPicPr preferRelativeResize="0"/>
          <p:nvPr/>
        </p:nvPicPr>
        <p:blipFill rotWithShape="1">
          <a:blip r:embed="rId3">
            <a:alphaModFix/>
          </a:blip>
          <a:srcRect b="15535" l="0" r="0" t="15542"/>
          <a:stretch/>
        </p:blipFill>
        <p:spPr>
          <a:xfrm>
            <a:off x="457200" y="257175"/>
            <a:ext cx="932700" cy="984900"/>
          </a:xfrm>
          <a:prstGeom prst="ellipse">
            <a:avLst/>
          </a:prstGeom>
          <a:noFill/>
          <a:ln>
            <a:noFill/>
          </a:ln>
        </p:spPr>
      </p:pic>
      <p:sp>
        <p:nvSpPr>
          <p:cNvPr id="61" name="Google Shape;61;p14"/>
          <p:cNvSpPr txBox="1"/>
          <p:nvPr/>
        </p:nvSpPr>
        <p:spPr>
          <a:xfrm>
            <a:off x="4370800" y="333375"/>
            <a:ext cx="2761800" cy="7767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 sz="1200">
                <a:solidFill>
                  <a:schemeClr val="lt1"/>
                </a:solidFill>
                <a:latin typeface="Inter"/>
                <a:ea typeface="Inter"/>
                <a:cs typeface="Inter"/>
                <a:sym typeface="Inter"/>
              </a:rPr>
              <a:t>National Press Foundation</a:t>
            </a:r>
            <a:endParaRPr sz="1200">
              <a:solidFill>
                <a:schemeClr val="lt1"/>
              </a:solidFill>
              <a:latin typeface="Inter"/>
              <a:ea typeface="Inter"/>
              <a:cs typeface="Inter"/>
              <a:sym typeface="Inter"/>
            </a:endParaRPr>
          </a:p>
          <a:p>
            <a:pPr indent="0" lvl="0" marL="0" rtl="0" algn="l">
              <a:spcBef>
                <a:spcPts val="0"/>
              </a:spcBef>
              <a:spcAft>
                <a:spcPts val="0"/>
              </a:spcAft>
              <a:buNone/>
            </a:pPr>
            <a:r>
              <a:rPr lang="en" sz="1200">
                <a:solidFill>
                  <a:schemeClr val="lt1"/>
                </a:solidFill>
                <a:latin typeface="Inter"/>
                <a:ea typeface="Inter"/>
                <a:cs typeface="Inter"/>
                <a:sym typeface="Inter"/>
              </a:rPr>
              <a:t>March 2022</a:t>
            </a:r>
            <a:endParaRPr sz="1200">
              <a:solidFill>
                <a:schemeClr val="lt1"/>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nvSpPr>
        <p:spPr>
          <a:xfrm>
            <a:off x="7261500" y="1127775"/>
            <a:ext cx="1489200" cy="738900"/>
          </a:xfrm>
          <a:prstGeom prst="rect">
            <a:avLst/>
          </a:prstGeom>
          <a:solidFill>
            <a:srgbClr val="CC00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FOREIGN INTERESTS</a:t>
            </a:r>
            <a:endParaRPr b="1" sz="1800">
              <a:solidFill>
                <a:schemeClr val="lt1"/>
              </a:solidFill>
              <a:latin typeface="Inter"/>
              <a:ea typeface="Inter"/>
              <a:cs typeface="Inter"/>
              <a:sym typeface="Inter"/>
            </a:endParaRPr>
          </a:p>
        </p:txBody>
      </p:sp>
      <p:cxnSp>
        <p:nvCxnSpPr>
          <p:cNvPr id="161" name="Google Shape;161;p23"/>
          <p:cNvCxnSpPr/>
          <p:nvPr/>
        </p:nvCxnSpPr>
        <p:spPr>
          <a:xfrm flipH="1">
            <a:off x="4996600" y="1518550"/>
            <a:ext cx="2017200" cy="1277400"/>
          </a:xfrm>
          <a:prstGeom prst="curvedConnector3">
            <a:avLst>
              <a:gd fmla="val 50000" name="adj1"/>
            </a:avLst>
          </a:prstGeom>
          <a:noFill/>
          <a:ln cap="flat" cmpd="sng" w="19050">
            <a:solidFill>
              <a:srgbClr val="CC0000"/>
            </a:solidFill>
            <a:prstDash val="solid"/>
            <a:round/>
            <a:headEnd len="med" w="med" type="none"/>
            <a:tailEnd len="med" w="med" type="stealth"/>
          </a:ln>
        </p:spPr>
      </p:cxnSp>
      <p:sp>
        <p:nvSpPr>
          <p:cNvPr id="162" name="Google Shape;162;p23"/>
          <p:cNvSpPr txBox="1"/>
          <p:nvPr/>
        </p:nvSpPr>
        <p:spPr>
          <a:xfrm>
            <a:off x="6139575" y="2448650"/>
            <a:ext cx="1671000" cy="461700"/>
          </a:xfrm>
          <a:prstGeom prst="rect">
            <a:avLst/>
          </a:prstGeom>
          <a:solidFill>
            <a:srgbClr val="F1C23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POLITICIANS</a:t>
            </a:r>
            <a:endParaRPr b="1" sz="1800">
              <a:solidFill>
                <a:schemeClr val="lt1"/>
              </a:solidFill>
              <a:latin typeface="Inter"/>
              <a:ea typeface="Inter"/>
              <a:cs typeface="Inter"/>
              <a:sym typeface="Inter"/>
            </a:endParaRPr>
          </a:p>
        </p:txBody>
      </p:sp>
      <p:sp>
        <p:nvSpPr>
          <p:cNvPr id="163" name="Google Shape;163;p23"/>
          <p:cNvSpPr txBox="1"/>
          <p:nvPr/>
        </p:nvSpPr>
        <p:spPr>
          <a:xfrm>
            <a:off x="2896425" y="2448650"/>
            <a:ext cx="1882500" cy="461700"/>
          </a:xfrm>
          <a:prstGeom prst="rect">
            <a:avLst/>
          </a:prstGeom>
          <a:solidFill>
            <a:srgbClr val="76A5A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SOCIAL MEDIA</a:t>
            </a:r>
            <a:endParaRPr b="1" sz="1800">
              <a:solidFill>
                <a:schemeClr val="lt1"/>
              </a:solidFill>
              <a:latin typeface="Inter"/>
              <a:ea typeface="Inter"/>
              <a:cs typeface="Inter"/>
              <a:sym typeface="Inter"/>
            </a:endParaRPr>
          </a:p>
        </p:txBody>
      </p:sp>
      <p:cxnSp>
        <p:nvCxnSpPr>
          <p:cNvPr id="164" name="Google Shape;164;p23"/>
          <p:cNvCxnSpPr/>
          <p:nvPr/>
        </p:nvCxnSpPr>
        <p:spPr>
          <a:xfrm rot="5400000">
            <a:off x="7904625" y="2162900"/>
            <a:ext cx="694800" cy="504300"/>
          </a:xfrm>
          <a:prstGeom prst="curvedConnector3">
            <a:avLst>
              <a:gd fmla="val 104832" name="adj1"/>
            </a:avLst>
          </a:prstGeom>
          <a:noFill/>
          <a:ln cap="flat" cmpd="sng" w="19050">
            <a:solidFill>
              <a:srgbClr val="CC0000"/>
            </a:solidFill>
            <a:prstDash val="solid"/>
            <a:round/>
            <a:headEnd len="med" w="med" type="none"/>
            <a:tailEnd len="med" w="med" type="stealth"/>
          </a:ln>
        </p:spPr>
      </p:cxnSp>
      <p:sp>
        <p:nvSpPr>
          <p:cNvPr id="165" name="Google Shape;165;p23"/>
          <p:cNvSpPr txBox="1"/>
          <p:nvPr/>
        </p:nvSpPr>
        <p:spPr>
          <a:xfrm>
            <a:off x="4722125" y="618950"/>
            <a:ext cx="2191800" cy="785100"/>
          </a:xfrm>
          <a:prstGeom prst="rect">
            <a:avLst/>
          </a:prstGeom>
          <a:noFill/>
          <a:ln cap="flat" cmpd="sng" w="9525">
            <a:solidFill>
              <a:srgbClr val="CC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latin typeface="Inter"/>
                <a:ea typeface="Inter"/>
                <a:cs typeface="Inter"/>
                <a:sym typeface="Inter"/>
              </a:rPr>
              <a:t>Fund information operations</a:t>
            </a:r>
            <a:r>
              <a:rPr lang="en" sz="1300">
                <a:latin typeface="Inter"/>
                <a:ea typeface="Inter"/>
                <a:cs typeface="Inter"/>
                <a:sym typeface="Inter"/>
              </a:rPr>
              <a:t> to sway public opinion</a:t>
            </a:r>
            <a:endParaRPr sz="1300">
              <a:latin typeface="Inter"/>
              <a:ea typeface="Inter"/>
              <a:cs typeface="Inter"/>
              <a:sym typeface="Inter"/>
            </a:endParaRPr>
          </a:p>
        </p:txBody>
      </p:sp>
      <p:sp>
        <p:nvSpPr>
          <p:cNvPr id="166" name="Google Shape;166;p23"/>
          <p:cNvSpPr txBox="1"/>
          <p:nvPr/>
        </p:nvSpPr>
        <p:spPr>
          <a:xfrm>
            <a:off x="7822000" y="3013075"/>
            <a:ext cx="105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7" name="Google Shape;167;p23"/>
          <p:cNvSpPr txBox="1"/>
          <p:nvPr/>
        </p:nvSpPr>
        <p:spPr>
          <a:xfrm>
            <a:off x="7389300" y="3148700"/>
            <a:ext cx="1560000" cy="585000"/>
          </a:xfrm>
          <a:prstGeom prst="rect">
            <a:avLst/>
          </a:prstGeom>
          <a:noFill/>
          <a:ln cap="flat" cmpd="sng" w="9525">
            <a:solidFill>
              <a:srgbClr val="CC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latin typeface="Inter"/>
                <a:ea typeface="Inter"/>
                <a:cs typeface="Inter"/>
                <a:sym typeface="Inter"/>
              </a:rPr>
              <a:t>Exert power</a:t>
            </a:r>
            <a:r>
              <a:rPr lang="en" sz="1300">
                <a:latin typeface="Inter"/>
                <a:ea typeface="Inter"/>
                <a:cs typeface="Inter"/>
                <a:sym typeface="Inter"/>
              </a:rPr>
              <a:t> over politicians</a:t>
            </a:r>
            <a:endParaRPr sz="1300">
              <a:latin typeface="Inter"/>
              <a:ea typeface="Inter"/>
              <a:cs typeface="Inter"/>
              <a:sym typeface="Inter"/>
            </a:endParaRPr>
          </a:p>
        </p:txBody>
      </p:sp>
      <p:sp>
        <p:nvSpPr>
          <p:cNvPr id="168" name="Google Shape;168;p23"/>
          <p:cNvSpPr txBox="1"/>
          <p:nvPr/>
        </p:nvSpPr>
        <p:spPr>
          <a:xfrm>
            <a:off x="3289050" y="716875"/>
            <a:ext cx="983700" cy="461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MEDIA</a:t>
            </a:r>
            <a:endParaRPr b="1" sz="1800">
              <a:solidFill>
                <a:schemeClr val="lt1"/>
              </a:solidFill>
              <a:latin typeface="Inter"/>
              <a:ea typeface="Inter"/>
              <a:cs typeface="Inter"/>
              <a:sym typeface="Inter"/>
            </a:endParaRPr>
          </a:p>
        </p:txBody>
      </p:sp>
      <p:cxnSp>
        <p:nvCxnSpPr>
          <p:cNvPr id="169" name="Google Shape;169;p23"/>
          <p:cNvCxnSpPr/>
          <p:nvPr/>
        </p:nvCxnSpPr>
        <p:spPr>
          <a:xfrm flipH="1" rot="10800000">
            <a:off x="3685650" y="1360950"/>
            <a:ext cx="2700" cy="908400"/>
          </a:xfrm>
          <a:prstGeom prst="straightConnector1">
            <a:avLst/>
          </a:prstGeom>
          <a:noFill/>
          <a:ln cap="flat" cmpd="sng" w="19050">
            <a:solidFill>
              <a:srgbClr val="3D85C6"/>
            </a:solidFill>
            <a:prstDash val="solid"/>
            <a:round/>
            <a:headEnd len="med" w="med" type="stealth"/>
            <a:tailEnd len="med" w="med" type="none"/>
          </a:ln>
        </p:spPr>
      </p:cxnSp>
      <p:sp>
        <p:nvSpPr>
          <p:cNvPr id="170" name="Google Shape;170;p23"/>
          <p:cNvSpPr txBox="1"/>
          <p:nvPr/>
        </p:nvSpPr>
        <p:spPr>
          <a:xfrm>
            <a:off x="875775" y="1475650"/>
            <a:ext cx="2630400" cy="585000"/>
          </a:xfrm>
          <a:prstGeom prst="rect">
            <a:avLst/>
          </a:prstGeom>
          <a:noFill/>
          <a:ln cap="flat" cmpd="sng" w="952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t>Cover coordinated behavior as authentic</a:t>
            </a:r>
            <a:r>
              <a:rPr lang="en" sz="1300"/>
              <a:t> (clickbait stories)</a:t>
            </a:r>
            <a:endParaRPr i="1" sz="1300"/>
          </a:p>
        </p:txBody>
      </p:sp>
      <p:sp>
        <p:nvSpPr>
          <p:cNvPr id="171" name="Google Shape;171;p23"/>
          <p:cNvSpPr txBox="1"/>
          <p:nvPr/>
        </p:nvSpPr>
        <p:spPr>
          <a:xfrm>
            <a:off x="457200" y="4672575"/>
            <a:ext cx="1628100" cy="2802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0"/>
              </a:spcBef>
              <a:spcAft>
                <a:spcPts val="0"/>
              </a:spcAft>
              <a:buNone/>
            </a:pPr>
            <a:r>
              <a:rPr lang="en" sz="800">
                <a:solidFill>
                  <a:srgbClr val="262626"/>
                </a:solidFill>
                <a:latin typeface="Inter"/>
                <a:ea typeface="Inter"/>
                <a:cs typeface="Inter"/>
                <a:sym typeface="Inter"/>
              </a:rPr>
              <a:t>The Political Economy of Disinfo</a:t>
            </a:r>
            <a:endParaRPr sz="800">
              <a:solidFill>
                <a:srgbClr val="262626"/>
              </a:solidFill>
              <a:latin typeface="Inter"/>
              <a:ea typeface="Inter"/>
              <a:cs typeface="Inter"/>
              <a:sym typeface="Inter"/>
            </a:endParaRPr>
          </a:p>
          <a:p>
            <a:pPr indent="0" lvl="0" marL="0" rtl="0" algn="l">
              <a:lnSpc>
                <a:spcPct val="120000"/>
              </a:lnSpc>
              <a:spcBef>
                <a:spcPts val="0"/>
              </a:spcBef>
              <a:spcAft>
                <a:spcPts val="0"/>
              </a:spcAft>
              <a:buNone/>
            </a:pPr>
            <a:r>
              <a:t/>
            </a:r>
            <a:endParaRPr sz="800">
              <a:solidFill>
                <a:srgbClr val="262626"/>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252850" y="445025"/>
            <a:ext cx="8520600" cy="572700"/>
          </a:xfrm>
          <a:prstGeom prst="rect">
            <a:avLst/>
          </a:prstGeom>
        </p:spPr>
        <p:txBody>
          <a:bodyPr anchorCtr="0" anchor="t" bIns="91425" lIns="91425" spcFirstLastPara="1" rIns="91425" wrap="square" tIns="91425">
            <a:normAutofit fontScale="90000"/>
          </a:bodyPr>
          <a:lstStyle/>
          <a:p>
            <a:pPr indent="0" lvl="0" marL="0" rtl="1" algn="l">
              <a:spcBef>
                <a:spcPts val="0"/>
              </a:spcBef>
              <a:spcAft>
                <a:spcPts val="0"/>
              </a:spcAft>
              <a:buNone/>
            </a:pPr>
            <a:r>
              <a:rPr b="1" lang="en">
                <a:solidFill>
                  <a:srgbClr val="008D5E"/>
                </a:solidFill>
                <a:latin typeface="Roboto"/>
                <a:ea typeface="Roboto"/>
                <a:cs typeface="Roboto"/>
                <a:sym typeface="Roboto"/>
              </a:rPr>
              <a:t>Hashtag laundering</a:t>
            </a:r>
            <a:endParaRPr b="1">
              <a:solidFill>
                <a:srgbClr val="008D5E"/>
              </a:solidFill>
              <a:latin typeface="Roboto"/>
              <a:ea typeface="Roboto"/>
              <a:cs typeface="Roboto"/>
              <a:sym typeface="Roboto"/>
            </a:endParaRPr>
          </a:p>
        </p:txBody>
      </p:sp>
      <p:graphicFrame>
        <p:nvGraphicFramePr>
          <p:cNvPr id="177" name="Google Shape;177;p24"/>
          <p:cNvGraphicFramePr/>
          <p:nvPr/>
        </p:nvGraphicFramePr>
        <p:xfrm>
          <a:off x="311688" y="1017713"/>
          <a:ext cx="3000000" cy="3000000"/>
        </p:xfrm>
        <a:graphic>
          <a:graphicData uri="http://schemas.openxmlformats.org/drawingml/2006/table">
            <a:tbl>
              <a:tblPr>
                <a:noFill/>
                <a:tableStyleId>{CEEB3119-7F2E-4947-9FE3-424DF67CF4BA}</a:tableStyleId>
              </a:tblPr>
              <a:tblGrid>
                <a:gridCol w="5461100"/>
              </a:tblGrid>
              <a:tr h="1443900">
                <a:tc>
                  <a:txBody>
                    <a:bodyPr/>
                    <a:lstStyle/>
                    <a:p>
                      <a:pPr indent="0" lvl="0" marL="0" rtl="0" algn="l">
                        <a:lnSpc>
                          <a:spcPct val="115000"/>
                        </a:lnSpc>
                        <a:spcBef>
                          <a:spcPts val="0"/>
                        </a:spcBef>
                        <a:spcAft>
                          <a:spcPts val="0"/>
                        </a:spcAft>
                        <a:buNone/>
                      </a:pPr>
                      <a:r>
                        <a:rPr lang="en" sz="1900">
                          <a:solidFill>
                            <a:srgbClr val="262626"/>
                          </a:solidFill>
                          <a:latin typeface="Roboto"/>
                          <a:ea typeface="Roboto"/>
                          <a:cs typeface="Roboto"/>
                          <a:sym typeface="Roboto"/>
                        </a:rPr>
                        <a:t>Hashtag laundering is the media coverage of information operations with the aim of increasing engagement on social media and giving the cover of legitimacy and credibility.</a:t>
                      </a:r>
                      <a:endParaRPr sz="1900">
                        <a:solidFill>
                          <a:srgbClr val="262626"/>
                        </a:solidFill>
                        <a:latin typeface="Roboto"/>
                        <a:ea typeface="Roboto"/>
                        <a:cs typeface="Roboto"/>
                        <a:sym typeface="Roboto"/>
                      </a:endParaRPr>
                    </a:p>
                  </a:txBody>
                  <a:tcPr marT="45700" marB="0" marR="0" marL="0" anchor="ctr">
                    <a:lnL cap="flat" cmpd="sng" w="9525">
                      <a:solidFill>
                        <a:srgbClr val="000F99">
                          <a:alpha val="0"/>
                        </a:srgbClr>
                      </a:solidFill>
                      <a:prstDash val="solid"/>
                      <a:round/>
                      <a:headEnd len="sm" w="sm" type="none"/>
                      <a:tailEnd len="sm" w="sm" type="none"/>
                    </a:lnL>
                    <a:lnR cap="flat" cmpd="sng" w="9525">
                      <a:solidFill>
                        <a:srgbClr val="000F99">
                          <a:alpha val="0"/>
                        </a:srgbClr>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262626"/>
                      </a:solidFill>
                      <a:prstDash val="solid"/>
                      <a:round/>
                      <a:headEnd len="sm" w="sm" type="none"/>
                      <a:tailEnd len="sm" w="sm" type="none"/>
                    </a:lnB>
                  </a:tcPr>
                </a:tc>
              </a:tr>
            </a:tbl>
          </a:graphicData>
        </a:graphic>
      </p:graphicFrame>
      <p:pic>
        <p:nvPicPr>
          <p:cNvPr descr="A screenshot of a cell phone&lt;/p&gt;&#10;&lt;p&gt;Description automatically generated" id="178" name="Google Shape;178;p24"/>
          <p:cNvPicPr preferRelativeResize="0"/>
          <p:nvPr/>
        </p:nvPicPr>
        <p:blipFill>
          <a:blip r:embed="rId3">
            <a:alphaModFix/>
          </a:blip>
          <a:stretch>
            <a:fillRect/>
          </a:stretch>
        </p:blipFill>
        <p:spPr>
          <a:xfrm>
            <a:off x="6225125" y="445025"/>
            <a:ext cx="2812950" cy="3587050"/>
          </a:xfrm>
          <a:prstGeom prst="rect">
            <a:avLst/>
          </a:prstGeom>
          <a:noFill/>
          <a:ln>
            <a:noFill/>
          </a:ln>
        </p:spPr>
      </p:pic>
      <p:pic>
        <p:nvPicPr>
          <p:cNvPr descr="A screenshot of a cell phone&lt;/p&gt;&#10;&lt;p&gt;Description automatically generated" id="179" name="Google Shape;179;p24"/>
          <p:cNvPicPr preferRelativeResize="0"/>
          <p:nvPr/>
        </p:nvPicPr>
        <p:blipFill>
          <a:blip r:embed="rId4">
            <a:alphaModFix/>
          </a:blip>
          <a:stretch>
            <a:fillRect/>
          </a:stretch>
        </p:blipFill>
        <p:spPr>
          <a:xfrm>
            <a:off x="3604775" y="2523162"/>
            <a:ext cx="2620338" cy="26203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183" name="Shape 183"/>
        <p:cNvGrpSpPr/>
        <p:nvPr/>
      </p:nvGrpSpPr>
      <p:grpSpPr>
        <a:xfrm>
          <a:off x="0" y="0"/>
          <a:ext cx="0" cy="0"/>
          <a:chOff x="0" y="0"/>
          <a:chExt cx="0" cy="0"/>
        </a:xfrm>
      </p:grpSpPr>
      <p:sp>
        <p:nvSpPr>
          <p:cNvPr id="184" name="Google Shape;184;p25"/>
          <p:cNvSpPr txBox="1"/>
          <p:nvPr/>
        </p:nvSpPr>
        <p:spPr>
          <a:xfrm>
            <a:off x="423725" y="1153450"/>
            <a:ext cx="80625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100">
                <a:solidFill>
                  <a:schemeClr val="lt1"/>
                </a:solidFill>
                <a:latin typeface="Lato"/>
                <a:ea typeface="Lato"/>
                <a:cs typeface="Lato"/>
                <a:sym typeface="Lato"/>
              </a:rPr>
              <a:t>Dis/misinformation is an access to information issue</a:t>
            </a:r>
            <a:endParaRPr b="1" sz="51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52400" y="184750"/>
            <a:ext cx="6656326" cy="3459900"/>
          </a:xfrm>
          <a:prstGeom prst="rect">
            <a:avLst/>
          </a:prstGeom>
          <a:noFill/>
          <a:ln>
            <a:noFill/>
          </a:ln>
        </p:spPr>
      </p:pic>
      <p:sp>
        <p:nvSpPr>
          <p:cNvPr id="67" name="Google Shape;67;p15"/>
          <p:cNvSpPr txBox="1"/>
          <p:nvPr/>
        </p:nvSpPr>
        <p:spPr>
          <a:xfrm>
            <a:off x="248000" y="3633875"/>
            <a:ext cx="6362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Source</a:t>
            </a:r>
            <a:r>
              <a:rPr lang="en"/>
              <a:t>: </a:t>
            </a:r>
            <a:r>
              <a:rPr lang="en" sz="1100" u="sng">
                <a:solidFill>
                  <a:schemeClr val="hlink"/>
                </a:solidFill>
                <a:hlinkClick r:id="rId4"/>
              </a:rPr>
              <a:t>https://misinforeview.hks.harvard.edu/article/misinformation-in-action-fake-news-exposure-is-linked-to-lower-trust-in-media-higher-trust-in-government-when-your-side-is-in-power/</a:t>
            </a:r>
            <a:r>
              <a:rPr lang="en" sz="1100"/>
              <a:t>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p:nvPr/>
        </p:nvSpPr>
        <p:spPr>
          <a:xfrm>
            <a:off x="1369450" y="1067525"/>
            <a:ext cx="3686700" cy="3548400"/>
          </a:xfrm>
          <a:prstGeom prst="ellipse">
            <a:avLst/>
          </a:prstGeom>
          <a:noFill/>
          <a:ln cap="flat" cmpd="sng" w="19050">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4012380" y="1067525"/>
            <a:ext cx="3686700" cy="3548400"/>
          </a:xfrm>
          <a:prstGeom prst="ellips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nvSpPr>
        <p:spPr>
          <a:xfrm rot="614003">
            <a:off x="4853038" y="585079"/>
            <a:ext cx="2990573" cy="723493"/>
          </a:xfrm>
          <a:prstGeom prst="rect">
            <a:avLst/>
          </a:prstGeom>
          <a:solidFill>
            <a:srgbClr val="98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solidFill>
                  <a:srgbClr val="FFFFFF"/>
                </a:solidFill>
                <a:latin typeface="Lato"/>
                <a:ea typeface="Lato"/>
                <a:cs typeface="Lato"/>
                <a:sym typeface="Lato"/>
              </a:rPr>
              <a:t>Intent to harm</a:t>
            </a:r>
            <a:endParaRPr sz="3500">
              <a:solidFill>
                <a:srgbClr val="FFFFFF"/>
              </a:solidFill>
              <a:latin typeface="Lato"/>
              <a:ea typeface="Lato"/>
              <a:cs typeface="Lato"/>
              <a:sym typeface="Lato"/>
            </a:endParaRPr>
          </a:p>
        </p:txBody>
      </p:sp>
      <p:sp>
        <p:nvSpPr>
          <p:cNvPr id="75" name="Google Shape;75;p16"/>
          <p:cNvSpPr txBox="1"/>
          <p:nvPr/>
        </p:nvSpPr>
        <p:spPr>
          <a:xfrm>
            <a:off x="2313575" y="1650425"/>
            <a:ext cx="156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Misinformation</a:t>
            </a:r>
            <a:endParaRPr b="1">
              <a:latin typeface="Lato"/>
              <a:ea typeface="Lato"/>
              <a:cs typeface="Lato"/>
              <a:sym typeface="Lato"/>
            </a:endParaRPr>
          </a:p>
        </p:txBody>
      </p:sp>
      <p:sp>
        <p:nvSpPr>
          <p:cNvPr id="76" name="Google Shape;76;p16"/>
          <p:cNvSpPr txBox="1"/>
          <p:nvPr/>
        </p:nvSpPr>
        <p:spPr>
          <a:xfrm>
            <a:off x="1736075" y="1956150"/>
            <a:ext cx="2192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false content, but the person sharing doesn’t realize that it is false or misleading</a:t>
            </a:r>
            <a:endParaRPr>
              <a:latin typeface="Lato"/>
              <a:ea typeface="Lato"/>
              <a:cs typeface="Lato"/>
              <a:sym typeface="Lato"/>
            </a:endParaRPr>
          </a:p>
        </p:txBody>
      </p:sp>
      <p:grpSp>
        <p:nvGrpSpPr>
          <p:cNvPr id="77" name="Google Shape;77;p16"/>
          <p:cNvGrpSpPr/>
          <p:nvPr/>
        </p:nvGrpSpPr>
        <p:grpSpPr>
          <a:xfrm>
            <a:off x="5024175" y="1650425"/>
            <a:ext cx="2192700" cy="1360075"/>
            <a:chOff x="5024175" y="1650425"/>
            <a:chExt cx="2192700" cy="1360075"/>
          </a:xfrm>
        </p:grpSpPr>
        <p:sp>
          <p:nvSpPr>
            <p:cNvPr id="78" name="Google Shape;78;p16"/>
            <p:cNvSpPr txBox="1"/>
            <p:nvPr/>
          </p:nvSpPr>
          <p:spPr>
            <a:xfrm>
              <a:off x="5258775" y="1650425"/>
              <a:ext cx="156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Disinformation</a:t>
              </a:r>
              <a:endParaRPr b="1">
                <a:latin typeface="Lato"/>
                <a:ea typeface="Lato"/>
                <a:cs typeface="Lato"/>
                <a:sym typeface="Lato"/>
              </a:endParaRPr>
            </a:p>
          </p:txBody>
        </p:sp>
        <p:sp>
          <p:nvSpPr>
            <p:cNvPr id="79" name="Google Shape;79;p16"/>
            <p:cNvSpPr txBox="1"/>
            <p:nvPr/>
          </p:nvSpPr>
          <p:spPr>
            <a:xfrm>
              <a:off x="5024175" y="1963800"/>
              <a:ext cx="2192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content that is intentionally false and designed to cause harm.</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p:txBody>
        </p:sp>
      </p:grpSp>
      <p:sp>
        <p:nvSpPr>
          <p:cNvPr id="80" name="Google Shape;80;p16"/>
          <p:cNvSpPr txBox="1"/>
          <p:nvPr/>
        </p:nvSpPr>
        <p:spPr>
          <a:xfrm flipH="1" rot="-637503">
            <a:off x="2154661" y="3995163"/>
            <a:ext cx="2150979" cy="723425"/>
          </a:xfrm>
          <a:prstGeom prst="rect">
            <a:avLst/>
          </a:prstGeom>
          <a:solidFill>
            <a:srgbClr val="DD7E6B"/>
          </a:solid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3500">
                <a:latin typeface="Lato"/>
                <a:ea typeface="Lato"/>
                <a:cs typeface="Lato"/>
                <a:sym typeface="Lato"/>
              </a:rPr>
              <a:t>Falseness</a:t>
            </a:r>
            <a:endParaRPr sz="35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84" name="Shape 84"/>
        <p:cNvGrpSpPr/>
        <p:nvPr/>
      </p:nvGrpSpPr>
      <p:grpSpPr>
        <a:xfrm>
          <a:off x="0" y="0"/>
          <a:ext cx="0" cy="0"/>
          <a:chOff x="0" y="0"/>
          <a:chExt cx="0" cy="0"/>
        </a:xfrm>
      </p:grpSpPr>
      <p:sp>
        <p:nvSpPr>
          <p:cNvPr id="85" name="Google Shape;85;p17"/>
          <p:cNvSpPr txBox="1"/>
          <p:nvPr/>
        </p:nvSpPr>
        <p:spPr>
          <a:xfrm>
            <a:off x="400175" y="835675"/>
            <a:ext cx="82389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100">
                <a:solidFill>
                  <a:schemeClr val="lt1"/>
                </a:solidFill>
                <a:latin typeface="Lato"/>
                <a:ea typeface="Lato"/>
                <a:cs typeface="Lato"/>
                <a:sym typeface="Lato"/>
              </a:rPr>
              <a:t>But what ecosystem sustains these varied forms of misleading information?</a:t>
            </a:r>
            <a:endParaRPr sz="510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nvSpPr>
        <p:spPr>
          <a:xfrm>
            <a:off x="457200" y="457200"/>
            <a:ext cx="1234500" cy="3933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0"/>
              </a:spcBef>
              <a:spcAft>
                <a:spcPts val="0"/>
              </a:spcAft>
              <a:buNone/>
            </a:pPr>
            <a:r>
              <a:t/>
            </a:r>
            <a:endParaRPr sz="800">
              <a:solidFill>
                <a:srgbClr val="434343"/>
              </a:solidFill>
              <a:latin typeface="Inter"/>
              <a:ea typeface="Inter"/>
              <a:cs typeface="Inter"/>
              <a:sym typeface="Inter"/>
            </a:endParaRPr>
          </a:p>
          <a:p>
            <a:pPr indent="0" lvl="0" marL="0" rtl="0" algn="l">
              <a:lnSpc>
                <a:spcPct val="120000"/>
              </a:lnSpc>
              <a:spcBef>
                <a:spcPts val="0"/>
              </a:spcBef>
              <a:spcAft>
                <a:spcPts val="0"/>
              </a:spcAft>
              <a:buNone/>
            </a:pPr>
            <a:r>
              <a:rPr lang="en" sz="800">
                <a:solidFill>
                  <a:srgbClr val="434343"/>
                </a:solidFill>
                <a:latin typeface="Inter"/>
                <a:ea typeface="Inter"/>
                <a:cs typeface="Inter"/>
                <a:sym typeface="Inter"/>
              </a:rPr>
              <a:t>CORE ASSUMPTIONS</a:t>
            </a:r>
            <a:endParaRPr sz="800">
              <a:solidFill>
                <a:srgbClr val="434343"/>
              </a:solidFill>
              <a:latin typeface="Inter"/>
              <a:ea typeface="Inter"/>
              <a:cs typeface="Inter"/>
              <a:sym typeface="Inter"/>
            </a:endParaRPr>
          </a:p>
        </p:txBody>
      </p:sp>
      <p:sp>
        <p:nvSpPr>
          <p:cNvPr id="91" name="Google Shape;91;p18"/>
          <p:cNvSpPr txBox="1"/>
          <p:nvPr/>
        </p:nvSpPr>
        <p:spPr>
          <a:xfrm>
            <a:off x="828175" y="1103925"/>
            <a:ext cx="7496700" cy="2781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Inter"/>
              <a:buChar char="●"/>
            </a:pPr>
            <a:r>
              <a:rPr lang="en" sz="1900">
                <a:latin typeface="Inter"/>
                <a:ea typeface="Inter"/>
                <a:cs typeface="Inter"/>
                <a:sym typeface="Inter"/>
              </a:rPr>
              <a:t>Individuals will consume news to </a:t>
            </a:r>
            <a:r>
              <a:rPr b="1" lang="en" sz="1900">
                <a:latin typeface="Inter"/>
                <a:ea typeface="Inter"/>
                <a:cs typeface="Inter"/>
                <a:sym typeface="Inter"/>
              </a:rPr>
              <a:t>keep track of their political officials and of world events</a:t>
            </a:r>
            <a:r>
              <a:rPr lang="en" sz="1900">
                <a:latin typeface="Inter"/>
                <a:ea typeface="Inter"/>
                <a:cs typeface="Inter"/>
                <a:sym typeface="Inter"/>
              </a:rPr>
              <a:t>, and seek out sources of information that </a:t>
            </a:r>
            <a:r>
              <a:rPr b="1" lang="en" sz="1900">
                <a:latin typeface="Inter"/>
                <a:ea typeface="Inter"/>
                <a:cs typeface="Inter"/>
                <a:sym typeface="Inter"/>
              </a:rPr>
              <a:t>affirm their worldviews</a:t>
            </a:r>
            <a:r>
              <a:rPr lang="en" sz="1900">
                <a:latin typeface="Inter"/>
                <a:ea typeface="Inter"/>
                <a:cs typeface="Inter"/>
                <a:sym typeface="Inter"/>
              </a:rPr>
              <a:t>, and imbue them with credibility. </a:t>
            </a:r>
            <a:endParaRPr sz="1900">
              <a:latin typeface="Inter"/>
              <a:ea typeface="Inter"/>
              <a:cs typeface="Inter"/>
              <a:sym typeface="Inter"/>
            </a:endParaRPr>
          </a:p>
          <a:p>
            <a:pPr indent="-349250" lvl="0" marL="457200" rtl="0" algn="l">
              <a:spcBef>
                <a:spcPts val="1000"/>
              </a:spcBef>
              <a:spcAft>
                <a:spcPts val="0"/>
              </a:spcAft>
              <a:buSzPts val="1900"/>
              <a:buFont typeface="Inter"/>
              <a:buChar char="●"/>
            </a:pPr>
            <a:r>
              <a:rPr lang="en" sz="1900">
                <a:latin typeface="Inter"/>
                <a:ea typeface="Inter"/>
                <a:cs typeface="Inter"/>
                <a:sym typeface="Inter"/>
              </a:rPr>
              <a:t>Elites </a:t>
            </a:r>
            <a:r>
              <a:rPr b="1" lang="en" sz="1900">
                <a:latin typeface="Inter"/>
                <a:ea typeface="Inter"/>
                <a:cs typeface="Inter"/>
                <a:sym typeface="Inter"/>
              </a:rPr>
              <a:t>profit from and ascertain control</a:t>
            </a:r>
            <a:r>
              <a:rPr lang="en" sz="1900">
                <a:latin typeface="Inter"/>
                <a:ea typeface="Inter"/>
                <a:cs typeface="Inter"/>
                <a:sym typeface="Inter"/>
              </a:rPr>
              <a:t> over </a:t>
            </a:r>
            <a:r>
              <a:rPr b="1" lang="en" sz="1900">
                <a:latin typeface="Inter"/>
                <a:ea typeface="Inter"/>
                <a:cs typeface="Inter"/>
                <a:sym typeface="Inter"/>
              </a:rPr>
              <a:t>identity-confirming discourse</a:t>
            </a:r>
            <a:r>
              <a:rPr lang="en" sz="1900">
                <a:latin typeface="Inter"/>
                <a:ea typeface="Inter"/>
                <a:cs typeface="Inter"/>
                <a:sym typeface="Inter"/>
              </a:rPr>
              <a:t> </a:t>
            </a:r>
            <a:endParaRPr sz="1900">
              <a:latin typeface="Inter"/>
              <a:ea typeface="Inter"/>
              <a:cs typeface="Inter"/>
              <a:sym typeface="Inter"/>
            </a:endParaRPr>
          </a:p>
          <a:p>
            <a:pPr indent="-349250" lvl="0" marL="457200" rtl="0" algn="l">
              <a:spcBef>
                <a:spcPts val="1000"/>
              </a:spcBef>
              <a:spcAft>
                <a:spcPts val="1000"/>
              </a:spcAft>
              <a:buSzPts val="1900"/>
              <a:buFont typeface="Inter"/>
              <a:buChar char="●"/>
            </a:pPr>
            <a:r>
              <a:rPr lang="en" sz="1900">
                <a:latin typeface="Inter"/>
                <a:ea typeface="Inter"/>
                <a:cs typeface="Inter"/>
                <a:sym typeface="Inter"/>
              </a:rPr>
              <a:t>Media outlets and journalists run the </a:t>
            </a:r>
            <a:r>
              <a:rPr b="1" lang="en" sz="1900">
                <a:latin typeface="Inter"/>
                <a:ea typeface="Inter"/>
                <a:cs typeface="Inter"/>
                <a:sym typeface="Inter"/>
              </a:rPr>
              <a:t>risk of punishment</a:t>
            </a:r>
            <a:r>
              <a:rPr lang="en" sz="1900">
                <a:latin typeface="Inter"/>
                <a:ea typeface="Inter"/>
                <a:cs typeface="Inter"/>
                <a:sym typeface="Inter"/>
              </a:rPr>
              <a:t> if they </a:t>
            </a:r>
            <a:r>
              <a:rPr b="1" lang="en" sz="1900">
                <a:latin typeface="Inter"/>
                <a:ea typeface="Inter"/>
                <a:cs typeface="Inter"/>
                <a:sym typeface="Inter"/>
              </a:rPr>
              <a:t>deviate from this discourse</a:t>
            </a:r>
            <a:endParaRPr b="1" sz="1900">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170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8D5E"/>
                </a:solidFill>
                <a:latin typeface="Lato"/>
                <a:ea typeface="Lato"/>
                <a:cs typeface="Lato"/>
                <a:sym typeface="Lato"/>
              </a:rPr>
              <a:t>How misinformation spreads</a:t>
            </a:r>
            <a:endParaRPr b="1">
              <a:solidFill>
                <a:srgbClr val="008D5E"/>
              </a:solidFill>
              <a:latin typeface="Lato"/>
              <a:ea typeface="Lato"/>
              <a:cs typeface="Lato"/>
              <a:sym typeface="Lato"/>
            </a:endParaRPr>
          </a:p>
        </p:txBody>
      </p:sp>
      <p:sp>
        <p:nvSpPr>
          <p:cNvPr id="97" name="Google Shape;97;p19"/>
          <p:cNvSpPr txBox="1"/>
          <p:nvPr/>
        </p:nvSpPr>
        <p:spPr>
          <a:xfrm>
            <a:off x="353950" y="2410575"/>
            <a:ext cx="1029000" cy="461700"/>
          </a:xfrm>
          <a:prstGeom prst="rect">
            <a:avLst/>
          </a:prstGeom>
          <a:solidFill>
            <a:srgbClr val="A64D79"/>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FFFF"/>
                </a:solidFill>
                <a:latin typeface="Inter"/>
                <a:ea typeface="Inter"/>
                <a:cs typeface="Inter"/>
                <a:sym typeface="Inter"/>
              </a:rPr>
              <a:t>PUBLIC</a:t>
            </a:r>
            <a:endParaRPr b="1" sz="1800">
              <a:solidFill>
                <a:srgbClr val="FFFFFF"/>
              </a:solidFill>
              <a:latin typeface="Inter"/>
              <a:ea typeface="Inter"/>
              <a:cs typeface="Inter"/>
              <a:sym typeface="Inter"/>
            </a:endParaRPr>
          </a:p>
        </p:txBody>
      </p:sp>
      <p:sp>
        <p:nvSpPr>
          <p:cNvPr id="98" name="Google Shape;98;p19"/>
          <p:cNvSpPr txBox="1"/>
          <p:nvPr/>
        </p:nvSpPr>
        <p:spPr>
          <a:xfrm>
            <a:off x="3328400" y="940475"/>
            <a:ext cx="983700" cy="461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FFFF"/>
                </a:solidFill>
                <a:latin typeface="Inter"/>
                <a:ea typeface="Inter"/>
                <a:cs typeface="Inter"/>
                <a:sym typeface="Inter"/>
              </a:rPr>
              <a:t>MEDIA</a:t>
            </a:r>
            <a:endParaRPr b="1" sz="1800">
              <a:solidFill>
                <a:srgbClr val="FFFFFF"/>
              </a:solidFill>
              <a:latin typeface="Inter"/>
              <a:ea typeface="Inter"/>
              <a:cs typeface="Inter"/>
              <a:sym typeface="Inter"/>
            </a:endParaRPr>
          </a:p>
        </p:txBody>
      </p:sp>
      <p:sp>
        <p:nvSpPr>
          <p:cNvPr id="99" name="Google Shape;99;p19"/>
          <p:cNvSpPr txBox="1"/>
          <p:nvPr/>
        </p:nvSpPr>
        <p:spPr>
          <a:xfrm>
            <a:off x="3019000" y="3836225"/>
            <a:ext cx="1378500" cy="738900"/>
          </a:xfrm>
          <a:prstGeom prst="rect">
            <a:avLst/>
          </a:prstGeom>
          <a:solidFill>
            <a:srgbClr val="E69138"/>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FFFF"/>
                </a:solidFill>
                <a:latin typeface="Inter"/>
                <a:ea typeface="Inter"/>
                <a:cs typeface="Inter"/>
                <a:sym typeface="Inter"/>
              </a:rPr>
              <a:t>PARTISAN GROUPS</a:t>
            </a:r>
            <a:endParaRPr b="1" sz="1800">
              <a:solidFill>
                <a:srgbClr val="FFFFFF"/>
              </a:solidFill>
              <a:latin typeface="Inter"/>
              <a:ea typeface="Inter"/>
              <a:cs typeface="Inter"/>
              <a:sym typeface="Inter"/>
            </a:endParaRPr>
          </a:p>
        </p:txBody>
      </p:sp>
      <p:sp>
        <p:nvSpPr>
          <p:cNvPr id="100" name="Google Shape;100;p19"/>
          <p:cNvSpPr txBox="1"/>
          <p:nvPr/>
        </p:nvSpPr>
        <p:spPr>
          <a:xfrm>
            <a:off x="7300850" y="1351375"/>
            <a:ext cx="1489200" cy="738900"/>
          </a:xfrm>
          <a:prstGeom prst="rect">
            <a:avLst/>
          </a:prstGeom>
          <a:solidFill>
            <a:srgbClr val="CC0000"/>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FFFF"/>
                </a:solidFill>
                <a:latin typeface="Inter"/>
                <a:ea typeface="Inter"/>
                <a:cs typeface="Inter"/>
                <a:sym typeface="Inter"/>
              </a:rPr>
              <a:t>FOREIGN INTERESTS</a:t>
            </a:r>
            <a:endParaRPr b="1" sz="1800">
              <a:solidFill>
                <a:srgbClr val="FFFFFF"/>
              </a:solidFill>
              <a:latin typeface="Inter"/>
              <a:ea typeface="Inter"/>
              <a:cs typeface="Inter"/>
              <a:sym typeface="Inter"/>
            </a:endParaRPr>
          </a:p>
        </p:txBody>
      </p:sp>
      <p:cxnSp>
        <p:nvCxnSpPr>
          <p:cNvPr id="101" name="Google Shape;101;p19"/>
          <p:cNvCxnSpPr/>
          <p:nvPr/>
        </p:nvCxnSpPr>
        <p:spPr>
          <a:xfrm flipH="1">
            <a:off x="5035950" y="1742150"/>
            <a:ext cx="2017200" cy="1277400"/>
          </a:xfrm>
          <a:prstGeom prst="curvedConnector3">
            <a:avLst>
              <a:gd fmla="val 50000" name="adj1"/>
            </a:avLst>
          </a:prstGeom>
          <a:noFill/>
          <a:ln cap="flat" cmpd="sng" w="19050">
            <a:solidFill>
              <a:srgbClr val="CC0000"/>
            </a:solidFill>
            <a:prstDash val="solid"/>
            <a:round/>
            <a:headEnd len="med" w="med" type="none"/>
            <a:tailEnd len="med" w="med" type="stealth"/>
          </a:ln>
        </p:spPr>
      </p:cxnSp>
      <p:sp>
        <p:nvSpPr>
          <p:cNvPr id="102" name="Google Shape;102;p19"/>
          <p:cNvSpPr txBox="1"/>
          <p:nvPr/>
        </p:nvSpPr>
        <p:spPr>
          <a:xfrm>
            <a:off x="6178925" y="2672250"/>
            <a:ext cx="1671000" cy="461700"/>
          </a:xfrm>
          <a:prstGeom prst="rect">
            <a:avLst/>
          </a:prstGeom>
          <a:solidFill>
            <a:srgbClr val="F1C23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FFFF"/>
                </a:solidFill>
                <a:latin typeface="Inter"/>
                <a:ea typeface="Inter"/>
                <a:cs typeface="Inter"/>
                <a:sym typeface="Inter"/>
              </a:rPr>
              <a:t>POLITICIANS</a:t>
            </a:r>
            <a:endParaRPr b="1" sz="1800">
              <a:solidFill>
                <a:srgbClr val="FFFFFF"/>
              </a:solidFill>
              <a:latin typeface="Inter"/>
              <a:ea typeface="Inter"/>
              <a:cs typeface="Inter"/>
              <a:sym typeface="Inter"/>
            </a:endParaRPr>
          </a:p>
        </p:txBody>
      </p:sp>
      <p:sp>
        <p:nvSpPr>
          <p:cNvPr id="103" name="Google Shape;103;p19"/>
          <p:cNvSpPr txBox="1"/>
          <p:nvPr/>
        </p:nvSpPr>
        <p:spPr>
          <a:xfrm>
            <a:off x="2935775" y="2672250"/>
            <a:ext cx="1882500" cy="461700"/>
          </a:xfrm>
          <a:prstGeom prst="rect">
            <a:avLst/>
          </a:prstGeom>
          <a:solidFill>
            <a:srgbClr val="76A5A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FFFF"/>
                </a:solidFill>
                <a:latin typeface="Inter"/>
                <a:ea typeface="Inter"/>
                <a:cs typeface="Inter"/>
                <a:sym typeface="Inter"/>
              </a:rPr>
              <a:t>SOCIAL MEDIA</a:t>
            </a:r>
            <a:endParaRPr b="1" sz="1800">
              <a:solidFill>
                <a:srgbClr val="FFFFFF"/>
              </a:solidFill>
              <a:latin typeface="Inter"/>
              <a:ea typeface="Inter"/>
              <a:cs typeface="Inter"/>
              <a:sym typeface="Inter"/>
            </a:endParaRPr>
          </a:p>
        </p:txBody>
      </p:sp>
      <p:cxnSp>
        <p:nvCxnSpPr>
          <p:cNvPr id="104" name="Google Shape;104;p19"/>
          <p:cNvCxnSpPr/>
          <p:nvPr/>
        </p:nvCxnSpPr>
        <p:spPr>
          <a:xfrm flipH="1">
            <a:off x="1080400" y="1608950"/>
            <a:ext cx="1938600" cy="671100"/>
          </a:xfrm>
          <a:prstGeom prst="straightConnector1">
            <a:avLst/>
          </a:prstGeom>
          <a:noFill/>
          <a:ln cap="flat" cmpd="sng" w="19050">
            <a:solidFill>
              <a:srgbClr val="A64D79"/>
            </a:solidFill>
            <a:prstDash val="solid"/>
            <a:round/>
            <a:headEnd len="med" w="med" type="stealth"/>
            <a:tailEnd len="med" w="med" type="none"/>
          </a:ln>
        </p:spPr>
      </p:cxnSp>
      <p:cxnSp>
        <p:nvCxnSpPr>
          <p:cNvPr id="105" name="Google Shape;105;p19"/>
          <p:cNvCxnSpPr/>
          <p:nvPr/>
        </p:nvCxnSpPr>
        <p:spPr>
          <a:xfrm flipH="1">
            <a:off x="822625" y="1349950"/>
            <a:ext cx="2185200" cy="795600"/>
          </a:xfrm>
          <a:prstGeom prst="straightConnector1">
            <a:avLst/>
          </a:prstGeom>
          <a:noFill/>
          <a:ln cap="flat" cmpd="sng" w="19050">
            <a:solidFill>
              <a:srgbClr val="3D85C6"/>
            </a:solidFill>
            <a:prstDash val="solid"/>
            <a:round/>
            <a:headEnd len="med" w="med" type="none"/>
            <a:tailEnd len="med" w="med" type="stealth"/>
          </a:ln>
        </p:spPr>
      </p:cxnSp>
      <p:cxnSp>
        <p:nvCxnSpPr>
          <p:cNvPr id="106" name="Google Shape;106;p19"/>
          <p:cNvCxnSpPr/>
          <p:nvPr/>
        </p:nvCxnSpPr>
        <p:spPr>
          <a:xfrm>
            <a:off x="4397500" y="1608950"/>
            <a:ext cx="2118000" cy="941400"/>
          </a:xfrm>
          <a:prstGeom prst="straightConnector1">
            <a:avLst/>
          </a:prstGeom>
          <a:noFill/>
          <a:ln cap="flat" cmpd="sng" w="19050">
            <a:solidFill>
              <a:srgbClr val="F1C232"/>
            </a:solidFill>
            <a:prstDash val="solid"/>
            <a:round/>
            <a:headEnd len="med" w="med" type="stealth"/>
            <a:tailEnd len="med" w="med" type="none"/>
          </a:ln>
        </p:spPr>
      </p:cxnSp>
      <p:cxnSp>
        <p:nvCxnSpPr>
          <p:cNvPr id="107" name="Google Shape;107;p19"/>
          <p:cNvCxnSpPr/>
          <p:nvPr/>
        </p:nvCxnSpPr>
        <p:spPr>
          <a:xfrm>
            <a:off x="4632675" y="1237900"/>
            <a:ext cx="2420400" cy="1163100"/>
          </a:xfrm>
          <a:prstGeom prst="straightConnector1">
            <a:avLst/>
          </a:prstGeom>
          <a:noFill/>
          <a:ln cap="flat" cmpd="sng" w="19050">
            <a:solidFill>
              <a:srgbClr val="3D85C6"/>
            </a:solidFill>
            <a:prstDash val="solid"/>
            <a:round/>
            <a:headEnd len="med" w="med" type="none"/>
            <a:tailEnd len="med" w="med" type="stealth"/>
          </a:ln>
        </p:spPr>
      </p:cxnSp>
      <p:cxnSp>
        <p:nvCxnSpPr>
          <p:cNvPr id="108" name="Google Shape;108;p19"/>
          <p:cNvCxnSpPr/>
          <p:nvPr/>
        </p:nvCxnSpPr>
        <p:spPr>
          <a:xfrm flipH="1" rot="10800000">
            <a:off x="3725000" y="1630150"/>
            <a:ext cx="2700" cy="862800"/>
          </a:xfrm>
          <a:prstGeom prst="straightConnector1">
            <a:avLst/>
          </a:prstGeom>
          <a:noFill/>
          <a:ln cap="flat" cmpd="sng" w="19050">
            <a:solidFill>
              <a:srgbClr val="3D85C6"/>
            </a:solidFill>
            <a:prstDash val="solid"/>
            <a:round/>
            <a:headEnd len="med" w="med" type="stealth"/>
            <a:tailEnd len="med" w="med" type="none"/>
          </a:ln>
        </p:spPr>
      </p:cxnSp>
      <p:cxnSp>
        <p:nvCxnSpPr>
          <p:cNvPr id="109" name="Google Shape;109;p19"/>
          <p:cNvCxnSpPr/>
          <p:nvPr/>
        </p:nvCxnSpPr>
        <p:spPr>
          <a:xfrm rot="5400000">
            <a:off x="7943975" y="2386500"/>
            <a:ext cx="694800" cy="504300"/>
          </a:xfrm>
          <a:prstGeom prst="curvedConnector3">
            <a:avLst>
              <a:gd fmla="val 104832" name="adj1"/>
            </a:avLst>
          </a:prstGeom>
          <a:noFill/>
          <a:ln cap="flat" cmpd="sng" w="19050">
            <a:solidFill>
              <a:srgbClr val="CC0000"/>
            </a:solidFill>
            <a:prstDash val="solid"/>
            <a:round/>
            <a:headEnd len="med" w="med" type="none"/>
            <a:tailEnd len="med" w="med" type="stealth"/>
          </a:ln>
        </p:spPr>
      </p:cxnSp>
      <p:cxnSp>
        <p:nvCxnSpPr>
          <p:cNvPr id="110" name="Google Shape;110;p19"/>
          <p:cNvCxnSpPr/>
          <p:nvPr/>
        </p:nvCxnSpPr>
        <p:spPr>
          <a:xfrm flipH="1" rot="10800000">
            <a:off x="4621475" y="3378200"/>
            <a:ext cx="2521200" cy="918900"/>
          </a:xfrm>
          <a:prstGeom prst="straightConnector1">
            <a:avLst/>
          </a:prstGeom>
          <a:noFill/>
          <a:ln cap="flat" cmpd="sng" w="19050">
            <a:solidFill>
              <a:srgbClr val="F1C232"/>
            </a:solidFill>
            <a:prstDash val="solid"/>
            <a:round/>
            <a:headEnd len="med" w="med" type="stealth"/>
            <a:tailEnd len="med" w="med" type="none"/>
          </a:ln>
        </p:spPr>
      </p:cxnSp>
      <p:cxnSp>
        <p:nvCxnSpPr>
          <p:cNvPr id="111" name="Google Shape;111;p19"/>
          <p:cNvCxnSpPr/>
          <p:nvPr/>
        </p:nvCxnSpPr>
        <p:spPr>
          <a:xfrm flipH="1">
            <a:off x="4576900" y="3378200"/>
            <a:ext cx="1938600" cy="671100"/>
          </a:xfrm>
          <a:prstGeom prst="straightConnector1">
            <a:avLst/>
          </a:prstGeom>
          <a:noFill/>
          <a:ln cap="flat" cmpd="sng" w="19050">
            <a:solidFill>
              <a:srgbClr val="E69138"/>
            </a:solidFill>
            <a:prstDash val="solid"/>
            <a:round/>
            <a:headEnd len="med" w="med" type="stealth"/>
            <a:tailEnd len="med" w="med" type="none"/>
          </a:ln>
        </p:spPr>
      </p:cxnSp>
      <p:cxnSp>
        <p:nvCxnSpPr>
          <p:cNvPr id="112" name="Google Shape;112;p19"/>
          <p:cNvCxnSpPr/>
          <p:nvPr/>
        </p:nvCxnSpPr>
        <p:spPr>
          <a:xfrm>
            <a:off x="3705400" y="3222438"/>
            <a:ext cx="5700" cy="525300"/>
          </a:xfrm>
          <a:prstGeom prst="straightConnector1">
            <a:avLst/>
          </a:prstGeom>
          <a:noFill/>
          <a:ln cap="flat" cmpd="sng" w="19050">
            <a:solidFill>
              <a:srgbClr val="E69138"/>
            </a:solidFill>
            <a:prstDash val="solid"/>
            <a:round/>
            <a:headEnd len="med" w="med" type="stealth"/>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nvSpPr>
        <p:spPr>
          <a:xfrm>
            <a:off x="314600" y="2186975"/>
            <a:ext cx="1029000" cy="461700"/>
          </a:xfrm>
          <a:prstGeom prst="rect">
            <a:avLst/>
          </a:prstGeom>
          <a:solidFill>
            <a:srgbClr val="A64D79"/>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PUBLIC</a:t>
            </a:r>
            <a:endParaRPr b="1" sz="1800">
              <a:solidFill>
                <a:schemeClr val="lt1"/>
              </a:solidFill>
              <a:latin typeface="Inter"/>
              <a:ea typeface="Inter"/>
              <a:cs typeface="Inter"/>
              <a:sym typeface="Inter"/>
            </a:endParaRPr>
          </a:p>
        </p:txBody>
      </p:sp>
      <p:sp>
        <p:nvSpPr>
          <p:cNvPr id="118" name="Google Shape;118;p20"/>
          <p:cNvSpPr txBox="1"/>
          <p:nvPr/>
        </p:nvSpPr>
        <p:spPr>
          <a:xfrm>
            <a:off x="6139575" y="2448650"/>
            <a:ext cx="1671000" cy="461700"/>
          </a:xfrm>
          <a:prstGeom prst="rect">
            <a:avLst/>
          </a:prstGeom>
          <a:solidFill>
            <a:srgbClr val="F1C23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POLITICIANS</a:t>
            </a:r>
            <a:endParaRPr b="1" sz="1800">
              <a:solidFill>
                <a:schemeClr val="lt1"/>
              </a:solidFill>
              <a:latin typeface="Inter"/>
              <a:ea typeface="Inter"/>
              <a:cs typeface="Inter"/>
              <a:sym typeface="Inter"/>
            </a:endParaRPr>
          </a:p>
        </p:txBody>
      </p:sp>
      <p:cxnSp>
        <p:nvCxnSpPr>
          <p:cNvPr id="119" name="Google Shape;119;p20"/>
          <p:cNvCxnSpPr/>
          <p:nvPr/>
        </p:nvCxnSpPr>
        <p:spPr>
          <a:xfrm flipH="1">
            <a:off x="1041050" y="1385350"/>
            <a:ext cx="1938600" cy="671100"/>
          </a:xfrm>
          <a:prstGeom prst="straightConnector1">
            <a:avLst/>
          </a:prstGeom>
          <a:noFill/>
          <a:ln cap="flat" cmpd="sng" w="19050">
            <a:solidFill>
              <a:srgbClr val="A64D79"/>
            </a:solidFill>
            <a:prstDash val="solid"/>
            <a:round/>
            <a:headEnd len="med" w="med" type="stealth"/>
            <a:tailEnd len="med" w="med" type="none"/>
          </a:ln>
        </p:spPr>
      </p:cxnSp>
      <p:cxnSp>
        <p:nvCxnSpPr>
          <p:cNvPr id="120" name="Google Shape;120;p20"/>
          <p:cNvCxnSpPr/>
          <p:nvPr/>
        </p:nvCxnSpPr>
        <p:spPr>
          <a:xfrm flipH="1">
            <a:off x="783275" y="1126350"/>
            <a:ext cx="2185200" cy="795600"/>
          </a:xfrm>
          <a:prstGeom prst="straightConnector1">
            <a:avLst/>
          </a:prstGeom>
          <a:noFill/>
          <a:ln cap="flat" cmpd="sng" w="19050">
            <a:solidFill>
              <a:srgbClr val="3D85C6"/>
            </a:solidFill>
            <a:prstDash val="solid"/>
            <a:round/>
            <a:headEnd len="med" w="med" type="none"/>
            <a:tailEnd len="med" w="med" type="stealth"/>
          </a:ln>
        </p:spPr>
      </p:cxnSp>
      <p:cxnSp>
        <p:nvCxnSpPr>
          <p:cNvPr id="121" name="Google Shape;121;p20"/>
          <p:cNvCxnSpPr/>
          <p:nvPr/>
        </p:nvCxnSpPr>
        <p:spPr>
          <a:xfrm>
            <a:off x="4593325" y="1014300"/>
            <a:ext cx="2420400" cy="1163100"/>
          </a:xfrm>
          <a:prstGeom prst="straightConnector1">
            <a:avLst/>
          </a:prstGeom>
          <a:noFill/>
          <a:ln cap="flat" cmpd="sng" w="19050">
            <a:solidFill>
              <a:srgbClr val="3D85C6"/>
            </a:solidFill>
            <a:prstDash val="solid"/>
            <a:round/>
            <a:headEnd len="med" w="med" type="none"/>
            <a:tailEnd len="med" w="med" type="stealth"/>
          </a:ln>
        </p:spPr>
      </p:cxnSp>
      <p:sp>
        <p:nvSpPr>
          <p:cNvPr id="122" name="Google Shape;122;p20"/>
          <p:cNvSpPr txBox="1"/>
          <p:nvPr/>
        </p:nvSpPr>
        <p:spPr>
          <a:xfrm>
            <a:off x="5170125" y="141150"/>
            <a:ext cx="3609900" cy="985200"/>
          </a:xfrm>
          <a:prstGeom prst="rect">
            <a:avLst/>
          </a:prstGeom>
          <a:noFill/>
          <a:ln cap="flat" cmpd="sng" w="952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t>Deliver </a:t>
            </a:r>
            <a:r>
              <a:rPr lang="en" sz="1300" u="sng"/>
              <a:t>favorable</a:t>
            </a:r>
            <a:r>
              <a:rPr lang="en" sz="1300"/>
              <a:t> coverage of identity-confirming politicians; </a:t>
            </a:r>
            <a:endParaRPr sz="1300"/>
          </a:p>
          <a:p>
            <a:pPr indent="0" lvl="0" marL="0" rtl="0" algn="l">
              <a:spcBef>
                <a:spcPts val="0"/>
              </a:spcBef>
              <a:spcAft>
                <a:spcPts val="0"/>
              </a:spcAft>
              <a:buNone/>
            </a:pPr>
            <a:r>
              <a:rPr lang="en" sz="1300" u="sng"/>
              <a:t>Attack opponents</a:t>
            </a:r>
            <a:r>
              <a:rPr lang="en" sz="1300"/>
              <a:t>; </a:t>
            </a:r>
            <a:endParaRPr sz="1300"/>
          </a:p>
          <a:p>
            <a:pPr indent="0" lvl="0" marL="0" rtl="0" algn="l">
              <a:spcBef>
                <a:spcPts val="0"/>
              </a:spcBef>
              <a:spcAft>
                <a:spcPts val="0"/>
              </a:spcAft>
              <a:buNone/>
            </a:pPr>
            <a:r>
              <a:rPr lang="en" sz="1300" u="sng"/>
              <a:t>Police deviance</a:t>
            </a:r>
            <a:r>
              <a:rPr lang="en" sz="1300"/>
              <a:t> from identity confirmation</a:t>
            </a:r>
            <a:endParaRPr sz="1300"/>
          </a:p>
        </p:txBody>
      </p:sp>
      <p:sp>
        <p:nvSpPr>
          <p:cNvPr id="123" name="Google Shape;123;p20"/>
          <p:cNvSpPr txBox="1"/>
          <p:nvPr/>
        </p:nvSpPr>
        <p:spPr>
          <a:xfrm>
            <a:off x="496800" y="387450"/>
            <a:ext cx="2185200" cy="785100"/>
          </a:xfrm>
          <a:prstGeom prst="rect">
            <a:avLst/>
          </a:prstGeom>
          <a:noFill/>
          <a:ln cap="flat" cmpd="sng" w="952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t>Deliver identity-confirming news and opinion as a bundle</a:t>
            </a:r>
            <a:endParaRPr sz="1300"/>
          </a:p>
        </p:txBody>
      </p:sp>
      <p:sp>
        <p:nvSpPr>
          <p:cNvPr id="124" name="Google Shape;124;p20"/>
          <p:cNvSpPr txBox="1"/>
          <p:nvPr/>
        </p:nvSpPr>
        <p:spPr>
          <a:xfrm>
            <a:off x="1460500" y="1978900"/>
            <a:ext cx="3015900" cy="785100"/>
          </a:xfrm>
          <a:prstGeom prst="rect">
            <a:avLst/>
          </a:prstGeom>
          <a:noFill/>
          <a:ln cap="flat" cmpd="sng" w="9525">
            <a:solidFill>
              <a:srgbClr val="A64D7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t>Seek identity-confirming</a:t>
            </a:r>
            <a:r>
              <a:rPr lang="en" sz="1300"/>
              <a:t> news &amp; truth</a:t>
            </a:r>
            <a:endParaRPr sz="1300"/>
          </a:p>
          <a:p>
            <a:pPr indent="0" lvl="0" marL="0" rtl="0" algn="l">
              <a:spcBef>
                <a:spcPts val="0"/>
              </a:spcBef>
              <a:spcAft>
                <a:spcPts val="0"/>
              </a:spcAft>
              <a:buNone/>
            </a:pPr>
            <a:r>
              <a:rPr lang="en" sz="1300"/>
              <a:t>Higher </a:t>
            </a:r>
            <a:r>
              <a:rPr lang="en" sz="1300" u="sng"/>
              <a:t>dependency</a:t>
            </a:r>
            <a:r>
              <a:rPr lang="en" sz="1300"/>
              <a:t> in identity confirming media</a:t>
            </a:r>
            <a:endParaRPr sz="1300"/>
          </a:p>
        </p:txBody>
      </p:sp>
      <p:sp>
        <p:nvSpPr>
          <p:cNvPr id="125" name="Google Shape;125;p20"/>
          <p:cNvSpPr txBox="1"/>
          <p:nvPr/>
        </p:nvSpPr>
        <p:spPr>
          <a:xfrm>
            <a:off x="3289050" y="716875"/>
            <a:ext cx="983700" cy="461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MEDIA</a:t>
            </a:r>
            <a:endParaRPr b="1" sz="1800">
              <a:solidFill>
                <a:schemeClr val="lt1"/>
              </a:solidFill>
              <a:latin typeface="Inter"/>
              <a:ea typeface="Inter"/>
              <a:cs typeface="Inter"/>
              <a:sym typeface="Inter"/>
            </a:endParaRPr>
          </a:p>
        </p:txBody>
      </p:sp>
      <p:sp>
        <p:nvSpPr>
          <p:cNvPr id="126" name="Google Shape;126;p20"/>
          <p:cNvSpPr txBox="1"/>
          <p:nvPr/>
        </p:nvSpPr>
        <p:spPr>
          <a:xfrm>
            <a:off x="457200" y="4672575"/>
            <a:ext cx="1628100" cy="2802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0"/>
              </a:spcBef>
              <a:spcAft>
                <a:spcPts val="0"/>
              </a:spcAft>
              <a:buNone/>
            </a:pPr>
            <a:r>
              <a:rPr lang="en" sz="800">
                <a:solidFill>
                  <a:srgbClr val="262626"/>
                </a:solidFill>
                <a:latin typeface="Inter"/>
                <a:ea typeface="Inter"/>
                <a:cs typeface="Inter"/>
                <a:sym typeface="Inter"/>
              </a:rPr>
              <a:t>The Political Economy of Disinfo</a:t>
            </a:r>
            <a:endParaRPr sz="800">
              <a:solidFill>
                <a:srgbClr val="262626"/>
              </a:solidFill>
              <a:latin typeface="Inter"/>
              <a:ea typeface="Inter"/>
              <a:cs typeface="Inter"/>
              <a:sym typeface="Inter"/>
            </a:endParaRPr>
          </a:p>
          <a:p>
            <a:pPr indent="0" lvl="0" marL="0" rtl="0" algn="l">
              <a:lnSpc>
                <a:spcPct val="120000"/>
              </a:lnSpc>
              <a:spcBef>
                <a:spcPts val="0"/>
              </a:spcBef>
              <a:spcAft>
                <a:spcPts val="0"/>
              </a:spcAft>
              <a:buNone/>
            </a:pPr>
            <a:r>
              <a:t/>
            </a:r>
            <a:endParaRPr sz="800">
              <a:solidFill>
                <a:srgbClr val="262626"/>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nvSpPr>
        <p:spPr>
          <a:xfrm>
            <a:off x="6139575" y="2448650"/>
            <a:ext cx="1671000" cy="461700"/>
          </a:xfrm>
          <a:prstGeom prst="rect">
            <a:avLst/>
          </a:prstGeom>
          <a:solidFill>
            <a:srgbClr val="F1C23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POLITICIANS</a:t>
            </a:r>
            <a:endParaRPr b="1" sz="1800">
              <a:solidFill>
                <a:schemeClr val="lt1"/>
              </a:solidFill>
              <a:latin typeface="Inter"/>
              <a:ea typeface="Inter"/>
              <a:cs typeface="Inter"/>
              <a:sym typeface="Inter"/>
            </a:endParaRPr>
          </a:p>
        </p:txBody>
      </p:sp>
      <p:cxnSp>
        <p:nvCxnSpPr>
          <p:cNvPr id="132" name="Google Shape;132;p21"/>
          <p:cNvCxnSpPr/>
          <p:nvPr/>
        </p:nvCxnSpPr>
        <p:spPr>
          <a:xfrm>
            <a:off x="4358150" y="1385350"/>
            <a:ext cx="2118000" cy="941400"/>
          </a:xfrm>
          <a:prstGeom prst="straightConnector1">
            <a:avLst/>
          </a:prstGeom>
          <a:noFill/>
          <a:ln cap="flat" cmpd="sng" w="19050">
            <a:solidFill>
              <a:srgbClr val="F1C232"/>
            </a:solidFill>
            <a:prstDash val="solid"/>
            <a:round/>
            <a:headEnd len="med" w="med" type="stealth"/>
            <a:tailEnd len="med" w="med" type="none"/>
          </a:ln>
        </p:spPr>
      </p:cxnSp>
      <p:cxnSp>
        <p:nvCxnSpPr>
          <p:cNvPr id="133" name="Google Shape;133;p21"/>
          <p:cNvCxnSpPr/>
          <p:nvPr/>
        </p:nvCxnSpPr>
        <p:spPr>
          <a:xfrm flipH="1" rot="10800000">
            <a:off x="4582125" y="3154600"/>
            <a:ext cx="2521200" cy="918900"/>
          </a:xfrm>
          <a:prstGeom prst="straightConnector1">
            <a:avLst/>
          </a:prstGeom>
          <a:noFill/>
          <a:ln cap="flat" cmpd="sng" w="19050">
            <a:solidFill>
              <a:srgbClr val="F1C232"/>
            </a:solidFill>
            <a:prstDash val="solid"/>
            <a:round/>
            <a:headEnd len="med" w="med" type="stealth"/>
            <a:tailEnd len="med" w="med" type="none"/>
          </a:ln>
        </p:spPr>
      </p:cxnSp>
      <p:sp>
        <p:nvSpPr>
          <p:cNvPr id="134" name="Google Shape;134;p21"/>
          <p:cNvSpPr txBox="1"/>
          <p:nvPr/>
        </p:nvSpPr>
        <p:spPr>
          <a:xfrm>
            <a:off x="5248475" y="978800"/>
            <a:ext cx="3017700" cy="585000"/>
          </a:xfrm>
          <a:prstGeom prst="rect">
            <a:avLst/>
          </a:prstGeom>
          <a:noFill/>
          <a:ln cap="flat" cmpd="sng" w="9525">
            <a:solidFill>
              <a:srgbClr val="F1C23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t>Exert</a:t>
            </a:r>
            <a:r>
              <a:rPr lang="en" sz="1300" u="sng"/>
              <a:t> editorial and economic control </a:t>
            </a:r>
            <a:r>
              <a:rPr lang="en" sz="1300"/>
              <a:t>to ascertain identity-confirming coverage</a:t>
            </a:r>
            <a:endParaRPr sz="1300"/>
          </a:p>
        </p:txBody>
      </p:sp>
      <p:sp>
        <p:nvSpPr>
          <p:cNvPr id="135" name="Google Shape;135;p21"/>
          <p:cNvSpPr txBox="1"/>
          <p:nvPr/>
        </p:nvSpPr>
        <p:spPr>
          <a:xfrm>
            <a:off x="2979650" y="3612625"/>
            <a:ext cx="1378500" cy="738900"/>
          </a:xfrm>
          <a:prstGeom prst="rect">
            <a:avLst/>
          </a:prstGeom>
          <a:solidFill>
            <a:srgbClr val="E69138"/>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PARTISAN GROUPS</a:t>
            </a:r>
            <a:endParaRPr b="1" sz="1800">
              <a:solidFill>
                <a:schemeClr val="lt1"/>
              </a:solidFill>
              <a:latin typeface="Inter"/>
              <a:ea typeface="Inter"/>
              <a:cs typeface="Inter"/>
              <a:sym typeface="Inter"/>
            </a:endParaRPr>
          </a:p>
        </p:txBody>
      </p:sp>
      <p:sp>
        <p:nvSpPr>
          <p:cNvPr id="136" name="Google Shape;136;p21"/>
          <p:cNvSpPr txBox="1"/>
          <p:nvPr/>
        </p:nvSpPr>
        <p:spPr>
          <a:xfrm>
            <a:off x="3289050" y="716875"/>
            <a:ext cx="983700" cy="461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MEDIA</a:t>
            </a:r>
            <a:endParaRPr b="1" sz="1800">
              <a:solidFill>
                <a:schemeClr val="lt1"/>
              </a:solidFill>
              <a:latin typeface="Inter"/>
              <a:ea typeface="Inter"/>
              <a:cs typeface="Inter"/>
              <a:sym typeface="Inter"/>
            </a:endParaRPr>
          </a:p>
        </p:txBody>
      </p:sp>
      <p:sp>
        <p:nvSpPr>
          <p:cNvPr id="137" name="Google Shape;137;p21"/>
          <p:cNvSpPr txBox="1"/>
          <p:nvPr/>
        </p:nvSpPr>
        <p:spPr>
          <a:xfrm>
            <a:off x="5173125" y="3925950"/>
            <a:ext cx="3017700" cy="585000"/>
          </a:xfrm>
          <a:prstGeom prst="rect">
            <a:avLst/>
          </a:prstGeom>
          <a:noFill/>
          <a:ln cap="flat" cmpd="sng" w="9525">
            <a:solidFill>
              <a:srgbClr val="F1C23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t>Incentivize their loyal base to </a:t>
            </a:r>
            <a:r>
              <a:rPr lang="en" sz="1300" u="sng"/>
              <a:t>amplify support</a:t>
            </a:r>
            <a:r>
              <a:rPr lang="en" sz="1300"/>
              <a:t> for their narratives</a:t>
            </a:r>
            <a:endParaRPr sz="1300"/>
          </a:p>
        </p:txBody>
      </p:sp>
      <p:sp>
        <p:nvSpPr>
          <p:cNvPr id="138" name="Google Shape;138;p21"/>
          <p:cNvSpPr txBox="1"/>
          <p:nvPr/>
        </p:nvSpPr>
        <p:spPr>
          <a:xfrm>
            <a:off x="457200" y="4672575"/>
            <a:ext cx="1628100" cy="2802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0"/>
              </a:spcBef>
              <a:spcAft>
                <a:spcPts val="0"/>
              </a:spcAft>
              <a:buNone/>
            </a:pPr>
            <a:r>
              <a:rPr lang="en" sz="800">
                <a:solidFill>
                  <a:srgbClr val="262626"/>
                </a:solidFill>
                <a:latin typeface="Inter"/>
                <a:ea typeface="Inter"/>
                <a:cs typeface="Inter"/>
                <a:sym typeface="Inter"/>
              </a:rPr>
              <a:t>The Political Economy of Disinfo</a:t>
            </a:r>
            <a:endParaRPr sz="800">
              <a:solidFill>
                <a:srgbClr val="262626"/>
              </a:solidFill>
              <a:latin typeface="Inter"/>
              <a:ea typeface="Inter"/>
              <a:cs typeface="Inter"/>
              <a:sym typeface="Inter"/>
            </a:endParaRPr>
          </a:p>
          <a:p>
            <a:pPr indent="0" lvl="0" marL="0" rtl="0" algn="l">
              <a:lnSpc>
                <a:spcPct val="120000"/>
              </a:lnSpc>
              <a:spcBef>
                <a:spcPts val="0"/>
              </a:spcBef>
              <a:spcAft>
                <a:spcPts val="0"/>
              </a:spcAft>
              <a:buNone/>
            </a:pPr>
            <a:r>
              <a:t/>
            </a:r>
            <a:endParaRPr sz="800">
              <a:solidFill>
                <a:srgbClr val="262626"/>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nvSpPr>
        <p:spPr>
          <a:xfrm>
            <a:off x="6139575" y="2448650"/>
            <a:ext cx="1671000" cy="461700"/>
          </a:xfrm>
          <a:prstGeom prst="rect">
            <a:avLst/>
          </a:prstGeom>
          <a:solidFill>
            <a:srgbClr val="F1C23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POLITICIANS</a:t>
            </a:r>
            <a:endParaRPr b="1" sz="1800">
              <a:solidFill>
                <a:schemeClr val="lt1"/>
              </a:solidFill>
              <a:latin typeface="Inter"/>
              <a:ea typeface="Inter"/>
              <a:cs typeface="Inter"/>
              <a:sym typeface="Inter"/>
            </a:endParaRPr>
          </a:p>
        </p:txBody>
      </p:sp>
      <p:cxnSp>
        <p:nvCxnSpPr>
          <p:cNvPr id="144" name="Google Shape;144;p22"/>
          <p:cNvCxnSpPr/>
          <p:nvPr/>
        </p:nvCxnSpPr>
        <p:spPr>
          <a:xfrm flipH="1" rot="10800000">
            <a:off x="4992075" y="3302650"/>
            <a:ext cx="2521200" cy="918900"/>
          </a:xfrm>
          <a:prstGeom prst="straightConnector1">
            <a:avLst/>
          </a:prstGeom>
          <a:noFill/>
          <a:ln cap="flat" cmpd="sng" w="19050">
            <a:solidFill>
              <a:srgbClr val="F1C232"/>
            </a:solidFill>
            <a:prstDash val="solid"/>
            <a:round/>
            <a:headEnd len="med" w="med" type="stealth"/>
            <a:tailEnd len="med" w="med" type="none"/>
          </a:ln>
        </p:spPr>
      </p:cxnSp>
      <p:sp>
        <p:nvSpPr>
          <p:cNvPr id="145" name="Google Shape;145;p22"/>
          <p:cNvSpPr txBox="1"/>
          <p:nvPr/>
        </p:nvSpPr>
        <p:spPr>
          <a:xfrm>
            <a:off x="2979650" y="3612625"/>
            <a:ext cx="1378500" cy="738900"/>
          </a:xfrm>
          <a:prstGeom prst="rect">
            <a:avLst/>
          </a:prstGeom>
          <a:solidFill>
            <a:srgbClr val="E69138"/>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PARTISAN GROUPS</a:t>
            </a:r>
            <a:endParaRPr b="1" sz="1800">
              <a:solidFill>
                <a:schemeClr val="lt1"/>
              </a:solidFill>
              <a:latin typeface="Inter"/>
              <a:ea typeface="Inter"/>
              <a:cs typeface="Inter"/>
              <a:sym typeface="Inter"/>
            </a:endParaRPr>
          </a:p>
        </p:txBody>
      </p:sp>
      <p:sp>
        <p:nvSpPr>
          <p:cNvPr id="146" name="Google Shape;146;p22"/>
          <p:cNvSpPr txBox="1"/>
          <p:nvPr/>
        </p:nvSpPr>
        <p:spPr>
          <a:xfrm>
            <a:off x="3289050" y="716875"/>
            <a:ext cx="983700" cy="461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MEDIA</a:t>
            </a:r>
            <a:endParaRPr b="1" sz="1800">
              <a:solidFill>
                <a:schemeClr val="lt1"/>
              </a:solidFill>
              <a:latin typeface="Inter"/>
              <a:ea typeface="Inter"/>
              <a:cs typeface="Inter"/>
              <a:sym typeface="Inter"/>
            </a:endParaRPr>
          </a:p>
        </p:txBody>
      </p:sp>
      <p:sp>
        <p:nvSpPr>
          <p:cNvPr id="147" name="Google Shape;147;p22"/>
          <p:cNvSpPr txBox="1"/>
          <p:nvPr/>
        </p:nvSpPr>
        <p:spPr>
          <a:xfrm>
            <a:off x="2896425" y="2388325"/>
            <a:ext cx="1882500" cy="461700"/>
          </a:xfrm>
          <a:prstGeom prst="rect">
            <a:avLst/>
          </a:prstGeom>
          <a:solidFill>
            <a:srgbClr val="76A5A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Inter"/>
                <a:ea typeface="Inter"/>
                <a:cs typeface="Inter"/>
                <a:sym typeface="Inter"/>
              </a:rPr>
              <a:t>SOCIAL MEDIA</a:t>
            </a:r>
            <a:endParaRPr b="1" sz="1800">
              <a:solidFill>
                <a:schemeClr val="lt1"/>
              </a:solidFill>
              <a:latin typeface="Inter"/>
              <a:ea typeface="Inter"/>
              <a:cs typeface="Inter"/>
              <a:sym typeface="Inter"/>
            </a:endParaRPr>
          </a:p>
        </p:txBody>
      </p:sp>
      <p:cxnSp>
        <p:nvCxnSpPr>
          <p:cNvPr id="148" name="Google Shape;148;p22"/>
          <p:cNvCxnSpPr/>
          <p:nvPr/>
        </p:nvCxnSpPr>
        <p:spPr>
          <a:xfrm>
            <a:off x="3666050" y="2998838"/>
            <a:ext cx="5700" cy="525300"/>
          </a:xfrm>
          <a:prstGeom prst="straightConnector1">
            <a:avLst/>
          </a:prstGeom>
          <a:noFill/>
          <a:ln cap="flat" cmpd="sng" w="19050">
            <a:solidFill>
              <a:srgbClr val="E69138"/>
            </a:solidFill>
            <a:prstDash val="solid"/>
            <a:round/>
            <a:headEnd len="med" w="med" type="stealth"/>
            <a:tailEnd len="med" w="med" type="none"/>
          </a:ln>
        </p:spPr>
      </p:cxnSp>
      <p:sp>
        <p:nvSpPr>
          <p:cNvPr id="149" name="Google Shape;149;p22"/>
          <p:cNvSpPr txBox="1"/>
          <p:nvPr/>
        </p:nvSpPr>
        <p:spPr>
          <a:xfrm>
            <a:off x="567375" y="2968988"/>
            <a:ext cx="2847900" cy="585000"/>
          </a:xfrm>
          <a:prstGeom prst="rect">
            <a:avLst/>
          </a:prstGeom>
          <a:noFill/>
          <a:ln cap="flat" cmpd="sng" w="9525">
            <a:solidFill>
              <a:srgbClr val="E69138"/>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latin typeface="Inter"/>
                <a:ea typeface="Inter"/>
                <a:cs typeface="Inter"/>
                <a:sym typeface="Inter"/>
              </a:rPr>
              <a:t>Amplify and exaggerate public support</a:t>
            </a:r>
            <a:r>
              <a:rPr lang="en" sz="1300">
                <a:latin typeface="Inter"/>
                <a:ea typeface="Inter"/>
                <a:cs typeface="Inter"/>
                <a:sym typeface="Inter"/>
              </a:rPr>
              <a:t> of politicians’ narratives</a:t>
            </a:r>
            <a:endParaRPr sz="1300">
              <a:latin typeface="Inter"/>
              <a:ea typeface="Inter"/>
              <a:cs typeface="Inter"/>
              <a:sym typeface="Inter"/>
            </a:endParaRPr>
          </a:p>
        </p:txBody>
      </p:sp>
      <p:cxnSp>
        <p:nvCxnSpPr>
          <p:cNvPr id="150" name="Google Shape;150;p22"/>
          <p:cNvCxnSpPr/>
          <p:nvPr/>
        </p:nvCxnSpPr>
        <p:spPr>
          <a:xfrm flipH="1" rot="10800000">
            <a:off x="3685650" y="1360950"/>
            <a:ext cx="2700" cy="908400"/>
          </a:xfrm>
          <a:prstGeom prst="straightConnector1">
            <a:avLst/>
          </a:prstGeom>
          <a:noFill/>
          <a:ln cap="flat" cmpd="sng" w="19050">
            <a:solidFill>
              <a:srgbClr val="3D85C6"/>
            </a:solidFill>
            <a:prstDash val="solid"/>
            <a:round/>
            <a:headEnd len="med" w="med" type="stealth"/>
            <a:tailEnd len="med" w="med" type="none"/>
          </a:ln>
        </p:spPr>
      </p:cxnSp>
      <p:sp>
        <p:nvSpPr>
          <p:cNvPr id="151" name="Google Shape;151;p22"/>
          <p:cNvSpPr txBox="1"/>
          <p:nvPr/>
        </p:nvSpPr>
        <p:spPr>
          <a:xfrm>
            <a:off x="875775" y="1475650"/>
            <a:ext cx="2630400" cy="585000"/>
          </a:xfrm>
          <a:prstGeom prst="rect">
            <a:avLst/>
          </a:prstGeom>
          <a:noFill/>
          <a:ln cap="flat" cmpd="sng" w="952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t>Cover coordinated behavior as authentic</a:t>
            </a:r>
            <a:r>
              <a:rPr lang="en" sz="1300"/>
              <a:t> (clickbait stories)</a:t>
            </a:r>
            <a:endParaRPr i="1" sz="1300"/>
          </a:p>
        </p:txBody>
      </p:sp>
      <p:sp>
        <p:nvSpPr>
          <p:cNvPr id="152" name="Google Shape;152;p22"/>
          <p:cNvSpPr txBox="1"/>
          <p:nvPr/>
        </p:nvSpPr>
        <p:spPr>
          <a:xfrm>
            <a:off x="457200" y="4672575"/>
            <a:ext cx="1628100" cy="2802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0"/>
              </a:spcBef>
              <a:spcAft>
                <a:spcPts val="0"/>
              </a:spcAft>
              <a:buNone/>
            </a:pPr>
            <a:r>
              <a:rPr lang="en" sz="800">
                <a:solidFill>
                  <a:srgbClr val="262626"/>
                </a:solidFill>
                <a:latin typeface="Inter"/>
                <a:ea typeface="Inter"/>
                <a:cs typeface="Inter"/>
                <a:sym typeface="Inter"/>
              </a:rPr>
              <a:t>The Political Economy of Disinfo</a:t>
            </a:r>
            <a:endParaRPr sz="800">
              <a:solidFill>
                <a:srgbClr val="262626"/>
              </a:solidFill>
              <a:latin typeface="Inter"/>
              <a:ea typeface="Inter"/>
              <a:cs typeface="Inter"/>
              <a:sym typeface="Inter"/>
            </a:endParaRPr>
          </a:p>
          <a:p>
            <a:pPr indent="0" lvl="0" marL="0" rtl="0" algn="l">
              <a:lnSpc>
                <a:spcPct val="120000"/>
              </a:lnSpc>
              <a:spcBef>
                <a:spcPts val="0"/>
              </a:spcBef>
              <a:spcAft>
                <a:spcPts val="0"/>
              </a:spcAft>
              <a:buNone/>
            </a:pPr>
            <a:r>
              <a:t/>
            </a:r>
            <a:endParaRPr sz="800">
              <a:solidFill>
                <a:srgbClr val="262626"/>
              </a:solidFill>
              <a:latin typeface="Inter"/>
              <a:ea typeface="Inter"/>
              <a:cs typeface="Inter"/>
              <a:sym typeface="Inter"/>
            </a:endParaRPr>
          </a:p>
        </p:txBody>
      </p:sp>
      <p:cxnSp>
        <p:nvCxnSpPr>
          <p:cNvPr id="153" name="Google Shape;153;p22"/>
          <p:cNvCxnSpPr/>
          <p:nvPr/>
        </p:nvCxnSpPr>
        <p:spPr>
          <a:xfrm flipH="1">
            <a:off x="4778925" y="3278500"/>
            <a:ext cx="1938600" cy="671100"/>
          </a:xfrm>
          <a:prstGeom prst="straightConnector1">
            <a:avLst/>
          </a:prstGeom>
          <a:noFill/>
          <a:ln cap="flat" cmpd="sng" w="19050">
            <a:solidFill>
              <a:srgbClr val="E69138"/>
            </a:solidFill>
            <a:prstDash val="solid"/>
            <a:round/>
            <a:headEnd len="med" w="med" type="stealth"/>
            <a:tailEnd len="med" w="med" type="none"/>
          </a:ln>
        </p:spPr>
      </p:cxnSp>
      <p:sp>
        <p:nvSpPr>
          <p:cNvPr id="154" name="Google Shape;154;p22"/>
          <p:cNvSpPr txBox="1"/>
          <p:nvPr/>
        </p:nvSpPr>
        <p:spPr>
          <a:xfrm>
            <a:off x="4460625" y="3094250"/>
            <a:ext cx="1989300" cy="585000"/>
          </a:xfrm>
          <a:prstGeom prst="rect">
            <a:avLst/>
          </a:prstGeom>
          <a:noFill/>
          <a:ln cap="flat" cmpd="sng" w="9525">
            <a:solidFill>
              <a:srgbClr val="E69138"/>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t>Seek identity-confirming politicians </a:t>
            </a:r>
            <a:endParaRPr sz="1300"/>
          </a:p>
        </p:txBody>
      </p:sp>
      <p:sp>
        <p:nvSpPr>
          <p:cNvPr id="155" name="Google Shape;155;p22"/>
          <p:cNvSpPr txBox="1"/>
          <p:nvPr/>
        </p:nvSpPr>
        <p:spPr>
          <a:xfrm>
            <a:off x="5678175" y="4005700"/>
            <a:ext cx="3017700" cy="585000"/>
          </a:xfrm>
          <a:prstGeom prst="rect">
            <a:avLst/>
          </a:prstGeom>
          <a:noFill/>
          <a:ln cap="flat" cmpd="sng" w="9525">
            <a:solidFill>
              <a:srgbClr val="F1C23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t>Incentivize their loyal base to </a:t>
            </a:r>
            <a:r>
              <a:rPr lang="en" sz="1300" u="sng"/>
              <a:t>amplify support</a:t>
            </a:r>
            <a:r>
              <a:rPr lang="en" sz="1300"/>
              <a:t> for their narratives</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