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56" r:id="rId2"/>
    <p:sldId id="260" r:id="rId3"/>
    <p:sldId id="257" r:id="rId4"/>
    <p:sldId id="258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46"/>
  </p:normalViewPr>
  <p:slideViewPr>
    <p:cSldViewPr snapToGrid="0" snapToObjects="1">
      <p:cViewPr varScale="1">
        <p:scale>
          <a:sx n="112" d="100"/>
          <a:sy n="112" d="100"/>
        </p:scale>
        <p:origin x="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giegutierrez/Dropbox/My%20Mac%20(Angie&#8217;s%20MacBook%20Air%20(2))/Downloads/ACSDT5Y2020.B05003I-2022-03-28T150030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giegutierrez/Dropbox/My%20Mac%20(Angie&#8217;s%20MacBook%20Air%20(2))/Downloads/ACSDT5Y2020.B05003I-2022-03-28T150030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260134600640144E-2"/>
          <c:y val="4.0515653775322284E-2"/>
          <c:w val="0.94473986539935983"/>
          <c:h val="0.8251072345238613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'ACSDT5Y2020.B05003I-2022-03-28T'!$E$13:$E$18</c:f>
              <c:numCache>
                <c:formatCode>General</c:formatCode>
                <c:ptCount val="6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2010</c:v>
                </c:pt>
                <c:pt idx="5">
                  <c:v>2020</c:v>
                </c:pt>
              </c:numCache>
            </c:numRef>
          </c:cat>
          <c:val>
            <c:numRef>
              <c:f>'ACSDT5Y2020.B05003I-2022-03-28T'!$F$13:$F$18</c:f>
              <c:numCache>
                <c:formatCode>General</c:formatCode>
                <c:ptCount val="6"/>
                <c:pt idx="0">
                  <c:v>20</c:v>
                </c:pt>
                <c:pt idx="1">
                  <c:v>29</c:v>
                </c:pt>
                <c:pt idx="2">
                  <c:v>36</c:v>
                </c:pt>
                <c:pt idx="3">
                  <c:v>41</c:v>
                </c:pt>
                <c:pt idx="4">
                  <c:v>38</c:v>
                </c:pt>
                <c:pt idx="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3-7943-AAD2-EC7BD60A6B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1254864"/>
        <c:axId val="1531716928"/>
      </c:barChart>
      <c:catAx>
        <c:axId val="153125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1716928"/>
        <c:crosses val="autoZero"/>
        <c:auto val="1"/>
        <c:lblAlgn val="ctr"/>
        <c:lblOffset val="100"/>
        <c:noMultiLvlLbl val="0"/>
      </c:catAx>
      <c:valAx>
        <c:axId val="1531716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125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'ACSDT5Y2020.B05003I-2022-03-28T'!$F$29:$F$34</c:f>
              <c:strCache>
                <c:ptCount val="6"/>
                <c:pt idx="0">
                  <c:v>COVID</c:v>
                </c:pt>
                <c:pt idx="1">
                  <c:v>Jobs and Economy</c:v>
                </c:pt>
                <c:pt idx="2">
                  <c:v>Health care costs</c:v>
                </c:pt>
                <c:pt idx="3">
                  <c:v>Discrimination/ racial justice</c:v>
                </c:pt>
                <c:pt idx="4">
                  <c:v>Education</c:v>
                </c:pt>
                <c:pt idx="5">
                  <c:v>Immigration reform</c:v>
                </c:pt>
              </c:strCache>
            </c:strRef>
          </c:cat>
          <c:val>
            <c:numRef>
              <c:f>'ACSDT5Y2020.B05003I-2022-03-28T'!$G$29:$G$34</c:f>
              <c:numCache>
                <c:formatCode>General</c:formatCode>
                <c:ptCount val="6"/>
                <c:pt idx="0">
                  <c:v>55</c:v>
                </c:pt>
                <c:pt idx="1">
                  <c:v>41</c:v>
                </c:pt>
                <c:pt idx="2">
                  <c:v>32</c:v>
                </c:pt>
                <c:pt idx="3">
                  <c:v>19</c:v>
                </c:pt>
                <c:pt idx="4">
                  <c:v>18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36-1048-80BD-5ACABDB031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422559"/>
        <c:axId val="305344895"/>
      </c:barChart>
      <c:catAx>
        <c:axId val="305422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344895"/>
        <c:crosses val="autoZero"/>
        <c:auto val="1"/>
        <c:lblAlgn val="ctr"/>
        <c:lblOffset val="100"/>
        <c:noMultiLvlLbl val="0"/>
      </c:catAx>
      <c:valAx>
        <c:axId val="305344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4225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61ABD-8241-1C4D-918E-75FD9F7F898E}" type="datetimeFigureOut">
              <a:rPr lang="en-US" smtClean="0"/>
              <a:t>3/28/22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C086A-BDAF-BE44-9C09-577E1E519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9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C086A-BDAF-BE44-9C09-577E1E519A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03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908F6-47B5-B54D-98EE-6F674AD998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sz="3200" dirty="0"/>
              <a:t>800,000 Latinos in the U.S. turn 18 every year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E49018-1051-544D-9364-B09B209E36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10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27540-EF54-6143-AAE0-A0CA746A8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Latino Population (millions)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8360F85-03FE-4A41-AD6D-E2DEEF66F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120" y="2286000"/>
            <a:ext cx="7397759" cy="432054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C4EB69-A97C-2241-9334-43971D2F8379}"/>
              </a:ext>
            </a:extLst>
          </p:cNvPr>
          <p:cNvSpPr txBox="1"/>
          <p:nvPr/>
        </p:nvSpPr>
        <p:spPr>
          <a:xfrm>
            <a:off x="7447487" y="6452651"/>
            <a:ext cx="3051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Latino America 2014</a:t>
            </a:r>
          </a:p>
        </p:txBody>
      </p:sp>
    </p:spTree>
    <p:extLst>
      <p:ext uri="{BB962C8B-B14F-4D97-AF65-F5344CB8AC3E}">
        <p14:creationId xmlns:p14="http://schemas.microsoft.com/office/powerpoint/2010/main" val="2022786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946E-CB20-B849-B9E5-DC0205BC8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354" y="502920"/>
            <a:ext cx="9657826" cy="1383030"/>
          </a:xfrm>
        </p:spPr>
        <p:txBody>
          <a:bodyPr/>
          <a:lstStyle/>
          <a:p>
            <a:pPr algn="ctr" fontAlgn="b"/>
            <a:r>
              <a:rPr lang="en-US" dirty="0"/>
              <a:t>    </a:t>
            </a:r>
            <a:r>
              <a:rPr lang="en-US" b="1" dirty="0"/>
              <a:t>Hispanic/ Latino Population in 2000 </a:t>
            </a:r>
            <a:br>
              <a:rPr lang="en-US" b="1" dirty="0"/>
            </a:br>
            <a:r>
              <a:rPr lang="en-US" b="1" dirty="0"/>
              <a:t>35,305,818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FC11CCB0-D7F6-9945-BF99-D155987CF9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676672"/>
              </p:ext>
            </p:extLst>
          </p:nvPr>
        </p:nvGraphicFramePr>
        <p:xfrm>
          <a:off x="1914787" y="2617470"/>
          <a:ext cx="7680960" cy="3355975"/>
        </p:xfrm>
        <a:graphic>
          <a:graphicData uri="http://schemas.openxmlformats.org/drawingml/2006/table">
            <a:tbl>
              <a:tblPr/>
              <a:tblGrid>
                <a:gridCol w="3978778">
                  <a:extLst>
                    <a:ext uri="{9D8B030D-6E8A-4147-A177-3AD203B41FA5}">
                      <a16:colId xmlns:a16="http://schemas.microsoft.com/office/drawing/2014/main" val="2541450877"/>
                    </a:ext>
                  </a:extLst>
                </a:gridCol>
                <a:gridCol w="1851091">
                  <a:extLst>
                    <a:ext uri="{9D8B030D-6E8A-4147-A177-3AD203B41FA5}">
                      <a16:colId xmlns:a16="http://schemas.microsoft.com/office/drawing/2014/main" val="1831392322"/>
                    </a:ext>
                  </a:extLst>
                </a:gridCol>
                <a:gridCol w="1851091">
                  <a:extLst>
                    <a:ext uri="{9D8B030D-6E8A-4147-A177-3AD203B41FA5}">
                      <a16:colId xmlns:a16="http://schemas.microsoft.com/office/drawing/2014/main" val="2726924338"/>
                    </a:ext>
                  </a:extLst>
                </a:gridCol>
              </a:tblGrid>
              <a:tr h="36449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106648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Hispanic or Latino: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35,305,818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08952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Mexican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20,640,711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916304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Puerto Rican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3,406,178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324349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Central American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1,686,937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325791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South American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1,353,562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106311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Cuban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1,241,685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682673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447923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 Decenial Census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662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9323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037BB-8B57-FF41-843C-4C6F18205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394" y="468630"/>
            <a:ext cx="9166336" cy="1474470"/>
          </a:xfrm>
        </p:spPr>
        <p:txBody>
          <a:bodyPr anchor="ctr"/>
          <a:lstStyle/>
          <a:p>
            <a:pPr algn="ctr"/>
            <a:r>
              <a:rPr lang="en-US" b="1" dirty="0"/>
              <a:t>Hispanic/ Latino Population in 2020 </a:t>
            </a:r>
            <a:br>
              <a:rPr lang="en-US" b="1" dirty="0"/>
            </a:br>
            <a:r>
              <a:rPr lang="en-US" b="1" dirty="0"/>
              <a:t>59,361,020</a:t>
            </a:r>
            <a:endParaRPr lang="en-US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BDC067D-7F61-5C45-91E1-AFC338F340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933567"/>
              </p:ext>
            </p:extLst>
          </p:nvPr>
        </p:nvGraphicFramePr>
        <p:xfrm>
          <a:off x="2120526" y="2480310"/>
          <a:ext cx="7418071" cy="3310255"/>
        </p:xfrm>
        <a:graphic>
          <a:graphicData uri="http://schemas.openxmlformats.org/drawingml/2006/table">
            <a:tbl>
              <a:tblPr/>
              <a:tblGrid>
                <a:gridCol w="3730229">
                  <a:extLst>
                    <a:ext uri="{9D8B030D-6E8A-4147-A177-3AD203B41FA5}">
                      <a16:colId xmlns:a16="http://schemas.microsoft.com/office/drawing/2014/main" val="924749189"/>
                    </a:ext>
                  </a:extLst>
                </a:gridCol>
                <a:gridCol w="1843921">
                  <a:extLst>
                    <a:ext uri="{9D8B030D-6E8A-4147-A177-3AD203B41FA5}">
                      <a16:colId xmlns:a16="http://schemas.microsoft.com/office/drawing/2014/main" val="1432067470"/>
                    </a:ext>
                  </a:extLst>
                </a:gridCol>
                <a:gridCol w="1843921">
                  <a:extLst>
                    <a:ext uri="{9D8B030D-6E8A-4147-A177-3AD203B41FA5}">
                      <a16:colId xmlns:a16="http://schemas.microsoft.com/office/drawing/2014/main" val="3496226417"/>
                    </a:ext>
                  </a:extLst>
                </a:gridCol>
              </a:tblGrid>
              <a:tr h="34163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1742295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Hispanic/ Latino: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59,361,020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6678734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Mexican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36,537,028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475493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Puerto Rican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5,699,150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095687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Central American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5,497,573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552342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South American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3,819,508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850390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Cuban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2,332,584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669031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5059728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 ACS Estimates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1555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0209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DA27-6F32-8D4B-B0FC-672AD802C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Percent foreign born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C5A39A5-F079-CD46-918F-F33BC1FD17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206765"/>
              </p:ext>
            </p:extLst>
          </p:nvPr>
        </p:nvGraphicFramePr>
        <p:xfrm>
          <a:off x="1699467" y="2606040"/>
          <a:ext cx="8216900" cy="344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19AB159-2B52-604D-A385-44CBFACA8872}"/>
              </a:ext>
            </a:extLst>
          </p:cNvPr>
          <p:cNvSpPr txBox="1"/>
          <p:nvPr/>
        </p:nvSpPr>
        <p:spPr>
          <a:xfrm>
            <a:off x="7646670" y="6054090"/>
            <a:ext cx="2704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Calculated using Census</a:t>
            </a:r>
          </a:p>
        </p:txBody>
      </p:sp>
    </p:spTree>
    <p:extLst>
      <p:ext uri="{BB962C8B-B14F-4D97-AF65-F5344CB8AC3E}">
        <p14:creationId xmlns:p14="http://schemas.microsoft.com/office/powerpoint/2010/main" val="338336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7A21-E172-824D-880C-236745C92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Geography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7E3721-6D0A-064D-A2C1-3A0654890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951" y="2171700"/>
            <a:ext cx="758952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61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851EC-051D-7449-8792-CA4C337A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Most Important Issues 2020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85E892-3E20-654A-BDCB-51AD0287F5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495756"/>
              </p:ext>
            </p:extLst>
          </p:nvPr>
        </p:nvGraphicFramePr>
        <p:xfrm>
          <a:off x="1155700" y="2603500"/>
          <a:ext cx="9554210" cy="396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4C9E712-194E-AE4C-9712-EE5902DD0EF6}"/>
              </a:ext>
            </a:extLst>
          </p:cNvPr>
          <p:cNvSpPr txBox="1"/>
          <p:nvPr/>
        </p:nvSpPr>
        <p:spPr>
          <a:xfrm>
            <a:off x="8738235" y="6418361"/>
            <a:ext cx="2800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Election Eve Poll 2020</a:t>
            </a:r>
          </a:p>
        </p:txBody>
      </p:sp>
    </p:spTree>
    <p:extLst>
      <p:ext uri="{BB962C8B-B14F-4D97-AF65-F5344CB8AC3E}">
        <p14:creationId xmlns:p14="http://schemas.microsoft.com/office/powerpoint/2010/main" val="5002855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1081</TotalTime>
  <Words>121</Words>
  <Application>Microsoft Macintosh PowerPoint</Application>
  <PresentationFormat>Widescreen</PresentationFormat>
  <Paragraphs>51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Wingdings 3</vt:lpstr>
      <vt:lpstr>Ion Boardroom</vt:lpstr>
      <vt:lpstr>800,000 Latinos in the U.S. turn 18 every year</vt:lpstr>
      <vt:lpstr>Latino Population (millions)</vt:lpstr>
      <vt:lpstr>    Hispanic/ Latino Population in 2000  35,305,818</vt:lpstr>
      <vt:lpstr>Hispanic/ Latino Population in 2020  59,361,020</vt:lpstr>
      <vt:lpstr>Percent foreign born</vt:lpstr>
      <vt:lpstr>Geography</vt:lpstr>
      <vt:lpstr>Most Important Issues 2020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Angie Gutierrez</dc:creator>
  <cp:lastModifiedBy>Angie Gutierrez</cp:lastModifiedBy>
  <cp:revision>6</cp:revision>
  <dcterms:created xsi:type="dcterms:W3CDTF">2022-03-28T01:09:18Z</dcterms:created>
  <dcterms:modified xsi:type="dcterms:W3CDTF">2022-03-28T19:14:34Z</dcterms:modified>
</cp:coreProperties>
</file>