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Roboto" panose="02000000000000000000" pitchFamily="2" charset="0"/>
      <p:regular r:id="rId30"/>
      <p:bold r:id="rId31"/>
      <p:italic r:id="rId32"/>
      <p:boldItalic r:id="rId33"/>
    </p:embeddedFont>
    <p:embeddedFont>
      <p:font typeface="Space Grotesk" pitchFamily="2" charset="77"/>
      <p:regular r:id="rId34"/>
      <p:bold r:id="rId35"/>
    </p:embeddedFont>
    <p:embeddedFont>
      <p:font typeface="Space Grotesk Medium" pitchFamily="2" charset="77"/>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file/d/1vqULVkmC-zgWhUqiDmUYZT7nhE43AaWt/view?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tudio.mapbox.com/styles/propublica/ckn54t6e5048517omhc5i8dwa/edit/#6.9/27.454/-81.05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Loop video by opening link. Right click on video in GoogleDrive &gt; Loop</a:t>
            </a:r>
            <a:br>
              <a:rPr lang="en"/>
            </a:br>
            <a:r>
              <a:rPr lang="en" u="sng">
                <a:solidFill>
                  <a:schemeClr val="hlink"/>
                </a:solidFill>
                <a:hlinkClick r:id="rId3"/>
              </a:rPr>
              <a:t>https://drive.google.com/file/d/1vqULVkmC-zgWhUqiDmUYZT7nhE43AaWt/view?usp=sharing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7c49b11cf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7c49b11cf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Do your homework</a:t>
            </a:r>
            <a:endParaRPr/>
          </a:p>
          <a:p>
            <a:pPr marL="457200" lvl="0" indent="-298450" algn="l" rtl="0">
              <a:spcBef>
                <a:spcPts val="0"/>
              </a:spcBef>
              <a:spcAft>
                <a:spcPts val="0"/>
              </a:spcAft>
              <a:buClr>
                <a:schemeClr val="dk1"/>
              </a:buClr>
              <a:buSzPts val="1100"/>
              <a:buChar char="-"/>
            </a:pPr>
            <a:r>
              <a:rPr lang="en">
                <a:solidFill>
                  <a:schemeClr val="dk1"/>
                </a:solidFill>
              </a:rPr>
              <a:t>Check your own biases and relationships; ask yourself simple questions that will guide the work</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7d4a18ee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17d4a18ee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7d4a18ee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7d4a18ee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7c49b11cf_2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7c49b11cf_2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task on the data analysis side of the project was to figure out if we could prove a connection between sugar cane burns and air pollution in residential areas of the Glades.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802c3f8a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802c3f8a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at face value, it seems like this should be a straightforward thing to prove. Burning things releases smoke. And in theory that smoke would show up on the sensors as increased levels of particulate matter.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sugar cane burning in particular presents a few challenges.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we didn’t know exactly when burns took place. The burns were timestamped only to date and a broad window when they might burn. So it would be impossible to say “oh this burn started at 9am, and then at 930 am, we saw elevated levels of particulate matter 2.5 (PM 2.5) in our sensors </a:t>
            </a:r>
            <a:r>
              <a:rPr lang="en" i="1">
                <a:solidFill>
                  <a:schemeClr val="dk1"/>
                </a:solidFill>
              </a:rPr>
              <a:t>because </a:t>
            </a:r>
            <a:r>
              <a:rPr lang="en">
                <a:solidFill>
                  <a:schemeClr val="dk1"/>
                </a:solidFill>
              </a:rPr>
              <a:t>of that burn.”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Second, the burns are pretty short. They take roughly 15 to 40 minutes on average. Most regulatory air quality standards are averages over hourly intervals or 24 hour periods. This decreases noise, but also means that actual short term spikes in pollution could get averaged out over these longer time durations. We eventually decided to average our data over 10 minute intervals which experts said was kosher because of the short-term nature of cane burns.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Third, the burns take place over 400,000 acres of land and we only had a couple of sensors deployed. This dispersed quality makes the impact of cane burns harder to track.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7c49b11cf_2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17c49b11cf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any event, to do the analysis, we first had to collect data. The state agricultural department issue burn permits and makes projections of how that smoke will travel.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Each dot is a burn location and each cone is a smoke “plume.” That data is posted publicly online on a map that is updated on a daily basis.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had previously had a hard time getting records from the state, so the idea of relying on them to regularly give us data throughout our collection period was not reasonable.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order to get the data as soon as it was posted, we actually set up a scraper that pulled down the geoJSON files that populated the online map.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Then at the end of our data collection period, after four months or so, we FOIA’ed for the final “official” cut of data.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7c49b11cf_2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7c49b11cf_2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addition to those necessary sets of data we also explored other datasets.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Both NASA and private companies have a bunch of satellite data products. Cane sugar burns are actually visible from space when there’s no cloud cover and an imaging satellite happens to pass over the area during daytime burn hours. In the top left hand corner is one plume that was captured by a PlanetLab satellite.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NASA also has a group of analysts who work on this thing called the “Hazard Mapping System Fire and Smoke Product”-- literally people look at satellite images, circle the smoke plumes, and then publish a text report of what they observe on a daily basis. I was momentarily entranced by these reports and wanted to use them in some way because over and over again, they would point out agricultural fires in the Florida region.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didn’t end up including these in our analysis or in any visual elements, but it was important research to do, just to make sure we knew the universe of possibilities.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7c49b11cf_2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17c49b11cf_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Moving onto the design and development phase: We got to a point with our analysis where we felt confident that the data strongly suggested a link between air pollution and cane burning. We had collected data over 100 days of the burn season and we found repeated spikes in PM2.5 on days when cane smoke was projected to blow toward Pahokee. The question became: okay how do visually present what we’ve done over the past months with these sensors and explain those findings to readers.</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1802c3f8ad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1802c3f8ad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Returning to that top visual, this is what the final version looked like. The opening visual has an important job. It acts similarly to a lede in text in that it summarizes and reinforces the topic at hand. So from this collage we see in the background a field vaguely burning, there’s smoke, there’s industrial infrastructure and some kind of crop growing, there’s someone with a respirator, people working in fields. Using this collage + hed, we are able to communicate instantaneously with the reader what this story is about.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this intro didn’t start out like this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7c49b11cf_2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7c49b11cf_2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I had started with these mockups which put a strong emphasis on the voice of the residents. These used the same drone footage of a cane burn, that our photographers had gotten, but instead that video was combined with quotes and portrait illustrations instead of photos.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We had versions that looped through three sets of quotes and portraits or took you through them one by one as you scrolled. And you can see the hed we were working with at that time was more generic than what we ended up going with. We got pretty far with this combination. But in conversation with our photo/art direction team, we ultimately decided to scrap this in favor of a photo collage. There were a number of reasons, but among them were: a concern of redundancy if we wanted to use the same photos in the rest of the story, as well as a feeling that we were asking readers to take in a lot of text right when they land on the page.</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802c3f8a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1802c3f8a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Black Snow examined the pollution and health impacts of sugar cane burning in South-Central Florida, where most of the country’s cane sugar comes from. Sugar cane is burned before harvest – it’s the cheapest most effective way to prepare the plant for harvest.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7c49b11cf_2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17c49b11cf_2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first iterations of photo collaging again placed a lot emphasis on people. We had these three residents, one a sensor host, one a mayor, one another resident.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But we wanted to depict industry more. We had a version with trucks and workers. The trucks felt too generic and far away and the orientations were mismatched top down, versus ground view. So we swapped out that for a photo of cane sugar with industrial  stacks in the bkgd which hit the right notes.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 can also see that we tried a different cut of the background video with more flames versus smoke. We had like a 5 minute drone video to cut a ten second clip from. Some cuts had lots of flames, which felt too apocalyptic as the opener. We had other cuts that were more sky than smoke and had lots of panning movement. So we landed on this goldilocks ten second slice where the camera is not moving, there’s smoke passing through with some plants, and more subtle flickers of flame.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And the purpose of this collage was really to hit on what air pollution *feels* like to people. Line charts, data abstractions don’t really accomplish that as well as photo/video.</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It was also necessary to collaborate closely with the photographers because we needed a specific shot. We asked for these drone videos to be taken and for there to be moments when the camera was not moving but still recording. This level of involvement in photo direction is part of the gamut of skills that are useful as a graphics editor.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802c3f8ad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1802c3f8a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Moving onto the map section. This is kind of what filmmakers might call an establishing shot.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Our readership is a combined local one and national one, given the set up of LRN. This scrolly map section sets up the geographic context of the place we’re talking about, starts in Florida and then zooms into the Glades, the rural towns and the big city to the east, the green swath of agricultural fields, and the burns and plumes of smoke that are emitted almost daily for several months each year.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802c3f8a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1802c3f8a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Mapbox studio style </a:t>
            </a:r>
            <a:r>
              <a:rPr lang="en" u="sng">
                <a:solidFill>
                  <a:schemeClr val="hlink"/>
                </a:solidFill>
                <a:hlinkClick r:id="rId3"/>
              </a:rPr>
              <a:t>https://studio.mapbox.com/styles/propublica/ckn54t6e5048517omhc5i8dwa/edit/#6.9/27.454/-81.059</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rPr>
              <a:t>I built the map using Mapbox Studio which I highly recommend. Their web app lets you customize your own interactive maps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Drag and drop in vector and raster data sets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Style layers, based on zoom level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Add labels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Comes with presets that can give you a good starting point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802c3f8ad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802c3f8ad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So to summarize, in order to take visual ideas to execution these are some high-level tips.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Use the data and visual assets that you already have in combination with what you imagine you *could* get. Combine those to create your mock ups especially in the early stages.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Propose imagined copy in your mock ups to help text side understand how the visual elements integrate into the story structure, instead of being plopped in randomly with no connection to the copy before or after.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Share sketches and vice versa, stay up to date on the latest text drafts. Communicate as much as possible around what you’re proposing.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If you need particular angles, photos, portraits, scene shots, specific durations of video, work all those specifics out with your photographer/videographer colleagues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br>
              <a:rPr lang="en">
                <a:solidFill>
                  <a:schemeClr val="dk1"/>
                </a:solidFill>
              </a:rPr>
            </a:br>
            <a:r>
              <a:rPr lang="en">
                <a:solidFill>
                  <a:schemeClr val="dk1"/>
                </a:solidFill>
              </a:rPr>
              <a:t>And lastly, this whole process is about iterating with increasing levels of fidelity. Propose something tentative, get feedback, and go back to the drawing board. Eventually your mockups will reach a place where they feel *firm* and feasible at which point you can actually build them IRL.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680d28a4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1680d28a4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802c3f8ad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802c3f8ad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7c49b11c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17c49b11c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7c49b11cf_2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7c49b11cf_2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1802c3f8a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1802c3f8a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used several data sources (that we’ll dive into in depth in this presentation) to build out this interactive story that takes you into Florida’s heartland and explains where the fires are concentrated and how they mainly affect the poor, low-income communities you see highlighted by the fire map here – and not the wealthier, whiter coastal cities – including Trump’s home just 40 miles east of this area.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1802c3f8a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1802c3f8a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realized we couldn’t get reliable air quality data from government agencies, we consulted experts and built out a plan to collect it ourselves using low cost air sensors, which were becoming increasingly more popular, even within the EPA, because they are a cost-effective way to fill gaps in air monitoring in huge swaths of the country.</a:t>
            </a:r>
            <a:endParaRPr/>
          </a:p>
          <a:p>
            <a:pPr marL="0" lvl="0" indent="0" algn="l" rtl="0">
              <a:spcBef>
                <a:spcPts val="0"/>
              </a:spcBef>
              <a:spcAft>
                <a:spcPts val="0"/>
              </a:spcAft>
              <a:buNone/>
            </a:pPr>
            <a:endParaRPr/>
          </a:p>
          <a:p>
            <a:pPr marL="0" lvl="0" indent="0" algn="l" rtl="0">
              <a:spcBef>
                <a:spcPts val="0"/>
              </a:spcBef>
              <a:spcAft>
                <a:spcPts val="0"/>
              </a:spcAft>
              <a:buNone/>
            </a:pPr>
            <a:r>
              <a:rPr lang="en"/>
              <a:t>We’ll talk more about the specifics of the tactics we used, but ultimately we found …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802c3f8a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802c3f8a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what that looked like over the course of the harvest season.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comparison of toward and away that helped us bolster our ultimate findings that pollution spikes in short bursts during sugar cane burning events.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1fd8d4a5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1fd8d4a5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5F6368"/>
                </a:solidFill>
                <a:highlight>
                  <a:srgbClr val="FFFFFF"/>
                </a:highlight>
                <a:latin typeface="Roboto"/>
                <a:ea typeface="Roboto"/>
                <a:cs typeface="Roboto"/>
                <a:sym typeface="Roboto"/>
              </a:rPr>
              <a:t>Citizen science</a:t>
            </a:r>
            <a:r>
              <a:rPr lang="en" sz="1050">
                <a:solidFill>
                  <a:srgbClr val="4D5156"/>
                </a:solidFill>
                <a:highlight>
                  <a:srgbClr val="FFFFFF"/>
                </a:highlight>
                <a:latin typeface="Roboto"/>
                <a:ea typeface="Roboto"/>
                <a:cs typeface="Roboto"/>
                <a:sym typeface="Roboto"/>
              </a:rPr>
              <a:t> is the practice of public participation and collaboration in scientific research to increase scientific knowledge. It’s also known as “amateur science” and it’s perfectly useful for reporting as long as you’re up front about the limitations of being experimental without being a scientist. </a:t>
            </a: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D5156"/>
                </a:solidFill>
                <a:highlight>
                  <a:srgbClr val="FFFFFF"/>
                </a:highlight>
                <a:latin typeface="Roboto"/>
                <a:ea typeface="Roboto"/>
                <a:cs typeface="Roboto"/>
                <a:sym typeface="Roboto"/>
              </a:rPr>
              <a:t>Increasingly, we’re seeing journalists get really creative with their empirical approaches to stories. When they see a need for an academic-style analysis, they step in to fill it. </a:t>
            </a: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D5156"/>
                </a:solidFill>
                <a:highlight>
                  <a:srgbClr val="FFFFFF"/>
                </a:highlight>
                <a:latin typeface="Roboto"/>
                <a:ea typeface="Roboto"/>
                <a:cs typeface="Roboto"/>
                <a:sym typeface="Roboto"/>
              </a:rPr>
              <a:t>Philly Inquirer’s Toxic City - which included several approaches, collecting soil samples at local parks and playgrounds to test lead levels; collecting water and  dust samples are area schools; they learned how the testing worked by going to a local lab and getting a demonstration; they partnered with school employees to collect samples on campuses</a:t>
            </a: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D5156"/>
                </a:solidFill>
                <a:highlight>
                  <a:srgbClr val="FFFFFF"/>
                </a:highlight>
                <a:latin typeface="Roboto"/>
                <a:ea typeface="Roboto"/>
                <a:cs typeface="Roboto"/>
                <a:sym typeface="Roboto"/>
              </a:rPr>
              <a:t>Chicago Tribune’s Dangerous Doses - Exposed the perils of drug prescription combinations (an underregulated and occasionally fatal aspect of health care); reporters consulted with pharmaceutical academics on perilous and common prescription drug combos and sought prescriptions in their own names </a:t>
            </a: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D5156"/>
                </a:solidFill>
                <a:highlight>
                  <a:srgbClr val="FFFFFF"/>
                </a:highlight>
                <a:latin typeface="Roboto"/>
                <a:ea typeface="Roboto"/>
                <a:cs typeface="Roboto"/>
                <a:sym typeface="Roboto"/>
              </a:rPr>
              <a:t>WNYC’s What’s in the air - WNYC partnered with Columbia University to test air quality in New York City by attaching air quality monitors to bicyclists; the partnership allowed WNYC to solicit volunteers and take on the traditional reporting while a team at Columbia analyzed the data to inform a rolling series with pieces like “Pedaling through Pollution” and “Biking and Breathing”</a:t>
            </a: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4D515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4D5156"/>
                </a:solidFill>
                <a:highlight>
                  <a:srgbClr val="FFFFFF"/>
                </a:highlight>
                <a:latin typeface="Roboto"/>
                <a:ea typeface="Roboto"/>
                <a:cs typeface="Roboto"/>
                <a:sym typeface="Roboto"/>
              </a:rPr>
              <a:t>What did all of these stories have in common? They relied on the help of experts and they were very transparent about the methodology and limitations of the approaches. </a:t>
            </a:r>
            <a:endParaRPr sz="1050">
              <a:solidFill>
                <a:srgbClr val="4D5156"/>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7c49b11cf_2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17c49b11cf_2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7c49b11cf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7c49b11cf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does that whole process look like? Well … long. As you can see from our timeline, we spent roughly 15 months on the project, from forming the approach, finding community partners and collecting the data for months. </a:t>
            </a:r>
            <a:endParaRPr/>
          </a:p>
          <a:p>
            <a:pPr marL="0" lvl="0" indent="0" algn="l" rtl="0">
              <a:spcBef>
                <a:spcPts val="0"/>
              </a:spcBef>
              <a:spcAft>
                <a:spcPts val="0"/>
              </a:spcAft>
              <a:buNone/>
            </a:pPr>
            <a:endParaRPr/>
          </a:p>
          <a:p>
            <a:pPr marL="0" lvl="0" indent="0" algn="l" rtl="0">
              <a:spcBef>
                <a:spcPts val="0"/>
              </a:spcBef>
              <a:spcAft>
                <a:spcPts val="0"/>
              </a:spcAft>
              <a:buNone/>
            </a:pPr>
            <a:r>
              <a:rPr lang="en"/>
              <a:t>We’re going to take you through the practical tips we learned along the way (both on the reporting and the detailed data side).</a:t>
            </a:r>
            <a:endParaRPr/>
          </a:p>
          <a:p>
            <a:pPr marL="0" lvl="0" indent="0" algn="l" rtl="0">
              <a:spcBef>
                <a:spcPts val="0"/>
              </a:spcBef>
              <a:spcAft>
                <a:spcPts val="0"/>
              </a:spcAft>
              <a:buNone/>
            </a:pPr>
            <a:endParaRPr/>
          </a:p>
          <a:p>
            <a:pPr marL="0" lvl="0" indent="0" algn="l" rtl="0">
              <a:spcBef>
                <a:spcPts val="0"/>
              </a:spcBef>
              <a:spcAft>
                <a:spcPts val="0"/>
              </a:spcAft>
              <a:buNone/>
            </a:pPr>
            <a:r>
              <a:rPr lang="en"/>
              <a:t>Lulu to add in her start &amp; end dates (records requests, putting in LRN proposal)</a:t>
            </a:r>
            <a:endParaRPr/>
          </a:p>
          <a:p>
            <a:pPr marL="0" lvl="0" indent="0" algn="l" rtl="0">
              <a:spcBef>
                <a:spcPts val="0"/>
              </a:spcBef>
              <a:spcAft>
                <a:spcPts val="0"/>
              </a:spcAft>
              <a:buNone/>
            </a:pPr>
            <a:r>
              <a:rPr lang="en"/>
              <a:t>Added “writing” roughly january to june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7c49b11cf_2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17c49b11cf_2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1C1C1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DAD7D1"/>
              </a:buClr>
              <a:buSzPts val="2800"/>
              <a:buFont typeface="Space Grotesk"/>
              <a:buNone/>
              <a:defRPr sz="2800">
                <a:solidFill>
                  <a:srgbClr val="DAD7D1"/>
                </a:solidFill>
                <a:latin typeface="Space Grotesk"/>
                <a:ea typeface="Space Grotesk"/>
                <a:cs typeface="Space Grotesk"/>
                <a:sym typeface="Space Grotesk"/>
              </a:defRPr>
            </a:lvl1pPr>
            <a:lvl2pPr lvl="1">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2pPr>
            <a:lvl3pPr lvl="2">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3pPr>
            <a:lvl4pPr lvl="3">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4pPr>
            <a:lvl5pPr lvl="4">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5pPr>
            <a:lvl6pPr lvl="5">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6pPr>
            <a:lvl7pPr lvl="6">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7pPr>
            <a:lvl8pPr lvl="7">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8pPr>
            <a:lvl9pPr lvl="8">
              <a:spcBef>
                <a:spcPts val="0"/>
              </a:spcBef>
              <a:spcAft>
                <a:spcPts val="0"/>
              </a:spcAft>
              <a:buClr>
                <a:srgbClr val="C3BFB5"/>
              </a:buClr>
              <a:buSzPts val="2800"/>
              <a:buFont typeface="Space Grotesk"/>
              <a:buNone/>
              <a:defRPr sz="2800">
                <a:solidFill>
                  <a:srgbClr val="C3BFB5"/>
                </a:solidFill>
                <a:latin typeface="Space Grotesk"/>
                <a:ea typeface="Space Grotesk"/>
                <a:cs typeface="Space Grotesk"/>
                <a:sym typeface="Space Grotes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DDDDDD"/>
              </a:buClr>
              <a:buSzPts val="1800"/>
              <a:buFont typeface="Space Grotesk"/>
              <a:buChar char="●"/>
              <a:defRPr sz="1800">
                <a:solidFill>
                  <a:srgbClr val="DDDDDD"/>
                </a:solidFill>
                <a:latin typeface="Space Grotesk"/>
                <a:ea typeface="Space Grotesk"/>
                <a:cs typeface="Space Grotesk"/>
                <a:sym typeface="Space Grotesk"/>
              </a:defRPr>
            </a:lvl1pPr>
            <a:lvl2pPr marL="914400" lvl="1"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2pPr>
            <a:lvl3pPr marL="1371600" lvl="2"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3pPr>
            <a:lvl4pPr marL="1828800" lvl="3"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4pPr>
            <a:lvl5pPr marL="2286000" lvl="4"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5pPr>
            <a:lvl6pPr marL="2743200" lvl="5"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6pPr>
            <a:lvl7pPr marL="3200400" lvl="6"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7pPr>
            <a:lvl8pPr marL="3657600" lvl="7"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8pPr>
            <a:lvl9pPr marL="4114800" lvl="8" indent="-317500">
              <a:lnSpc>
                <a:spcPct val="115000"/>
              </a:lnSpc>
              <a:spcBef>
                <a:spcPts val="0"/>
              </a:spcBef>
              <a:spcAft>
                <a:spcPts val="0"/>
              </a:spcAft>
              <a:buClr>
                <a:srgbClr val="DDDDDD"/>
              </a:buClr>
              <a:buSzPts val="1400"/>
              <a:buFont typeface="Space Grotesk"/>
              <a:buChar char="■"/>
              <a:defRPr>
                <a:solidFill>
                  <a:srgbClr val="DDDDDD"/>
                </a:solidFill>
                <a:latin typeface="Space Grotesk"/>
                <a:ea typeface="Space Grotesk"/>
                <a:cs typeface="Space Grotesk"/>
                <a:sym typeface="Space Grotesk"/>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pace Grotesk"/>
                <a:ea typeface="Space Grotesk"/>
                <a:cs typeface="Space Grotesk"/>
                <a:sym typeface="Space Grotesk"/>
              </a:defRPr>
            </a:lvl1pPr>
            <a:lvl2pPr lvl="1" algn="r">
              <a:buNone/>
              <a:defRPr sz="1000">
                <a:solidFill>
                  <a:schemeClr val="lt2"/>
                </a:solidFill>
                <a:latin typeface="Space Grotesk"/>
                <a:ea typeface="Space Grotesk"/>
                <a:cs typeface="Space Grotesk"/>
                <a:sym typeface="Space Grotesk"/>
              </a:defRPr>
            </a:lvl2pPr>
            <a:lvl3pPr lvl="2" algn="r">
              <a:buNone/>
              <a:defRPr sz="1000">
                <a:solidFill>
                  <a:schemeClr val="lt2"/>
                </a:solidFill>
                <a:latin typeface="Space Grotesk"/>
                <a:ea typeface="Space Grotesk"/>
                <a:cs typeface="Space Grotesk"/>
                <a:sym typeface="Space Grotesk"/>
              </a:defRPr>
            </a:lvl3pPr>
            <a:lvl4pPr lvl="3" algn="r">
              <a:buNone/>
              <a:defRPr sz="1000">
                <a:solidFill>
                  <a:schemeClr val="lt2"/>
                </a:solidFill>
                <a:latin typeface="Space Grotesk"/>
                <a:ea typeface="Space Grotesk"/>
                <a:cs typeface="Space Grotesk"/>
                <a:sym typeface="Space Grotesk"/>
              </a:defRPr>
            </a:lvl4pPr>
            <a:lvl5pPr lvl="4" algn="r">
              <a:buNone/>
              <a:defRPr sz="1000">
                <a:solidFill>
                  <a:schemeClr val="lt2"/>
                </a:solidFill>
                <a:latin typeface="Space Grotesk"/>
                <a:ea typeface="Space Grotesk"/>
                <a:cs typeface="Space Grotesk"/>
                <a:sym typeface="Space Grotesk"/>
              </a:defRPr>
            </a:lvl5pPr>
            <a:lvl6pPr lvl="5" algn="r">
              <a:buNone/>
              <a:defRPr sz="1000">
                <a:solidFill>
                  <a:schemeClr val="lt2"/>
                </a:solidFill>
                <a:latin typeface="Space Grotesk"/>
                <a:ea typeface="Space Grotesk"/>
                <a:cs typeface="Space Grotesk"/>
                <a:sym typeface="Space Grotesk"/>
              </a:defRPr>
            </a:lvl6pPr>
            <a:lvl7pPr lvl="6" algn="r">
              <a:buNone/>
              <a:defRPr sz="1000">
                <a:solidFill>
                  <a:schemeClr val="lt2"/>
                </a:solidFill>
                <a:latin typeface="Space Grotesk"/>
                <a:ea typeface="Space Grotesk"/>
                <a:cs typeface="Space Grotesk"/>
                <a:sym typeface="Space Grotesk"/>
              </a:defRPr>
            </a:lvl7pPr>
            <a:lvl8pPr lvl="7" algn="r">
              <a:buNone/>
              <a:defRPr sz="1000">
                <a:solidFill>
                  <a:schemeClr val="lt2"/>
                </a:solidFill>
                <a:latin typeface="Space Grotesk"/>
                <a:ea typeface="Space Grotesk"/>
                <a:cs typeface="Space Grotesk"/>
                <a:sym typeface="Space Grotesk"/>
              </a:defRPr>
            </a:lvl8pPr>
            <a:lvl9pPr lvl="8" algn="r">
              <a:buNone/>
              <a:defRPr sz="1000">
                <a:solidFill>
                  <a:schemeClr val="lt2"/>
                </a:solidFill>
                <a:latin typeface="Space Grotesk"/>
                <a:ea typeface="Space Grotesk"/>
                <a:cs typeface="Space Grotesk"/>
                <a:sym typeface="Space Grotesk"/>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rive.google.com/file/d/1vqULVkmC-zgWhUqiDmUYZT7nhE43AaWt/vie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Hkh-NlEHw-YOXVPQ_fJol0GzbTSecy87/view"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title-video.mp4">
            <a:hlinkClick r:id="rId3"/>
          </p:cNvPr>
          <p:cNvPicPr preferRelativeResize="0"/>
          <p:nvPr/>
        </p:nvPicPr>
        <p:blipFill>
          <a:blip r:embed="rId4">
            <a:alphaModFix/>
          </a:blip>
          <a:stretch>
            <a:fillRect/>
          </a:stretch>
        </p:blipFill>
        <p:spPr>
          <a:xfrm>
            <a:off x="0" y="55422"/>
            <a:ext cx="9144000" cy="5032652"/>
          </a:xfrm>
          <a:prstGeom prst="rect">
            <a:avLst/>
          </a:prstGeom>
          <a:noFill/>
          <a:ln>
            <a:noFill/>
          </a:ln>
        </p:spPr>
      </p:pic>
      <p:pic>
        <p:nvPicPr>
          <p:cNvPr id="55" name="Google Shape;55;p13"/>
          <p:cNvPicPr preferRelativeResize="0"/>
          <p:nvPr/>
        </p:nvPicPr>
        <p:blipFill>
          <a:blip r:embed="rId5">
            <a:alphaModFix/>
          </a:blip>
          <a:stretch>
            <a:fillRect/>
          </a:stretch>
        </p:blipFill>
        <p:spPr>
          <a:xfrm>
            <a:off x="0" y="2243"/>
            <a:ext cx="9144001" cy="51390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start building an outreach strategy</a:t>
            </a:r>
            <a:endParaRPr/>
          </a:p>
          <a:p>
            <a:pPr marL="0" lvl="0" indent="0" algn="l" rtl="0">
              <a:spcBef>
                <a:spcPts val="0"/>
              </a:spcBef>
              <a:spcAft>
                <a:spcPts val="0"/>
              </a:spcAft>
              <a:buNone/>
            </a:pPr>
            <a:endParaRPr/>
          </a:p>
        </p:txBody>
      </p:sp>
      <p:sp>
        <p:nvSpPr>
          <p:cNvPr id="138" name="Google Shape;13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150">
                <a:solidFill>
                  <a:srgbClr val="DDDDDD"/>
                </a:solidFill>
              </a:rPr>
              <a:t>Community research</a:t>
            </a:r>
            <a:endParaRPr sz="2150">
              <a:solidFill>
                <a:srgbClr val="DDDDDD"/>
              </a:solidFill>
            </a:endParaRPr>
          </a:p>
          <a:p>
            <a:pPr marL="457200" lvl="0" indent="-328453" algn="l" rtl="0">
              <a:spcBef>
                <a:spcPts val="1200"/>
              </a:spcBef>
              <a:spcAft>
                <a:spcPts val="0"/>
              </a:spcAft>
              <a:buClr>
                <a:srgbClr val="DDDDDD"/>
              </a:buClr>
              <a:buSzPct val="100000"/>
              <a:buChar char="-"/>
            </a:pPr>
            <a:r>
              <a:rPr lang="en" sz="1700">
                <a:solidFill>
                  <a:srgbClr val="DDDDDD"/>
                </a:solidFill>
              </a:rPr>
              <a:t>American Community Survey</a:t>
            </a:r>
            <a:endParaRPr sz="1700">
              <a:solidFill>
                <a:srgbClr val="DDDDDD"/>
              </a:solidFill>
            </a:endParaRPr>
          </a:p>
          <a:p>
            <a:pPr marL="457200" lvl="0" indent="-328453" algn="l" rtl="0">
              <a:spcBef>
                <a:spcPts val="0"/>
              </a:spcBef>
              <a:spcAft>
                <a:spcPts val="0"/>
              </a:spcAft>
              <a:buClr>
                <a:srgbClr val="DDDDDD"/>
              </a:buClr>
              <a:buSzPct val="100000"/>
              <a:buChar char="-"/>
            </a:pPr>
            <a:r>
              <a:rPr lang="en" sz="1700">
                <a:solidFill>
                  <a:srgbClr val="DDDDDD"/>
                </a:solidFill>
              </a:rPr>
              <a:t>Interviewing &amp; listening to community leaders</a:t>
            </a:r>
            <a:endParaRPr sz="1700">
              <a:solidFill>
                <a:srgbClr val="DDDDDD"/>
              </a:solidFill>
            </a:endParaRPr>
          </a:p>
          <a:p>
            <a:pPr marL="0" lvl="0" indent="0" algn="l" rtl="0">
              <a:spcBef>
                <a:spcPts val="1200"/>
              </a:spcBef>
              <a:spcAft>
                <a:spcPts val="0"/>
              </a:spcAft>
              <a:buNone/>
            </a:pPr>
            <a:r>
              <a:rPr lang="en" sz="2150">
                <a:solidFill>
                  <a:srgbClr val="DDDDDD"/>
                </a:solidFill>
              </a:rPr>
              <a:t>Identifying community characteristics</a:t>
            </a:r>
            <a:endParaRPr sz="2150">
              <a:solidFill>
                <a:srgbClr val="DDDDDD"/>
              </a:solidFill>
            </a:endParaRPr>
          </a:p>
          <a:p>
            <a:pPr marL="457200" lvl="0" indent="-328453" algn="l" rtl="0">
              <a:spcBef>
                <a:spcPts val="1200"/>
              </a:spcBef>
              <a:spcAft>
                <a:spcPts val="0"/>
              </a:spcAft>
              <a:buClr>
                <a:srgbClr val="DDDDDD"/>
              </a:buClr>
              <a:buSzPct val="100000"/>
              <a:buChar char="-"/>
            </a:pPr>
            <a:r>
              <a:rPr lang="en" sz="1700">
                <a:solidFill>
                  <a:srgbClr val="DDDDDD"/>
                </a:solidFill>
              </a:rPr>
              <a:t>Do I have a prior relationship with these communities?</a:t>
            </a:r>
            <a:endParaRPr sz="1700">
              <a:solidFill>
                <a:srgbClr val="DDDDDD"/>
              </a:solidFill>
            </a:endParaRPr>
          </a:p>
          <a:p>
            <a:pPr marL="457200" lvl="0" indent="-328453" algn="l" rtl="0">
              <a:spcBef>
                <a:spcPts val="0"/>
              </a:spcBef>
              <a:spcAft>
                <a:spcPts val="0"/>
              </a:spcAft>
              <a:buClr>
                <a:srgbClr val="DDDDDD"/>
              </a:buClr>
              <a:buSzPct val="100000"/>
              <a:buChar char="-"/>
            </a:pPr>
            <a:r>
              <a:rPr lang="en" sz="1700">
                <a:solidFill>
                  <a:srgbClr val="DDDDDD"/>
                </a:solidFill>
              </a:rPr>
              <a:t>Am I part of the communities that I’m covering?</a:t>
            </a:r>
            <a:endParaRPr sz="1700">
              <a:solidFill>
                <a:srgbClr val="DDDDDD"/>
              </a:solidFill>
            </a:endParaRPr>
          </a:p>
          <a:p>
            <a:pPr marL="457200" lvl="0" indent="-328453" algn="l" rtl="0">
              <a:spcBef>
                <a:spcPts val="0"/>
              </a:spcBef>
              <a:spcAft>
                <a:spcPts val="0"/>
              </a:spcAft>
              <a:buClr>
                <a:srgbClr val="DDDDDD"/>
              </a:buClr>
              <a:buSzPct val="100000"/>
              <a:buChar char="-"/>
            </a:pPr>
            <a:r>
              <a:rPr lang="en" sz="1700">
                <a:solidFill>
                  <a:srgbClr val="DDDDDD"/>
                </a:solidFill>
              </a:rPr>
              <a:t>Have they been talking about what I’m reporting on? If so, where?</a:t>
            </a:r>
            <a:endParaRPr sz="2320">
              <a:solidFill>
                <a:srgbClr val="DDDDDD"/>
              </a:solidFill>
            </a:endParaRPr>
          </a:p>
          <a:p>
            <a:pPr marL="0" lvl="0" indent="0" algn="l" rtl="0">
              <a:lnSpc>
                <a:spcPct val="100000"/>
              </a:lnSpc>
              <a:spcBef>
                <a:spcPts val="1200"/>
              </a:spcBef>
              <a:spcAft>
                <a:spcPts val="0"/>
              </a:spcAft>
              <a:buClr>
                <a:srgbClr val="000000"/>
              </a:buClr>
              <a:buSzPct val="42672"/>
              <a:buFont typeface="Arial"/>
              <a:buNone/>
            </a:pPr>
            <a:endParaRPr sz="2320">
              <a:solidFill>
                <a:srgbClr val="DDDDDD"/>
              </a:solidFill>
            </a:endParaRPr>
          </a:p>
          <a:p>
            <a:pPr marL="0" lvl="0" indent="0" algn="l" rtl="0">
              <a:spcBef>
                <a:spcPts val="0"/>
              </a:spcBef>
              <a:spcAft>
                <a:spcPts val="0"/>
              </a:spcAft>
              <a:buNone/>
            </a:pPr>
            <a:endParaRPr sz="1700">
              <a:solidFill>
                <a:srgbClr val="DDDDDD"/>
              </a:solidFill>
              <a:highlight>
                <a:schemeClr val="dk1"/>
              </a:highlight>
            </a:endParaRPr>
          </a:p>
          <a:p>
            <a:pPr marL="914400" lvl="0" indent="0" algn="l" rtl="0">
              <a:spcBef>
                <a:spcPts val="1200"/>
              </a:spcBef>
              <a:spcAft>
                <a:spcPts val="1200"/>
              </a:spcAft>
              <a:buNone/>
            </a:pPr>
            <a:endParaRPr sz="1700">
              <a:solidFill>
                <a:srgbClr val="DDDDDD"/>
              </a:solidFill>
              <a:highlight>
                <a:srgbClr val="EAD1DC"/>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Executing outreach strategy </a:t>
            </a:r>
            <a:endParaRPr/>
          </a:p>
        </p:txBody>
      </p:sp>
      <p:sp>
        <p:nvSpPr>
          <p:cNvPr id="144" name="Google Shape;14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Letter writing</a:t>
            </a:r>
            <a:br>
              <a:rPr lang="en" sz="2000"/>
            </a:br>
            <a:r>
              <a:rPr lang="en" sz="2000"/>
              <a:t>Follow-up phone calls &amp; texts</a:t>
            </a:r>
            <a:endParaRPr sz="2000"/>
          </a:p>
          <a:p>
            <a:pPr marL="457200" lvl="0" indent="0" algn="l" rtl="0">
              <a:spcBef>
                <a:spcPts val="1200"/>
              </a:spcBef>
              <a:spcAft>
                <a:spcPts val="1200"/>
              </a:spcAft>
              <a:buNone/>
            </a:pPr>
            <a:endParaRPr sz="2000"/>
          </a:p>
        </p:txBody>
      </p:sp>
      <p:grpSp>
        <p:nvGrpSpPr>
          <p:cNvPr id="145" name="Google Shape;145;p23"/>
          <p:cNvGrpSpPr/>
          <p:nvPr/>
        </p:nvGrpSpPr>
        <p:grpSpPr>
          <a:xfrm>
            <a:off x="5599138" y="816550"/>
            <a:ext cx="2367325" cy="3537900"/>
            <a:chOff x="5913663" y="1017725"/>
            <a:chExt cx="2367325" cy="3537900"/>
          </a:xfrm>
        </p:grpSpPr>
        <p:pic>
          <p:nvPicPr>
            <p:cNvPr id="146" name="Google Shape;146;p23"/>
            <p:cNvPicPr preferRelativeResize="0"/>
            <p:nvPr/>
          </p:nvPicPr>
          <p:blipFill rotWithShape="1">
            <a:blip r:embed="rId3">
              <a:alphaModFix/>
            </a:blip>
            <a:srcRect l="-4940" t="-2970" r="4939" b="2970"/>
            <a:stretch/>
          </p:blipFill>
          <p:spPr>
            <a:xfrm>
              <a:off x="5913663" y="1017725"/>
              <a:ext cx="2367325" cy="3537900"/>
            </a:xfrm>
            <a:prstGeom prst="rect">
              <a:avLst/>
            </a:prstGeom>
            <a:noFill/>
            <a:ln>
              <a:noFill/>
            </a:ln>
          </p:spPr>
        </p:pic>
        <p:sp>
          <p:nvSpPr>
            <p:cNvPr id="147" name="Google Shape;147;p23"/>
            <p:cNvSpPr txBox="1"/>
            <p:nvPr/>
          </p:nvSpPr>
          <p:spPr>
            <a:xfrm>
              <a:off x="7084000" y="3273125"/>
              <a:ext cx="8067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pace Grotesk"/>
                <a:ea typeface="Space Grotesk"/>
                <a:cs typeface="Space Grotesk"/>
                <a:sym typeface="Space Grotesk"/>
              </a:endParaRPr>
            </a:p>
          </p:txBody>
        </p:sp>
      </p:grpSp>
      <p:pic>
        <p:nvPicPr>
          <p:cNvPr id="148" name="Google Shape;148;p23"/>
          <p:cNvPicPr preferRelativeResize="0"/>
          <p:nvPr/>
        </p:nvPicPr>
        <p:blipFill>
          <a:blip r:embed="rId4">
            <a:alphaModFix/>
          </a:blip>
          <a:stretch>
            <a:fillRect/>
          </a:stretch>
        </p:blipFill>
        <p:spPr>
          <a:xfrm>
            <a:off x="419674" y="2063250"/>
            <a:ext cx="3740123" cy="2291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Staying organized</a:t>
            </a:r>
            <a:endParaRPr/>
          </a:p>
        </p:txBody>
      </p:sp>
      <p:pic>
        <p:nvPicPr>
          <p:cNvPr id="154" name="Google Shape;154;p24"/>
          <p:cNvPicPr preferRelativeResize="0"/>
          <p:nvPr/>
        </p:nvPicPr>
        <p:blipFill>
          <a:blip r:embed="rId3">
            <a:alphaModFix/>
          </a:blip>
          <a:stretch>
            <a:fillRect/>
          </a:stretch>
        </p:blipFill>
        <p:spPr>
          <a:xfrm>
            <a:off x="311700" y="1146750"/>
            <a:ext cx="8599296" cy="3820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p:nvPr/>
        </p:nvSpPr>
        <p:spPr>
          <a:xfrm>
            <a:off x="1678338" y="2331900"/>
            <a:ext cx="5787300" cy="4797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Space Grotesk Medium"/>
                <a:ea typeface="Space Grotesk Medium"/>
                <a:cs typeface="Space Grotesk Medium"/>
                <a:sym typeface="Space Grotesk Medium"/>
              </a:rPr>
              <a:t>Data collection and analysis</a:t>
            </a:r>
            <a:endParaRPr sz="2400">
              <a:solidFill>
                <a:schemeClr val="dk1"/>
              </a:solidFill>
              <a:latin typeface="Space Grotesk Medium"/>
              <a:ea typeface="Space Grotesk Medium"/>
              <a:cs typeface="Space Grotesk Medium"/>
              <a:sym typeface="Space Grotesk Medium"/>
            </a:endParaRPr>
          </a:p>
        </p:txBody>
      </p:sp>
      <p:sp>
        <p:nvSpPr>
          <p:cNvPr id="160" name="Google Shape;160;p25"/>
          <p:cNvSpPr txBox="1">
            <a:spLocks noGrp="1"/>
          </p:cNvSpPr>
          <p:nvPr>
            <p:ph type="body" idx="4294967295"/>
          </p:nvPr>
        </p:nvSpPr>
        <p:spPr>
          <a:xfrm>
            <a:off x="3036300" y="2983225"/>
            <a:ext cx="3071400" cy="8955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1400"/>
              <a:t>🛠️</a:t>
            </a:r>
            <a:r>
              <a:rPr lang="en" sz="1100"/>
              <a:t>: </a:t>
            </a:r>
            <a:r>
              <a:rPr lang="en" sz="1400"/>
              <a:t>PostgreSQL, QGIS, R</a:t>
            </a:r>
            <a:endParaRPr sz="1400"/>
          </a:p>
          <a:p>
            <a:pPr marL="0" lvl="0" indent="0" algn="ctr" rtl="0">
              <a:spcBef>
                <a:spcPts val="1200"/>
              </a:spcBef>
              <a:spcAft>
                <a:spcPts val="1200"/>
              </a:spcAft>
              <a:buNone/>
            </a:pPr>
            <a:br>
              <a:rPr lang="en" sz="1100"/>
            </a:br>
            <a:r>
              <a:rPr lang="en" sz="1100"/>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challenges</a:t>
            </a:r>
            <a:endParaRPr/>
          </a:p>
        </p:txBody>
      </p:sp>
      <p:sp>
        <p:nvSpPr>
          <p:cNvPr id="166" name="Google Shape;166;p26"/>
          <p:cNvSpPr txBox="1">
            <a:spLocks noGrp="1"/>
          </p:cNvSpPr>
          <p:nvPr>
            <p:ph type="body" idx="1"/>
          </p:nvPr>
        </p:nvSpPr>
        <p:spPr>
          <a:xfrm>
            <a:off x="311700" y="1152475"/>
            <a:ext cx="6504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800"/>
              <a:t>Mismatch in time specificity of air quality measurements (real-time) and timestamps of individual burns (daily)</a:t>
            </a:r>
            <a:endParaRPr sz="1800"/>
          </a:p>
          <a:p>
            <a:pPr marL="0" lvl="0" indent="0" algn="l" rtl="0">
              <a:spcBef>
                <a:spcPts val="1200"/>
              </a:spcBef>
              <a:spcAft>
                <a:spcPts val="0"/>
              </a:spcAft>
              <a:buNone/>
            </a:pPr>
            <a:r>
              <a:rPr lang="en" sz="1800"/>
              <a:t>Burns are short (15 to 40 min) and official air quality measurements are routinely averaged over hour or 24 hour periods</a:t>
            </a:r>
            <a:endParaRPr sz="1800"/>
          </a:p>
          <a:p>
            <a:pPr marL="0" lvl="0" indent="0" algn="l" rtl="0">
              <a:spcBef>
                <a:spcPts val="1200"/>
              </a:spcBef>
              <a:spcAft>
                <a:spcPts val="0"/>
              </a:spcAft>
              <a:buNone/>
            </a:pPr>
            <a:r>
              <a:rPr lang="en" sz="1800"/>
              <a:t>Dispersed burning: dozens of small burns take place over a large area</a:t>
            </a:r>
            <a:endParaRPr sz="1800"/>
          </a:p>
          <a:p>
            <a:pPr marL="0" lvl="0" indent="0" algn="l" rtl="0">
              <a:spcBef>
                <a:spcPts val="1200"/>
              </a:spcBef>
              <a:spcAft>
                <a:spcPts val="0"/>
              </a:spcAft>
              <a:buNone/>
            </a:pPr>
            <a:endParaRPr sz="1800"/>
          </a:p>
          <a:p>
            <a:pPr marL="0" lvl="0" indent="0" algn="l" rtl="0">
              <a:spcBef>
                <a:spcPts val="1200"/>
              </a:spcBef>
              <a:spcAft>
                <a:spcPts val="1200"/>
              </a:spcAft>
              <a:buNone/>
            </a:pP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7"/>
          <p:cNvPicPr preferRelativeResize="0"/>
          <p:nvPr/>
        </p:nvPicPr>
        <p:blipFill rotWithShape="1">
          <a:blip r:embed="rId3">
            <a:alphaModFix/>
          </a:blip>
          <a:srcRect r="17661" b="21507"/>
          <a:stretch/>
        </p:blipFill>
        <p:spPr>
          <a:xfrm>
            <a:off x="6268975" y="499139"/>
            <a:ext cx="2626152" cy="2019335"/>
          </a:xfrm>
          <a:prstGeom prst="rect">
            <a:avLst/>
          </a:prstGeom>
          <a:noFill/>
          <a:ln>
            <a:noFill/>
          </a:ln>
        </p:spPr>
      </p:pic>
      <p:sp>
        <p:nvSpPr>
          <p:cNvPr id="172" name="Google Shape;172;p27"/>
          <p:cNvSpPr txBox="1"/>
          <p:nvPr/>
        </p:nvSpPr>
        <p:spPr>
          <a:xfrm>
            <a:off x="311700" y="2961175"/>
            <a:ext cx="57978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urls = {</a:t>
            </a: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"active_oba_areas" =&gt; "http://fireinfo.fdacs.gov/MapProxy/REST/9.0/Map/FMIS_MAP_Public/Features/Active%20OBA%20Areas/Query/?Format=JSON",</a:t>
            </a: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"active_oba_broadcast_burns" =&gt; "http://fireinfo.fdacs.gov/MapProxy/REST/9.0/Map/FMIS_MAP_Public/Features/Active%20OBA%20Broadcast%20Burns/Query/?Format=JSON",</a:t>
            </a: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"active_oba_pile_burns" =&gt; "http://fireinfo.fdacs.gov/MapProxy/REST/9.0/Map/FMIS_MAP_Public/Features/Active%20OBA%20Pile%20Burns/Query/?Format=JSON",</a:t>
            </a: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"active_oba_plumes" =&gt; "http://fireinfo.fdacs.gov/MapProxy/REST/9.0/Map/FMIS_MAP_Public/Features/Active%20OBA%20Plumes/Query/?Format=JSON",</a:t>
            </a: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"active_oba_ash_plumes" =&gt; "http://fireinfo.fdacs.gov/MapProxy/REST/9.0/Map/FMIS_MAP_Public/Features/Active%20OBA%20Ash%20Plumes/Query/?Format=JSON"</a:t>
            </a:r>
            <a:endParaRPr sz="700">
              <a:solidFill>
                <a:srgbClr val="F7F7F7"/>
              </a:solidFill>
              <a:latin typeface="Space Grotesk"/>
              <a:ea typeface="Space Grotesk"/>
              <a:cs typeface="Space Grotesk"/>
              <a:sym typeface="Space Grotesk"/>
            </a:endParaRPr>
          </a:p>
          <a:p>
            <a:pPr marL="0" lvl="0" indent="0" algn="l" rtl="0">
              <a:spcBef>
                <a:spcPts val="0"/>
              </a:spcBef>
              <a:spcAft>
                <a:spcPts val="0"/>
              </a:spcAft>
              <a:buNone/>
            </a:pPr>
            <a:r>
              <a:rPr lang="en" sz="700">
                <a:solidFill>
                  <a:srgbClr val="F7F7F7"/>
                </a:solidFill>
                <a:latin typeface="Space Grotesk"/>
                <a:ea typeface="Space Grotesk"/>
                <a:cs typeface="Space Grotesk"/>
                <a:sym typeface="Space Grotesk"/>
              </a:rPr>
              <a:t>  }   </a:t>
            </a:r>
            <a:endParaRPr sz="700">
              <a:solidFill>
                <a:srgbClr val="F7F7F7"/>
              </a:solidFill>
              <a:latin typeface="Space Grotesk"/>
              <a:ea typeface="Space Grotesk"/>
              <a:cs typeface="Space Grotesk"/>
              <a:sym typeface="Space Grotesk"/>
            </a:endParaRPr>
          </a:p>
        </p:txBody>
      </p:sp>
      <p:sp>
        <p:nvSpPr>
          <p:cNvPr id="173" name="Google Shape;17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Burn permit and smoke plume data</a:t>
            </a:r>
            <a:endParaRPr/>
          </a:p>
        </p:txBody>
      </p:sp>
      <p:sp>
        <p:nvSpPr>
          <p:cNvPr id="174" name="Google Shape;174;p27"/>
          <p:cNvSpPr txBox="1">
            <a:spLocks noGrp="1"/>
          </p:cNvSpPr>
          <p:nvPr>
            <p:ph type="body" idx="1"/>
          </p:nvPr>
        </p:nvSpPr>
        <p:spPr>
          <a:xfrm>
            <a:off x="311700" y="1152475"/>
            <a:ext cx="5729400" cy="211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Scraped from the state on a daily interval</a:t>
            </a:r>
            <a:endParaRPr sz="1800"/>
          </a:p>
          <a:p>
            <a:pPr marL="0" lvl="0" indent="0" algn="l" rtl="0">
              <a:spcBef>
                <a:spcPts val="1200"/>
              </a:spcBef>
              <a:spcAft>
                <a:spcPts val="0"/>
              </a:spcAft>
              <a:buNone/>
            </a:pPr>
            <a:r>
              <a:rPr lang="en" sz="1800"/>
              <a:t>FOIA’ed for the final cut of data</a:t>
            </a:r>
            <a:endParaRPr sz="1800"/>
          </a:p>
          <a:p>
            <a:pPr marL="0" lvl="0" indent="0" algn="l" rtl="0">
              <a:spcBef>
                <a:spcPts val="1200"/>
              </a:spcBef>
              <a:spcAft>
                <a:spcPts val="0"/>
              </a:spcAft>
              <a:buNone/>
            </a:pPr>
            <a:r>
              <a:rPr lang="en" sz="1800"/>
              <a:t>Burn permits: spreadsheet</a:t>
            </a:r>
            <a:endParaRPr sz="1800"/>
          </a:p>
          <a:p>
            <a:pPr marL="0" lvl="0" indent="0" algn="l" rtl="0">
              <a:spcBef>
                <a:spcPts val="1200"/>
              </a:spcBef>
              <a:spcAft>
                <a:spcPts val="1200"/>
              </a:spcAft>
              <a:buNone/>
            </a:pPr>
            <a:r>
              <a:rPr lang="en" sz="1800"/>
              <a:t>Burn and smoke plume locations: GeoJSON files</a:t>
            </a:r>
            <a:endParaRPr sz="1800"/>
          </a:p>
        </p:txBody>
      </p:sp>
      <p:pic>
        <p:nvPicPr>
          <p:cNvPr id="175" name="Google Shape;175;p27"/>
          <p:cNvPicPr preferRelativeResize="0"/>
          <p:nvPr/>
        </p:nvPicPr>
        <p:blipFill>
          <a:blip r:embed="rId4">
            <a:alphaModFix/>
          </a:blip>
          <a:stretch>
            <a:fillRect/>
          </a:stretch>
        </p:blipFill>
        <p:spPr>
          <a:xfrm>
            <a:off x="6268979" y="2657755"/>
            <a:ext cx="2626150" cy="2220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8"/>
          <p:cNvPicPr preferRelativeResize="0"/>
          <p:nvPr/>
        </p:nvPicPr>
        <p:blipFill rotWithShape="1">
          <a:blip r:embed="rId3">
            <a:alphaModFix/>
          </a:blip>
          <a:srcRect l="16950" t="28844" r="2676" b="16792"/>
          <a:stretch/>
        </p:blipFill>
        <p:spPr>
          <a:xfrm>
            <a:off x="311700" y="961675"/>
            <a:ext cx="2316377" cy="1319099"/>
          </a:xfrm>
          <a:prstGeom prst="rect">
            <a:avLst/>
          </a:prstGeom>
          <a:noFill/>
          <a:ln>
            <a:noFill/>
          </a:ln>
        </p:spPr>
      </p:pic>
      <p:sp>
        <p:nvSpPr>
          <p:cNvPr id="181" name="Google Shape;18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Exploration of alternative datasets</a:t>
            </a:r>
            <a:endParaRPr/>
          </a:p>
        </p:txBody>
      </p:sp>
      <p:pic>
        <p:nvPicPr>
          <p:cNvPr id="182" name="Google Shape;182;p28"/>
          <p:cNvPicPr preferRelativeResize="0"/>
          <p:nvPr/>
        </p:nvPicPr>
        <p:blipFill>
          <a:blip r:embed="rId4">
            <a:alphaModFix/>
          </a:blip>
          <a:stretch>
            <a:fillRect/>
          </a:stretch>
        </p:blipFill>
        <p:spPr>
          <a:xfrm>
            <a:off x="311700" y="2376125"/>
            <a:ext cx="2459790" cy="2473475"/>
          </a:xfrm>
          <a:prstGeom prst="rect">
            <a:avLst/>
          </a:prstGeom>
          <a:noFill/>
          <a:ln>
            <a:noFill/>
          </a:ln>
        </p:spPr>
      </p:pic>
      <p:pic>
        <p:nvPicPr>
          <p:cNvPr id="183" name="Google Shape;183;p28"/>
          <p:cNvPicPr preferRelativeResize="0"/>
          <p:nvPr/>
        </p:nvPicPr>
        <p:blipFill>
          <a:blip r:embed="rId5">
            <a:alphaModFix/>
          </a:blip>
          <a:stretch>
            <a:fillRect/>
          </a:stretch>
        </p:blipFill>
        <p:spPr>
          <a:xfrm>
            <a:off x="3199901" y="1017726"/>
            <a:ext cx="5632397" cy="694553"/>
          </a:xfrm>
          <a:prstGeom prst="rect">
            <a:avLst/>
          </a:prstGeom>
          <a:noFill/>
          <a:ln>
            <a:noFill/>
          </a:ln>
        </p:spPr>
      </p:pic>
      <p:pic>
        <p:nvPicPr>
          <p:cNvPr id="184" name="Google Shape;184;p28"/>
          <p:cNvPicPr preferRelativeResize="0"/>
          <p:nvPr/>
        </p:nvPicPr>
        <p:blipFill>
          <a:blip r:embed="rId6">
            <a:alphaModFix/>
          </a:blip>
          <a:stretch>
            <a:fillRect/>
          </a:stretch>
        </p:blipFill>
        <p:spPr>
          <a:xfrm>
            <a:off x="3199905" y="1797132"/>
            <a:ext cx="5557408" cy="998021"/>
          </a:xfrm>
          <a:prstGeom prst="rect">
            <a:avLst/>
          </a:prstGeom>
          <a:noFill/>
          <a:ln>
            <a:noFill/>
          </a:ln>
        </p:spPr>
      </p:pic>
      <p:pic>
        <p:nvPicPr>
          <p:cNvPr id="185" name="Google Shape;185;p28"/>
          <p:cNvPicPr preferRelativeResize="0"/>
          <p:nvPr/>
        </p:nvPicPr>
        <p:blipFill>
          <a:blip r:embed="rId7">
            <a:alphaModFix/>
          </a:blip>
          <a:stretch>
            <a:fillRect/>
          </a:stretch>
        </p:blipFill>
        <p:spPr>
          <a:xfrm>
            <a:off x="3199915" y="2880005"/>
            <a:ext cx="5557398" cy="1129799"/>
          </a:xfrm>
          <a:prstGeom prst="rect">
            <a:avLst/>
          </a:prstGeom>
          <a:noFill/>
          <a:ln>
            <a:noFill/>
          </a:ln>
        </p:spPr>
      </p:pic>
      <p:pic>
        <p:nvPicPr>
          <p:cNvPr id="186" name="Google Shape;186;p28"/>
          <p:cNvPicPr preferRelativeResize="0"/>
          <p:nvPr/>
        </p:nvPicPr>
        <p:blipFill rotWithShape="1">
          <a:blip r:embed="rId8">
            <a:alphaModFix/>
          </a:blip>
          <a:srcRect t="7410" b="7410"/>
          <a:stretch/>
        </p:blipFill>
        <p:spPr>
          <a:xfrm>
            <a:off x="3199915" y="4155048"/>
            <a:ext cx="5557398" cy="6945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p:nvPr/>
        </p:nvSpPr>
        <p:spPr>
          <a:xfrm>
            <a:off x="2106151" y="2050238"/>
            <a:ext cx="4931700" cy="4860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Space Grotesk Medium"/>
                <a:ea typeface="Space Grotesk Medium"/>
                <a:cs typeface="Space Grotesk Medium"/>
                <a:sym typeface="Space Grotesk Medium"/>
              </a:rPr>
              <a:t>Design and development</a:t>
            </a:r>
            <a:endParaRPr sz="2400">
              <a:solidFill>
                <a:schemeClr val="dk1"/>
              </a:solidFill>
              <a:latin typeface="Space Grotesk Medium"/>
              <a:ea typeface="Space Grotesk Medium"/>
              <a:cs typeface="Space Grotesk Medium"/>
              <a:sym typeface="Space Grotesk Medium"/>
            </a:endParaRPr>
          </a:p>
        </p:txBody>
      </p:sp>
      <p:sp>
        <p:nvSpPr>
          <p:cNvPr id="192" name="Google Shape;192;p29"/>
          <p:cNvSpPr txBox="1"/>
          <p:nvPr/>
        </p:nvSpPr>
        <p:spPr>
          <a:xfrm>
            <a:off x="1370388" y="3177400"/>
            <a:ext cx="29517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endParaRPr>
              <a:solidFill>
                <a:srgbClr val="DDDDDD"/>
              </a:solidFill>
              <a:latin typeface="Space Grotesk"/>
              <a:ea typeface="Space Grotesk"/>
              <a:cs typeface="Space Grotesk"/>
              <a:sym typeface="Space Grotesk"/>
            </a:endParaRPr>
          </a:p>
        </p:txBody>
      </p:sp>
      <p:sp>
        <p:nvSpPr>
          <p:cNvPr id="193" name="Google Shape;193;p29"/>
          <p:cNvSpPr txBox="1"/>
          <p:nvPr/>
        </p:nvSpPr>
        <p:spPr>
          <a:xfrm>
            <a:off x="2036700" y="2911525"/>
            <a:ext cx="5070600" cy="1451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rgbClr val="DDDDDD"/>
                </a:solidFill>
                <a:latin typeface="Space Grotesk"/>
                <a:ea typeface="Space Grotesk"/>
                <a:cs typeface="Space Grotesk"/>
                <a:sym typeface="Space Grotesk"/>
              </a:rPr>
              <a:t>🛠 : Mapbox Studio + GL JS, GDAL, D3, HTML, CSS, Javascript, Illustrator, Google Docs + ArchieML</a:t>
            </a:r>
            <a:endParaRPr>
              <a:solidFill>
                <a:srgbClr val="DDDDDD"/>
              </a:solidFill>
              <a:latin typeface="Space Grotesk"/>
              <a:ea typeface="Space Grotesk"/>
              <a:cs typeface="Space Grotesk"/>
              <a:sym typeface="Space Grotesk"/>
            </a:endParaRPr>
          </a:p>
          <a:p>
            <a:pPr marL="0" lvl="0" indent="0" algn="ctr" rtl="0">
              <a:lnSpc>
                <a:spcPct val="115000"/>
              </a:lnSpc>
              <a:spcBef>
                <a:spcPts val="1200"/>
              </a:spcBef>
              <a:spcAft>
                <a:spcPts val="0"/>
              </a:spcAft>
              <a:buNone/>
            </a:pPr>
            <a:endParaRPr>
              <a:solidFill>
                <a:srgbClr val="DDDDDD"/>
              </a:solidFill>
              <a:latin typeface="Space Grotesk"/>
              <a:ea typeface="Space Grotesk"/>
              <a:cs typeface="Space Grotesk"/>
              <a:sym typeface="Space Grotesk"/>
            </a:endParaRPr>
          </a:p>
          <a:p>
            <a:pPr marL="0" lvl="0" indent="0" algn="ctr" rtl="0">
              <a:lnSpc>
                <a:spcPct val="115000"/>
              </a:lnSpc>
              <a:spcBef>
                <a:spcPts val="1200"/>
              </a:spcBef>
              <a:spcAft>
                <a:spcPts val="1200"/>
              </a:spcAft>
              <a:buNone/>
            </a:pPr>
            <a:endParaRPr>
              <a:solidFill>
                <a:srgbClr val="DDDDDD"/>
              </a:solidFill>
              <a:latin typeface="Space Grotesk"/>
              <a:ea typeface="Space Grotesk"/>
              <a:cs typeface="Space Grotesk"/>
              <a:sym typeface="Space Grotes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0" title="intro.mov">
            <a:hlinkClick r:id="rId3"/>
          </p:cNvPr>
          <p:cNvPicPr preferRelativeResize="0"/>
          <p:nvPr/>
        </p:nvPicPr>
        <p:blipFill>
          <a:blip r:embed="rId4">
            <a:alphaModFix/>
          </a:blip>
          <a:stretch>
            <a:fillRect/>
          </a:stretch>
        </p:blipFill>
        <p:spPr>
          <a:xfrm>
            <a:off x="932763" y="152400"/>
            <a:ext cx="7278464" cy="48386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1"/>
          <p:cNvPicPr preferRelativeResize="0"/>
          <p:nvPr/>
        </p:nvPicPr>
        <p:blipFill>
          <a:blip r:embed="rId3">
            <a:alphaModFix/>
          </a:blip>
          <a:stretch>
            <a:fillRect/>
          </a:stretch>
        </p:blipFill>
        <p:spPr>
          <a:xfrm>
            <a:off x="154475" y="608850"/>
            <a:ext cx="2246760" cy="3925775"/>
          </a:xfrm>
          <a:prstGeom prst="rect">
            <a:avLst/>
          </a:prstGeom>
          <a:noFill/>
          <a:ln>
            <a:noFill/>
          </a:ln>
        </p:spPr>
      </p:pic>
      <p:pic>
        <p:nvPicPr>
          <p:cNvPr id="204" name="Google Shape;204;p31"/>
          <p:cNvPicPr preferRelativeResize="0"/>
          <p:nvPr/>
        </p:nvPicPr>
        <p:blipFill>
          <a:blip r:embed="rId4">
            <a:alphaModFix/>
          </a:blip>
          <a:stretch>
            <a:fillRect/>
          </a:stretch>
        </p:blipFill>
        <p:spPr>
          <a:xfrm>
            <a:off x="2488110" y="608863"/>
            <a:ext cx="2214879" cy="3925774"/>
          </a:xfrm>
          <a:prstGeom prst="rect">
            <a:avLst/>
          </a:prstGeom>
          <a:noFill/>
          <a:ln>
            <a:noFill/>
          </a:ln>
        </p:spPr>
      </p:pic>
      <p:pic>
        <p:nvPicPr>
          <p:cNvPr id="205" name="Google Shape;205;p31"/>
          <p:cNvPicPr preferRelativeResize="0"/>
          <p:nvPr/>
        </p:nvPicPr>
        <p:blipFill rotWithShape="1">
          <a:blip r:embed="rId5">
            <a:alphaModFix/>
          </a:blip>
          <a:srcRect l="21196" t="13889" r="21437"/>
          <a:stretch/>
        </p:blipFill>
        <p:spPr>
          <a:xfrm>
            <a:off x="4880900" y="941263"/>
            <a:ext cx="4019127" cy="30801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728063" y="152400"/>
            <a:ext cx="7687864"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2"/>
          <p:cNvPicPr preferRelativeResize="0"/>
          <p:nvPr/>
        </p:nvPicPr>
        <p:blipFill>
          <a:blip r:embed="rId3">
            <a:alphaModFix/>
          </a:blip>
          <a:stretch>
            <a:fillRect/>
          </a:stretch>
        </p:blipFill>
        <p:spPr>
          <a:xfrm>
            <a:off x="4664116" y="370019"/>
            <a:ext cx="4142802" cy="2042625"/>
          </a:xfrm>
          <a:prstGeom prst="rect">
            <a:avLst/>
          </a:prstGeom>
          <a:noFill/>
          <a:ln>
            <a:noFill/>
          </a:ln>
        </p:spPr>
      </p:pic>
      <p:pic>
        <p:nvPicPr>
          <p:cNvPr id="211" name="Google Shape;211;p32"/>
          <p:cNvPicPr preferRelativeResize="0"/>
          <p:nvPr/>
        </p:nvPicPr>
        <p:blipFill>
          <a:blip r:embed="rId4">
            <a:alphaModFix/>
          </a:blip>
          <a:stretch>
            <a:fillRect/>
          </a:stretch>
        </p:blipFill>
        <p:spPr>
          <a:xfrm>
            <a:off x="337089" y="2718048"/>
            <a:ext cx="4072762" cy="2090472"/>
          </a:xfrm>
          <a:prstGeom prst="rect">
            <a:avLst/>
          </a:prstGeom>
          <a:noFill/>
          <a:ln>
            <a:noFill/>
          </a:ln>
        </p:spPr>
      </p:pic>
      <p:pic>
        <p:nvPicPr>
          <p:cNvPr id="212" name="Google Shape;212;p32"/>
          <p:cNvPicPr preferRelativeResize="0"/>
          <p:nvPr/>
        </p:nvPicPr>
        <p:blipFill>
          <a:blip r:embed="rId5">
            <a:alphaModFix/>
          </a:blip>
          <a:stretch>
            <a:fillRect/>
          </a:stretch>
        </p:blipFill>
        <p:spPr>
          <a:xfrm>
            <a:off x="337100" y="334975"/>
            <a:ext cx="4072749" cy="2112733"/>
          </a:xfrm>
          <a:prstGeom prst="rect">
            <a:avLst/>
          </a:prstGeom>
          <a:noFill/>
          <a:ln>
            <a:noFill/>
          </a:ln>
        </p:spPr>
      </p:pic>
      <p:pic>
        <p:nvPicPr>
          <p:cNvPr id="213" name="Google Shape;213;p32"/>
          <p:cNvPicPr preferRelativeResize="0"/>
          <p:nvPr/>
        </p:nvPicPr>
        <p:blipFill>
          <a:blip r:embed="rId6">
            <a:alphaModFix/>
          </a:blip>
          <a:stretch>
            <a:fillRect/>
          </a:stretch>
        </p:blipFill>
        <p:spPr>
          <a:xfrm>
            <a:off x="5244738" y="2706925"/>
            <a:ext cx="2981567" cy="2112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gtEl>
                                        <p:attrNameLst>
                                          <p:attrName>style.visibility</p:attrName>
                                        </p:attrNameLst>
                                      </p:cBhvr>
                                      <p:to>
                                        <p:strVal val="visible"/>
                                      </p:to>
                                    </p:set>
                                    <p:animEffect transition="in" filter="fade">
                                      <p:cBhvr>
                                        <p:cTn id="12"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3"/>
          <p:cNvPicPr preferRelativeResize="0"/>
          <p:nvPr/>
        </p:nvPicPr>
        <p:blipFill>
          <a:blip r:embed="rId3">
            <a:alphaModFix/>
          </a:blip>
          <a:stretch>
            <a:fillRect/>
          </a:stretch>
        </p:blipFill>
        <p:spPr>
          <a:xfrm>
            <a:off x="928213" y="302106"/>
            <a:ext cx="3608801" cy="2274874"/>
          </a:xfrm>
          <a:prstGeom prst="rect">
            <a:avLst/>
          </a:prstGeom>
          <a:noFill/>
          <a:ln>
            <a:noFill/>
          </a:ln>
        </p:spPr>
      </p:pic>
      <p:pic>
        <p:nvPicPr>
          <p:cNvPr id="219" name="Google Shape;219;p33"/>
          <p:cNvPicPr preferRelativeResize="0"/>
          <p:nvPr/>
        </p:nvPicPr>
        <p:blipFill>
          <a:blip r:embed="rId4">
            <a:alphaModFix/>
          </a:blip>
          <a:stretch>
            <a:fillRect/>
          </a:stretch>
        </p:blipFill>
        <p:spPr>
          <a:xfrm>
            <a:off x="4612579" y="302106"/>
            <a:ext cx="3603215" cy="2274875"/>
          </a:xfrm>
          <a:prstGeom prst="rect">
            <a:avLst/>
          </a:prstGeom>
          <a:noFill/>
          <a:ln>
            <a:noFill/>
          </a:ln>
        </p:spPr>
      </p:pic>
      <p:pic>
        <p:nvPicPr>
          <p:cNvPr id="220" name="Google Shape;220;p33"/>
          <p:cNvPicPr preferRelativeResize="0"/>
          <p:nvPr/>
        </p:nvPicPr>
        <p:blipFill>
          <a:blip r:embed="rId5">
            <a:alphaModFix/>
          </a:blip>
          <a:stretch>
            <a:fillRect/>
          </a:stretch>
        </p:blipFill>
        <p:spPr>
          <a:xfrm>
            <a:off x="928209" y="2672706"/>
            <a:ext cx="3597655" cy="2274875"/>
          </a:xfrm>
          <a:prstGeom prst="rect">
            <a:avLst/>
          </a:prstGeom>
          <a:noFill/>
          <a:ln>
            <a:noFill/>
          </a:ln>
        </p:spPr>
      </p:pic>
      <p:pic>
        <p:nvPicPr>
          <p:cNvPr id="221" name="Google Shape;221;p33"/>
          <p:cNvPicPr preferRelativeResize="0"/>
          <p:nvPr/>
        </p:nvPicPr>
        <p:blipFill>
          <a:blip r:embed="rId6">
            <a:alphaModFix/>
          </a:blip>
          <a:stretch>
            <a:fillRect/>
          </a:stretch>
        </p:blipFill>
        <p:spPr>
          <a:xfrm>
            <a:off x="4604213" y="2672700"/>
            <a:ext cx="3608801" cy="22748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4"/>
          <p:cNvPicPr preferRelativeResize="0"/>
          <p:nvPr/>
        </p:nvPicPr>
        <p:blipFill>
          <a:blip r:embed="rId3">
            <a:alphaModFix/>
          </a:blip>
          <a:stretch>
            <a:fillRect/>
          </a:stretch>
        </p:blipFill>
        <p:spPr>
          <a:xfrm>
            <a:off x="426313" y="152400"/>
            <a:ext cx="8291363" cy="48386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Incorporating data into writing and design</a:t>
            </a:r>
            <a:endParaRPr/>
          </a:p>
        </p:txBody>
      </p:sp>
      <p:sp>
        <p:nvSpPr>
          <p:cNvPr id="232" name="Google Shape;232;p35"/>
          <p:cNvSpPr txBox="1">
            <a:spLocks noGrp="1"/>
          </p:cNvSpPr>
          <p:nvPr>
            <p:ph type="body" idx="1"/>
          </p:nvPr>
        </p:nvSpPr>
        <p:spPr>
          <a:xfrm>
            <a:off x="311700" y="1152475"/>
            <a:ext cx="64335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Imagine what you could show using the data you </a:t>
            </a:r>
            <a:r>
              <a:rPr lang="en" i="1"/>
              <a:t>already have</a:t>
            </a:r>
            <a:r>
              <a:rPr lang="en"/>
              <a:t> and the data you </a:t>
            </a:r>
            <a:r>
              <a:rPr lang="en" i="1"/>
              <a:t>could get</a:t>
            </a:r>
            <a:endParaRPr i="1"/>
          </a:p>
          <a:p>
            <a:pPr marL="0" lvl="0" indent="0" algn="l" rtl="0">
              <a:spcBef>
                <a:spcPts val="1200"/>
              </a:spcBef>
              <a:spcAft>
                <a:spcPts val="0"/>
              </a:spcAft>
              <a:buNone/>
            </a:pPr>
            <a:r>
              <a:rPr lang="en"/>
              <a:t>Propose imagined copy to help text reporters and editors blend grafs into visuals</a:t>
            </a:r>
            <a:endParaRPr/>
          </a:p>
          <a:p>
            <a:pPr marL="0" lvl="0" indent="0" algn="l" rtl="0">
              <a:spcBef>
                <a:spcPts val="1200"/>
              </a:spcBef>
              <a:spcAft>
                <a:spcPts val="0"/>
              </a:spcAft>
              <a:buNone/>
            </a:pPr>
            <a:r>
              <a:rPr lang="en"/>
              <a:t>Share in-progress “storyboard” with the broader team and stay in the loop on text drafts</a:t>
            </a:r>
            <a:endParaRPr/>
          </a:p>
          <a:p>
            <a:pPr marL="0" lvl="0" indent="0" algn="l" rtl="0">
              <a:spcBef>
                <a:spcPts val="1200"/>
              </a:spcBef>
              <a:spcAft>
                <a:spcPts val="0"/>
              </a:spcAft>
              <a:buNone/>
            </a:pPr>
            <a:r>
              <a:rPr lang="en"/>
              <a:t>Collaborate with photographers/videographers to specify images that are necessary for visual elements</a:t>
            </a:r>
            <a:endParaRPr/>
          </a:p>
          <a:p>
            <a:pPr marL="0" lvl="0" indent="0" algn="l" rtl="0">
              <a:spcBef>
                <a:spcPts val="1200"/>
              </a:spcBef>
              <a:spcAft>
                <a:spcPts val="1200"/>
              </a:spcAft>
              <a:buNone/>
            </a:pPr>
            <a:r>
              <a:rPr lang="en"/>
              <a:t>Iterate from low to high fidelity mockups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Bulletproofing data</a:t>
            </a:r>
            <a:endParaRPr/>
          </a:p>
        </p:txBody>
      </p:sp>
      <p:sp>
        <p:nvSpPr>
          <p:cNvPr id="238" name="Google Shape;238;p36"/>
          <p:cNvSpPr txBox="1">
            <a:spLocks noGrp="1"/>
          </p:cNvSpPr>
          <p:nvPr>
            <p:ph type="body" idx="1"/>
          </p:nvPr>
        </p:nvSpPr>
        <p:spPr>
          <a:xfrm>
            <a:off x="311700" y="1152475"/>
            <a:ext cx="6130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Run your analysis back by your experts, community collaborators and the subject(s) of your stories</a:t>
            </a:r>
            <a:endParaRPr/>
          </a:p>
          <a:p>
            <a:pPr marL="0" lvl="0" indent="0" algn="l" rtl="0">
              <a:spcBef>
                <a:spcPts val="1200"/>
              </a:spcBef>
              <a:spcAft>
                <a:spcPts val="0"/>
              </a:spcAft>
              <a:buNone/>
            </a:pPr>
            <a:r>
              <a:rPr lang="en"/>
              <a:t>Be transparent! Include your methodology in your requests for comment/interview</a:t>
            </a:r>
            <a:endParaRPr/>
          </a:p>
          <a:p>
            <a:pPr marL="0" lvl="0" indent="0" algn="l" rtl="0">
              <a:spcBef>
                <a:spcPts val="1200"/>
              </a:spcBef>
              <a:spcAft>
                <a:spcPts val="0"/>
              </a:spcAft>
              <a:buNone/>
            </a:pPr>
            <a:r>
              <a:rPr lang="en"/>
              <a:t>Build in data checks – we ran our methodology, analyses and formulas past several parties </a:t>
            </a:r>
            <a:endParaRPr/>
          </a:p>
          <a:p>
            <a:pPr marL="0" lvl="0" indent="0" algn="l" rtl="0">
              <a:spcBef>
                <a:spcPts val="1200"/>
              </a:spcBef>
              <a:spcAft>
                <a:spcPts val="1200"/>
              </a:spcAft>
              <a:buNone/>
            </a:pPr>
            <a:r>
              <a:rPr lang="en"/>
              <a:t>Circle back with your sources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7"/>
          <p:cNvPicPr preferRelativeResize="0"/>
          <p:nvPr/>
        </p:nvPicPr>
        <p:blipFill>
          <a:blip r:embed="rId3">
            <a:alphaModFix/>
          </a:blip>
          <a:stretch>
            <a:fillRect/>
          </a:stretch>
        </p:blipFill>
        <p:spPr>
          <a:xfrm>
            <a:off x="3310775" y="185203"/>
            <a:ext cx="2522449" cy="4595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txBox="1">
            <a:spLocks noGrp="1"/>
          </p:cNvSpPr>
          <p:nvPr>
            <p:ph type="body" idx="1"/>
          </p:nvPr>
        </p:nvSpPr>
        <p:spPr>
          <a:xfrm>
            <a:off x="5374010" y="3945482"/>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Thomas Cordy</a:t>
            </a:r>
            <a:br>
              <a:rPr lang="en" sz="945"/>
            </a:br>
            <a:r>
              <a:rPr lang="en" sz="945"/>
              <a:t>Photography</a:t>
            </a:r>
            <a:endParaRPr sz="945"/>
          </a:p>
        </p:txBody>
      </p:sp>
      <p:pic>
        <p:nvPicPr>
          <p:cNvPr id="249" name="Google Shape;249;p38"/>
          <p:cNvPicPr preferRelativeResize="0"/>
          <p:nvPr/>
        </p:nvPicPr>
        <p:blipFill rotWithShape="1">
          <a:blip r:embed="rId3">
            <a:alphaModFix/>
          </a:blip>
          <a:srcRect l="46426" t="4826" b="9907"/>
          <a:stretch/>
        </p:blipFill>
        <p:spPr>
          <a:xfrm>
            <a:off x="5587260" y="2770057"/>
            <a:ext cx="1165901" cy="1165900"/>
          </a:xfrm>
          <a:prstGeom prst="rect">
            <a:avLst/>
          </a:prstGeom>
          <a:noFill/>
          <a:ln>
            <a:noFill/>
          </a:ln>
        </p:spPr>
      </p:pic>
      <p:sp>
        <p:nvSpPr>
          <p:cNvPr id="250" name="Google Shape;250;p38"/>
          <p:cNvSpPr txBox="1">
            <a:spLocks noGrp="1"/>
          </p:cNvSpPr>
          <p:nvPr>
            <p:ph type="body" idx="1"/>
          </p:nvPr>
        </p:nvSpPr>
        <p:spPr>
          <a:xfrm>
            <a:off x="2130569" y="3945482"/>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Ariana Tobin</a:t>
            </a:r>
            <a:br>
              <a:rPr lang="en" sz="945"/>
            </a:br>
            <a:r>
              <a:rPr lang="en" sz="945"/>
              <a:t>Engagement Editor</a:t>
            </a:r>
            <a:endParaRPr sz="945"/>
          </a:p>
        </p:txBody>
      </p:sp>
      <p:sp>
        <p:nvSpPr>
          <p:cNvPr id="251" name="Google Shape;251;p38"/>
          <p:cNvSpPr txBox="1">
            <a:spLocks noGrp="1"/>
          </p:cNvSpPr>
          <p:nvPr>
            <p:ph type="title"/>
          </p:nvPr>
        </p:nvSpPr>
        <p:spPr>
          <a:xfrm>
            <a:off x="311700" y="3898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It Takes A Village</a:t>
            </a:r>
            <a:endParaRPr/>
          </a:p>
        </p:txBody>
      </p:sp>
      <p:pic>
        <p:nvPicPr>
          <p:cNvPr id="252" name="Google Shape;252;p38"/>
          <p:cNvPicPr preferRelativeResize="0"/>
          <p:nvPr/>
        </p:nvPicPr>
        <p:blipFill>
          <a:blip r:embed="rId4">
            <a:alphaModFix/>
          </a:blip>
          <a:stretch>
            <a:fillRect/>
          </a:stretch>
        </p:blipFill>
        <p:spPr>
          <a:xfrm>
            <a:off x="5620575" y="1061850"/>
            <a:ext cx="1165900" cy="1165900"/>
          </a:xfrm>
          <a:prstGeom prst="rect">
            <a:avLst/>
          </a:prstGeom>
          <a:noFill/>
          <a:ln>
            <a:noFill/>
          </a:ln>
        </p:spPr>
      </p:pic>
      <p:sp>
        <p:nvSpPr>
          <p:cNvPr id="253" name="Google Shape;253;p38"/>
          <p:cNvSpPr txBox="1">
            <a:spLocks noGrp="1"/>
          </p:cNvSpPr>
          <p:nvPr>
            <p:ph type="body" idx="1"/>
          </p:nvPr>
        </p:nvSpPr>
        <p:spPr>
          <a:xfrm>
            <a:off x="5407325" y="2256950"/>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Michael Mishak</a:t>
            </a:r>
            <a:br>
              <a:rPr lang="en" sz="945"/>
            </a:br>
            <a:r>
              <a:rPr lang="en" sz="945"/>
              <a:t>Senior Editor</a:t>
            </a:r>
            <a:endParaRPr sz="945"/>
          </a:p>
        </p:txBody>
      </p:sp>
      <p:sp>
        <p:nvSpPr>
          <p:cNvPr id="254" name="Google Shape;254;p38"/>
          <p:cNvSpPr txBox="1">
            <a:spLocks noGrp="1"/>
          </p:cNvSpPr>
          <p:nvPr>
            <p:ph type="body" idx="1"/>
          </p:nvPr>
        </p:nvSpPr>
        <p:spPr>
          <a:xfrm>
            <a:off x="585209" y="2256950"/>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Lulu Ramadan</a:t>
            </a:r>
            <a:br>
              <a:rPr lang="en" sz="945"/>
            </a:br>
            <a:r>
              <a:rPr lang="en" sz="945"/>
              <a:t>Reporter</a:t>
            </a:r>
            <a:endParaRPr sz="945"/>
          </a:p>
        </p:txBody>
      </p:sp>
      <p:sp>
        <p:nvSpPr>
          <p:cNvPr id="255" name="Google Shape;255;p38"/>
          <p:cNvSpPr txBox="1">
            <a:spLocks noGrp="1"/>
          </p:cNvSpPr>
          <p:nvPr>
            <p:ph type="body" idx="1"/>
          </p:nvPr>
        </p:nvSpPr>
        <p:spPr>
          <a:xfrm>
            <a:off x="2066439" y="2256950"/>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Maya Miller</a:t>
            </a:r>
            <a:br>
              <a:rPr lang="en" sz="945"/>
            </a:br>
            <a:r>
              <a:rPr lang="en" sz="945"/>
              <a:t>Engagement</a:t>
            </a:r>
            <a:endParaRPr sz="945"/>
          </a:p>
        </p:txBody>
      </p:sp>
      <p:sp>
        <p:nvSpPr>
          <p:cNvPr id="256" name="Google Shape;256;p38"/>
          <p:cNvSpPr txBox="1">
            <a:spLocks noGrp="1"/>
          </p:cNvSpPr>
          <p:nvPr>
            <p:ph type="body" idx="1"/>
          </p:nvPr>
        </p:nvSpPr>
        <p:spPr>
          <a:xfrm>
            <a:off x="3720225" y="2256950"/>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Ash Ngu</a:t>
            </a:r>
            <a:br>
              <a:rPr lang="en" sz="945"/>
            </a:br>
            <a:r>
              <a:rPr lang="en" sz="945"/>
              <a:t>News Apps</a:t>
            </a:r>
            <a:endParaRPr sz="945"/>
          </a:p>
        </p:txBody>
      </p:sp>
      <p:sp>
        <p:nvSpPr>
          <p:cNvPr id="257" name="Google Shape;257;p38"/>
          <p:cNvSpPr txBox="1">
            <a:spLocks noGrp="1"/>
          </p:cNvSpPr>
          <p:nvPr>
            <p:ph type="body" idx="1"/>
          </p:nvPr>
        </p:nvSpPr>
        <p:spPr>
          <a:xfrm>
            <a:off x="6966400" y="2256950"/>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Holly Baltz</a:t>
            </a:r>
            <a:br>
              <a:rPr lang="en" sz="945"/>
            </a:br>
            <a:r>
              <a:rPr lang="en" sz="945"/>
              <a:t>Senior Editor</a:t>
            </a:r>
            <a:endParaRPr sz="945"/>
          </a:p>
        </p:txBody>
      </p:sp>
      <p:sp>
        <p:nvSpPr>
          <p:cNvPr id="258" name="Google Shape;258;p38"/>
          <p:cNvSpPr txBox="1">
            <a:spLocks noGrp="1"/>
          </p:cNvSpPr>
          <p:nvPr>
            <p:ph type="body" idx="1"/>
          </p:nvPr>
        </p:nvSpPr>
        <p:spPr>
          <a:xfrm>
            <a:off x="585200" y="3945482"/>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Erin Smith</a:t>
            </a:r>
            <a:br>
              <a:rPr lang="en" sz="945"/>
            </a:br>
            <a:r>
              <a:rPr lang="en" sz="945"/>
              <a:t>Engagement</a:t>
            </a:r>
            <a:endParaRPr sz="945"/>
          </a:p>
        </p:txBody>
      </p:sp>
      <p:sp>
        <p:nvSpPr>
          <p:cNvPr id="259" name="Google Shape;259;p38"/>
          <p:cNvSpPr txBox="1">
            <a:spLocks noGrp="1"/>
          </p:cNvSpPr>
          <p:nvPr>
            <p:ph type="body" idx="1"/>
          </p:nvPr>
        </p:nvSpPr>
        <p:spPr>
          <a:xfrm>
            <a:off x="3492025" y="3945482"/>
            <a:ext cx="20190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Al Shaw</a:t>
            </a:r>
            <a:br>
              <a:rPr lang="en" sz="945"/>
            </a:br>
            <a:r>
              <a:rPr lang="en" sz="945"/>
              <a:t>Deputy News Apps Editor</a:t>
            </a:r>
            <a:endParaRPr sz="945"/>
          </a:p>
        </p:txBody>
      </p:sp>
      <p:sp>
        <p:nvSpPr>
          <p:cNvPr id="260" name="Google Shape;260;p38"/>
          <p:cNvSpPr txBox="1">
            <a:spLocks noGrp="1"/>
          </p:cNvSpPr>
          <p:nvPr>
            <p:ph type="body" idx="1"/>
          </p:nvPr>
        </p:nvSpPr>
        <p:spPr>
          <a:xfrm>
            <a:off x="6966400" y="3945482"/>
            <a:ext cx="1592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65"/>
              <a:buNone/>
            </a:pPr>
            <a:r>
              <a:rPr lang="en" sz="945">
                <a:latin typeface="Space Grotesk Medium"/>
                <a:ea typeface="Space Grotesk Medium"/>
                <a:cs typeface="Space Grotesk Medium"/>
                <a:sym typeface="Space Grotesk Medium"/>
              </a:rPr>
              <a:t>Greg Lovett</a:t>
            </a:r>
            <a:br>
              <a:rPr lang="en" sz="945"/>
            </a:br>
            <a:r>
              <a:rPr lang="en" sz="945"/>
              <a:t>Videography</a:t>
            </a:r>
            <a:endParaRPr sz="945"/>
          </a:p>
        </p:txBody>
      </p:sp>
      <p:pic>
        <p:nvPicPr>
          <p:cNvPr id="261" name="Google Shape;261;p38"/>
          <p:cNvPicPr preferRelativeResize="0"/>
          <p:nvPr/>
        </p:nvPicPr>
        <p:blipFill rotWithShape="1">
          <a:blip r:embed="rId5">
            <a:alphaModFix/>
          </a:blip>
          <a:srcRect l="27106" t="11997" r="18681" b="33790"/>
          <a:stretch/>
        </p:blipFill>
        <p:spPr>
          <a:xfrm>
            <a:off x="798459" y="1061850"/>
            <a:ext cx="1165901" cy="1165901"/>
          </a:xfrm>
          <a:prstGeom prst="rect">
            <a:avLst/>
          </a:prstGeom>
          <a:noFill/>
          <a:ln>
            <a:noFill/>
          </a:ln>
        </p:spPr>
      </p:pic>
      <p:pic>
        <p:nvPicPr>
          <p:cNvPr id="262" name="Google Shape;262;p38"/>
          <p:cNvPicPr preferRelativeResize="0"/>
          <p:nvPr/>
        </p:nvPicPr>
        <p:blipFill>
          <a:blip r:embed="rId6">
            <a:alphaModFix/>
          </a:blip>
          <a:stretch>
            <a:fillRect/>
          </a:stretch>
        </p:blipFill>
        <p:spPr>
          <a:xfrm>
            <a:off x="2333001" y="1061850"/>
            <a:ext cx="1165900" cy="1165900"/>
          </a:xfrm>
          <a:prstGeom prst="rect">
            <a:avLst/>
          </a:prstGeom>
          <a:noFill/>
          <a:ln>
            <a:noFill/>
          </a:ln>
        </p:spPr>
      </p:pic>
      <p:pic>
        <p:nvPicPr>
          <p:cNvPr id="263" name="Google Shape;263;p38"/>
          <p:cNvPicPr preferRelativeResize="0"/>
          <p:nvPr/>
        </p:nvPicPr>
        <p:blipFill>
          <a:blip r:embed="rId7">
            <a:alphaModFix/>
          </a:blip>
          <a:stretch>
            <a:fillRect/>
          </a:stretch>
        </p:blipFill>
        <p:spPr>
          <a:xfrm>
            <a:off x="3933475" y="1061850"/>
            <a:ext cx="1208125" cy="1208125"/>
          </a:xfrm>
          <a:prstGeom prst="rect">
            <a:avLst/>
          </a:prstGeom>
          <a:noFill/>
          <a:ln>
            <a:noFill/>
          </a:ln>
        </p:spPr>
      </p:pic>
      <p:pic>
        <p:nvPicPr>
          <p:cNvPr id="264" name="Google Shape;264;p38"/>
          <p:cNvPicPr preferRelativeResize="0"/>
          <p:nvPr/>
        </p:nvPicPr>
        <p:blipFill rotWithShape="1">
          <a:blip r:embed="rId8">
            <a:alphaModFix/>
          </a:blip>
          <a:srcRect l="18169" t="3617" r="13059" b="27611"/>
          <a:stretch/>
        </p:blipFill>
        <p:spPr>
          <a:xfrm>
            <a:off x="7179650" y="1061850"/>
            <a:ext cx="1165898" cy="1165898"/>
          </a:xfrm>
          <a:prstGeom prst="rect">
            <a:avLst/>
          </a:prstGeom>
          <a:noFill/>
          <a:ln>
            <a:noFill/>
          </a:ln>
          <a:effectLst>
            <a:outerShdw blurRad="57150" dist="19050" dir="5400000" algn="bl" rotWithShape="0">
              <a:srgbClr val="000000">
                <a:alpha val="50000"/>
              </a:srgbClr>
            </a:outerShdw>
          </a:effectLst>
        </p:spPr>
      </p:pic>
      <p:pic>
        <p:nvPicPr>
          <p:cNvPr id="265" name="Google Shape;265;p38"/>
          <p:cNvPicPr preferRelativeResize="0"/>
          <p:nvPr/>
        </p:nvPicPr>
        <p:blipFill rotWithShape="1">
          <a:blip r:embed="rId9">
            <a:alphaModFix/>
          </a:blip>
          <a:srcRect l="8187" t="5586" r="8179" b="10780"/>
          <a:stretch/>
        </p:blipFill>
        <p:spPr>
          <a:xfrm>
            <a:off x="2326137" y="2750382"/>
            <a:ext cx="1165900" cy="1165900"/>
          </a:xfrm>
          <a:prstGeom prst="rect">
            <a:avLst/>
          </a:prstGeom>
          <a:noFill/>
          <a:ln>
            <a:noFill/>
          </a:ln>
        </p:spPr>
      </p:pic>
      <p:pic>
        <p:nvPicPr>
          <p:cNvPr id="266" name="Google Shape;266;p38"/>
          <p:cNvPicPr preferRelativeResize="0"/>
          <p:nvPr/>
        </p:nvPicPr>
        <p:blipFill>
          <a:blip r:embed="rId10">
            <a:alphaModFix/>
          </a:blip>
          <a:stretch>
            <a:fillRect/>
          </a:stretch>
        </p:blipFill>
        <p:spPr>
          <a:xfrm>
            <a:off x="7179649" y="2750394"/>
            <a:ext cx="1208124" cy="1208124"/>
          </a:xfrm>
          <a:prstGeom prst="rect">
            <a:avLst/>
          </a:prstGeom>
          <a:noFill/>
          <a:ln>
            <a:noFill/>
          </a:ln>
        </p:spPr>
      </p:pic>
      <p:pic>
        <p:nvPicPr>
          <p:cNvPr id="267" name="Google Shape;267;p38"/>
          <p:cNvPicPr preferRelativeResize="0"/>
          <p:nvPr/>
        </p:nvPicPr>
        <p:blipFill>
          <a:blip r:embed="rId11">
            <a:alphaModFix/>
          </a:blip>
          <a:stretch>
            <a:fillRect/>
          </a:stretch>
        </p:blipFill>
        <p:spPr>
          <a:xfrm>
            <a:off x="3897425" y="2750382"/>
            <a:ext cx="1208124" cy="1208124"/>
          </a:xfrm>
          <a:prstGeom prst="rect">
            <a:avLst/>
          </a:prstGeom>
          <a:noFill/>
          <a:ln>
            <a:noFill/>
          </a:ln>
        </p:spPr>
      </p:pic>
      <p:pic>
        <p:nvPicPr>
          <p:cNvPr id="268" name="Google Shape;268;p38"/>
          <p:cNvPicPr preferRelativeResize="0"/>
          <p:nvPr/>
        </p:nvPicPr>
        <p:blipFill rotWithShape="1">
          <a:blip r:embed="rId12">
            <a:alphaModFix/>
          </a:blip>
          <a:srcRect l="12092" r="12092" b="24184"/>
          <a:stretch/>
        </p:blipFill>
        <p:spPr>
          <a:xfrm>
            <a:off x="798450" y="2770057"/>
            <a:ext cx="1165900" cy="1165900"/>
          </a:xfrm>
          <a:prstGeom prst="rect">
            <a:avLst/>
          </a:prstGeom>
          <a:noFill/>
          <a:ln>
            <a:noFill/>
          </a:ln>
        </p:spPr>
      </p:pic>
      <p:sp>
        <p:nvSpPr>
          <p:cNvPr id="269" name="Google Shape;269;p38"/>
          <p:cNvSpPr txBox="1">
            <a:spLocks noGrp="1"/>
          </p:cNvSpPr>
          <p:nvPr>
            <p:ph type="body" idx="1"/>
          </p:nvPr>
        </p:nvSpPr>
        <p:spPr>
          <a:xfrm>
            <a:off x="798450" y="4481175"/>
            <a:ext cx="7589400" cy="446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945">
                <a:latin typeface="Space Grotesk Medium"/>
                <a:ea typeface="Space Grotesk Medium"/>
                <a:cs typeface="Space Grotesk Medium"/>
                <a:sym typeface="Space Grotesk Medium"/>
              </a:rPr>
              <a:t>Additional contributions by Sally Beauvais, Jan Byun, Adriana Gallardo, Maryam Jameel,</a:t>
            </a:r>
            <a:br>
              <a:rPr lang="en" sz="945">
                <a:latin typeface="Space Grotesk Medium"/>
                <a:ea typeface="Space Grotesk Medium"/>
                <a:cs typeface="Space Grotesk Medium"/>
                <a:sym typeface="Space Grotesk Medium"/>
              </a:rPr>
            </a:br>
            <a:r>
              <a:rPr lang="en" sz="945">
                <a:latin typeface="Space Grotesk Medium"/>
                <a:ea typeface="Space Grotesk Medium"/>
                <a:cs typeface="Space Grotesk Medium"/>
                <a:sym typeface="Space Grotesk Medium"/>
              </a:rPr>
              <a:t> Ryan Little, Beena Raghavendran, Kengo Tsutsumi, Andrea Wise, and Lisa Larson-Walker</a:t>
            </a:r>
            <a:endParaRPr sz="945">
              <a:latin typeface="Space Grotesk Medium"/>
              <a:ea typeface="Space Grotesk Medium"/>
              <a:cs typeface="Space Grotesk Medium"/>
              <a:sym typeface="Space Grotesk Medium"/>
            </a:endParaRPr>
          </a:p>
          <a:p>
            <a:pPr marL="0" lvl="0" indent="0" algn="ctr" rtl="0">
              <a:lnSpc>
                <a:spcPct val="80000"/>
              </a:lnSpc>
              <a:spcBef>
                <a:spcPts val="1200"/>
              </a:spcBef>
              <a:spcAft>
                <a:spcPts val="0"/>
              </a:spcAft>
              <a:buNone/>
            </a:pPr>
            <a:endParaRPr sz="945">
              <a:latin typeface="Space Grotesk Medium"/>
              <a:ea typeface="Space Grotesk Medium"/>
              <a:cs typeface="Space Grotesk Medium"/>
              <a:sym typeface="Space Grotesk Medium"/>
            </a:endParaRPr>
          </a:p>
          <a:p>
            <a:pPr marL="0" lvl="0" indent="0" algn="ctr" rtl="0">
              <a:lnSpc>
                <a:spcPct val="80000"/>
              </a:lnSpc>
              <a:spcBef>
                <a:spcPts val="1200"/>
              </a:spcBef>
              <a:spcAft>
                <a:spcPts val="1200"/>
              </a:spcAft>
              <a:buSzPts val="865"/>
              <a:buNone/>
            </a:pPr>
            <a:endParaRPr sz="945">
              <a:latin typeface="Space Grotesk Medium"/>
              <a:ea typeface="Space Grotesk Medium"/>
              <a:cs typeface="Space Grotesk Medium"/>
              <a:sym typeface="Space Grotesk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311700" y="1304925"/>
            <a:ext cx="8520600" cy="2524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Questions?</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lramadan@seattletimes.com</a:t>
            </a:r>
            <a:endParaRPr sz="1800"/>
          </a:p>
          <a:p>
            <a:pPr marL="0" lvl="0" indent="0" algn="ctr" rtl="0">
              <a:spcBef>
                <a:spcPts val="0"/>
              </a:spcBef>
              <a:spcAft>
                <a:spcPts val="0"/>
              </a:spcAft>
              <a:buNone/>
            </a:pP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734025" y="152400"/>
            <a:ext cx="7675955"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604575" y="171238"/>
            <a:ext cx="1917105" cy="3335973"/>
          </a:xfrm>
          <a:prstGeom prst="rect">
            <a:avLst/>
          </a:prstGeom>
          <a:noFill/>
          <a:ln>
            <a:noFill/>
          </a:ln>
        </p:spPr>
      </p:pic>
      <p:pic>
        <p:nvPicPr>
          <p:cNvPr id="71" name="Google Shape;71;p16"/>
          <p:cNvPicPr preferRelativeResize="0"/>
          <p:nvPr/>
        </p:nvPicPr>
        <p:blipFill rotWithShape="1">
          <a:blip r:embed="rId4">
            <a:alphaModFix/>
          </a:blip>
          <a:srcRect t="4957" b="8070"/>
          <a:stretch/>
        </p:blipFill>
        <p:spPr>
          <a:xfrm>
            <a:off x="2601650" y="2942700"/>
            <a:ext cx="6308352" cy="2108375"/>
          </a:xfrm>
          <a:prstGeom prst="rect">
            <a:avLst/>
          </a:prstGeom>
          <a:noFill/>
          <a:ln>
            <a:noFill/>
          </a:ln>
        </p:spPr>
      </p:pic>
      <p:pic>
        <p:nvPicPr>
          <p:cNvPr id="72" name="Google Shape;72;p16"/>
          <p:cNvPicPr preferRelativeResize="0"/>
          <p:nvPr/>
        </p:nvPicPr>
        <p:blipFill>
          <a:blip r:embed="rId5">
            <a:alphaModFix/>
          </a:blip>
          <a:stretch>
            <a:fillRect/>
          </a:stretch>
        </p:blipFill>
        <p:spPr>
          <a:xfrm>
            <a:off x="4633542" y="171253"/>
            <a:ext cx="1866083" cy="2536819"/>
          </a:xfrm>
          <a:prstGeom prst="rect">
            <a:avLst/>
          </a:prstGeom>
          <a:noFill/>
          <a:ln>
            <a:noFill/>
          </a:ln>
        </p:spPr>
      </p:pic>
      <p:pic>
        <p:nvPicPr>
          <p:cNvPr id="73" name="Google Shape;73;p16"/>
          <p:cNvPicPr preferRelativeResize="0"/>
          <p:nvPr/>
        </p:nvPicPr>
        <p:blipFill>
          <a:blip r:embed="rId6">
            <a:alphaModFix/>
          </a:blip>
          <a:stretch>
            <a:fillRect/>
          </a:stretch>
        </p:blipFill>
        <p:spPr>
          <a:xfrm>
            <a:off x="2640238" y="132625"/>
            <a:ext cx="1917109" cy="28564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739963" y="152400"/>
            <a:ext cx="7664082"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idx="4294967295"/>
          </p:nvPr>
        </p:nvSpPr>
        <p:spPr>
          <a:xfrm>
            <a:off x="372225" y="274550"/>
            <a:ext cx="4032900" cy="127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What is citizen science? And how can we use it as journalists?</a:t>
            </a:r>
            <a:endParaRPr sz="2320"/>
          </a:p>
        </p:txBody>
      </p:sp>
      <p:pic>
        <p:nvPicPr>
          <p:cNvPr id="84" name="Google Shape;84;p18"/>
          <p:cNvPicPr preferRelativeResize="0"/>
          <p:nvPr/>
        </p:nvPicPr>
        <p:blipFill>
          <a:blip r:embed="rId3">
            <a:alphaModFix/>
          </a:blip>
          <a:stretch>
            <a:fillRect/>
          </a:stretch>
        </p:blipFill>
        <p:spPr>
          <a:xfrm>
            <a:off x="4557625" y="274550"/>
            <a:ext cx="4386693" cy="2222600"/>
          </a:xfrm>
          <a:prstGeom prst="rect">
            <a:avLst/>
          </a:prstGeom>
          <a:noFill/>
          <a:ln>
            <a:noFill/>
          </a:ln>
        </p:spPr>
      </p:pic>
      <p:pic>
        <p:nvPicPr>
          <p:cNvPr id="85" name="Google Shape;85;p18"/>
          <p:cNvPicPr preferRelativeResize="0"/>
          <p:nvPr/>
        </p:nvPicPr>
        <p:blipFill>
          <a:blip r:embed="rId4">
            <a:alphaModFix/>
          </a:blip>
          <a:stretch>
            <a:fillRect/>
          </a:stretch>
        </p:blipFill>
        <p:spPr>
          <a:xfrm>
            <a:off x="4534000" y="2616088"/>
            <a:ext cx="4433950" cy="2222602"/>
          </a:xfrm>
          <a:prstGeom prst="rect">
            <a:avLst/>
          </a:prstGeom>
          <a:noFill/>
          <a:ln>
            <a:noFill/>
          </a:ln>
        </p:spPr>
      </p:pic>
      <p:pic>
        <p:nvPicPr>
          <p:cNvPr id="86" name="Google Shape;86;p18"/>
          <p:cNvPicPr preferRelativeResize="0"/>
          <p:nvPr/>
        </p:nvPicPr>
        <p:blipFill>
          <a:blip r:embed="rId5">
            <a:alphaModFix/>
          </a:blip>
          <a:stretch>
            <a:fillRect/>
          </a:stretch>
        </p:blipFill>
        <p:spPr>
          <a:xfrm>
            <a:off x="380900" y="1549250"/>
            <a:ext cx="4015548" cy="3289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Part 2: Health data analysis</a:t>
            </a:r>
            <a:endParaRPr sz="2320"/>
          </a:p>
          <a:p>
            <a:pPr marL="0" lvl="0" indent="0" algn="l" rtl="0">
              <a:spcBef>
                <a:spcPts val="0"/>
              </a:spcBef>
              <a:spcAft>
                <a:spcPts val="0"/>
              </a:spcAft>
              <a:buSzPts val="990"/>
              <a:buNone/>
            </a:pPr>
            <a:endParaRPr sz="2520"/>
          </a:p>
        </p:txBody>
      </p:sp>
      <p:sp>
        <p:nvSpPr>
          <p:cNvPr id="92" name="Google Shape;92;p19"/>
          <p:cNvSpPr txBox="1">
            <a:spLocks noGrp="1"/>
          </p:cNvSpPr>
          <p:nvPr>
            <p:ph type="body" idx="1"/>
          </p:nvPr>
        </p:nvSpPr>
        <p:spPr>
          <a:xfrm>
            <a:off x="311700" y="1152475"/>
            <a:ext cx="4652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Used state hospitalization and emergency room admission data</a:t>
            </a:r>
            <a:endParaRPr sz="1700"/>
          </a:p>
          <a:p>
            <a:pPr marL="0" lvl="0" indent="0" algn="l" rtl="0">
              <a:spcBef>
                <a:spcPts val="1200"/>
              </a:spcBef>
              <a:spcAft>
                <a:spcPts val="0"/>
              </a:spcAft>
              <a:buNone/>
            </a:pPr>
            <a:r>
              <a:rPr lang="en" sz="1700"/>
              <a:t>Mimicked (at the advice of a panel of experts) academic studies that had tracked the impacts of sugar cane burning in Hawaii, Brazil and Thailand </a:t>
            </a:r>
            <a:endParaRPr sz="1700"/>
          </a:p>
          <a:p>
            <a:pPr marL="0" lvl="0" indent="0" algn="l" rtl="0">
              <a:spcBef>
                <a:spcPts val="1200"/>
              </a:spcBef>
              <a:spcAft>
                <a:spcPts val="1200"/>
              </a:spcAft>
              <a:buNone/>
            </a:pPr>
            <a:r>
              <a:rPr lang="en" sz="1700"/>
              <a:t>Used R to narrow the large dataset and identify key illnesses (using ICD-codes identified by academic studies)</a:t>
            </a:r>
            <a:endParaRPr sz="1700"/>
          </a:p>
        </p:txBody>
      </p:sp>
      <p:pic>
        <p:nvPicPr>
          <p:cNvPr id="93" name="Google Shape;93;p19"/>
          <p:cNvPicPr preferRelativeResize="0"/>
          <p:nvPr/>
        </p:nvPicPr>
        <p:blipFill rotWithShape="1">
          <a:blip r:embed="rId3">
            <a:alphaModFix/>
          </a:blip>
          <a:srcRect l="6646" r="10987" b="-3359"/>
          <a:stretch/>
        </p:blipFill>
        <p:spPr>
          <a:xfrm>
            <a:off x="5549050" y="142872"/>
            <a:ext cx="3283251" cy="3006603"/>
          </a:xfrm>
          <a:prstGeom prst="rect">
            <a:avLst/>
          </a:prstGeom>
          <a:noFill/>
          <a:ln>
            <a:noFill/>
          </a:ln>
        </p:spPr>
      </p:pic>
      <p:pic>
        <p:nvPicPr>
          <p:cNvPr id="94" name="Google Shape;94;p19"/>
          <p:cNvPicPr preferRelativeResize="0"/>
          <p:nvPr/>
        </p:nvPicPr>
        <p:blipFill rotWithShape="1">
          <a:blip r:embed="rId4">
            <a:alphaModFix/>
          </a:blip>
          <a:srcRect l="5343" r="9025" b="29158"/>
          <a:stretch/>
        </p:blipFill>
        <p:spPr>
          <a:xfrm>
            <a:off x="5549050" y="3045600"/>
            <a:ext cx="3283250" cy="1973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body" idx="4294967295"/>
          </p:nvPr>
        </p:nvSpPr>
        <p:spPr>
          <a:xfrm>
            <a:off x="7902638" y="656597"/>
            <a:ext cx="494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July</a:t>
            </a:r>
            <a:endParaRPr sz="800"/>
          </a:p>
        </p:txBody>
      </p:sp>
      <p:sp>
        <p:nvSpPr>
          <p:cNvPr id="100" name="Google Shape;100;p20"/>
          <p:cNvSpPr txBox="1">
            <a:spLocks noGrp="1"/>
          </p:cNvSpPr>
          <p:nvPr>
            <p:ph type="body" idx="4294967295"/>
          </p:nvPr>
        </p:nvSpPr>
        <p:spPr>
          <a:xfrm>
            <a:off x="265813"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April</a:t>
            </a:r>
            <a:endParaRPr sz="1000"/>
          </a:p>
        </p:txBody>
      </p:sp>
      <p:sp>
        <p:nvSpPr>
          <p:cNvPr id="101" name="Google Shape;101;p20"/>
          <p:cNvSpPr txBox="1">
            <a:spLocks noGrp="1"/>
          </p:cNvSpPr>
          <p:nvPr>
            <p:ph type="body" idx="4294967295"/>
          </p:nvPr>
        </p:nvSpPr>
        <p:spPr>
          <a:xfrm>
            <a:off x="4078218" y="656597"/>
            <a:ext cx="4446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Dec</a:t>
            </a:r>
            <a:endParaRPr sz="1000"/>
          </a:p>
        </p:txBody>
      </p:sp>
      <p:sp>
        <p:nvSpPr>
          <p:cNvPr id="102" name="Google Shape;102;p20"/>
          <p:cNvSpPr txBox="1">
            <a:spLocks noGrp="1"/>
          </p:cNvSpPr>
          <p:nvPr>
            <p:ph type="body" idx="4294967295"/>
          </p:nvPr>
        </p:nvSpPr>
        <p:spPr>
          <a:xfrm>
            <a:off x="6230975" y="656597"/>
            <a:ext cx="494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April</a:t>
            </a:r>
            <a:endParaRPr sz="1000"/>
          </a:p>
        </p:txBody>
      </p:sp>
      <p:sp>
        <p:nvSpPr>
          <p:cNvPr id="103" name="Google Shape;103;p20"/>
          <p:cNvSpPr txBox="1">
            <a:spLocks noGrp="1"/>
          </p:cNvSpPr>
          <p:nvPr>
            <p:ph type="body" idx="4294967295"/>
          </p:nvPr>
        </p:nvSpPr>
        <p:spPr>
          <a:xfrm>
            <a:off x="7339813"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June</a:t>
            </a:r>
            <a:endParaRPr sz="1000"/>
          </a:p>
        </p:txBody>
      </p:sp>
      <p:sp>
        <p:nvSpPr>
          <p:cNvPr id="104" name="Google Shape;104;p20"/>
          <p:cNvSpPr txBox="1">
            <a:spLocks noGrp="1"/>
          </p:cNvSpPr>
          <p:nvPr>
            <p:ph type="body" idx="4294967295"/>
          </p:nvPr>
        </p:nvSpPr>
        <p:spPr>
          <a:xfrm>
            <a:off x="312588" y="443522"/>
            <a:ext cx="536100" cy="323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sz="900"/>
              <a:t>2020</a:t>
            </a:r>
            <a:endParaRPr sz="900"/>
          </a:p>
        </p:txBody>
      </p:sp>
      <p:sp>
        <p:nvSpPr>
          <p:cNvPr id="105" name="Google Shape;105;p20"/>
          <p:cNvSpPr txBox="1">
            <a:spLocks noGrp="1"/>
          </p:cNvSpPr>
          <p:nvPr>
            <p:ph type="body" idx="4294967295"/>
          </p:nvPr>
        </p:nvSpPr>
        <p:spPr>
          <a:xfrm>
            <a:off x="4041675" y="443522"/>
            <a:ext cx="494100" cy="3231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900"/>
              <a:t>2021</a:t>
            </a:r>
            <a:endParaRPr sz="900"/>
          </a:p>
        </p:txBody>
      </p:sp>
      <p:sp>
        <p:nvSpPr>
          <p:cNvPr id="106" name="Google Shape;106;p20"/>
          <p:cNvSpPr txBox="1">
            <a:spLocks noGrp="1"/>
          </p:cNvSpPr>
          <p:nvPr>
            <p:ph type="body" idx="4294967295"/>
          </p:nvPr>
        </p:nvSpPr>
        <p:spPr>
          <a:xfrm>
            <a:off x="822500"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May</a:t>
            </a:r>
            <a:endParaRPr sz="1000"/>
          </a:p>
        </p:txBody>
      </p:sp>
      <p:sp>
        <p:nvSpPr>
          <p:cNvPr id="107" name="Google Shape;107;p20"/>
          <p:cNvSpPr txBox="1">
            <a:spLocks noGrp="1"/>
          </p:cNvSpPr>
          <p:nvPr>
            <p:ph type="body" idx="4294967295"/>
          </p:nvPr>
        </p:nvSpPr>
        <p:spPr>
          <a:xfrm>
            <a:off x="1419275"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June</a:t>
            </a:r>
            <a:endParaRPr sz="1000"/>
          </a:p>
        </p:txBody>
      </p:sp>
      <p:sp>
        <p:nvSpPr>
          <p:cNvPr id="108" name="Google Shape;108;p20"/>
          <p:cNvSpPr txBox="1">
            <a:spLocks noGrp="1"/>
          </p:cNvSpPr>
          <p:nvPr>
            <p:ph type="body" idx="4294967295"/>
          </p:nvPr>
        </p:nvSpPr>
        <p:spPr>
          <a:xfrm>
            <a:off x="1966588"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July</a:t>
            </a:r>
            <a:endParaRPr sz="1000"/>
          </a:p>
        </p:txBody>
      </p:sp>
      <p:sp>
        <p:nvSpPr>
          <p:cNvPr id="109" name="Google Shape;109;p20"/>
          <p:cNvSpPr txBox="1">
            <a:spLocks noGrp="1"/>
          </p:cNvSpPr>
          <p:nvPr>
            <p:ph type="body" idx="4294967295"/>
          </p:nvPr>
        </p:nvSpPr>
        <p:spPr>
          <a:xfrm>
            <a:off x="2508850"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Aug</a:t>
            </a:r>
            <a:endParaRPr sz="1000"/>
          </a:p>
        </p:txBody>
      </p:sp>
      <p:sp>
        <p:nvSpPr>
          <p:cNvPr id="110" name="Google Shape;110;p20"/>
          <p:cNvSpPr txBox="1">
            <a:spLocks noGrp="1"/>
          </p:cNvSpPr>
          <p:nvPr>
            <p:ph type="body" idx="4294967295"/>
          </p:nvPr>
        </p:nvSpPr>
        <p:spPr>
          <a:xfrm>
            <a:off x="3003013"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Sep</a:t>
            </a:r>
            <a:endParaRPr sz="1000"/>
          </a:p>
        </p:txBody>
      </p:sp>
      <p:sp>
        <p:nvSpPr>
          <p:cNvPr id="111" name="Google Shape;111;p20"/>
          <p:cNvSpPr txBox="1">
            <a:spLocks noGrp="1"/>
          </p:cNvSpPr>
          <p:nvPr>
            <p:ph type="body" idx="4294967295"/>
          </p:nvPr>
        </p:nvSpPr>
        <p:spPr>
          <a:xfrm>
            <a:off x="3548950" y="656597"/>
            <a:ext cx="536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Nov</a:t>
            </a:r>
            <a:endParaRPr sz="1000"/>
          </a:p>
        </p:txBody>
      </p:sp>
      <p:sp>
        <p:nvSpPr>
          <p:cNvPr id="112" name="Google Shape;112;p20"/>
          <p:cNvSpPr/>
          <p:nvPr/>
        </p:nvSpPr>
        <p:spPr>
          <a:xfrm>
            <a:off x="1672350" y="1489050"/>
            <a:ext cx="2505000" cy="5673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After identifying the universe of people: Letter writing, follow calls</a:t>
            </a:r>
            <a:endParaRPr sz="1100">
              <a:solidFill>
                <a:schemeClr val="dk1"/>
              </a:solidFill>
              <a:latin typeface="Space Grotesk Medium"/>
              <a:ea typeface="Space Grotesk Medium"/>
              <a:cs typeface="Space Grotesk Medium"/>
              <a:sym typeface="Space Grotesk Medium"/>
            </a:endParaRPr>
          </a:p>
        </p:txBody>
      </p:sp>
      <p:sp>
        <p:nvSpPr>
          <p:cNvPr id="113" name="Google Shape;113;p20"/>
          <p:cNvSpPr/>
          <p:nvPr/>
        </p:nvSpPr>
        <p:spPr>
          <a:xfrm>
            <a:off x="5844762" y="3650134"/>
            <a:ext cx="2505000" cy="2469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Design and development</a:t>
            </a:r>
            <a:endParaRPr sz="1100">
              <a:solidFill>
                <a:schemeClr val="dk1"/>
              </a:solidFill>
              <a:latin typeface="Space Grotesk Medium"/>
              <a:ea typeface="Space Grotesk Medium"/>
              <a:cs typeface="Space Grotesk Medium"/>
              <a:sym typeface="Space Grotesk Medium"/>
            </a:endParaRPr>
          </a:p>
        </p:txBody>
      </p:sp>
      <p:sp>
        <p:nvSpPr>
          <p:cNvPr id="114" name="Google Shape;114;p20"/>
          <p:cNvSpPr txBox="1">
            <a:spLocks noGrp="1"/>
          </p:cNvSpPr>
          <p:nvPr>
            <p:ph type="body" idx="4294967295"/>
          </p:nvPr>
        </p:nvSpPr>
        <p:spPr>
          <a:xfrm>
            <a:off x="4593225" y="656597"/>
            <a:ext cx="494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Jan</a:t>
            </a:r>
            <a:endParaRPr sz="1000"/>
          </a:p>
        </p:txBody>
      </p:sp>
      <p:sp>
        <p:nvSpPr>
          <p:cNvPr id="115" name="Google Shape;115;p20"/>
          <p:cNvSpPr txBox="1">
            <a:spLocks noGrp="1"/>
          </p:cNvSpPr>
          <p:nvPr>
            <p:ph type="body" idx="4294967295"/>
          </p:nvPr>
        </p:nvSpPr>
        <p:spPr>
          <a:xfrm>
            <a:off x="5134088" y="656597"/>
            <a:ext cx="494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Feb</a:t>
            </a:r>
            <a:endParaRPr sz="1000"/>
          </a:p>
        </p:txBody>
      </p:sp>
      <p:sp>
        <p:nvSpPr>
          <p:cNvPr id="116" name="Google Shape;116;p20"/>
          <p:cNvSpPr txBox="1">
            <a:spLocks noGrp="1"/>
          </p:cNvSpPr>
          <p:nvPr>
            <p:ph type="body" idx="4294967295"/>
          </p:nvPr>
        </p:nvSpPr>
        <p:spPr>
          <a:xfrm>
            <a:off x="5693438" y="656597"/>
            <a:ext cx="494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Mar</a:t>
            </a:r>
            <a:endParaRPr sz="1000"/>
          </a:p>
        </p:txBody>
      </p:sp>
      <p:sp>
        <p:nvSpPr>
          <p:cNvPr id="117" name="Google Shape;117;p20"/>
          <p:cNvSpPr txBox="1">
            <a:spLocks noGrp="1"/>
          </p:cNvSpPr>
          <p:nvPr>
            <p:ph type="body" idx="4294967295"/>
          </p:nvPr>
        </p:nvSpPr>
        <p:spPr>
          <a:xfrm>
            <a:off x="6793675" y="656597"/>
            <a:ext cx="494100" cy="338700"/>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en" sz="1000"/>
              <a:t>May</a:t>
            </a:r>
            <a:endParaRPr sz="1000"/>
          </a:p>
        </p:txBody>
      </p:sp>
      <p:sp>
        <p:nvSpPr>
          <p:cNvPr id="118" name="Google Shape;118;p20"/>
          <p:cNvSpPr txBox="1">
            <a:spLocks noGrp="1"/>
          </p:cNvSpPr>
          <p:nvPr>
            <p:ph type="body" idx="4294967295"/>
          </p:nvPr>
        </p:nvSpPr>
        <p:spPr>
          <a:xfrm>
            <a:off x="7916988" y="4345984"/>
            <a:ext cx="961200" cy="354000"/>
          </a:xfrm>
          <a:prstGeom prst="rect">
            <a:avLst/>
          </a:prstGeom>
        </p:spPr>
        <p:txBody>
          <a:bodyPr spcFirstLastPara="1" wrap="square" lIns="91425" tIns="91425" rIns="91425" bIns="91425" anchor="t" anchorCtr="0">
            <a:spAutoFit/>
          </a:bodyPr>
          <a:lstStyle/>
          <a:p>
            <a:pPr marL="0" lvl="0" indent="0" algn="r" rtl="0">
              <a:spcBef>
                <a:spcPts val="0"/>
              </a:spcBef>
              <a:spcAft>
                <a:spcPts val="1200"/>
              </a:spcAft>
              <a:buNone/>
            </a:pPr>
            <a:r>
              <a:rPr lang="en" sz="1100">
                <a:solidFill>
                  <a:schemeClr val="dk1"/>
                </a:solidFill>
                <a:latin typeface="Space Grotesk Medium"/>
                <a:ea typeface="Space Grotesk Medium"/>
                <a:cs typeface="Space Grotesk Medium"/>
                <a:sym typeface="Space Grotesk Medium"/>
              </a:rPr>
              <a:t>🎉  Publish!</a:t>
            </a:r>
            <a:endParaRPr sz="1100">
              <a:solidFill>
                <a:schemeClr val="dk1"/>
              </a:solidFill>
              <a:latin typeface="Space Grotesk Medium"/>
              <a:ea typeface="Space Grotesk Medium"/>
              <a:cs typeface="Space Grotesk Medium"/>
              <a:sym typeface="Space Grotesk Medium"/>
            </a:endParaRPr>
          </a:p>
        </p:txBody>
      </p:sp>
      <p:sp>
        <p:nvSpPr>
          <p:cNvPr id="119" name="Google Shape;119;p20"/>
          <p:cNvSpPr/>
          <p:nvPr/>
        </p:nvSpPr>
        <p:spPr>
          <a:xfrm>
            <a:off x="4974298" y="3150150"/>
            <a:ext cx="2197500" cy="2469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Analyze data</a:t>
            </a:r>
            <a:endParaRPr sz="1100">
              <a:solidFill>
                <a:schemeClr val="dk1"/>
              </a:solidFill>
              <a:latin typeface="Space Grotesk Medium"/>
              <a:ea typeface="Space Grotesk Medium"/>
              <a:cs typeface="Space Grotesk Medium"/>
              <a:sym typeface="Space Grotesk Medium"/>
            </a:endParaRPr>
          </a:p>
        </p:txBody>
      </p:sp>
      <p:sp>
        <p:nvSpPr>
          <p:cNvPr id="120" name="Google Shape;120;p20"/>
          <p:cNvSpPr/>
          <p:nvPr/>
        </p:nvSpPr>
        <p:spPr>
          <a:xfrm>
            <a:off x="6924162" y="3897034"/>
            <a:ext cx="1425600" cy="2469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Bulletproofing</a:t>
            </a:r>
            <a:endParaRPr sz="1100">
              <a:solidFill>
                <a:schemeClr val="dk1"/>
              </a:solidFill>
              <a:latin typeface="Space Grotesk Medium"/>
              <a:ea typeface="Space Grotesk Medium"/>
              <a:cs typeface="Space Grotesk Medium"/>
              <a:sym typeface="Space Grotesk Medium"/>
            </a:endParaRPr>
          </a:p>
        </p:txBody>
      </p:sp>
      <p:sp>
        <p:nvSpPr>
          <p:cNvPr id="121" name="Google Shape;121;p20"/>
          <p:cNvSpPr/>
          <p:nvPr/>
        </p:nvSpPr>
        <p:spPr>
          <a:xfrm>
            <a:off x="3682101" y="2650175"/>
            <a:ext cx="3111600" cy="2469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Collecting burn + air quality data</a:t>
            </a:r>
            <a:endParaRPr sz="1100">
              <a:solidFill>
                <a:schemeClr val="dk1"/>
              </a:solidFill>
              <a:latin typeface="Space Grotesk Medium"/>
              <a:ea typeface="Space Grotesk Medium"/>
              <a:cs typeface="Space Grotesk Medium"/>
              <a:sym typeface="Space Grotesk Medium"/>
            </a:endParaRPr>
          </a:p>
        </p:txBody>
      </p:sp>
      <p:sp>
        <p:nvSpPr>
          <p:cNvPr id="122" name="Google Shape;122;p20"/>
          <p:cNvSpPr/>
          <p:nvPr/>
        </p:nvSpPr>
        <p:spPr>
          <a:xfrm>
            <a:off x="396900" y="1013550"/>
            <a:ext cx="6527400" cy="432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Foundational reporting; records requests; contacting academics; reading reports; mining for sources; etc.</a:t>
            </a:r>
            <a:endParaRPr sz="1100">
              <a:solidFill>
                <a:schemeClr val="dk1"/>
              </a:solidFill>
              <a:latin typeface="Space Grotesk Medium"/>
              <a:ea typeface="Space Grotesk Medium"/>
              <a:cs typeface="Space Grotesk Medium"/>
              <a:sym typeface="Space Grotesk Medium"/>
            </a:endParaRPr>
          </a:p>
        </p:txBody>
      </p:sp>
      <p:sp>
        <p:nvSpPr>
          <p:cNvPr id="123" name="Google Shape;123;p20"/>
          <p:cNvSpPr/>
          <p:nvPr/>
        </p:nvSpPr>
        <p:spPr>
          <a:xfrm>
            <a:off x="5844763" y="3403234"/>
            <a:ext cx="904200" cy="2469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Mockups</a:t>
            </a:r>
            <a:endParaRPr sz="1100">
              <a:solidFill>
                <a:schemeClr val="dk1"/>
              </a:solidFill>
              <a:latin typeface="Space Grotesk Medium"/>
              <a:ea typeface="Space Grotesk Medium"/>
              <a:cs typeface="Space Grotesk Medium"/>
              <a:sym typeface="Space Grotesk Medium"/>
            </a:endParaRPr>
          </a:p>
        </p:txBody>
      </p:sp>
      <p:sp>
        <p:nvSpPr>
          <p:cNvPr id="124" name="Google Shape;124;p20"/>
          <p:cNvSpPr/>
          <p:nvPr/>
        </p:nvSpPr>
        <p:spPr>
          <a:xfrm>
            <a:off x="2688438" y="2074009"/>
            <a:ext cx="5718600" cy="2469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Consulting experts on PurpleAirs; informal advisory panel</a:t>
            </a:r>
            <a:endParaRPr sz="1100">
              <a:solidFill>
                <a:schemeClr val="dk1"/>
              </a:solidFill>
              <a:latin typeface="Space Grotesk Medium"/>
              <a:ea typeface="Space Grotesk Medium"/>
              <a:cs typeface="Space Grotesk Medium"/>
              <a:sym typeface="Space Grotesk Medium"/>
            </a:endParaRPr>
          </a:p>
        </p:txBody>
      </p:sp>
      <p:sp>
        <p:nvSpPr>
          <p:cNvPr id="125" name="Google Shape;125;p20"/>
          <p:cNvSpPr/>
          <p:nvPr/>
        </p:nvSpPr>
        <p:spPr>
          <a:xfrm>
            <a:off x="7580263" y="4143934"/>
            <a:ext cx="1221000" cy="2469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Share findings</a:t>
            </a:r>
            <a:endParaRPr sz="1100">
              <a:solidFill>
                <a:schemeClr val="dk1"/>
              </a:solidFill>
              <a:latin typeface="Space Grotesk Medium"/>
              <a:ea typeface="Space Grotesk Medium"/>
              <a:cs typeface="Space Grotesk Medium"/>
              <a:sym typeface="Space Grotesk Medium"/>
            </a:endParaRPr>
          </a:p>
        </p:txBody>
      </p:sp>
      <p:sp>
        <p:nvSpPr>
          <p:cNvPr id="126" name="Google Shape;126;p20"/>
          <p:cNvSpPr/>
          <p:nvPr/>
        </p:nvSpPr>
        <p:spPr>
          <a:xfrm>
            <a:off x="2688450" y="2362088"/>
            <a:ext cx="4105200" cy="2469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Finding PurpleAir hosts, textbot sign-ups, interviews</a:t>
            </a:r>
            <a:endParaRPr sz="1100">
              <a:solidFill>
                <a:schemeClr val="dk1"/>
              </a:solidFill>
              <a:latin typeface="Space Grotesk Medium"/>
              <a:ea typeface="Space Grotesk Medium"/>
              <a:cs typeface="Space Grotesk Medium"/>
              <a:sym typeface="Space Grotesk Medium"/>
            </a:endParaRPr>
          </a:p>
        </p:txBody>
      </p:sp>
      <p:sp>
        <p:nvSpPr>
          <p:cNvPr id="127" name="Google Shape;127;p20"/>
          <p:cNvSpPr/>
          <p:nvPr/>
        </p:nvSpPr>
        <p:spPr>
          <a:xfrm>
            <a:off x="4685101" y="2897075"/>
            <a:ext cx="3190800" cy="2469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Space Grotesk Medium"/>
                <a:ea typeface="Space Grotesk Medium"/>
                <a:cs typeface="Space Grotesk Medium"/>
                <a:sym typeface="Space Grotesk Medium"/>
              </a:rPr>
              <a:t>Writing, editing, rewriting, re-editing</a:t>
            </a:r>
            <a:endParaRPr sz="1100">
              <a:solidFill>
                <a:schemeClr val="dk1"/>
              </a:solidFill>
              <a:latin typeface="Space Grotesk Medium"/>
              <a:ea typeface="Space Grotesk Medium"/>
              <a:cs typeface="Space Grotesk Medium"/>
              <a:sym typeface="Space Grotesk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p:nvPr/>
        </p:nvSpPr>
        <p:spPr>
          <a:xfrm>
            <a:off x="2702275" y="2050301"/>
            <a:ext cx="3336900" cy="5823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Space Grotesk Medium"/>
                <a:ea typeface="Space Grotesk Medium"/>
                <a:cs typeface="Space Grotesk Medium"/>
                <a:sym typeface="Space Grotesk Medium"/>
              </a:rPr>
              <a:t>Engagement</a:t>
            </a:r>
            <a:endParaRPr sz="2400">
              <a:solidFill>
                <a:schemeClr val="dk1"/>
              </a:solidFill>
              <a:latin typeface="Space Grotesk Medium"/>
              <a:ea typeface="Space Grotesk Medium"/>
              <a:cs typeface="Space Grotesk Medium"/>
              <a:sym typeface="Space Grotesk Medium"/>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3169</Words>
  <Application>Microsoft Macintosh PowerPoint</Application>
  <PresentationFormat>On-screen Show (16:9)</PresentationFormat>
  <Paragraphs>186</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Space Grotesk Medium</vt:lpstr>
      <vt:lpstr>Space Grotesk</vt:lpstr>
      <vt:lpstr>Roboto</vt:lpstr>
      <vt:lpstr>Simple Dark</vt:lpstr>
      <vt:lpstr>PowerPoint Presentation</vt:lpstr>
      <vt:lpstr>PowerPoint Presentation</vt:lpstr>
      <vt:lpstr>PowerPoint Presentation</vt:lpstr>
      <vt:lpstr>PowerPoint Presentation</vt:lpstr>
      <vt:lpstr>PowerPoint Presentation</vt:lpstr>
      <vt:lpstr>What is citizen science? And how can we use it as journalists?</vt:lpstr>
      <vt:lpstr>Part 2: Health data analysis </vt:lpstr>
      <vt:lpstr>PowerPoint Presentation</vt:lpstr>
      <vt:lpstr>PowerPoint Presentation</vt:lpstr>
      <vt:lpstr>How to start building an outreach strategy </vt:lpstr>
      <vt:lpstr>Executing outreach strategy </vt:lpstr>
      <vt:lpstr>Staying organized</vt:lpstr>
      <vt:lpstr>PowerPoint Presentation</vt:lpstr>
      <vt:lpstr>Data challenges</vt:lpstr>
      <vt:lpstr>Burn permit and smoke plume data</vt:lpstr>
      <vt:lpstr>Exploration of alternative datasets</vt:lpstr>
      <vt:lpstr>PowerPoint Presentation</vt:lpstr>
      <vt:lpstr>PowerPoint Presentation</vt:lpstr>
      <vt:lpstr>PowerPoint Presentation</vt:lpstr>
      <vt:lpstr>PowerPoint Presentation</vt:lpstr>
      <vt:lpstr>PowerPoint Presentation</vt:lpstr>
      <vt:lpstr>PowerPoint Presentation</vt:lpstr>
      <vt:lpstr>Incorporating data into writing and design</vt:lpstr>
      <vt:lpstr>Bulletproofing data</vt:lpstr>
      <vt:lpstr>PowerPoint Presentation</vt:lpstr>
      <vt:lpstr>It Takes A Village</vt:lpstr>
      <vt:lpstr>Questions?  lramadan@seattletimes.com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Rachel Jones</cp:lastModifiedBy>
  <cp:revision>1</cp:revision>
  <dcterms:modified xsi:type="dcterms:W3CDTF">2022-04-22T19:58:32Z</dcterms:modified>
</cp:coreProperties>
</file>