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6858000" cx="9144000"/>
  <p:notesSz cx="6858000" cy="9144000"/>
  <p:embeddedFontLst>
    <p:embeddedFont>
      <p:font typeface="Ubuntu"/>
      <p:regular r:id="rId34"/>
      <p:bold r:id="rId35"/>
      <p:italic r:id="rId36"/>
      <p:boldItalic r:id="rId37"/>
    </p:embeddedFont>
    <p:embeddedFont>
      <p:font typeface="Montserra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20" Type="http://schemas.openxmlformats.org/officeDocument/2006/relationships/slide" Target="slides/slide16.xml"/><Relationship Id="rId41" Type="http://schemas.openxmlformats.org/officeDocument/2006/relationships/font" Target="fonts/Montserrat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Ubuntu-bold.fntdata"/><Relationship Id="rId12" Type="http://schemas.openxmlformats.org/officeDocument/2006/relationships/slide" Target="slides/slide8.xml"/><Relationship Id="rId34" Type="http://schemas.openxmlformats.org/officeDocument/2006/relationships/font" Target="fonts/Ubuntu-regular.fntdata"/><Relationship Id="rId15" Type="http://schemas.openxmlformats.org/officeDocument/2006/relationships/slide" Target="slides/slide11.xml"/><Relationship Id="rId37" Type="http://schemas.openxmlformats.org/officeDocument/2006/relationships/font" Target="fonts/Ubuntu-boldItalic.fntdata"/><Relationship Id="rId14" Type="http://schemas.openxmlformats.org/officeDocument/2006/relationships/slide" Target="slides/slide10.xml"/><Relationship Id="rId36" Type="http://schemas.openxmlformats.org/officeDocument/2006/relationships/font" Target="fonts/Ubuntu-italic.fntdata"/><Relationship Id="rId17" Type="http://schemas.openxmlformats.org/officeDocument/2006/relationships/slide" Target="slides/slide13.xml"/><Relationship Id="rId39" Type="http://schemas.openxmlformats.org/officeDocument/2006/relationships/font" Target="fonts/Montserrat-bold.fntdata"/><Relationship Id="rId16" Type="http://schemas.openxmlformats.org/officeDocument/2006/relationships/slide" Target="slides/slide12.xml"/><Relationship Id="rId38" Type="http://schemas.openxmlformats.org/officeDocument/2006/relationships/font" Target="fonts/Montserrat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b554cb05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db554cb058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239ea8d69_3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8239ea8d69_3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b554cb058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db554cb058_0_1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8239ea8d6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8239ea8d69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239ea8d69_0_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8239ea8d69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g8239ea8d69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8239ea8d6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8239ea8d69_0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b554cb05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db554cb058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b554cb05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db554cb058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b554cb05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db554cb058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9a231069f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a9a231069f_1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a9a231069f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a9a231069f_1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db554cb058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db554cb058_0_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b554cb058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db554cb058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b554cb05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db554cb058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b554cb05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db554cb058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239ea8d69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8239ea8d69_3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b554cb05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db554cb058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17FC3"/>
            </a:gs>
            <a:gs pos="100000">
              <a:srgbClr val="0D223F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Relationship Id="rId6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image" Target="../media/image1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4.png"/><Relationship Id="rId8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43.png"/><Relationship Id="rId5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45.png"/><Relationship Id="rId5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crp.org/vecie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19838" l="0" r="0" t="37000"/>
          <a:stretch/>
        </p:blipFill>
        <p:spPr>
          <a:xfrm>
            <a:off x="-11100" y="-1"/>
            <a:ext cx="9220201" cy="42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b="19836" l="0" r="66412" t="72845"/>
          <a:stretch/>
        </p:blipFill>
        <p:spPr>
          <a:xfrm>
            <a:off x="-22175" y="4135350"/>
            <a:ext cx="9242376" cy="209052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2590800" y="473045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Anna Massoglia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OpenSecrets</a:t>
            </a:r>
            <a:endParaRPr/>
          </a:p>
          <a:p>
            <a:pPr indent="0" lvl="0" marL="0" marR="0" rtl="0" algn="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anna@crp.org</a:t>
            </a:r>
            <a:endParaRPr/>
          </a:p>
          <a:p>
            <a:pPr indent="0" lvl="0" marL="0" marR="0" rtl="0" algn="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@annalecta 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0" y="3209050"/>
            <a:ext cx="7905000" cy="2409000"/>
          </a:xfrm>
          <a:prstGeom prst="rect">
            <a:avLst/>
          </a:prstGeom>
          <a:noFill/>
          <a:ln>
            <a:noFill/>
          </a:ln>
          <a:effectLst>
            <a:outerShdw blurRad="28575" rotWithShape="0" dir="3300000" dist="200025">
              <a:srgbClr val="000000">
                <a:alpha val="39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00"/>
              <a:buFont typeface="Balthazar"/>
              <a:buNone/>
            </a:pPr>
            <a:r>
              <a:rPr b="1" i="0" lang="en-US" sz="8900" u="none" cap="none" strike="noStrik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b="1" i="0" lang="en-US" sz="6700" u="none" cap="none" strike="noStrik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ark</a:t>
            </a:r>
            <a:r>
              <a:rPr b="1" i="0" lang="en-US" sz="5400" u="none" cap="none" strike="noStrik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8900" u="none" cap="none" strike="noStrik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b="1" i="0" lang="en-US" sz="6700" u="none" cap="none" strike="noStrike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oney</a:t>
            </a:r>
            <a:endParaRPr b="1" i="0" sz="6700" u="none" cap="none" strike="noStrike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>
            <p:ph type="title"/>
          </p:nvPr>
        </p:nvSpPr>
        <p:spPr>
          <a:xfrm>
            <a:off x="457200" y="-2085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2020 Dark Money</a:t>
            </a:r>
            <a:endParaRPr b="1"/>
          </a:p>
        </p:txBody>
      </p:sp>
      <p:sp>
        <p:nvSpPr>
          <p:cNvPr id="171" name="Google Shape;171;p22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000" y="809025"/>
            <a:ext cx="7463977" cy="523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type="title"/>
          </p:nvPr>
        </p:nvSpPr>
        <p:spPr>
          <a:xfrm>
            <a:off x="457200" y="989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Dark Money Sources</a:t>
            </a:r>
            <a:endParaRPr b="1"/>
          </a:p>
        </p:txBody>
      </p:sp>
      <p:sp>
        <p:nvSpPr>
          <p:cNvPr id="179" name="Google Shape;179;p23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b="20661" l="7037" r="0" t="6329"/>
          <a:stretch/>
        </p:blipFill>
        <p:spPr>
          <a:xfrm>
            <a:off x="348788" y="1342175"/>
            <a:ext cx="8500476" cy="4026549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60"/>
              <a:buChar char="•"/>
            </a:pPr>
            <a:r>
              <a:rPr b="1" lang="en-US" sz="2960"/>
              <a:t>Annual Form 990 tax returns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en-US" sz="2590"/>
              <a:t>5</a:t>
            </a:r>
            <a:r>
              <a:rPr lang="en-US" sz="1850"/>
              <a:t>-</a:t>
            </a:r>
            <a:r>
              <a:rPr lang="en-US" sz="2590"/>
              <a:t>10 ½  months after an organization’s fiscal year</a:t>
            </a:r>
            <a:endParaRPr/>
          </a:p>
          <a:p>
            <a:pPr indent="0" lvl="1" marL="45720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None/>
            </a:pPr>
            <a:r>
              <a:t/>
            </a:r>
            <a:endParaRPr sz="2590"/>
          </a:p>
          <a:p>
            <a:pPr indent="-342900" lvl="0" marL="342900" rtl="0" algn="l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ts val="2960"/>
              <a:buChar char="•"/>
            </a:pPr>
            <a:r>
              <a:rPr b="1" lang="en-US" sz="2960"/>
              <a:t>Tax-Exempt Status Application Materials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en-US" sz="2590"/>
              <a:t>Form 1024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en-US" sz="2590"/>
              <a:t>Form 1023 </a:t>
            </a:r>
            <a:endParaRPr/>
          </a:p>
          <a:p>
            <a:pPr indent="0" lvl="1" marL="45720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None/>
            </a:pPr>
            <a:r>
              <a:t/>
            </a:r>
            <a:endParaRPr sz="2590"/>
          </a:p>
          <a:p>
            <a:pPr indent="-342900" lvl="0" marL="342900" rtl="0" algn="l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ts val="2960"/>
              <a:buChar char="•"/>
            </a:pPr>
            <a:r>
              <a:rPr b="1" lang="en-US" sz="2960"/>
              <a:t>Form 8976 Notice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en-US" sz="2590"/>
              <a:t>Notify the IRS within 60 days of when the organization is formed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2590"/>
              <a:buChar char="–"/>
            </a:pPr>
            <a:r>
              <a:rPr lang="en-US" sz="2590"/>
              <a:t>Not considered application materials </a:t>
            </a:r>
            <a:endParaRPr sz="2590"/>
          </a:p>
          <a:p>
            <a:pPr indent="-154940" lvl="0" marL="342900" rtl="0" algn="l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ts val="2960"/>
              <a:buNone/>
            </a:pPr>
            <a:r>
              <a:t/>
            </a:r>
            <a:endParaRPr sz="2960"/>
          </a:p>
        </p:txBody>
      </p:sp>
      <p:sp>
        <p:nvSpPr>
          <p:cNvPr id="187" name="Google Shape;187;p24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4"/>
          <p:cNvSpPr txBox="1"/>
          <p:nvPr>
            <p:ph type="title"/>
          </p:nvPr>
        </p:nvSpPr>
        <p:spPr>
          <a:xfrm>
            <a:off x="457200" y="1807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Dark Money Sources: IRS Records</a:t>
            </a:r>
            <a:endParaRPr b="1"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457200" y="1807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Dark Money Sources: IRS Records</a:t>
            </a:r>
            <a:endParaRPr b="1"/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750" y="1402049"/>
            <a:ext cx="5492870" cy="49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type="title"/>
          </p:nvPr>
        </p:nvSpPr>
        <p:spPr>
          <a:xfrm>
            <a:off x="6754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Dark Money Alchemy </a:t>
            </a:r>
            <a:endParaRPr b="1"/>
          </a:p>
        </p:txBody>
      </p:sp>
      <p:sp>
        <p:nvSpPr>
          <p:cNvPr id="203" name="Google Shape;203;p26"/>
          <p:cNvSpPr txBox="1"/>
          <p:nvPr>
            <p:ph idx="1" type="body"/>
          </p:nvPr>
        </p:nvSpPr>
        <p:spPr>
          <a:xfrm>
            <a:off x="256325" y="1143005"/>
            <a:ext cx="4085100" cy="54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40"/>
              <a:buChar char="•"/>
            </a:pPr>
            <a:r>
              <a:rPr lang="en-US" sz="2240"/>
              <a:t>Dark money groups may avoid reporting too much political spending is by making large grants to like-minded group. </a:t>
            </a:r>
            <a:endParaRPr/>
          </a:p>
          <a:p>
            <a:pPr indent="-200660" lvl="0" marL="342900" rtl="0" algn="l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lt1"/>
              </a:buClr>
              <a:buSzPts val="2240"/>
              <a:buNone/>
            </a:pPr>
            <a:r>
              <a:t/>
            </a:r>
            <a:endParaRPr sz="2240"/>
          </a:p>
          <a:p>
            <a:pPr indent="-342900" lvl="0" marL="342900" rtl="0" algn="l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lt1"/>
              </a:buClr>
              <a:buSzPts val="2240"/>
              <a:buChar char="•"/>
            </a:pPr>
            <a:r>
              <a:rPr lang="en-US" sz="2240"/>
              <a:t>These grants are considered part of the organization’s primary purpose expenditures, even if the grant recipient spends a portion of the money on political activities.</a:t>
            </a:r>
            <a:endParaRPr/>
          </a:p>
          <a:p>
            <a:pPr indent="-200660" lvl="0" marL="342900" rtl="0" algn="l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lt1"/>
              </a:buClr>
              <a:buSzPts val="2240"/>
              <a:buNone/>
            </a:pPr>
            <a:r>
              <a:t/>
            </a:r>
            <a:endParaRPr sz="2240"/>
          </a:p>
          <a:p>
            <a:pPr indent="-342900" lvl="0" marL="342900" rtl="0" algn="l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lt1"/>
              </a:buClr>
              <a:buSzPts val="2240"/>
              <a:buChar char="•"/>
            </a:pPr>
            <a:r>
              <a:rPr lang="en-US" sz="2240"/>
              <a:t>The recipient organization’s overall budget grows larger, allowing it to spend more money on political activity.</a:t>
            </a:r>
            <a:endParaRPr sz="2240"/>
          </a:p>
        </p:txBody>
      </p:sp>
      <p:sp>
        <p:nvSpPr>
          <p:cNvPr id="204" name="Google Shape;204;p26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6"/>
          <p:cNvPicPr preferRelativeResize="0"/>
          <p:nvPr/>
        </p:nvPicPr>
        <p:blipFill rotWithShape="1">
          <a:blip r:embed="rId3">
            <a:alphaModFix/>
          </a:blip>
          <a:srcRect b="17879" l="0" r="0" t="21148"/>
          <a:stretch/>
        </p:blipFill>
        <p:spPr>
          <a:xfrm>
            <a:off x="4914599" y="1230374"/>
            <a:ext cx="3569996" cy="482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>
            <p:ph type="title"/>
          </p:nvPr>
        </p:nvSpPr>
        <p:spPr>
          <a:xfrm>
            <a:off x="484213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Political Ads</a:t>
            </a:r>
            <a:endParaRPr b="1"/>
          </a:p>
        </p:txBody>
      </p:sp>
      <p:sp>
        <p:nvSpPr>
          <p:cNvPr id="212" name="Google Shape;212;p27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525" y="1227493"/>
            <a:ext cx="9242374" cy="4601932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3780000" dist="47625">
              <a:srgbClr val="000000">
                <a:alpha val="50000"/>
              </a:srgbClr>
            </a:outerShdw>
          </a:effectLst>
        </p:spPr>
      </p:pic>
      <p:pic>
        <p:nvPicPr>
          <p:cNvPr id="214" name="Google Shape;2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FCC Political Ad Files</a:t>
            </a:r>
            <a:endParaRPr b="1"/>
          </a:p>
        </p:txBody>
      </p:sp>
      <p:sp>
        <p:nvSpPr>
          <p:cNvPr id="220" name="Google Shape;220;p28"/>
          <p:cNvSpPr txBox="1"/>
          <p:nvPr>
            <p:ph idx="1" type="body"/>
          </p:nvPr>
        </p:nvSpPr>
        <p:spPr>
          <a:xfrm>
            <a:off x="197625" y="1518050"/>
            <a:ext cx="82911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b="1" lang="en-US" sz="2400"/>
              <a:t>FCC political file:</a:t>
            </a:r>
            <a:endParaRPr b="1" sz="2400"/>
          </a:p>
          <a:p>
            <a:pPr indent="-323850" lvl="1" marL="7429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</a:pPr>
            <a:r>
              <a:rPr lang="en-US" sz="2400"/>
              <a:t>Stations files of airtime purchases</a:t>
            </a:r>
            <a:endParaRPr sz="2400"/>
          </a:p>
          <a:p>
            <a:pPr indent="-323850" lvl="1" marL="7429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</a:pPr>
            <a:r>
              <a:rPr lang="en-US" sz="2400"/>
              <a:t>Most radio, TV, satellite &amp; cable </a:t>
            </a:r>
            <a:endParaRPr sz="2400"/>
          </a:p>
          <a:p>
            <a:pPr indent="-3810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b="1" lang="en-US" sz="2400"/>
              <a:t>AdData.org </a:t>
            </a:r>
            <a:r>
              <a:rPr lang="en-US" sz="2400"/>
              <a:t>(</a:t>
            </a:r>
            <a:r>
              <a:rPr i="1" lang="en-US" sz="2400"/>
              <a:t>currently paused</a:t>
            </a:r>
            <a:r>
              <a:rPr lang="en-US" sz="2400"/>
              <a:t>)</a:t>
            </a:r>
            <a:endParaRPr sz="2400"/>
          </a:p>
          <a:p>
            <a:pPr indent="-323850" lvl="1" marL="7429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</a:pPr>
            <a:r>
              <a:rPr lang="en-US" sz="2400"/>
              <a:t>Text from over 5.9 million documents </a:t>
            </a:r>
            <a:endParaRPr sz="2400"/>
          </a:p>
          <a:p>
            <a:pPr indent="-323850" lvl="1" marL="7429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</a:pPr>
            <a:r>
              <a:rPr lang="en-US" sz="2400"/>
              <a:t>Extracted, parsed and updated daily</a:t>
            </a:r>
            <a:endParaRPr sz="2400"/>
          </a:p>
          <a:p>
            <a:pPr indent="-323850" lvl="1" marL="7429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</a:pPr>
            <a:r>
              <a:rPr lang="en-US" sz="2400"/>
              <a:t>Contracts, invoices,  and other filings </a:t>
            </a:r>
            <a:endParaRPr sz="2400"/>
          </a:p>
          <a:p>
            <a:pPr indent="-323850" lvl="1" marL="7429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</a:pPr>
            <a:r>
              <a:rPr lang="en-US" sz="2400"/>
              <a:t>“Issue” ad spending not reported to the FEC </a:t>
            </a:r>
            <a:endParaRPr sz="2400"/>
          </a:p>
          <a:p>
            <a:pPr indent="-323850" lvl="1" marL="7429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</a:pPr>
            <a:r>
              <a:rPr lang="en-US" sz="2400"/>
              <a:t>Real-time advertising spending by “dark </a:t>
            </a:r>
            <a:r>
              <a:rPr b="1" lang="en-US" sz="2400"/>
              <a:t>money” groups</a:t>
            </a:r>
            <a:endParaRPr b="1" sz="2400"/>
          </a:p>
        </p:txBody>
      </p:sp>
      <p:sp>
        <p:nvSpPr>
          <p:cNvPr id="221" name="Google Shape;221;p28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8"/>
          <p:cNvPicPr preferRelativeResize="0"/>
          <p:nvPr/>
        </p:nvPicPr>
        <p:blipFill rotWithShape="1">
          <a:blip r:embed="rId3">
            <a:alphaModFix/>
          </a:blip>
          <a:srcRect b="19149" l="24305" r="22275" t="27554"/>
          <a:stretch/>
        </p:blipFill>
        <p:spPr>
          <a:xfrm>
            <a:off x="5712175" y="1518050"/>
            <a:ext cx="3209100" cy="2403900"/>
          </a:xfrm>
          <a:prstGeom prst="roundRect">
            <a:avLst>
              <a:gd fmla="val 23011" name="adj"/>
            </a:avLst>
          </a:prstGeom>
          <a:noFill/>
          <a:ln>
            <a:noFill/>
          </a:ln>
          <a:effectLst>
            <a:outerShdw blurRad="152400" kx="109970" rotWithShape="0" algn="tl" dir="900000" dist="12000" sy="98000" ky="199851">
              <a:srgbClr val="000000">
                <a:alpha val="29409"/>
              </a:srgbClr>
            </a:outerShdw>
          </a:effectLst>
        </p:spPr>
      </p:pic>
      <p:pic>
        <p:nvPicPr>
          <p:cNvPr id="223" name="Google Shape;2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FCC Political Ad Data</a:t>
            </a:r>
            <a:endParaRPr b="1"/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3">
            <a:alphaModFix/>
          </a:blip>
          <a:srcRect b="15482" l="12025" r="14231" t="19129"/>
          <a:stretch/>
        </p:blipFill>
        <p:spPr>
          <a:xfrm rot="266022">
            <a:off x="1981200" y="2409820"/>
            <a:ext cx="7037184" cy="350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 rotWithShape="1">
          <a:blip r:embed="rId4">
            <a:alphaModFix/>
          </a:blip>
          <a:srcRect b="8521" l="14925" r="17631" t="18209"/>
          <a:stretch/>
        </p:blipFill>
        <p:spPr>
          <a:xfrm rot="-375260">
            <a:off x="372218" y="1621212"/>
            <a:ext cx="4740663" cy="289560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31" name="Google Shape;231;p29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 rotWithShape="1">
          <a:blip r:embed="rId3">
            <a:alphaModFix/>
          </a:blip>
          <a:srcRect b="9939" l="3188" r="3857" t="4597"/>
          <a:stretch/>
        </p:blipFill>
        <p:spPr>
          <a:xfrm rot="244664">
            <a:off x="3796654" y="1906227"/>
            <a:ext cx="5275521" cy="368423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0"/>
              </a:srgbClr>
            </a:outerShdw>
          </a:effectLst>
        </p:spPr>
      </p:pic>
      <p:pic>
        <p:nvPicPr>
          <p:cNvPr id="239" name="Google Shape;239;p30"/>
          <p:cNvPicPr preferRelativeResize="0"/>
          <p:nvPr/>
        </p:nvPicPr>
        <p:blipFill rotWithShape="1">
          <a:blip r:embed="rId4">
            <a:alphaModFix/>
          </a:blip>
          <a:srcRect b="15999" l="3774" r="3478" t="11045"/>
          <a:stretch/>
        </p:blipFill>
        <p:spPr>
          <a:xfrm rot="-281182">
            <a:off x="129490" y="2014099"/>
            <a:ext cx="5072811" cy="30308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0"/>
              </a:srgbClr>
            </a:outerShdw>
          </a:effectLst>
        </p:spPr>
      </p:pic>
      <p:sp>
        <p:nvSpPr>
          <p:cNvPr id="240" name="Google Shape;240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FCC Political Ad Data: NAB Filings</a:t>
            </a:r>
            <a:endParaRPr b="1"/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/>
          <p:nvPr>
            <p:ph type="title"/>
          </p:nvPr>
        </p:nvSpPr>
        <p:spPr>
          <a:xfrm>
            <a:off x="-245075" y="198450"/>
            <a:ext cx="924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FCC Political Ad Data: Shell Buyers</a:t>
            </a:r>
            <a:endParaRPr b="1"/>
          </a:p>
        </p:txBody>
      </p:sp>
      <p:sp>
        <p:nvSpPr>
          <p:cNvPr id="247" name="Google Shape;247;p31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90950">
            <a:off x="3452225" y="1997809"/>
            <a:ext cx="5756096" cy="27715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0"/>
              </a:srgbClr>
            </a:outerShdw>
          </a:effectLst>
        </p:spPr>
      </p:pic>
      <p:pic>
        <p:nvPicPr>
          <p:cNvPr id="249" name="Google Shape;24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94528">
            <a:off x="-353299" y="1495246"/>
            <a:ext cx="6007632" cy="28810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0"/>
              </a:srgbClr>
            </a:outerShdw>
          </a:effectLst>
        </p:spPr>
      </p:pic>
      <p:pic>
        <p:nvPicPr>
          <p:cNvPr id="250" name="Google Shape;25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Dark Money Facts</a:t>
            </a:r>
            <a:endParaRPr b="1"/>
          </a:p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457200" y="1272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ts val="2720"/>
              <a:buChar char="•"/>
            </a:pPr>
            <a:r>
              <a:rPr b="1" lang="en-US" sz="2720"/>
              <a:t>Dark money:</a:t>
            </a:r>
            <a:r>
              <a:rPr lang="en-US" sz="2720"/>
              <a:t> spending meant to influence political outcomes where the donor is not disclosed &amp; the source of the money is unknown.</a:t>
            </a:r>
            <a:endParaRPr sz="2720"/>
          </a:p>
          <a:p>
            <a:pPr indent="0" lvl="0" marL="3429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None/>
            </a:pPr>
            <a:r>
              <a:t/>
            </a:r>
            <a:endParaRPr sz="2720"/>
          </a:p>
          <a:p>
            <a:pPr indent="-342900" lvl="0" marL="3429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lt1"/>
              </a:buClr>
              <a:buSzPts val="2720"/>
              <a:buChar char="•"/>
            </a:pPr>
            <a:r>
              <a:rPr lang="en-US" sz="2720"/>
              <a:t>Dark money groups have spent over </a:t>
            </a:r>
            <a:r>
              <a:rPr b="1" lang="en-US" sz="2720"/>
              <a:t>$1 billion — </a:t>
            </a:r>
            <a:r>
              <a:rPr lang="en-US" sz="2720"/>
              <a:t>mainly on television, online ads and mailers — to influence elections in the decade since the 2010 </a:t>
            </a:r>
            <a:r>
              <a:rPr i="1" lang="en-US" sz="2720"/>
              <a:t>Citizens United v. FEC Supreme Court</a:t>
            </a:r>
            <a:r>
              <a:rPr lang="en-US" sz="2720"/>
              <a:t> ruling that fueled politically active nonprofits.</a:t>
            </a:r>
            <a:endParaRPr sz="2720"/>
          </a:p>
        </p:txBody>
      </p:sp>
      <p:sp>
        <p:nvSpPr>
          <p:cNvPr descr="https://www.google.com/a/cpanel/crp.org/images/logo.gif?service=google_gsuite" id="96" name="Google Shape;96;p1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50828">
            <a:off x="731764" y="1613136"/>
            <a:ext cx="2817735" cy="340400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id="257" name="Google Shape;25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26410">
            <a:off x="5340967" y="1201608"/>
            <a:ext cx="2944671" cy="3697516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32"/>
          <p:cNvPicPr preferRelativeResize="0"/>
          <p:nvPr/>
        </p:nvPicPr>
        <p:blipFill rotWithShape="1">
          <a:blip r:embed="rId5">
            <a:alphaModFix/>
          </a:blip>
          <a:srcRect b="13307" l="0" r="0" t="0"/>
          <a:stretch/>
        </p:blipFill>
        <p:spPr>
          <a:xfrm>
            <a:off x="125516" y="2076977"/>
            <a:ext cx="4339534" cy="169903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0"/>
              </a:srgbClr>
            </a:outerShdw>
          </a:effectLst>
        </p:spPr>
      </p:pic>
      <p:pic>
        <p:nvPicPr>
          <p:cNvPr id="259" name="Google Shape;259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6499" y="2305577"/>
            <a:ext cx="4419952" cy="127427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0"/>
              </a:srgbClr>
            </a:outerShdw>
          </a:effectLst>
        </p:spPr>
      </p:pic>
      <p:pic>
        <p:nvPicPr>
          <p:cNvPr id="260" name="Google Shape;260;p32"/>
          <p:cNvPicPr preferRelativeResize="0"/>
          <p:nvPr/>
        </p:nvPicPr>
        <p:blipFill rotWithShape="1">
          <a:blip r:embed="rId7">
            <a:alphaModFix/>
          </a:blip>
          <a:srcRect b="23865" l="32946" r="18653" t="56819"/>
          <a:stretch/>
        </p:blipFill>
        <p:spPr>
          <a:xfrm>
            <a:off x="365240" y="4165309"/>
            <a:ext cx="3131841" cy="133820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0"/>
              </a:srgbClr>
            </a:outerShdw>
          </a:effectLst>
        </p:spPr>
      </p:pic>
      <p:pic>
        <p:nvPicPr>
          <p:cNvPr id="261" name="Google Shape;261;p32"/>
          <p:cNvPicPr preferRelativeResize="0"/>
          <p:nvPr/>
        </p:nvPicPr>
        <p:blipFill rotWithShape="1">
          <a:blip r:embed="rId8">
            <a:alphaModFix/>
          </a:blip>
          <a:srcRect b="24324" l="31033" r="33405" t="59551"/>
          <a:stretch/>
        </p:blipFill>
        <p:spPr>
          <a:xfrm>
            <a:off x="5222488" y="4340461"/>
            <a:ext cx="3034007" cy="137820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0"/>
              </a:srgbClr>
            </a:outerShdw>
          </a:effectLst>
        </p:spPr>
      </p:pic>
      <p:sp>
        <p:nvSpPr>
          <p:cNvPr id="262" name="Google Shape;262;p32"/>
          <p:cNvSpPr txBox="1"/>
          <p:nvPr>
            <p:ph type="title"/>
          </p:nvPr>
        </p:nvSpPr>
        <p:spPr>
          <a:xfrm>
            <a:off x="-49200" y="262925"/>
            <a:ext cx="924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FCC Political Ad Data: Shell Buyers</a:t>
            </a:r>
            <a:endParaRPr b="1"/>
          </a:p>
        </p:txBody>
      </p:sp>
      <p:sp>
        <p:nvSpPr>
          <p:cNvPr id="263" name="Google Shape;263;p32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FCC Political Ad Data: Shell Buyers</a:t>
            </a:r>
            <a:endParaRPr b="1"/>
          </a:p>
        </p:txBody>
      </p:sp>
      <p:sp>
        <p:nvSpPr>
          <p:cNvPr id="270" name="Google Shape;270;p33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pbs.twimg.com/media/Duz_TlUXQAAe7oF.jpg" id="271" name="Google Shape;27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843" y="1319600"/>
            <a:ext cx="7741266" cy="467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FCC Political Ad Data: Case Study</a:t>
            </a:r>
            <a:endParaRPr b="1"/>
          </a:p>
        </p:txBody>
      </p:sp>
      <p:sp>
        <p:nvSpPr>
          <p:cNvPr id="278" name="Google Shape;278;p34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34"/>
          <p:cNvPicPr preferRelativeResize="0"/>
          <p:nvPr/>
        </p:nvPicPr>
        <p:blipFill rotWithShape="1">
          <a:blip r:embed="rId3">
            <a:alphaModFix/>
          </a:blip>
          <a:srcRect b="14291" l="6716" r="7945" t="18706"/>
          <a:stretch/>
        </p:blipFill>
        <p:spPr>
          <a:xfrm>
            <a:off x="155013" y="1417638"/>
            <a:ext cx="8833977" cy="389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150" y="209351"/>
            <a:ext cx="8239699" cy="58191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87" name="Google Shape;28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Digital Ad Data</a:t>
            </a:r>
            <a:endParaRPr b="1"/>
          </a:p>
        </p:txBody>
      </p:sp>
      <p:sp>
        <p:nvSpPr>
          <p:cNvPr id="293" name="Google Shape;293;p36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3375" y="1335274"/>
            <a:ext cx="4472075" cy="2872824"/>
          </a:xfrm>
          <a:prstGeom prst="rect">
            <a:avLst/>
          </a:prstGeom>
          <a:noFill/>
          <a:ln>
            <a:noFill/>
          </a:ln>
          <a:effectLst>
            <a:outerShdw blurRad="414338" rotWithShape="0" algn="bl" dir="5400000" dist="38100">
              <a:srgbClr val="000000">
                <a:alpha val="44000"/>
              </a:srgbClr>
            </a:outerShdw>
          </a:effectLst>
        </p:spPr>
      </p:pic>
      <p:pic>
        <p:nvPicPr>
          <p:cNvPr id="295" name="Google Shape;2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300" y="1545506"/>
            <a:ext cx="6089398" cy="2744669"/>
          </a:xfrm>
          <a:prstGeom prst="rect">
            <a:avLst/>
          </a:prstGeom>
          <a:noFill/>
          <a:ln>
            <a:noFill/>
          </a:ln>
          <a:effectLst>
            <a:outerShdw blurRad="642938" rotWithShape="0" algn="bl" dir="5400000" dist="38100">
              <a:srgbClr val="000000">
                <a:alpha val="43000"/>
              </a:srgbClr>
            </a:outerShdw>
          </a:effectLst>
        </p:spPr>
      </p:pic>
      <p:pic>
        <p:nvPicPr>
          <p:cNvPr id="296" name="Google Shape;29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8715" y="2924142"/>
            <a:ext cx="3580600" cy="2970324"/>
          </a:xfrm>
          <a:prstGeom prst="rect">
            <a:avLst/>
          </a:prstGeom>
          <a:noFill/>
          <a:ln>
            <a:noFill/>
          </a:ln>
          <a:effectLst>
            <a:outerShdw blurRad="657225" rotWithShape="0" algn="bl" dir="5400000" dist="133350">
              <a:srgbClr val="000000">
                <a:alpha val="50000"/>
              </a:srgbClr>
            </a:outerShdw>
          </a:effectLst>
        </p:spPr>
      </p:pic>
      <p:pic>
        <p:nvPicPr>
          <p:cNvPr id="297" name="Google Shape;29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579" y="1143000"/>
            <a:ext cx="4237346" cy="512942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7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Digital Ad Data: AdData.org</a:t>
            </a:r>
            <a:endParaRPr b="1"/>
          </a:p>
        </p:txBody>
      </p:sp>
      <p:sp>
        <p:nvSpPr>
          <p:cNvPr id="304" name="Google Shape;304;p37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:\transfer\Business-Labor-Ideology Split in PAC &amp; Individual Donations to Candidates, Parties Super PACs and Outside Spending Groups _ OpenSecrets_files\os_logo_home.png" id="305" name="Google Shape;30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302064"/>
            <a:ext cx="1630801" cy="527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Digital Ad Data: AdData.org</a:t>
            </a:r>
            <a:endParaRPr b="1"/>
          </a:p>
        </p:txBody>
      </p:sp>
      <p:sp>
        <p:nvSpPr>
          <p:cNvPr id="311" name="Google Shape;311;p38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375" y="1566826"/>
            <a:ext cx="3826426" cy="33444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3" name="Google Shape;3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795" y="1552212"/>
            <a:ext cx="3826429" cy="33736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314" name="Google Shape;314;p38"/>
          <p:cNvGrpSpPr/>
          <p:nvPr/>
        </p:nvGrpSpPr>
        <p:grpSpPr>
          <a:xfrm>
            <a:off x="4555375" y="1126277"/>
            <a:ext cx="4321981" cy="4908524"/>
            <a:chOff x="5986025" y="689944"/>
            <a:chExt cx="5802874" cy="6674632"/>
          </a:xfrm>
        </p:grpSpPr>
        <p:pic>
          <p:nvPicPr>
            <p:cNvPr id="315" name="Google Shape;315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86026" y="689944"/>
              <a:ext cx="5802874" cy="227910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>
                <a:srgbClr val="000000">
                  <a:alpha val="50000"/>
                </a:srgbClr>
              </a:outerShdw>
            </a:effectLst>
          </p:spPr>
        </p:pic>
        <p:pic>
          <p:nvPicPr>
            <p:cNvPr id="316" name="Google Shape;316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986025" y="2908225"/>
              <a:ext cx="5802874" cy="445635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317" name="Google Shape;31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177" y="1359788"/>
            <a:ext cx="4851101" cy="4441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8" name="Google Shape;318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58799" y="1126287"/>
            <a:ext cx="4851100" cy="320960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9" name="Google Shape;319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50" y="1743200"/>
            <a:ext cx="5347000" cy="2540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5" name="Google Shape;325;p39"/>
          <p:cNvSpPr txBox="1"/>
          <p:nvPr>
            <p:ph type="title"/>
          </p:nvPr>
        </p:nvSpPr>
        <p:spPr>
          <a:xfrm>
            <a:off x="-1502225" y="183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Digital Ad Data</a:t>
            </a:r>
            <a:endParaRPr b="1"/>
          </a:p>
        </p:txBody>
      </p:sp>
      <p:sp>
        <p:nvSpPr>
          <p:cNvPr id="326" name="Google Shape;326;p39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39"/>
          <p:cNvPicPr preferRelativeResize="0"/>
          <p:nvPr/>
        </p:nvPicPr>
        <p:blipFill rotWithShape="1">
          <a:blip r:embed="rId4">
            <a:alphaModFix/>
          </a:blip>
          <a:srcRect b="6349" l="0" r="0" t="0"/>
          <a:stretch/>
        </p:blipFill>
        <p:spPr>
          <a:xfrm>
            <a:off x="5035650" y="254450"/>
            <a:ext cx="3736775" cy="5812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8" name="Google Shape;32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0"/>
          <p:cNvSpPr txBox="1"/>
          <p:nvPr>
            <p:ph type="title"/>
          </p:nvPr>
        </p:nvSpPr>
        <p:spPr>
          <a:xfrm>
            <a:off x="-1502225" y="183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Digital Ad Data</a:t>
            </a:r>
            <a:endParaRPr b="1"/>
          </a:p>
        </p:txBody>
      </p:sp>
      <p:sp>
        <p:nvSpPr>
          <p:cNvPr id="334" name="Google Shape;334;p40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22326"/>
            <a:ext cx="6019773" cy="274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2800" y="360763"/>
            <a:ext cx="3366406" cy="626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"/>
          <p:cNvSpPr txBox="1"/>
          <p:nvPr>
            <p:ph type="title"/>
          </p:nvPr>
        </p:nvSpPr>
        <p:spPr>
          <a:xfrm>
            <a:off x="457200" y="132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Digital Ad Data</a:t>
            </a:r>
            <a:endParaRPr b="1"/>
          </a:p>
        </p:txBody>
      </p:sp>
      <p:sp>
        <p:nvSpPr>
          <p:cNvPr id="343" name="Google Shape;343;p41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763" y="1326738"/>
            <a:ext cx="7276469" cy="46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Types of Dark Money</a:t>
            </a:r>
            <a:endParaRPr b="1"/>
          </a:p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228600" y="1423987"/>
            <a:ext cx="8686800" cy="4909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b="1" lang="en-US" sz="2100"/>
              <a:t>Politically active 501(c) nonprofits </a:t>
            </a:r>
            <a:r>
              <a:rPr lang="en-US" sz="2100"/>
              <a:t>are allowed varying levels of politicking</a:t>
            </a:r>
            <a:endParaRPr b="1" sz="2100"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</a:pPr>
            <a:r>
              <a:rPr b="1" lang="en-US" sz="1900"/>
              <a:t>501(c)(3) </a:t>
            </a:r>
            <a:r>
              <a:rPr b="1" lang="en-US" sz="1700"/>
              <a:t>groups</a:t>
            </a:r>
            <a:r>
              <a:rPr lang="en-US" sz="1700"/>
              <a:t>  are banned from political activities, but allowed some GOTV activity. </a:t>
            </a:r>
            <a:endParaRPr sz="2900"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</a:pPr>
            <a:r>
              <a:rPr b="1" lang="en-US" sz="1900"/>
              <a:t>501(c)(4) </a:t>
            </a:r>
            <a:r>
              <a:rPr lang="en-US" sz="1700"/>
              <a:t>groups may engage in political activities but it cannot be their primary purpose.</a:t>
            </a:r>
            <a:endParaRPr sz="2900"/>
          </a:p>
          <a:p>
            <a:pPr indent="-234950" lvl="2" marL="11430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en-US" sz="1700"/>
              <a:t>The IRS never defined “primary” or how a percentage should be calculated.</a:t>
            </a:r>
            <a:endParaRPr sz="2500"/>
          </a:p>
          <a:p>
            <a:pPr indent="-234950" lvl="2" marL="114300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b="1" i="1" lang="en-US" sz="1700"/>
              <a:t>De facto rule: </a:t>
            </a:r>
            <a:r>
              <a:rPr lang="en-US" sz="1700"/>
              <a:t>49.9% of overall expenditures</a:t>
            </a:r>
            <a:endParaRPr sz="2500"/>
          </a:p>
          <a:p>
            <a:pPr indent="-292100" lvl="1" marL="74295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–"/>
            </a:pPr>
            <a:r>
              <a:rPr b="1" lang="en-US" sz="2100"/>
              <a:t>Other 501(c) organizations that </a:t>
            </a:r>
            <a:r>
              <a:rPr lang="en-US" sz="2100"/>
              <a:t>may engage in political activities with the same general limits as 501(c)(4) organizations</a:t>
            </a:r>
            <a:endParaRPr sz="2100"/>
          </a:p>
          <a:p>
            <a:pPr indent="-3619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b="1" lang="en-US" sz="2100"/>
              <a:t>Limited Liability Companies (LLC) or “shell” companies</a:t>
            </a:r>
            <a:r>
              <a:rPr lang="en-US" sz="2100"/>
              <a:t> </a:t>
            </a:r>
            <a:endParaRPr sz="3300"/>
          </a:p>
          <a:p>
            <a:pPr indent="-349250" lvl="0" marL="3429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b="1" lang="en-US" sz="2100"/>
              <a:t>Non-entities </a:t>
            </a:r>
            <a:endParaRPr b="1" sz="2100"/>
          </a:p>
          <a:p>
            <a:pPr indent="-304800" lvl="1" marL="742950" rtl="0" algn="l">
              <a:spcBef>
                <a:spcPts val="400"/>
              </a:spcBef>
              <a:spcAft>
                <a:spcPts val="0"/>
              </a:spcAft>
              <a:buSzPts val="2100"/>
              <a:buChar char="–"/>
            </a:pPr>
            <a:r>
              <a:rPr lang="en-US" sz="2100"/>
              <a:t>Fiscal sponsorship</a:t>
            </a:r>
            <a:endParaRPr sz="2100"/>
          </a:p>
          <a:p>
            <a:pPr indent="-304800" lvl="1" marL="742950" rtl="0" algn="l">
              <a:spcBef>
                <a:spcPts val="400"/>
              </a:spcBef>
              <a:spcAft>
                <a:spcPts val="0"/>
              </a:spcAft>
              <a:buSzPts val="2100"/>
              <a:buChar char="–"/>
            </a:pPr>
            <a:r>
              <a:rPr lang="en-US" sz="2100"/>
              <a:t>Digital spenders</a:t>
            </a:r>
            <a:endParaRPr sz="2100"/>
          </a:p>
        </p:txBody>
      </p:sp>
      <p:sp>
        <p:nvSpPr>
          <p:cNvPr id="105" name="Google Shape;105;p15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457200" y="-1777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DarkMoney.org </a:t>
            </a:r>
            <a:endParaRPr b="1"/>
          </a:p>
        </p:txBody>
      </p:sp>
      <p:sp>
        <p:nvSpPr>
          <p:cNvPr id="112" name="Google Shape;112;p16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b="7689" l="12774" r="11099" t="10850"/>
          <a:stretch/>
        </p:blipFill>
        <p:spPr>
          <a:xfrm>
            <a:off x="741475" y="1104137"/>
            <a:ext cx="7945325" cy="477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457200" y="-2085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Dark Money Sources: FEC Data</a:t>
            </a:r>
            <a:endParaRPr b="1"/>
          </a:p>
        </p:txBody>
      </p:sp>
      <p:sp>
        <p:nvSpPr>
          <p:cNvPr id="120" name="Google Shape;120;p17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b="2853" l="2410" r="5218" t="64531"/>
          <a:stretch/>
        </p:blipFill>
        <p:spPr>
          <a:xfrm>
            <a:off x="244963" y="1142750"/>
            <a:ext cx="8708124" cy="42464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2" name="Google Shape;12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/>
          <p:nvPr/>
        </p:nvSpPr>
        <p:spPr>
          <a:xfrm>
            <a:off x="-22186" y="6237132"/>
            <a:ext cx="9242385" cy="657156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8"/>
          <p:cNvSpPr txBox="1"/>
          <p:nvPr>
            <p:ph type="title"/>
          </p:nvPr>
        </p:nvSpPr>
        <p:spPr>
          <a:xfrm>
            <a:off x="457200" y="2122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FEC Disclosure Loopholes</a:t>
            </a:r>
            <a:endParaRPr b="1"/>
          </a:p>
        </p:txBody>
      </p:sp>
      <p:sp>
        <p:nvSpPr>
          <p:cNvPr id="129" name="Google Shape;129;p18"/>
          <p:cNvSpPr txBox="1"/>
          <p:nvPr/>
        </p:nvSpPr>
        <p:spPr>
          <a:xfrm>
            <a:off x="4715825" y="5358750"/>
            <a:ext cx="2787600" cy="7140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OPENSECRETS VIDEO</a:t>
            </a:r>
            <a:endParaRPr b="1" sz="17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EXPLAINER: </a:t>
            </a:r>
            <a:r>
              <a:rPr b="1" lang="en-US" sz="1600" u="sng">
                <a:solidFill>
                  <a:srgbClr val="0563C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crp.org/vecie</a:t>
            </a:r>
            <a:endParaRPr b="1" sz="12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 rotWithShape="1">
          <a:blip r:embed="rId4">
            <a:alphaModFix/>
          </a:blip>
          <a:srcRect b="6189" l="73933" r="3015" t="54784"/>
          <a:stretch/>
        </p:blipFill>
        <p:spPr>
          <a:xfrm>
            <a:off x="2391490" y="4135556"/>
            <a:ext cx="1054800" cy="927900"/>
          </a:xfrm>
          <a:prstGeom prst="ellipse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4">
            <a:alphaModFix/>
          </a:blip>
          <a:srcRect b="26903" l="51560" r="26512" t="35766"/>
          <a:stretch/>
        </p:blipFill>
        <p:spPr>
          <a:xfrm>
            <a:off x="70700" y="3247930"/>
            <a:ext cx="1003500" cy="887700"/>
          </a:xfrm>
          <a:prstGeom prst="ellipse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 b="27887" l="4471" r="73599" t="34785"/>
          <a:stretch/>
        </p:blipFill>
        <p:spPr>
          <a:xfrm>
            <a:off x="547913" y="4155719"/>
            <a:ext cx="1054800" cy="933000"/>
          </a:xfrm>
          <a:prstGeom prst="ellipse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3" name="Google Shape;133;p18"/>
          <p:cNvSpPr txBox="1"/>
          <p:nvPr/>
        </p:nvSpPr>
        <p:spPr>
          <a:xfrm>
            <a:off x="457200" y="1530325"/>
            <a:ext cx="3642600" cy="122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Independent</a:t>
            </a:r>
            <a:endParaRPr b="1"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Expenditures</a:t>
            </a:r>
            <a:endParaRPr b="1"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“Express Advocacy”</a:t>
            </a:r>
            <a:endParaRPr b="1"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1202712" y="3352892"/>
            <a:ext cx="1413900" cy="927900"/>
          </a:xfrm>
          <a:prstGeom prst="wedgeEllipseCallout">
            <a:avLst>
              <a:gd fmla="val 15588" name="adj1"/>
              <a:gd fmla="val 121552" name="adj2"/>
            </a:avLst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Verdana"/>
                <a:ea typeface="Verdana"/>
                <a:cs typeface="Verdana"/>
                <a:sym typeface="Verdana"/>
              </a:rPr>
              <a:t>Magic Words</a:t>
            </a:r>
            <a:endParaRPr b="1" sz="1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5140950" y="1267689"/>
            <a:ext cx="38259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Electioneering Communications </a:t>
            </a:r>
            <a:endParaRPr b="1"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“Issue Ads”</a:t>
            </a:r>
            <a:endParaRPr b="1"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4">
            <a:alphaModFix/>
          </a:blip>
          <a:srcRect b="4351" l="27499" r="49449" t="56622"/>
          <a:stretch/>
        </p:blipFill>
        <p:spPr>
          <a:xfrm>
            <a:off x="2719971" y="3061183"/>
            <a:ext cx="1054800" cy="927900"/>
          </a:xfrm>
          <a:prstGeom prst="ellipse">
            <a:avLst/>
          </a:prstGeom>
          <a:noFill/>
          <a:ln cap="flat" cmpd="sng" w="2857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7" name="Google Shape;13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7309">
            <a:off x="4233175" y="3061960"/>
            <a:ext cx="2816521" cy="1509772"/>
          </a:xfrm>
          <a:prstGeom prst="rect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8" name="Google Shape;13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95469">
            <a:off x="6090506" y="3519892"/>
            <a:ext cx="3032969" cy="1620175"/>
          </a:xfrm>
          <a:prstGeom prst="rect">
            <a:avLst/>
          </a:prstGeom>
          <a:noFill/>
          <a:ln cap="flat" cmpd="sng" w="19050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9" name="Google Shape;13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>
            <p:ph type="title"/>
          </p:nvPr>
        </p:nvSpPr>
        <p:spPr>
          <a:xfrm>
            <a:off x="457200" y="-2085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2020 Dark Money</a:t>
            </a:r>
            <a:endParaRPr b="1"/>
          </a:p>
        </p:txBody>
      </p:sp>
      <p:sp>
        <p:nvSpPr>
          <p:cNvPr id="145" name="Google Shape;145;p19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25" y="804713"/>
            <a:ext cx="8839200" cy="49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457200" y="-2085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Dark Money Sources: FEC Data</a:t>
            </a:r>
            <a:endParaRPr b="1"/>
          </a:p>
        </p:txBody>
      </p:sp>
      <p:sp>
        <p:nvSpPr>
          <p:cNvPr id="153" name="Google Shape;153;p20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29350"/>
            <a:ext cx="4110983" cy="53151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5" name="Google Shape;15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8575" y="829350"/>
            <a:ext cx="3848238" cy="53151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6" name="Google Shape;15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75" y="781300"/>
            <a:ext cx="4034076" cy="87485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2" name="Google Shape;162;p21"/>
          <p:cNvSpPr txBox="1"/>
          <p:nvPr>
            <p:ph type="title"/>
          </p:nvPr>
        </p:nvSpPr>
        <p:spPr>
          <a:xfrm>
            <a:off x="457200" y="-2085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 sz="3300"/>
              <a:t>FEC-reported </a:t>
            </a:r>
            <a:r>
              <a:rPr b="1" lang="en-US" sz="3300"/>
              <a:t>Spending vs. Total Dark Money</a:t>
            </a:r>
            <a:endParaRPr b="1" sz="3300"/>
          </a:p>
        </p:txBody>
      </p:sp>
      <p:sp>
        <p:nvSpPr>
          <p:cNvPr id="163" name="Google Shape;163;p21"/>
          <p:cNvSpPr/>
          <p:nvPr/>
        </p:nvSpPr>
        <p:spPr>
          <a:xfrm>
            <a:off x="-22186" y="6237132"/>
            <a:ext cx="9242400" cy="657300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8432" y="1213175"/>
            <a:ext cx="4545393" cy="4065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5" name="Google Shape;16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775" y="6277350"/>
            <a:ext cx="1776381" cy="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FFFFFF"/>
      </a:accent2>
      <a:accent3>
        <a:srgbClr val="D8D8D8"/>
      </a:accent3>
      <a:accent4>
        <a:srgbClr val="1F497D"/>
      </a:accent4>
      <a:accent5>
        <a:srgbClr val="4BACC6"/>
      </a:accent5>
      <a:accent6>
        <a:srgbClr val="D8D8D8"/>
      </a:accent6>
      <a:hlink>
        <a:srgbClr val="1F497D"/>
      </a:hlink>
      <a:folHlink>
        <a:srgbClr val="D8D8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