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roxima Nova"/>
      <p:regular r:id="rId29"/>
      <p:bold r:id="rId30"/>
      <p:italic r:id="rId31"/>
      <p:boldItalic r:id="rId32"/>
    </p:embeddedFont>
    <p:embeddedFont>
      <p:font typeface="Robo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italic.fntdata"/><Relationship Id="rId30" Type="http://schemas.openxmlformats.org/officeDocument/2006/relationships/font" Target="fonts/ProximaNova-bold.fntdata"/><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font" Target="fonts/ProximaNova-boldItalic.fntdata"/><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pn.org/directory/#TX" TargetMode="External"/><Relationship Id="rId3" Type="http://schemas.openxmlformats.org/officeDocument/2006/relationships/hyperlink" Target="https://spn.org/directory/#TX"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eg.state.nv.us/App/NELIS/REL/79th2017" TargetMode="External"/><Relationship Id="rId3" Type="http://schemas.openxmlformats.org/officeDocument/2006/relationships/hyperlink" Target="http://my.ilga.gov/"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a9b1ade3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1a9b1ade3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the model legislation tracker it took a few weeks to put together the capstone story to the project. We wanted to get as many eyes on the story so we went with the most kinda click-batee, bills we found. We also wanted to clearly show normal people, consumers how model legislation is everywhere. </a:t>
            </a:r>
            <a:endParaRPr/>
          </a:p>
          <a:p>
            <a:pPr indent="0" lvl="0" marL="0" rtl="0" algn="l">
              <a:spcBef>
                <a:spcPts val="0"/>
              </a:spcBef>
              <a:spcAft>
                <a:spcPts val="0"/>
              </a:spcAft>
              <a:buNone/>
            </a:pPr>
            <a:r>
              <a:rPr lang="en" sz="1500">
                <a:solidFill>
                  <a:srgbClr val="111111"/>
                </a:solidFill>
                <a:highlight>
                  <a:srgbClr val="FFFFFF"/>
                </a:highlight>
              </a:rPr>
              <a:t>Repair Association, ALEC, Beef/Milk industry</a:t>
            </a:r>
            <a:endParaRPr sz="1500">
              <a:solidFill>
                <a:srgbClr val="111111"/>
              </a:solidFill>
              <a:highlight>
                <a:srgbClr val="FFFFFF"/>
              </a:highlight>
            </a:endParaRPr>
          </a:p>
          <a:p>
            <a:pPr indent="0" lvl="0" marL="0" rtl="0" algn="l">
              <a:spcBef>
                <a:spcPts val="0"/>
              </a:spcBef>
              <a:spcAft>
                <a:spcPts val="0"/>
              </a:spcAft>
              <a:buNone/>
            </a:pPr>
            <a:r>
              <a:rPr lang="en" sz="1500">
                <a:solidFill>
                  <a:srgbClr val="111111"/>
                </a:solidFill>
                <a:highlight>
                  <a:srgbClr val="FFFFFF"/>
                </a:highlight>
              </a:rPr>
              <a:t>National Catholic Society for Animal Welfare, Petland had a counter bill</a:t>
            </a:r>
            <a:endParaRPr sz="1500">
              <a:solidFill>
                <a:srgbClr val="111111"/>
              </a:solidFill>
              <a:highlight>
                <a:srgbClr val="FFFFFF"/>
              </a:highlight>
            </a:endParaRPr>
          </a:p>
          <a:p>
            <a:pPr indent="0" lvl="0" marL="0" rtl="0" algn="l">
              <a:spcBef>
                <a:spcPts val="0"/>
              </a:spcBef>
              <a:spcAft>
                <a:spcPts val="0"/>
              </a:spcAft>
              <a:buNone/>
            </a:pPr>
            <a:r>
              <a:t/>
            </a:r>
            <a:endParaRPr sz="1500">
              <a:solidFill>
                <a:srgbClr val="111111"/>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a9b1ade35_2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1a9b1ade35_2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1a9b1ade35_2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1a9b1ade35_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a9b1ade35_2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1a9b1ade35_2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1a9b1ade35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1a9b1ade35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a9b1ade35_7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1a9b1ade35_7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a9b1ade35_7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a9b1ade35_7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a9b1ade35_7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a9b1ade35_7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a9b1ade35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a9b1ade35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1a9b1ade35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1a9b1ade35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1a9b1ade35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1a9b1ade35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rPr lang="en" sz="1400">
                <a:solidFill>
                  <a:schemeClr val="dk1"/>
                </a:solidFill>
              </a:rPr>
              <a:t>BACKGROUND ON THE PROJECT B/C IT ILLUSTRATES HOW WE THINK ABOUT MODEL LEGISLATION</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 sz="1400">
                <a:solidFill>
                  <a:schemeClr val="dk1"/>
                </a:solidFill>
              </a:rPr>
              <a:t>UNDERSTANDING INFLUENCE - One of the primary goals I had covering Legislatures. Voters elect representatives. Whose agenda do those representatives pursue? PUT SIMPLY IT’S TO UNDERSTAND WHY DO LEGISLATURES DO WHAT THEY DO?</a:t>
            </a:r>
            <a:endParaRPr sz="1400">
              <a:solidFill>
                <a:schemeClr val="dk1"/>
              </a:solidFill>
            </a:endParaRPr>
          </a:p>
          <a:p>
            <a:pPr indent="-317500" lvl="1" marL="914400" rtl="0" algn="l">
              <a:lnSpc>
                <a:spcPct val="115000"/>
              </a:lnSpc>
              <a:spcBef>
                <a:spcPts val="0"/>
              </a:spcBef>
              <a:spcAft>
                <a:spcPts val="0"/>
              </a:spcAft>
              <a:buClr>
                <a:schemeClr val="dk1"/>
              </a:buClr>
              <a:buSzPts val="1400"/>
              <a:buAutoNum type="alphaLcPeriod"/>
            </a:pPr>
            <a:r>
              <a:rPr lang="en" sz="1400">
                <a:solidFill>
                  <a:schemeClr val="dk1"/>
                </a:solidFill>
              </a:rPr>
              <a:t>Arizona lawmakers, according to the last count I saw, had introduced 70 bills to alter elections in some way. I think we know the motivations behind that, but you get the idea. In a state where the cost of living has skyrocketed, that’s in a drought that threatens its very existence, that’s predicted to be among the most disrupted places due to climate changes … why are we talking about these topics?</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startAt="2"/>
            </a:pPr>
            <a:r>
              <a:rPr lang="en" sz="1400">
                <a:solidFill>
                  <a:schemeClr val="dk1"/>
                </a:solidFill>
              </a:rPr>
              <a:t>Who is setting the agenda? And why? Industry; partisan; donors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startAt="3"/>
            </a:pPr>
            <a:r>
              <a:rPr lang="en" sz="1400">
                <a:solidFill>
                  <a:schemeClr val="dk1"/>
                </a:solidFill>
              </a:rPr>
              <a:t>“Everybody knows that …”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1a9b1ade35_7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1a9b1ade35_7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1a9b1ade35_7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1a9b1ade35_7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1a9b1ade35_7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1a9b1ade35_7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1a9b1ade35_7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1a9b1ade35_7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1a9b1ade35_5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1a9b1ade35_5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AutoNum type="arabicPeriod"/>
            </a:pPr>
            <a:r>
              <a:rPr lang="en" sz="1400">
                <a:solidFill>
                  <a:schemeClr val="dk1"/>
                </a:solidFill>
              </a:rPr>
              <a:t>Model legislation was a less-understood aspect of influence and agenda. </a:t>
            </a:r>
            <a:endParaRPr sz="1400">
              <a:solidFill>
                <a:schemeClr val="dk1"/>
              </a:solidFill>
            </a:endParaRPr>
          </a:p>
          <a:p>
            <a:pPr indent="-317500" lvl="1" marL="914400" rtl="0" algn="l">
              <a:lnSpc>
                <a:spcPct val="115000"/>
              </a:lnSpc>
              <a:spcBef>
                <a:spcPts val="0"/>
              </a:spcBef>
              <a:spcAft>
                <a:spcPts val="0"/>
              </a:spcAft>
              <a:buClr>
                <a:schemeClr val="dk1"/>
              </a:buClr>
              <a:buSzPts val="1400"/>
              <a:buAutoNum type="alphaLcPeriod"/>
            </a:pPr>
            <a:r>
              <a:rPr lang="en" sz="1400">
                <a:solidFill>
                  <a:schemeClr val="dk1"/>
                </a:solidFill>
              </a:rPr>
              <a:t>It’s been around a long time. Trayvon Martin - stand your ground law (ALEC model) the reason police didn’t initially charge George Zimmerman</a:t>
            </a:r>
            <a:endParaRPr sz="1400">
              <a:solidFill>
                <a:schemeClr val="dk1"/>
              </a:solidFill>
            </a:endParaRPr>
          </a:p>
          <a:p>
            <a:pPr indent="-317500" lvl="1" marL="914400" rtl="0" algn="l">
              <a:lnSpc>
                <a:spcPct val="115000"/>
              </a:lnSpc>
              <a:spcBef>
                <a:spcPts val="0"/>
              </a:spcBef>
              <a:spcAft>
                <a:spcPts val="0"/>
              </a:spcAft>
              <a:buClr>
                <a:schemeClr val="dk1"/>
              </a:buClr>
              <a:buSzPts val="1400"/>
              <a:buAutoNum type="alphaLcPeriod"/>
            </a:pPr>
            <a:r>
              <a:rPr lang="en" sz="1400">
                <a:solidFill>
                  <a:schemeClr val="dk1"/>
                </a:solidFill>
              </a:rPr>
              <a:t>Others had done work. Data scientist Joe Walsh while at the </a:t>
            </a:r>
            <a:r>
              <a:rPr lang="en" sz="1400">
                <a:solidFill>
                  <a:schemeClr val="dk1"/>
                </a:solidFill>
                <a:highlight>
                  <a:srgbClr val="FFFFFF"/>
                </a:highlight>
                <a:latin typeface="Roboto"/>
                <a:ea typeface="Roboto"/>
                <a:cs typeface="Roboto"/>
                <a:sym typeface="Roboto"/>
              </a:rPr>
              <a:t>Center for Data Science and Public Policy had shown how algorithms could identify copied text in bills; the Arizona Center for Investigative Reporting did a 2016 project looking at Arizona lawmakers’ use of model bills.</a:t>
            </a:r>
            <a:endParaRPr sz="1400">
              <a:solidFill>
                <a:schemeClr val="dk1"/>
              </a:solidFill>
              <a:highlight>
                <a:srgbClr val="FFFFFF"/>
              </a:highlight>
              <a:latin typeface="Roboto"/>
              <a:ea typeface="Roboto"/>
              <a:cs typeface="Roboto"/>
              <a:sym typeface="Roboto"/>
            </a:endParaRPr>
          </a:p>
          <a:p>
            <a:pPr indent="-317500" lvl="1" marL="914400" rtl="0" algn="l">
              <a:lnSpc>
                <a:spcPct val="115000"/>
              </a:lnSpc>
              <a:spcBef>
                <a:spcPts val="0"/>
              </a:spcBef>
              <a:spcAft>
                <a:spcPts val="0"/>
              </a:spcAft>
              <a:buClr>
                <a:schemeClr val="dk1"/>
              </a:buClr>
              <a:buSzPts val="1400"/>
              <a:buFont typeface="Roboto"/>
              <a:buAutoNum type="alphaLcPeriod"/>
            </a:pPr>
            <a:r>
              <a:rPr lang="en" sz="1400">
                <a:solidFill>
                  <a:schemeClr val="dk1"/>
                </a:solidFill>
                <a:highlight>
                  <a:srgbClr val="FFFFFF"/>
                </a:highlight>
                <a:latin typeface="Roboto"/>
                <a:ea typeface="Roboto"/>
                <a:cs typeface="Roboto"/>
                <a:sym typeface="Roboto"/>
              </a:rPr>
              <a:t>But after hearing them talk about their approach at an IRE session that year, I thought what was truly needed from an investigative reporting standpoint was to show the whole game. Who was writing them? Why? What did they get out of it? How did lawmakers get these bills? Why were they so eager to carry the water of model bill factories?</a:t>
            </a:r>
            <a:endParaRPr sz="1400">
              <a:solidFill>
                <a:schemeClr val="dk1"/>
              </a:solidFill>
              <a:highlight>
                <a:srgbClr val="FFFFFF"/>
              </a:highlight>
              <a:latin typeface="Roboto"/>
              <a:ea typeface="Roboto"/>
              <a:cs typeface="Roboto"/>
              <a:sym typeface="Roboto"/>
            </a:endParaRPr>
          </a:p>
          <a:p>
            <a:pPr indent="-317500" lvl="1" marL="914400" rtl="0" algn="l">
              <a:lnSpc>
                <a:spcPct val="115000"/>
              </a:lnSpc>
              <a:spcBef>
                <a:spcPts val="0"/>
              </a:spcBef>
              <a:spcAft>
                <a:spcPts val="0"/>
              </a:spcAft>
              <a:buClr>
                <a:schemeClr val="dk1"/>
              </a:buClr>
              <a:buSzPts val="1400"/>
              <a:buFont typeface="Roboto"/>
              <a:buAutoNum type="alphaLcPeriod"/>
            </a:pPr>
            <a:r>
              <a:rPr lang="en" sz="1400">
                <a:solidFill>
                  <a:schemeClr val="dk1"/>
                </a:solidFill>
                <a:highlight>
                  <a:srgbClr val="FFFFFF"/>
                </a:highlight>
                <a:latin typeface="Roboto"/>
                <a:ea typeface="Roboto"/>
                <a:cs typeface="Roboto"/>
                <a:sym typeface="Roboto"/>
              </a:rPr>
              <a:t>These methods executed on a massive scale could dust for fingerprints in legislation around the country.  How massive an undertaking that would be,  I had no idea at the time.</a:t>
            </a:r>
            <a:endParaRPr sz="14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1a9b1ade35_5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1a9b1ade35_5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highlight>
                  <a:srgbClr val="FFFFFF"/>
                </a:highlight>
                <a:latin typeface="Roboto"/>
                <a:ea typeface="Roboto"/>
                <a:cs typeface="Roboto"/>
                <a:sym typeface="Roboto"/>
              </a:rPr>
              <a:t>Designing our ALGO; our METHODS. Our FINDINGS.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a9b1ade35_5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1a9b1ade35_5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317500" lvl="0" marL="457200" rtl="0" algn="l">
              <a:lnSpc>
                <a:spcPct val="115000"/>
              </a:lnSpc>
              <a:spcBef>
                <a:spcPts val="0"/>
              </a:spcBef>
              <a:spcAft>
                <a:spcPts val="0"/>
              </a:spcAft>
              <a:buClr>
                <a:schemeClr val="dk1"/>
              </a:buClr>
              <a:buSzPts val="1400"/>
              <a:buAutoNum type="arabicPeriod"/>
            </a:pPr>
            <a:r>
              <a:rPr lang="en" sz="1400">
                <a:solidFill>
                  <a:schemeClr val="dk1"/>
                </a:solidFill>
              </a:rPr>
              <a:t> What did we find? A lot</a:t>
            </a:r>
            <a:endParaRPr sz="1400">
              <a:solidFill>
                <a:schemeClr val="dk1"/>
              </a:solidFill>
            </a:endParaRPr>
          </a:p>
          <a:p>
            <a:pPr indent="-317500" lvl="1" marL="914400" rtl="0" algn="l">
              <a:lnSpc>
                <a:spcPct val="115000"/>
              </a:lnSpc>
              <a:spcBef>
                <a:spcPts val="0"/>
              </a:spcBef>
              <a:spcAft>
                <a:spcPts val="0"/>
              </a:spcAft>
              <a:buClr>
                <a:schemeClr val="dk1"/>
              </a:buClr>
              <a:buSzPts val="1400"/>
              <a:buAutoNum type="alphaLcPeriod"/>
            </a:pPr>
            <a:r>
              <a:rPr i="1" lang="en" sz="1400">
                <a:solidFill>
                  <a:schemeClr val="dk1"/>
                </a:solidFill>
              </a:rPr>
              <a:t>In all, these copycat bills amount to the nation’s largest, unreported special-interest campaign, driving agendas in every statehouse and touching nearly every area of public policy. </a:t>
            </a:r>
            <a:endParaRPr i="1" sz="1400">
              <a:solidFill>
                <a:schemeClr val="dk1"/>
              </a:solidFill>
            </a:endParaRPr>
          </a:p>
          <a:p>
            <a:pPr indent="-317500" lvl="1" marL="914400" rtl="0" algn="l">
              <a:lnSpc>
                <a:spcPct val="115000"/>
              </a:lnSpc>
              <a:spcBef>
                <a:spcPts val="0"/>
              </a:spcBef>
              <a:spcAft>
                <a:spcPts val="0"/>
              </a:spcAft>
              <a:buClr>
                <a:schemeClr val="dk1"/>
              </a:buClr>
              <a:buSzPts val="1400"/>
              <a:buAutoNum type="alphaLcPeriod"/>
            </a:pPr>
            <a:r>
              <a:rPr lang="en" sz="1400">
                <a:solidFill>
                  <a:schemeClr val="dk1"/>
                </a:solidFill>
              </a:rPr>
              <a:t>Who was doing it? Organizations like ALEC, public interest law firms like Alliance Defending Freedom (bathroom bills); single subject groups (Heartbeat bills); “think tanks” like the Goldwater Institute (Check out the</a:t>
            </a:r>
            <a:r>
              <a:rPr lang="en" sz="1400">
                <a:solidFill>
                  <a:schemeClr val="dk1"/>
                </a:solidFill>
                <a:uFill>
                  <a:noFill/>
                </a:uFill>
                <a:hlinkClick r:id="rId2">
                  <a:extLst>
                    <a:ext uri="{A12FA001-AC4F-418D-AE19-62706E023703}">
                      <ahyp:hlinkClr val="tx"/>
                    </a:ext>
                  </a:extLst>
                </a:hlinkClick>
              </a:rPr>
              <a:t> </a:t>
            </a:r>
            <a:r>
              <a:rPr lang="en" sz="1400" u="sng">
                <a:solidFill>
                  <a:srgbClr val="1155CC"/>
                </a:solidFill>
                <a:hlinkClick r:id="rId3">
                  <a:extLst>
                    <a:ext uri="{A12FA001-AC4F-418D-AE19-62706E023703}">
                      <ahyp:hlinkClr val="tx"/>
                    </a:ext>
                  </a:extLst>
                </a:hlinkClick>
              </a:rPr>
              <a:t>State Policy Network</a:t>
            </a:r>
            <a:r>
              <a:rPr lang="en" sz="1400">
                <a:solidFill>
                  <a:schemeClr val="dk1"/>
                </a:solidFill>
              </a:rPr>
              <a:t> for similar institutions in your state)</a:t>
            </a:r>
            <a:endParaRPr sz="1400">
              <a:solidFill>
                <a:schemeClr val="dk1"/>
              </a:solidFill>
            </a:endParaRPr>
          </a:p>
          <a:p>
            <a:pPr indent="-317500" lvl="1" marL="914400" rtl="0" algn="l">
              <a:lnSpc>
                <a:spcPct val="115000"/>
              </a:lnSpc>
              <a:spcBef>
                <a:spcPts val="0"/>
              </a:spcBef>
              <a:spcAft>
                <a:spcPts val="0"/>
              </a:spcAft>
              <a:buClr>
                <a:schemeClr val="dk1"/>
              </a:buClr>
              <a:buSzPts val="1400"/>
              <a:buAutoNum type="alphaLcPeriod"/>
            </a:pPr>
            <a:r>
              <a:rPr lang="en" sz="1400">
                <a:solidFill>
                  <a:schemeClr val="dk1"/>
                </a:solidFill>
              </a:rPr>
              <a:t>The data, as is often the case, gives you WHAT/WHERE, but it doesn’t tell you WHY. </a:t>
            </a:r>
            <a:endParaRPr sz="1400">
              <a:solidFill>
                <a:schemeClr val="dk1"/>
              </a:solidFill>
            </a:endParaRPr>
          </a:p>
          <a:p>
            <a:pPr indent="-317500" lvl="0" marL="1828800" rtl="0" algn="l">
              <a:lnSpc>
                <a:spcPct val="115000"/>
              </a:lnSpc>
              <a:spcBef>
                <a:spcPts val="0"/>
              </a:spcBef>
              <a:spcAft>
                <a:spcPts val="0"/>
              </a:spcAft>
              <a:buClr>
                <a:schemeClr val="dk1"/>
              </a:buClr>
              <a:buSzPts val="1400"/>
              <a:buChar char="●"/>
            </a:pPr>
            <a:r>
              <a:rPr lang="en" sz="1400">
                <a:solidFill>
                  <a:schemeClr val="dk1"/>
                </a:solidFill>
              </a:rPr>
              <a:t>THE GROUPS: </a:t>
            </a:r>
            <a:endParaRPr sz="1400">
              <a:solidFill>
                <a:schemeClr val="dk1"/>
              </a:solidFill>
            </a:endParaRPr>
          </a:p>
          <a:p>
            <a:pPr indent="0" lvl="0" marL="2286000" rtl="0" algn="l">
              <a:lnSpc>
                <a:spcPct val="138000"/>
              </a:lnSpc>
              <a:spcBef>
                <a:spcPts val="0"/>
              </a:spcBef>
              <a:spcAft>
                <a:spcPts val="0"/>
              </a:spcAft>
              <a:buClr>
                <a:schemeClr val="dk1"/>
              </a:buClr>
              <a:buSzPts val="1100"/>
              <a:buFont typeface="Arial"/>
              <a:buNone/>
            </a:pPr>
            <a:r>
              <a:rPr lang="en" sz="1400">
                <a:solidFill>
                  <a:schemeClr val="dk1"/>
                </a:solidFill>
              </a:rPr>
              <a:t>FINANCIAL BENEFIT (topics that we wrote about included reduced asbestos liability; used car dealers not being liable for airbags; reduce regulations on them.) </a:t>
            </a:r>
            <a:endParaRPr sz="1400">
              <a:solidFill>
                <a:schemeClr val="dk1"/>
              </a:solidFill>
            </a:endParaRPr>
          </a:p>
          <a:p>
            <a:pPr indent="0" lvl="0" marL="2286000" rtl="0" algn="l">
              <a:lnSpc>
                <a:spcPct val="138000"/>
              </a:lnSpc>
              <a:spcBef>
                <a:spcPts val="0"/>
              </a:spcBef>
              <a:spcAft>
                <a:spcPts val="0"/>
              </a:spcAft>
              <a:buClr>
                <a:schemeClr val="dk1"/>
              </a:buClr>
              <a:buSzPts val="1100"/>
              <a:buFont typeface="Arial"/>
              <a:buNone/>
            </a:pPr>
            <a:r>
              <a:rPr lang="en" sz="1400">
                <a:solidFill>
                  <a:schemeClr val="dk1"/>
                </a:solidFill>
              </a:rPr>
              <a:t>IDEOLOGICAL BENEFIT (think anti-abortion with the so-called Heartbeat Bills that we wrote about; the anti-Sharia Law bills)</a:t>
            </a:r>
            <a:endParaRPr sz="1400">
              <a:solidFill>
                <a:schemeClr val="dk1"/>
              </a:solidFill>
            </a:endParaRPr>
          </a:p>
          <a:p>
            <a:pPr indent="0" lvl="0" marL="2286000" rtl="0" algn="l">
              <a:lnSpc>
                <a:spcPct val="138000"/>
              </a:lnSpc>
              <a:spcBef>
                <a:spcPts val="0"/>
              </a:spcBef>
              <a:spcAft>
                <a:spcPts val="0"/>
              </a:spcAft>
              <a:buClr>
                <a:schemeClr val="dk1"/>
              </a:buClr>
              <a:buSzPts val="1100"/>
              <a:buFont typeface="Arial"/>
              <a:buNone/>
            </a:pPr>
            <a:r>
              <a:rPr lang="en" sz="1400">
                <a:solidFill>
                  <a:schemeClr val="dk1"/>
                </a:solidFill>
              </a:rPr>
              <a:t>DONATIONS: Right to Try. Goldwater. Might be the most successful model of all time. Passes congress. Trump talks about it in the SOTU. This session Goldwater boasted about writing the bill, which has passed, requiring teachers to post online their lesson plans.</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1a9b1ade35_5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1a9b1ade35_5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1828800" rtl="0" algn="l">
              <a:lnSpc>
                <a:spcPct val="115000"/>
              </a:lnSpc>
              <a:spcBef>
                <a:spcPts val="0"/>
              </a:spcBef>
              <a:spcAft>
                <a:spcPts val="0"/>
              </a:spcAft>
              <a:buClr>
                <a:schemeClr val="dk1"/>
              </a:buClr>
              <a:buSzPts val="1400"/>
              <a:buChar char="●"/>
            </a:pPr>
            <a:r>
              <a:rPr lang="en" sz="1400">
                <a:solidFill>
                  <a:schemeClr val="dk1"/>
                </a:solidFill>
              </a:rPr>
              <a:t>LAWMAKERS:</a:t>
            </a:r>
            <a:endParaRPr sz="1400">
              <a:solidFill>
                <a:schemeClr val="dk1"/>
              </a:solidFill>
            </a:endParaRPr>
          </a:p>
          <a:p>
            <a:pPr indent="0" lvl="0" marL="2286000" rtl="0" algn="l">
              <a:lnSpc>
                <a:spcPct val="138000"/>
              </a:lnSpc>
              <a:spcBef>
                <a:spcPts val="0"/>
              </a:spcBef>
              <a:spcAft>
                <a:spcPts val="0"/>
              </a:spcAft>
              <a:buClr>
                <a:schemeClr val="dk1"/>
              </a:buClr>
              <a:buSzPts val="1100"/>
              <a:buFont typeface="Arial"/>
              <a:buNone/>
            </a:pPr>
            <a:r>
              <a:rPr lang="en" sz="1400">
                <a:solidFill>
                  <a:schemeClr val="dk1"/>
                </a:solidFill>
              </a:rPr>
              <a:t>You have a bill to introduce. You want legislation to point to; you don’t have a staff. Here’s something easy. It may come with hearing-ready experts willing to pay their own want to testify for it. </a:t>
            </a:r>
            <a:endParaRPr sz="1400">
              <a:solidFill>
                <a:schemeClr val="dk1"/>
              </a:solidFill>
            </a:endParaRPr>
          </a:p>
          <a:p>
            <a:pPr indent="0" lvl="0" marL="2286000" rtl="0" algn="l">
              <a:lnSpc>
                <a:spcPct val="138000"/>
              </a:lnSpc>
              <a:spcBef>
                <a:spcPts val="0"/>
              </a:spcBef>
              <a:spcAft>
                <a:spcPts val="0"/>
              </a:spcAft>
              <a:buClr>
                <a:schemeClr val="dk1"/>
              </a:buClr>
              <a:buSzPts val="1100"/>
              <a:buFont typeface="Arial"/>
              <a:buNone/>
            </a:pPr>
            <a:r>
              <a:rPr lang="en" sz="1400">
                <a:solidFill>
                  <a:schemeClr val="dk1"/>
                </a:solidFill>
              </a:rPr>
              <a:t>You agree with the ideology behind it.</a:t>
            </a:r>
            <a:endParaRPr sz="1400">
              <a:solidFill>
                <a:schemeClr val="dk1"/>
              </a:solidFill>
            </a:endParaRPr>
          </a:p>
          <a:p>
            <a:pPr indent="0" lvl="0" marL="2286000" rtl="0" algn="l">
              <a:lnSpc>
                <a:spcPct val="138000"/>
              </a:lnSpc>
              <a:spcBef>
                <a:spcPts val="0"/>
              </a:spcBef>
              <a:spcAft>
                <a:spcPts val="0"/>
              </a:spcAft>
              <a:buClr>
                <a:schemeClr val="dk1"/>
              </a:buClr>
              <a:buSzPts val="1100"/>
              <a:buFont typeface="Arial"/>
              <a:buNone/>
            </a:pPr>
            <a:r>
              <a:rPr lang="en" sz="1400">
                <a:solidFill>
                  <a:schemeClr val="dk1"/>
                </a:solidFill>
              </a:rPr>
              <a:t>But they aren’t always aware – Penn lawmaker … 70-plus bills said he didn’t know.</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1a9b1ade35_5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1a9b1ade35_5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rPr lang="en" sz="1500">
                <a:solidFill>
                  <a:srgbClr val="595959"/>
                </a:solidFill>
              </a:rPr>
              <a:t>Be suspicious of coincidences. If you see the same thing popping up in different places it’s not a coincidence.</a:t>
            </a:r>
            <a:endParaRPr sz="1500">
              <a:solidFill>
                <a:srgbClr val="595959"/>
              </a:solidFill>
            </a:endParaRPr>
          </a:p>
          <a:p>
            <a:pPr indent="0" lvl="0" marL="0" rtl="0" algn="l">
              <a:lnSpc>
                <a:spcPct val="138000"/>
              </a:lnSpc>
              <a:spcBef>
                <a:spcPts val="1200"/>
              </a:spcBef>
              <a:spcAft>
                <a:spcPts val="0"/>
              </a:spcAft>
              <a:buClr>
                <a:schemeClr val="dk1"/>
              </a:buClr>
              <a:buSzPts val="1100"/>
              <a:buFont typeface="Arial"/>
              <a:buNone/>
            </a:pPr>
            <a:r>
              <a:rPr lang="en" sz="1400">
                <a:solidFill>
                  <a:srgbClr val="595959"/>
                </a:solidFill>
              </a:rPr>
              <a:t>Find the point of origin</a:t>
            </a:r>
            <a:endParaRPr sz="1400">
              <a:solidFill>
                <a:srgbClr val="595959"/>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10c008dd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10c008dd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Examples of religious freedom bills, In God We Trust, Religious Freedom Day, Bills allowing prayer in schools and bills that defined marriage as a union between a man and a woman.</a:t>
            </a:r>
            <a:endParaRPr/>
          </a:p>
          <a:p>
            <a:pPr indent="0" lvl="0" marL="0" rtl="0" algn="l">
              <a:spcBef>
                <a:spcPts val="0"/>
              </a:spcBef>
              <a:spcAft>
                <a:spcPts val="0"/>
              </a:spcAft>
              <a:buNone/>
            </a:pPr>
            <a:r>
              <a:rPr lang="en"/>
              <a:t>National Prayer Caucus founded in 2005 by Rep. Randy Forbes, Republican in Virginia. Room 219</a:t>
            </a:r>
            <a:endParaRPr/>
          </a:p>
          <a:p>
            <a:pPr indent="0" lvl="0" marL="0" rtl="0" algn="l">
              <a:spcBef>
                <a:spcPts val="0"/>
              </a:spcBef>
              <a:spcAft>
                <a:spcPts val="0"/>
              </a:spcAft>
              <a:buNone/>
            </a:pPr>
            <a:r>
              <a:rPr lang="en">
                <a:solidFill>
                  <a:srgbClr val="111111"/>
                </a:solidFill>
                <a:highlight>
                  <a:srgbClr val="FFFFFF"/>
                </a:highlight>
              </a:rPr>
              <a:t>Several conservative and pro-family groups lobbying for these bills could be linked to David Barton of Aledo, Texas, a prominent evangelical and former vice-chairman of the Texas Republican party who has created books and videos promoting the idea that the United States was founded as a Christian nation and must continue as one.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a9b1ade3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1a9b1ade3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AutoNum type="arabicParenBoth"/>
            </a:pPr>
            <a:r>
              <a:rPr lang="en">
                <a:solidFill>
                  <a:schemeClr val="dk1"/>
                </a:solidFill>
              </a:rPr>
              <a:t>States where lobbyists register positions on bills</a:t>
            </a:r>
            <a:endParaRPr>
              <a:solidFill>
                <a:schemeClr val="dk1"/>
              </a:solidFill>
            </a:endParaRPr>
          </a:p>
          <a:p>
            <a:pPr indent="-298450" lvl="2" marL="1828800" rtl="0" algn="l">
              <a:lnSpc>
                <a:spcPct val="115000"/>
              </a:lnSpc>
              <a:spcBef>
                <a:spcPts val="0"/>
              </a:spcBef>
              <a:spcAft>
                <a:spcPts val="0"/>
              </a:spcAft>
              <a:buClr>
                <a:schemeClr val="dk1"/>
              </a:buClr>
              <a:buSzPts val="1100"/>
              <a:buChar char="■"/>
            </a:pPr>
            <a:r>
              <a:rPr lang="en">
                <a:solidFill>
                  <a:schemeClr val="dk1"/>
                </a:solidFill>
              </a:rPr>
              <a:t>IA - can search for all positions taken on bills by client or lobbyist l</a:t>
            </a:r>
            <a:endParaRPr>
              <a:solidFill>
                <a:schemeClr val="dk1"/>
              </a:solidFill>
            </a:endParaRPr>
          </a:p>
          <a:p>
            <a:pPr indent="-298450" lvl="2" marL="1828800" rtl="0" algn="l">
              <a:lnSpc>
                <a:spcPct val="115000"/>
              </a:lnSpc>
              <a:spcBef>
                <a:spcPts val="0"/>
              </a:spcBef>
              <a:spcAft>
                <a:spcPts val="0"/>
              </a:spcAft>
              <a:buClr>
                <a:schemeClr val="dk1"/>
              </a:buClr>
              <a:buSzPts val="1100"/>
              <a:buChar char="■"/>
            </a:pPr>
            <a:r>
              <a:rPr lang="en">
                <a:solidFill>
                  <a:schemeClr val="dk1"/>
                </a:solidFill>
              </a:rPr>
              <a:t>WI - can search by bill or topic or budget subject  </a:t>
            </a:r>
            <a:endParaRPr>
              <a:solidFill>
                <a:schemeClr val="dk1"/>
              </a:solidFill>
            </a:endParaRPr>
          </a:p>
          <a:p>
            <a:pPr indent="-298450" lvl="2" marL="1828800" rtl="0" algn="l">
              <a:lnSpc>
                <a:spcPct val="115000"/>
              </a:lnSpc>
              <a:spcBef>
                <a:spcPts val="0"/>
              </a:spcBef>
              <a:spcAft>
                <a:spcPts val="0"/>
              </a:spcAft>
              <a:buClr>
                <a:schemeClr val="dk1"/>
              </a:buClr>
              <a:buSzPts val="1100"/>
              <a:buChar char="■"/>
            </a:pPr>
            <a:r>
              <a:rPr lang="en">
                <a:solidFill>
                  <a:schemeClr val="dk1"/>
                </a:solidFill>
              </a:rPr>
              <a:t>MA - can search for lobbyists &amp; positions by bill number or description</a:t>
            </a:r>
            <a:endParaRPr>
              <a:solidFill>
                <a:schemeClr val="dk1"/>
              </a:solidFill>
            </a:endParaRPr>
          </a:p>
          <a:p>
            <a:pPr indent="-298450" lvl="2" marL="1828800" rtl="0" algn="l">
              <a:lnSpc>
                <a:spcPct val="115000"/>
              </a:lnSpc>
              <a:spcBef>
                <a:spcPts val="0"/>
              </a:spcBef>
              <a:spcAft>
                <a:spcPts val="0"/>
              </a:spcAft>
              <a:buClr>
                <a:schemeClr val="dk1"/>
              </a:buClr>
              <a:buSzPts val="1100"/>
              <a:buChar char="■"/>
            </a:pPr>
            <a:r>
              <a:rPr lang="en">
                <a:solidFill>
                  <a:schemeClr val="dk1"/>
                </a:solidFill>
              </a:rPr>
              <a:t>CO - can search lobbyist positions by bill number</a:t>
            </a:r>
            <a:endParaRPr>
              <a:solidFill>
                <a:schemeClr val="dk1"/>
              </a:solidFill>
            </a:endParaRPr>
          </a:p>
          <a:p>
            <a:pPr indent="-298450" lvl="2" marL="1828800" rtl="0" algn="l">
              <a:lnSpc>
                <a:spcPct val="115000"/>
              </a:lnSpc>
              <a:spcBef>
                <a:spcPts val="0"/>
              </a:spcBef>
              <a:spcAft>
                <a:spcPts val="0"/>
              </a:spcAft>
              <a:buClr>
                <a:schemeClr val="dk1"/>
              </a:buClr>
              <a:buSzPts val="1100"/>
              <a:buChar char="■"/>
            </a:pPr>
            <a:r>
              <a:rPr lang="en">
                <a:solidFill>
                  <a:schemeClr val="dk1"/>
                </a:solidFill>
              </a:rPr>
              <a:t>CA - lists lobbyist positions in lobbyist filings and in bill analyses</a:t>
            </a:r>
            <a:endParaRPr>
              <a:solidFill>
                <a:schemeClr val="dk1"/>
              </a:solidFill>
            </a:endParaRPr>
          </a:p>
          <a:p>
            <a:pPr indent="0" lvl="0" marL="0" rtl="0" algn="l">
              <a:lnSpc>
                <a:spcPct val="115000"/>
              </a:lnSpc>
              <a:spcBef>
                <a:spcPts val="0"/>
              </a:spcBef>
              <a:spcAft>
                <a:spcPts val="0"/>
              </a:spcAft>
              <a:buNone/>
            </a:pPr>
            <a:r>
              <a:rPr lang="en">
                <a:solidFill>
                  <a:schemeClr val="dk1"/>
                </a:solidFill>
              </a:rPr>
              <a:t>(2) Lobbyists’ swanky dinners etc. In some states these would be indicated in general lobbyist and/or expenditure filings. Also:</a:t>
            </a:r>
            <a:endParaRPr>
              <a:solidFill>
                <a:schemeClr val="dk1"/>
              </a:solidFill>
            </a:endParaRPr>
          </a:p>
          <a:p>
            <a:pPr indent="-298450" lvl="2" marL="1828800" rtl="0" algn="l">
              <a:lnSpc>
                <a:spcPct val="115000"/>
              </a:lnSpc>
              <a:spcBef>
                <a:spcPts val="0"/>
              </a:spcBef>
              <a:spcAft>
                <a:spcPts val="0"/>
              </a:spcAft>
              <a:buClr>
                <a:schemeClr val="dk1"/>
              </a:buClr>
              <a:buSzPts val="1100"/>
              <a:buChar char="■"/>
            </a:pPr>
            <a:r>
              <a:rPr lang="en">
                <a:solidFill>
                  <a:schemeClr val="dk1"/>
                </a:solidFill>
              </a:rPr>
              <a:t>IA- “function reports”</a:t>
            </a:r>
            <a:r>
              <a:rPr lang="en">
                <a:solidFill>
                  <a:schemeClr val="dk1"/>
                </a:solidFill>
                <a:highlight>
                  <a:srgbClr val="FFFFFF"/>
                </a:highlight>
              </a:rPr>
              <a:t> </a:t>
            </a:r>
            <a:endParaRPr>
              <a:solidFill>
                <a:schemeClr val="dk1"/>
              </a:solidFill>
              <a:highlight>
                <a:srgbClr val="FFFFFF"/>
              </a:highlight>
            </a:endParaRPr>
          </a:p>
          <a:p>
            <a:pPr indent="-298450" lvl="2" marL="1828800" rtl="0" algn="l">
              <a:lnSpc>
                <a:spcPct val="115000"/>
              </a:lnSpc>
              <a:spcBef>
                <a:spcPts val="0"/>
              </a:spcBef>
              <a:spcAft>
                <a:spcPts val="0"/>
              </a:spcAft>
              <a:buClr>
                <a:schemeClr val="dk1"/>
              </a:buClr>
              <a:buSzPts val="1100"/>
              <a:buChar char="■"/>
            </a:pPr>
            <a:r>
              <a:rPr lang="en">
                <a:solidFill>
                  <a:schemeClr val="dk1"/>
                </a:solidFill>
                <a:highlight>
                  <a:srgbClr val="FFFFFF"/>
                </a:highlight>
              </a:rPr>
              <a:t>MD - “event reports”</a:t>
            </a:r>
            <a:endParaRPr>
              <a:solidFill>
                <a:schemeClr val="dk1"/>
              </a:solidFill>
              <a:highlight>
                <a:srgbClr val="FFFFFF"/>
              </a:highlight>
            </a:endParaRPr>
          </a:p>
          <a:p>
            <a:pPr indent="0" lvl="0" marL="0" rtl="0" algn="l">
              <a:lnSpc>
                <a:spcPct val="115000"/>
              </a:lnSpc>
              <a:spcBef>
                <a:spcPts val="0"/>
              </a:spcBef>
              <a:spcAft>
                <a:spcPts val="0"/>
              </a:spcAft>
              <a:buNone/>
            </a:pPr>
            <a:r>
              <a:rPr lang="en">
                <a:solidFill>
                  <a:schemeClr val="dk1"/>
                </a:solidFill>
                <a:highlight>
                  <a:srgbClr val="FFFFFF"/>
                </a:highlight>
              </a:rPr>
              <a:t>(3) </a:t>
            </a:r>
            <a:r>
              <a:rPr lang="en">
                <a:solidFill>
                  <a:schemeClr val="dk1"/>
                </a:solidFill>
              </a:rPr>
              <a:t>Nevada allows you to search legislative committee minutes. You can also easily find who testified on certain bills, etc., in the state’s </a:t>
            </a:r>
            <a:r>
              <a:rPr lang="en" u="sng">
                <a:solidFill>
                  <a:srgbClr val="1155CC"/>
                </a:solidFill>
                <a:hlinkClick r:id="rId2">
                  <a:extLst>
                    <a:ext uri="{A12FA001-AC4F-418D-AE19-62706E023703}">
                      <ahyp:hlinkClr val="tx"/>
                    </a:ext>
                  </a:extLst>
                </a:hlinkClick>
              </a:rPr>
              <a:t>NELIS</a:t>
            </a:r>
            <a:r>
              <a:rPr lang="en">
                <a:solidFill>
                  <a:schemeClr val="dk1"/>
                </a:solidFill>
              </a:rPr>
              <a:t> system. </a:t>
            </a:r>
            <a:endParaRPr>
              <a:solidFill>
                <a:schemeClr val="dk1"/>
              </a:solidFill>
            </a:endParaRPr>
          </a:p>
          <a:p>
            <a:pPr indent="0" lvl="0" marL="0" rtl="0" algn="l">
              <a:lnSpc>
                <a:spcPct val="115000"/>
              </a:lnSpc>
              <a:spcBef>
                <a:spcPts val="0"/>
              </a:spcBef>
              <a:spcAft>
                <a:spcPts val="0"/>
              </a:spcAft>
              <a:buNone/>
            </a:pPr>
            <a:r>
              <a:rPr lang="en">
                <a:solidFill>
                  <a:schemeClr val="dk1"/>
                </a:solidFill>
              </a:rPr>
              <a:t>Maine’s legislative website allows easy access to written forms of committee testimony on bills. Illinois groups witnesses at legislative committee hearings into proponent/opponent/no position. You can find those positions and testimonies for committee hearings here: </a:t>
            </a:r>
            <a:r>
              <a:rPr lang="en" u="sng">
                <a:solidFill>
                  <a:srgbClr val="1155CC"/>
                </a:solidFill>
                <a:hlinkClick r:id="rId3">
                  <a:extLst>
                    <a:ext uri="{A12FA001-AC4F-418D-AE19-62706E023703}">
                      <ahyp:hlinkClr val="tx"/>
                    </a:ext>
                  </a:extLst>
                </a:hlinkClick>
              </a:rPr>
              <a:t>http://my.ilga.gov/</a:t>
            </a:r>
            <a:r>
              <a:rPr lang="en">
                <a:solidFill>
                  <a:schemeClr val="dk1"/>
                </a:solidFill>
              </a:rPr>
              <a:t>  </a:t>
            </a:r>
            <a:endParaRPr>
              <a:solidFill>
                <a:schemeClr val="dk1"/>
              </a:solidFill>
            </a:endParaRPr>
          </a:p>
          <a:p>
            <a:pPr indent="0" lvl="0" marL="0" rtl="0" algn="l">
              <a:lnSpc>
                <a:spcPct val="115000"/>
              </a:lnSpc>
              <a:spcBef>
                <a:spcPts val="0"/>
              </a:spcBef>
              <a:spcAft>
                <a:spcPts val="0"/>
              </a:spcAft>
              <a:buNone/>
            </a:pPr>
            <a:r>
              <a:rPr lang="en">
                <a:solidFill>
                  <a:schemeClr val="dk1"/>
                </a:solidFill>
              </a:rPr>
              <a:t>Best state legislative website for easy access to video of committee testimony: Tennessee.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4) Search national advocacy groups’ online materials for events, guest lists for which state officials attend, such as the Republican Attorneys General Association conferences, the Democratic Governors Association, the National Association of Insurance Commissioners conferences, ALEC meetings, etc. to see how special interests may be courting your officials.</a:t>
            </a:r>
            <a:endParaRPr>
              <a:solidFill>
                <a:schemeClr val="dk1"/>
              </a:solidFill>
            </a:endParaRPr>
          </a:p>
          <a:p>
            <a:pPr indent="0" lvl="0" marL="0" rtl="0" algn="l">
              <a:lnSpc>
                <a:spcPct val="115000"/>
              </a:lnSpc>
              <a:spcBef>
                <a:spcPts val="0"/>
              </a:spcBef>
              <a:spcAft>
                <a:spcPts val="0"/>
              </a:spcAft>
              <a:buNone/>
            </a:pPr>
            <a:br>
              <a:rPr lang="en">
                <a:solidFill>
                  <a:schemeClr val="dk1"/>
                </a:solidFill>
              </a:rPr>
            </a:br>
            <a:endParaRPr>
              <a:solidFill>
                <a:schemeClr val="dk1"/>
              </a:solidFill>
            </a:endParaRPr>
          </a:p>
          <a:p>
            <a:pPr indent="0" lvl="0" marL="0" rtl="0" algn="l">
              <a:lnSpc>
                <a:spcPct val="115000"/>
              </a:lnSpc>
              <a:spcBef>
                <a:spcPts val="0"/>
              </a:spcBef>
              <a:spcAft>
                <a:spcPts val="0"/>
              </a:spcAft>
              <a:buNone/>
            </a:pPr>
            <a:r>
              <a:t/>
            </a:r>
            <a:endParaRPr>
              <a:solidFill>
                <a:schemeClr val="dk1"/>
              </a:solidFill>
              <a:highlight>
                <a:srgbClr val="FFFFFF"/>
              </a:highlight>
            </a:endParaRPr>
          </a:p>
          <a:p>
            <a:pPr indent="0" lvl="0" marL="0" rtl="0" algn="l">
              <a:lnSpc>
                <a:spcPct val="115000"/>
              </a:lnSpc>
              <a:spcBef>
                <a:spcPts val="0"/>
              </a:spcBef>
              <a:spcAft>
                <a:spcPts val="0"/>
              </a:spcAft>
              <a:buNone/>
            </a:pPr>
            <a:br>
              <a:rPr lang="en">
                <a:solidFill>
                  <a:schemeClr val="dk1"/>
                </a:solidFill>
              </a:rPr>
            </a:b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prayusa.com/downloadable-kits/" TargetMode="External"/><Relationship Id="rId4" Type="http://schemas.openxmlformats.org/officeDocument/2006/relationships/hyperlink" Target="https://alec.org/model-policy/" TargetMode="External"/><Relationship Id="rId5" Type="http://schemas.openxmlformats.org/officeDocument/2006/relationships/hyperlink" Target="https://www.uniformlaws.org/hom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usatoday.com/story/news/investigations/2019/04/03/how-laws-made-why-we-revealed-politicians-didnt-write-them/3162256002/" TargetMode="External"/><Relationship Id="rId4" Type="http://schemas.openxmlformats.org/officeDocument/2006/relationships/image" Target="../media/image5.jpg"/><Relationship Id="rId5" Type="http://schemas.openxmlformats.org/officeDocument/2006/relationships/hyperlink" Target="https://www.usatoday.com/pages/interactives/asbestos-sharia-law-model-bills-lobbyists-special-interests-influence-state-law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Model-Legislation in your state house</a:t>
            </a:r>
            <a:endParaRPr/>
          </a:p>
        </p:txBody>
      </p:sp>
      <p:sp>
        <p:nvSpPr>
          <p:cNvPr id="60" name="Google Shape;60;p13"/>
          <p:cNvSpPr txBox="1"/>
          <p:nvPr>
            <p:ph idx="1" type="subTitle"/>
          </p:nvPr>
        </p:nvSpPr>
        <p:spPr>
          <a:xfrm>
            <a:off x="3189575" y="3277875"/>
            <a:ext cx="3075300" cy="141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Kristian Hernandez</a:t>
            </a:r>
            <a:endParaRPr sz="1600"/>
          </a:p>
          <a:p>
            <a:pPr indent="0" lvl="0" marL="0" rtl="0" algn="l">
              <a:spcBef>
                <a:spcPts val="0"/>
              </a:spcBef>
              <a:spcAft>
                <a:spcPts val="0"/>
              </a:spcAft>
              <a:buNone/>
            </a:pPr>
            <a:r>
              <a:rPr lang="en" sz="1600"/>
              <a:t>Stateline</a:t>
            </a:r>
            <a:endParaRPr sz="1600"/>
          </a:p>
          <a:p>
            <a:pPr indent="0" lvl="0" marL="0" rtl="0" algn="l">
              <a:spcBef>
                <a:spcPts val="0"/>
              </a:spcBef>
              <a:spcAft>
                <a:spcPts val="0"/>
              </a:spcAft>
              <a:buNone/>
            </a:pPr>
            <a:r>
              <a:rPr lang="en" sz="1600"/>
              <a:t>Twitter: @kristianreports</a:t>
            </a:r>
            <a:endParaRPr sz="1600"/>
          </a:p>
          <a:p>
            <a:pPr indent="0" lvl="0" marL="0" rtl="0" algn="l">
              <a:spcBef>
                <a:spcPts val="0"/>
              </a:spcBef>
              <a:spcAft>
                <a:spcPts val="0"/>
              </a:spcAft>
              <a:buNone/>
            </a:pPr>
            <a:r>
              <a:rPr lang="en" sz="1600"/>
              <a:t>khernandez@pewtrusts.org</a:t>
            </a:r>
            <a:endParaRPr sz="1600"/>
          </a:p>
          <a:p>
            <a:pPr indent="0" lvl="0" marL="0" rtl="0" algn="l">
              <a:spcBef>
                <a:spcPts val="0"/>
              </a:spcBef>
              <a:spcAft>
                <a:spcPts val="0"/>
              </a:spcAft>
              <a:buNone/>
            </a:pPr>
            <a:r>
              <a:rPr lang="en" sz="1600"/>
              <a:t>(915) 999-8252 </a:t>
            </a:r>
            <a:endParaRPr sz="1600"/>
          </a:p>
        </p:txBody>
      </p:sp>
      <p:sp>
        <p:nvSpPr>
          <p:cNvPr id="61" name="Google Shape;61;p13"/>
          <p:cNvSpPr txBox="1"/>
          <p:nvPr>
            <p:ph idx="1" type="subTitle"/>
          </p:nvPr>
        </p:nvSpPr>
        <p:spPr>
          <a:xfrm>
            <a:off x="205975" y="3277875"/>
            <a:ext cx="3075300" cy="141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Michael Squires</a:t>
            </a:r>
            <a:endParaRPr sz="1600"/>
          </a:p>
          <a:p>
            <a:pPr indent="0" lvl="0" marL="0" rtl="0" algn="l">
              <a:spcBef>
                <a:spcPts val="0"/>
              </a:spcBef>
              <a:spcAft>
                <a:spcPts val="0"/>
              </a:spcAft>
              <a:buNone/>
            </a:pPr>
            <a:r>
              <a:rPr lang="en" sz="1600"/>
              <a:t>ProPublica</a:t>
            </a:r>
            <a:endParaRPr sz="1600"/>
          </a:p>
          <a:p>
            <a:pPr indent="0" lvl="0" marL="0" rtl="0" algn="l">
              <a:spcBef>
                <a:spcPts val="0"/>
              </a:spcBef>
              <a:spcAft>
                <a:spcPts val="0"/>
              </a:spcAft>
              <a:buNone/>
            </a:pPr>
            <a:r>
              <a:rPr lang="en" sz="1600"/>
              <a:t>Twitter: @</a:t>
            </a:r>
            <a:r>
              <a:rPr lang="en" sz="1600"/>
              <a:t>mgsquires</a:t>
            </a:r>
            <a:endParaRPr sz="1600"/>
          </a:p>
          <a:p>
            <a:pPr indent="0" lvl="0" marL="0" rtl="0" algn="l">
              <a:spcBef>
                <a:spcPts val="0"/>
              </a:spcBef>
              <a:spcAft>
                <a:spcPts val="0"/>
              </a:spcAft>
              <a:buNone/>
            </a:pPr>
            <a:r>
              <a:rPr lang="en" sz="1600"/>
              <a:t>michael.squires@propublica.org</a:t>
            </a:r>
            <a:endParaRPr sz="1600"/>
          </a:p>
          <a:p>
            <a:pPr indent="0" lvl="0" marL="0" rtl="0" algn="l">
              <a:spcBef>
                <a:spcPts val="0"/>
              </a:spcBef>
              <a:spcAft>
                <a:spcPts val="0"/>
              </a:spcAft>
              <a:buNone/>
            </a:pPr>
            <a:r>
              <a:rPr lang="en" sz="1600"/>
              <a:t>(602) 206-2785</a:t>
            </a:r>
            <a:endParaRPr sz="1600"/>
          </a:p>
        </p:txBody>
      </p:sp>
      <p:sp>
        <p:nvSpPr>
          <p:cNvPr id="62" name="Google Shape;62;p13"/>
          <p:cNvSpPr txBox="1"/>
          <p:nvPr>
            <p:ph idx="1" type="subTitle"/>
          </p:nvPr>
        </p:nvSpPr>
        <p:spPr>
          <a:xfrm>
            <a:off x="6109650" y="3277875"/>
            <a:ext cx="3075300" cy="141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Pratheek Rebala</a:t>
            </a:r>
            <a:endParaRPr sz="1600"/>
          </a:p>
          <a:p>
            <a:pPr indent="0" lvl="0" marL="0" rtl="0" algn="l">
              <a:spcBef>
                <a:spcPts val="0"/>
              </a:spcBef>
              <a:spcAft>
                <a:spcPts val="0"/>
              </a:spcAft>
              <a:buNone/>
            </a:pPr>
            <a:r>
              <a:rPr lang="en" sz="1600"/>
              <a:t>Center for Public Integrity</a:t>
            </a:r>
            <a:endParaRPr sz="1600"/>
          </a:p>
          <a:p>
            <a:pPr indent="0" lvl="0" marL="0" rtl="0" algn="l">
              <a:spcBef>
                <a:spcPts val="0"/>
              </a:spcBef>
              <a:spcAft>
                <a:spcPts val="0"/>
              </a:spcAft>
              <a:buNone/>
            </a:pPr>
            <a:r>
              <a:rPr lang="en" sz="1600"/>
              <a:t>Twitter: @pratheekrebala</a:t>
            </a:r>
            <a:endParaRPr sz="1600"/>
          </a:p>
          <a:p>
            <a:pPr indent="0" lvl="0" marL="0" rtl="0" algn="l">
              <a:spcBef>
                <a:spcPts val="0"/>
              </a:spcBef>
              <a:spcAft>
                <a:spcPts val="0"/>
              </a:spcAft>
              <a:buNone/>
            </a:pPr>
            <a:r>
              <a:rPr lang="en" sz="1600"/>
              <a:t>prebala@publicintegrity.org</a:t>
            </a:r>
            <a:endParaRPr sz="1600"/>
          </a:p>
          <a:p>
            <a:pPr indent="0" lvl="0" marL="0" rtl="0" algn="l">
              <a:spcBef>
                <a:spcPts val="0"/>
              </a:spcBef>
              <a:spcAft>
                <a:spcPts val="0"/>
              </a:spcAft>
              <a:buNone/>
            </a:pPr>
            <a:r>
              <a:rPr lang="en" sz="1600"/>
              <a:t>(202) 910-8668 </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Puppies, Phones and Porn</a:t>
            </a:r>
            <a:endParaRPr/>
          </a:p>
        </p:txBody>
      </p:sp>
      <p:sp>
        <p:nvSpPr>
          <p:cNvPr id="122" name="Google Shape;122;p22"/>
          <p:cNvSpPr txBox="1"/>
          <p:nvPr>
            <p:ph idx="1" type="body"/>
          </p:nvPr>
        </p:nvSpPr>
        <p:spPr>
          <a:xfrm>
            <a:off x="311700" y="1152475"/>
            <a:ext cx="4776900" cy="3416400"/>
          </a:xfrm>
          <a:prstGeom prst="rect">
            <a:avLst/>
          </a:prstGeom>
        </p:spPr>
        <p:txBody>
          <a:bodyPr anchorCtr="0" anchor="t" bIns="91425" lIns="91425" spcFirstLastPara="1" rIns="91425" wrap="square" tIns="91425">
            <a:normAutofit fontScale="92500" lnSpcReduction="20000"/>
          </a:bodyPr>
          <a:lstStyle/>
          <a:p>
            <a:pPr indent="-334327" lvl="0" marL="457200" marR="0" rtl="0" algn="l">
              <a:lnSpc>
                <a:spcPct val="115000"/>
              </a:lnSpc>
              <a:spcBef>
                <a:spcPts val="0"/>
              </a:spcBef>
              <a:spcAft>
                <a:spcPts val="0"/>
              </a:spcAft>
              <a:buSzPct val="100000"/>
              <a:buChar char="-"/>
            </a:pPr>
            <a:r>
              <a:rPr lang="en"/>
              <a:t>1.2 million bills across all 50 states and compared their text to identify when two bills in different states have common language.</a:t>
            </a:r>
            <a:endParaRPr/>
          </a:p>
          <a:p>
            <a:pPr indent="-334327" lvl="0" marL="457200" rtl="0" algn="l">
              <a:spcBef>
                <a:spcPts val="0"/>
              </a:spcBef>
              <a:spcAft>
                <a:spcPts val="0"/>
              </a:spcAft>
              <a:buSzPct val="100000"/>
              <a:buChar char="-"/>
            </a:pPr>
            <a:r>
              <a:rPr lang="en"/>
              <a:t>How does model legislation affect consumers lives</a:t>
            </a:r>
            <a:endParaRPr/>
          </a:p>
          <a:p>
            <a:pPr indent="-334327" lvl="0" marL="457200" rtl="0" algn="l">
              <a:spcBef>
                <a:spcPts val="0"/>
              </a:spcBef>
              <a:spcAft>
                <a:spcPts val="0"/>
              </a:spcAft>
              <a:buSzPct val="100000"/>
              <a:buChar char="-"/>
            </a:pPr>
            <a:r>
              <a:rPr lang="en"/>
              <a:t>Fair Repair, Puppy Mills, Meat/Milk, Porn</a:t>
            </a:r>
            <a:endParaRPr/>
          </a:p>
          <a:p>
            <a:pPr indent="0" lvl="0" marL="457200" rtl="0" algn="l">
              <a:spcBef>
                <a:spcPts val="1200"/>
              </a:spcBef>
              <a:spcAft>
                <a:spcPts val="0"/>
              </a:spcAft>
              <a:buNone/>
            </a:pPr>
            <a:r>
              <a:rPr lang="en"/>
              <a:t>https://model-legislation.apps.publicintegrity.org/bill/highlight?selectedBills=1307109&amp;selectedBills=1541970&amp;sourceId=1185988&amp;matchId</a:t>
            </a:r>
            <a:endParaRPr/>
          </a:p>
          <a:p>
            <a:pPr indent="0" lvl="0" marL="457200" rtl="0" algn="l">
              <a:spcBef>
                <a:spcPts val="1200"/>
              </a:spcBef>
              <a:spcAft>
                <a:spcPts val="1200"/>
              </a:spcAft>
              <a:buNone/>
            </a:pPr>
            <a:r>
              <a:t/>
            </a:r>
            <a:endParaRPr/>
          </a:p>
        </p:txBody>
      </p:sp>
      <p:pic>
        <p:nvPicPr>
          <p:cNvPr id="123" name="Google Shape;123;p22"/>
          <p:cNvPicPr preferRelativeResize="0"/>
          <p:nvPr/>
        </p:nvPicPr>
        <p:blipFill>
          <a:blip r:embed="rId3">
            <a:alphaModFix/>
          </a:blip>
          <a:stretch>
            <a:fillRect/>
          </a:stretch>
        </p:blipFill>
        <p:spPr>
          <a:xfrm>
            <a:off x="6491250" y="567875"/>
            <a:ext cx="2152901" cy="1537376"/>
          </a:xfrm>
          <a:prstGeom prst="rect">
            <a:avLst/>
          </a:prstGeom>
          <a:noFill/>
          <a:ln>
            <a:noFill/>
          </a:ln>
        </p:spPr>
      </p:pic>
      <p:pic>
        <p:nvPicPr>
          <p:cNvPr id="124" name="Google Shape;124;p22"/>
          <p:cNvPicPr preferRelativeResize="0"/>
          <p:nvPr/>
        </p:nvPicPr>
        <p:blipFill>
          <a:blip r:embed="rId4">
            <a:alphaModFix/>
          </a:blip>
          <a:stretch>
            <a:fillRect/>
          </a:stretch>
        </p:blipFill>
        <p:spPr>
          <a:xfrm>
            <a:off x="6373000" y="2180876"/>
            <a:ext cx="2271148" cy="2733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0" name="Google Shape;13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Legislation Tracker</a:t>
            </a:r>
            <a:endParaRPr/>
          </a:p>
        </p:txBody>
      </p:sp>
      <p:sp>
        <p:nvSpPr>
          <p:cNvPr id="136" name="Google Shape;136;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7" name="Google Shape;137;p24"/>
          <p:cNvPicPr preferRelativeResize="0"/>
          <p:nvPr/>
        </p:nvPicPr>
        <p:blipFill>
          <a:blip r:embed="rId3">
            <a:alphaModFix/>
          </a:blip>
          <a:stretch>
            <a:fillRect/>
          </a:stretch>
        </p:blipFill>
        <p:spPr>
          <a:xfrm>
            <a:off x="1234725" y="1365123"/>
            <a:ext cx="6255448" cy="30836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Legislation Tracker</a:t>
            </a:r>
            <a:endParaRPr/>
          </a:p>
        </p:txBody>
      </p:sp>
      <p:sp>
        <p:nvSpPr>
          <p:cNvPr id="143" name="Google Shape;143;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10+ years of legislation text and metadata (courtesy of Legiscan)</a:t>
            </a:r>
            <a:endParaRPr/>
          </a:p>
          <a:p>
            <a:pPr indent="-342900" lvl="0" marL="457200" rtl="0" algn="l">
              <a:spcBef>
                <a:spcPts val="0"/>
              </a:spcBef>
              <a:spcAft>
                <a:spcPts val="0"/>
              </a:spcAft>
              <a:buSzPts val="1800"/>
              <a:buChar char="-"/>
            </a:pPr>
            <a:r>
              <a:rPr lang="en"/>
              <a:t>Updated semi-regularly (ideally weekly)</a:t>
            </a:r>
            <a:endParaRPr/>
          </a:p>
          <a:p>
            <a:pPr indent="-342900" lvl="0" marL="457200" rtl="0" algn="l">
              <a:spcBef>
                <a:spcPts val="0"/>
              </a:spcBef>
              <a:spcAft>
                <a:spcPts val="0"/>
              </a:spcAft>
              <a:buSzPts val="1800"/>
              <a:buChar char="-"/>
            </a:pPr>
            <a:r>
              <a:rPr lang="en"/>
              <a:t>Pair-wise comparison of all pieces of legislation C(n,2)</a:t>
            </a:r>
            <a:endParaRPr/>
          </a:p>
          <a:p>
            <a:pPr indent="-317500" lvl="1" marL="914400" rtl="0" algn="l">
              <a:spcBef>
                <a:spcPts val="0"/>
              </a:spcBef>
              <a:spcAft>
                <a:spcPts val="0"/>
              </a:spcAft>
              <a:buSzPts val="1400"/>
              <a:buChar char="-"/>
            </a:pPr>
            <a:r>
              <a:rPr lang="en"/>
              <a:t>2.3 Million Documents</a:t>
            </a:r>
            <a:endParaRPr/>
          </a:p>
          <a:p>
            <a:pPr indent="-317500" lvl="1" marL="914400" rtl="0" algn="l">
              <a:spcBef>
                <a:spcPts val="0"/>
              </a:spcBef>
              <a:spcAft>
                <a:spcPts val="0"/>
              </a:spcAft>
              <a:buSzPts val="1400"/>
              <a:buChar char="-"/>
            </a:pPr>
            <a:r>
              <a:rPr lang="en"/>
              <a:t>1.4 Million Bills</a:t>
            </a:r>
            <a:endParaRPr/>
          </a:p>
          <a:p>
            <a:pPr indent="-317500" lvl="1" marL="914400" rtl="0" algn="l">
              <a:spcBef>
                <a:spcPts val="0"/>
              </a:spcBef>
              <a:spcAft>
                <a:spcPts val="0"/>
              </a:spcAft>
              <a:buSzPts val="1400"/>
              <a:buChar char="-"/>
            </a:pPr>
            <a:r>
              <a:rPr lang="en"/>
              <a:t>2,644,998,850,000 </a:t>
            </a:r>
            <a:r>
              <a:rPr b="1" lang="en"/>
              <a:t>potential</a:t>
            </a:r>
            <a:r>
              <a:rPr lang="en"/>
              <a:t> comparisons</a:t>
            </a:r>
            <a:endParaRPr/>
          </a:p>
          <a:p>
            <a:pPr indent="-342900" lvl="0" marL="457200" rtl="0" algn="l">
              <a:spcBef>
                <a:spcPts val="0"/>
              </a:spcBef>
              <a:spcAft>
                <a:spcPts val="0"/>
              </a:spcAft>
              <a:buSzPts val="1800"/>
              <a:buChar char="-"/>
            </a:pPr>
            <a:r>
              <a:rPr lang="en"/>
              <a:t>Groups similar bills based on “community detection”</a:t>
            </a:r>
            <a:endParaRPr/>
          </a:p>
          <a:p>
            <a:pPr indent="-342900" lvl="0" marL="457200" rtl="0" algn="l">
              <a:spcBef>
                <a:spcPts val="0"/>
              </a:spcBef>
              <a:spcAft>
                <a:spcPts val="0"/>
              </a:spcAft>
              <a:buSzPts val="1800"/>
              <a:buChar char="-"/>
            </a:pPr>
            <a:r>
              <a:rPr lang="en"/>
              <a:t>Identifies and highlights similar text between each combination of bills for ease of research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workflow</a:t>
            </a:r>
            <a:endParaRPr/>
          </a:p>
        </p:txBody>
      </p:sp>
      <p:sp>
        <p:nvSpPr>
          <p:cNvPr id="149" name="Google Shape;149;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Acquire legislation metadata from LegiScan</a:t>
            </a:r>
            <a:endParaRPr/>
          </a:p>
          <a:p>
            <a:pPr indent="-342900" lvl="0" marL="457200" rtl="0" algn="l">
              <a:spcBef>
                <a:spcPts val="0"/>
              </a:spcBef>
              <a:spcAft>
                <a:spcPts val="0"/>
              </a:spcAft>
              <a:buSzPts val="1800"/>
              <a:buChar char="-"/>
            </a:pPr>
            <a:r>
              <a:rPr lang="en"/>
              <a:t>Scrape every version of every piece of legislation introduced across the country since 2008.</a:t>
            </a:r>
            <a:endParaRPr/>
          </a:p>
          <a:p>
            <a:pPr indent="-342900" lvl="0" marL="457200" rtl="0" algn="l">
              <a:spcBef>
                <a:spcPts val="0"/>
              </a:spcBef>
              <a:spcAft>
                <a:spcPts val="0"/>
              </a:spcAft>
              <a:buSzPts val="1800"/>
              <a:buChar char="-"/>
            </a:pPr>
            <a:r>
              <a:rPr lang="en"/>
              <a:t>Parsing and cleaning legislation text</a:t>
            </a:r>
            <a:endParaRPr/>
          </a:p>
          <a:p>
            <a:pPr indent="-342900" lvl="0" marL="457200" rtl="0" algn="l">
              <a:spcBef>
                <a:spcPts val="0"/>
              </a:spcBef>
              <a:spcAft>
                <a:spcPts val="0"/>
              </a:spcAft>
              <a:buSzPts val="1800"/>
              <a:buChar char="-"/>
            </a:pPr>
            <a:r>
              <a:rPr lang="en"/>
              <a:t>Tokenizing, and shingling the text</a:t>
            </a:r>
            <a:endParaRPr/>
          </a:p>
          <a:p>
            <a:pPr indent="-342900" lvl="0" marL="457200" rtl="0" algn="l">
              <a:spcBef>
                <a:spcPts val="0"/>
              </a:spcBef>
              <a:spcAft>
                <a:spcPts val="0"/>
              </a:spcAft>
              <a:buSzPts val="1800"/>
              <a:buChar char="-"/>
            </a:pPr>
            <a:r>
              <a:rPr lang="en"/>
              <a:t>Identifying potentially matching legislation</a:t>
            </a:r>
            <a:endParaRPr/>
          </a:p>
          <a:p>
            <a:pPr indent="-342900" lvl="0" marL="457200" rtl="0" algn="l">
              <a:spcBef>
                <a:spcPts val="0"/>
              </a:spcBef>
              <a:spcAft>
                <a:spcPts val="0"/>
              </a:spcAft>
              <a:buSzPts val="1800"/>
              <a:buChar char="-"/>
            </a:pPr>
            <a:r>
              <a:rPr lang="en"/>
              <a:t>Weeding out the bad matches</a:t>
            </a:r>
            <a:endParaRPr/>
          </a:p>
          <a:p>
            <a:pPr indent="-342900" lvl="0" marL="457200" rtl="0" algn="l">
              <a:spcBef>
                <a:spcPts val="0"/>
              </a:spcBef>
              <a:spcAft>
                <a:spcPts val="0"/>
              </a:spcAft>
              <a:buSzPts val="1800"/>
              <a:buChar char="-"/>
            </a:pPr>
            <a:r>
              <a:rPr lang="en"/>
              <a:t>Identifying “clusters” of bills</a:t>
            </a:r>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Pairwise </a:t>
            </a:r>
            <a:r>
              <a:rPr lang="en"/>
              <a:t>Comparison</a:t>
            </a:r>
            <a:endParaRPr/>
          </a:p>
        </p:txBody>
      </p:sp>
      <p:sp>
        <p:nvSpPr>
          <p:cNvPr id="155" name="Google Shape;15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6" name="Google Shape;156;p27"/>
          <p:cNvPicPr preferRelativeResize="0"/>
          <p:nvPr/>
        </p:nvPicPr>
        <p:blipFill>
          <a:blip r:embed="rId3">
            <a:alphaModFix/>
          </a:blip>
          <a:stretch>
            <a:fillRect/>
          </a:stretch>
        </p:blipFill>
        <p:spPr>
          <a:xfrm>
            <a:off x="1458078" y="1154250"/>
            <a:ext cx="6227845" cy="34128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Text Shingling</a:t>
            </a:r>
            <a:endParaRPr/>
          </a:p>
        </p:txBody>
      </p:sp>
      <p:sp>
        <p:nvSpPr>
          <p:cNvPr id="162" name="Google Shape;162;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3" name="Google Shape;163;p28"/>
          <p:cNvPicPr preferRelativeResize="0"/>
          <p:nvPr/>
        </p:nvPicPr>
        <p:blipFill>
          <a:blip r:embed="rId3">
            <a:alphaModFix/>
          </a:blip>
          <a:stretch>
            <a:fillRect/>
          </a:stretch>
        </p:blipFill>
        <p:spPr>
          <a:xfrm>
            <a:off x="2943225" y="1538825"/>
            <a:ext cx="3257550" cy="3124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311700" y="266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Identifying Clusters &amp; Weeding out the bad matches</a:t>
            </a:r>
            <a:endParaRPr/>
          </a:p>
        </p:txBody>
      </p:sp>
      <p:sp>
        <p:nvSpPr>
          <p:cNvPr id="169" name="Google Shape;169;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0" name="Google Shape;170;p29"/>
          <p:cNvPicPr preferRelativeResize="0"/>
          <p:nvPr/>
        </p:nvPicPr>
        <p:blipFill>
          <a:blip r:embed="rId3">
            <a:alphaModFix/>
          </a:blip>
          <a:stretch>
            <a:fillRect/>
          </a:stretch>
        </p:blipFill>
        <p:spPr>
          <a:xfrm>
            <a:off x="311697" y="1526647"/>
            <a:ext cx="3991525" cy="2668050"/>
          </a:xfrm>
          <a:prstGeom prst="rect">
            <a:avLst/>
          </a:prstGeom>
          <a:noFill/>
          <a:ln>
            <a:noFill/>
          </a:ln>
        </p:spPr>
      </p:pic>
      <p:pic>
        <p:nvPicPr>
          <p:cNvPr id="171" name="Google Shape;171;p29"/>
          <p:cNvPicPr preferRelativeResize="0"/>
          <p:nvPr/>
        </p:nvPicPr>
        <p:blipFill rotWithShape="1">
          <a:blip r:embed="rId4">
            <a:alphaModFix/>
          </a:blip>
          <a:srcRect b="4658" l="-5045" r="24439" t="18718"/>
          <a:stretch/>
        </p:blipFill>
        <p:spPr>
          <a:xfrm>
            <a:off x="4374450" y="839650"/>
            <a:ext cx="4169750" cy="39412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“known”</a:t>
            </a:r>
            <a:r>
              <a:rPr lang="en"/>
              <a:t> model legislation</a:t>
            </a:r>
            <a:r>
              <a:rPr lang="en"/>
              <a:t> </a:t>
            </a:r>
            <a:endParaRPr/>
          </a:p>
          <a:p>
            <a:pPr indent="0" lvl="0" marL="0" rtl="0" algn="l">
              <a:spcBef>
                <a:spcPts val="0"/>
              </a:spcBef>
              <a:spcAft>
                <a:spcPts val="0"/>
              </a:spcAft>
              <a:buNone/>
            </a:pPr>
            <a:r>
              <a:t/>
            </a:r>
            <a:endParaRPr/>
          </a:p>
        </p:txBody>
      </p:sp>
      <p:sp>
        <p:nvSpPr>
          <p:cNvPr id="177" name="Google Shape;177;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Some of the bigger groups publicly share their draft model legislation</a:t>
            </a:r>
            <a:endParaRPr/>
          </a:p>
          <a:p>
            <a:pPr indent="-317500" lvl="1" marL="914400" rtl="0" algn="l">
              <a:spcBef>
                <a:spcPts val="0"/>
              </a:spcBef>
              <a:spcAft>
                <a:spcPts val="0"/>
              </a:spcAft>
              <a:buSzPts val="1400"/>
              <a:buChar char="-"/>
            </a:pPr>
            <a:r>
              <a:rPr lang="en"/>
              <a:t>PrayUSA: </a:t>
            </a:r>
            <a:r>
              <a:rPr lang="en" u="sng">
                <a:solidFill>
                  <a:schemeClr val="hlink"/>
                </a:solidFill>
                <a:hlinkClick r:id="rId3"/>
              </a:rPr>
              <a:t>https://prayusa.com/downloadable-kits/</a:t>
            </a:r>
            <a:endParaRPr/>
          </a:p>
          <a:p>
            <a:pPr indent="-317500" lvl="1" marL="914400" rtl="0" algn="l">
              <a:spcBef>
                <a:spcPts val="0"/>
              </a:spcBef>
              <a:spcAft>
                <a:spcPts val="0"/>
              </a:spcAft>
              <a:buSzPts val="1400"/>
              <a:buChar char="-"/>
            </a:pPr>
            <a:r>
              <a:rPr lang="en"/>
              <a:t>ALEC: </a:t>
            </a:r>
            <a:r>
              <a:rPr lang="en" u="sng">
                <a:solidFill>
                  <a:schemeClr val="hlink"/>
                </a:solidFill>
                <a:hlinkClick r:id="rId4"/>
              </a:rPr>
              <a:t>https://alec.org/model-policy/</a:t>
            </a:r>
            <a:endParaRPr/>
          </a:p>
          <a:p>
            <a:pPr indent="-317500" lvl="1" marL="914400" rtl="0" algn="l">
              <a:spcBef>
                <a:spcPts val="0"/>
              </a:spcBef>
              <a:spcAft>
                <a:spcPts val="0"/>
              </a:spcAft>
              <a:buSzPts val="1400"/>
              <a:buChar char="-"/>
            </a:pPr>
            <a:r>
              <a:rPr lang="en"/>
              <a:t>Uniform Law Commission: </a:t>
            </a:r>
            <a:r>
              <a:rPr lang="en" u="sng">
                <a:solidFill>
                  <a:schemeClr val="hlink"/>
                </a:solidFill>
                <a:hlinkClick r:id="rId5"/>
              </a:rPr>
              <a:t>https://www.uniformlaws.org/home</a:t>
            </a:r>
            <a:r>
              <a:rPr lang="en"/>
              <a:t> </a:t>
            </a:r>
            <a:endParaRPr/>
          </a:p>
          <a:p>
            <a:pPr indent="-342900" lvl="0" marL="457200" rtl="0" algn="l">
              <a:spcBef>
                <a:spcPts val="0"/>
              </a:spcBef>
              <a:spcAft>
                <a:spcPts val="0"/>
              </a:spcAft>
              <a:buSzPts val="1800"/>
              <a:buChar char="-"/>
            </a:pPr>
            <a:r>
              <a:rPr lang="en"/>
              <a:t>Industry associations often share draft model legislation</a:t>
            </a:r>
            <a:endParaRPr/>
          </a:p>
          <a:p>
            <a:pPr indent="-342900" lvl="0" marL="457200" rtl="0" algn="l">
              <a:spcBef>
                <a:spcPts val="0"/>
              </a:spcBef>
              <a:spcAft>
                <a:spcPts val="0"/>
              </a:spcAft>
              <a:buSzPts val="1800"/>
              <a:buChar char="-"/>
            </a:pPr>
            <a:r>
              <a:rPr lang="en"/>
              <a:t>Story Recipe:</a:t>
            </a:r>
            <a:endParaRPr/>
          </a:p>
          <a:p>
            <a:pPr indent="-317500" lvl="1" marL="914400" rtl="0" algn="l">
              <a:spcBef>
                <a:spcPts val="0"/>
              </a:spcBef>
              <a:spcAft>
                <a:spcPts val="0"/>
              </a:spcAft>
              <a:buSzPts val="1400"/>
              <a:buChar char="-"/>
            </a:pPr>
            <a:r>
              <a:rPr lang="en"/>
              <a:t>Look for keywords from these bills on the tool to find if any of them are in your state.</a:t>
            </a:r>
            <a:endParaRPr/>
          </a:p>
          <a:p>
            <a:pPr indent="-317500" lvl="1" marL="914400" rtl="0" algn="l">
              <a:spcBef>
                <a:spcPts val="0"/>
              </a:spcBef>
              <a:spcAft>
                <a:spcPts val="0"/>
              </a:spcAft>
              <a:buSzPts val="1400"/>
              <a:buChar char="-"/>
            </a:pPr>
            <a:r>
              <a:rPr lang="en"/>
              <a:t>Once you have a single known bill, you can automatically surface every instance of a model bill across the country.</a:t>
            </a:r>
            <a:endParaRPr/>
          </a:p>
          <a:p>
            <a:pPr indent="-317500" lvl="1" marL="914400" rtl="0" algn="l">
              <a:spcBef>
                <a:spcPts val="0"/>
              </a:spcBef>
              <a:spcAft>
                <a:spcPts val="0"/>
              </a:spcAft>
              <a:buSzPts val="1400"/>
              <a:buChar char="-"/>
            </a:pPr>
            <a:r>
              <a:rPr lang="en"/>
              <a:t>Once you’re able to identify a model bill, use the Legiscan link to identify sponsors and research their campaign contributions, lobbying records etc.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Covering active legislation</a:t>
            </a:r>
            <a:endParaRPr/>
          </a:p>
          <a:p>
            <a:pPr indent="0" lvl="0" marL="0" rtl="0" algn="l">
              <a:spcBef>
                <a:spcPts val="0"/>
              </a:spcBef>
              <a:spcAft>
                <a:spcPts val="0"/>
              </a:spcAft>
              <a:buNone/>
            </a:pPr>
            <a:r>
              <a:t/>
            </a:r>
            <a:endParaRPr/>
          </a:p>
        </p:txBody>
      </p:sp>
      <p:sp>
        <p:nvSpPr>
          <p:cNvPr id="183" name="Google Shape;183;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Use the “recency” search to identify legislation in your state house as it’s being debated.</a:t>
            </a:r>
            <a:endParaRPr/>
          </a:p>
          <a:p>
            <a:pPr indent="-342900" lvl="0" marL="457200" rtl="0" algn="l">
              <a:spcBef>
                <a:spcPts val="0"/>
              </a:spcBef>
              <a:spcAft>
                <a:spcPts val="0"/>
              </a:spcAft>
              <a:buSzPts val="1800"/>
              <a:buChar char="-"/>
            </a:pPr>
            <a:r>
              <a:rPr lang="en"/>
              <a:t>Lookup individual bills in session identify </a:t>
            </a:r>
            <a:r>
              <a:rPr lang="en"/>
              <a:t>provenance</a:t>
            </a:r>
            <a:r>
              <a:rPr lang="en"/>
              <a:t> of specific </a:t>
            </a:r>
            <a:r>
              <a:rPr lang="en"/>
              <a:t>language</a:t>
            </a:r>
            <a:r>
              <a:rPr lang="en"/>
              <a:t> or ideas (both within your state and outside)</a:t>
            </a:r>
            <a:endParaRPr/>
          </a:p>
          <a:p>
            <a:pPr indent="-342900" lvl="0" marL="457200" rtl="0" algn="l">
              <a:spcBef>
                <a:spcPts val="0"/>
              </a:spcBef>
              <a:spcAft>
                <a:spcPts val="0"/>
              </a:spcAft>
              <a:buSzPts val="1800"/>
              <a:buChar char="-"/>
            </a:pPr>
            <a:r>
              <a:rPr lang="en"/>
              <a:t>Research individual legislators that you are covering to identify if they have introduced model legislation</a:t>
            </a:r>
            <a:endParaRPr/>
          </a:p>
          <a:p>
            <a:pPr indent="-342900" lvl="0" marL="457200" rtl="0" algn="l">
              <a:spcBef>
                <a:spcPts val="0"/>
              </a:spcBef>
              <a:spcAft>
                <a:spcPts val="0"/>
              </a:spcAft>
              <a:buSzPts val="1800"/>
              <a:buChar char="-"/>
            </a:pPr>
            <a:r>
              <a:rPr lang="en"/>
              <a:t>Lookup your state’s budget bill to see if unpopular language from failed legislation is being </a:t>
            </a:r>
            <a:r>
              <a:rPr lang="en"/>
              <a:t>reintroduced.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latin typeface="Arial"/>
                <a:ea typeface="Arial"/>
                <a:cs typeface="Arial"/>
                <a:sym typeface="Arial"/>
              </a:rPr>
              <a:t>Understanding influence</a:t>
            </a:r>
            <a:endParaRPr/>
          </a:p>
        </p:txBody>
      </p:sp>
      <p:sp>
        <p:nvSpPr>
          <p:cNvPr id="68" name="Google Shape;68;p14"/>
          <p:cNvSpPr txBox="1"/>
          <p:nvPr>
            <p:ph idx="1" type="body"/>
          </p:nvPr>
        </p:nvSpPr>
        <p:spPr>
          <a:xfrm>
            <a:off x="311700" y="1017725"/>
            <a:ext cx="8520600" cy="3416400"/>
          </a:xfrm>
          <a:prstGeom prst="rect">
            <a:avLst/>
          </a:prstGeom>
        </p:spPr>
        <p:txBody>
          <a:bodyPr anchorCtr="0" anchor="t" bIns="91425" lIns="91425" spcFirstLastPara="1" rIns="91425" wrap="square" tIns="91425">
            <a:normAutofit/>
          </a:bodyPr>
          <a:lstStyle/>
          <a:p>
            <a:pPr indent="0" lvl="0" marL="0" rtl="0" algn="l">
              <a:lnSpc>
                <a:spcPct val="138000"/>
              </a:lnSpc>
              <a:spcBef>
                <a:spcPts val="0"/>
              </a:spcBef>
              <a:spcAft>
                <a:spcPts val="0"/>
              </a:spcAft>
              <a:buNone/>
            </a:pPr>
            <a:r>
              <a:rPr lang="en">
                <a:solidFill>
                  <a:srgbClr val="595959"/>
                </a:solidFill>
                <a:latin typeface="Arial"/>
                <a:ea typeface="Arial"/>
                <a:cs typeface="Arial"/>
                <a:sym typeface="Arial"/>
              </a:rPr>
              <a:t>Why do Legislatures do what they do?</a:t>
            </a:r>
            <a:endParaRPr>
              <a:solidFill>
                <a:srgbClr val="595959"/>
              </a:solidFill>
              <a:latin typeface="Arial"/>
              <a:ea typeface="Arial"/>
              <a:cs typeface="Arial"/>
              <a:sym typeface="Arial"/>
            </a:endParaRPr>
          </a:p>
          <a:p>
            <a:pPr indent="0" lvl="0" marL="0" rtl="0" algn="l">
              <a:lnSpc>
                <a:spcPct val="138000"/>
              </a:lnSpc>
              <a:spcBef>
                <a:spcPts val="1200"/>
              </a:spcBef>
              <a:spcAft>
                <a:spcPts val="0"/>
              </a:spcAft>
              <a:buNone/>
            </a:pPr>
            <a:r>
              <a:rPr lang="en">
                <a:solidFill>
                  <a:srgbClr val="595959"/>
                </a:solidFill>
                <a:latin typeface="Arial"/>
                <a:ea typeface="Arial"/>
                <a:cs typeface="Arial"/>
                <a:sym typeface="Arial"/>
              </a:rPr>
              <a:t>Whose problems are they concerned with?</a:t>
            </a:r>
            <a:endParaRPr>
              <a:solidFill>
                <a:srgbClr val="595959"/>
              </a:solidFill>
              <a:latin typeface="Arial"/>
              <a:ea typeface="Arial"/>
              <a:cs typeface="Arial"/>
              <a:sym typeface="Arial"/>
            </a:endParaRPr>
          </a:p>
          <a:p>
            <a:pPr indent="0" lvl="0" marL="0" rtl="0" algn="l">
              <a:lnSpc>
                <a:spcPct val="138000"/>
              </a:lnSpc>
              <a:spcBef>
                <a:spcPts val="1200"/>
              </a:spcBef>
              <a:spcAft>
                <a:spcPts val="0"/>
              </a:spcAft>
              <a:buNone/>
            </a:pPr>
            <a:r>
              <a:rPr lang="en">
                <a:solidFill>
                  <a:srgbClr val="595959"/>
                </a:solidFill>
                <a:latin typeface="Arial"/>
                <a:ea typeface="Arial"/>
                <a:cs typeface="Arial"/>
                <a:sym typeface="Arial"/>
              </a:rPr>
              <a:t>Watch yourself when you say “everybody knows”?	</a:t>
            </a:r>
            <a:endParaRPr>
              <a:solidFill>
                <a:srgbClr val="595959"/>
              </a:solidFill>
              <a:latin typeface="Arial"/>
              <a:ea typeface="Arial"/>
              <a:cs typeface="Arial"/>
              <a:sym typeface="Arial"/>
            </a:endParaRPr>
          </a:p>
          <a:p>
            <a:pPr indent="0" lvl="0" marL="0" rtl="0" algn="l">
              <a:spcBef>
                <a:spcPts val="120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pic>
        <p:nvPicPr>
          <p:cNvPr id="69" name="Google Shape;69;p14"/>
          <p:cNvPicPr preferRelativeResize="0"/>
          <p:nvPr/>
        </p:nvPicPr>
        <p:blipFill>
          <a:blip r:embed="rId3">
            <a:alphaModFix/>
          </a:blip>
          <a:stretch>
            <a:fillRect/>
          </a:stretch>
        </p:blipFill>
        <p:spPr>
          <a:xfrm>
            <a:off x="218875" y="2571750"/>
            <a:ext cx="7010400" cy="2381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Caveats</a:t>
            </a:r>
            <a:endParaRPr/>
          </a:p>
        </p:txBody>
      </p:sp>
      <p:sp>
        <p:nvSpPr>
          <p:cNvPr id="189" name="Google Shape;189;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a:t>Not all model legislation is nefarious</a:t>
            </a:r>
            <a:endParaRPr/>
          </a:p>
          <a:p>
            <a:pPr indent="0" lvl="0" marL="0" rtl="0" algn="l">
              <a:spcBef>
                <a:spcPts val="1200"/>
              </a:spcBef>
              <a:spcAft>
                <a:spcPts val="0"/>
              </a:spcAft>
              <a:buNone/>
            </a:pPr>
            <a:r>
              <a:rPr lang="en"/>
              <a:t>There may be cases where two bills contain identical language but are not model legislation. </a:t>
            </a:r>
            <a:endParaRPr/>
          </a:p>
          <a:p>
            <a:pPr indent="0" lvl="0" marL="0" rtl="0" algn="l">
              <a:spcBef>
                <a:spcPts val="1200"/>
              </a:spcBef>
              <a:spcAft>
                <a:spcPts val="0"/>
              </a:spcAft>
              <a:buNone/>
            </a:pPr>
            <a:r>
              <a:rPr lang="en"/>
              <a:t>We recommend visually inspecting the matching bills to confirm that the shared language is substantive and is related to your topic.</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title"/>
          </p:nvPr>
        </p:nvSpPr>
        <p:spPr>
          <a:xfrm>
            <a:off x="1673250" y="526350"/>
            <a:ext cx="5797500" cy="409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Demo Time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1673250" y="526350"/>
            <a:ext cx="5797500" cy="409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5"/>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latin typeface="Arial"/>
                <a:ea typeface="Arial"/>
                <a:cs typeface="Arial"/>
                <a:sym typeface="Arial"/>
              </a:rPr>
              <a:t>Model legislation</a:t>
            </a:r>
            <a:endParaRPr/>
          </a:p>
        </p:txBody>
      </p:sp>
      <p:sp>
        <p:nvSpPr>
          <p:cNvPr id="75" name="Google Shape;75;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lnSpc>
                <a:spcPct val="138000"/>
              </a:lnSpc>
              <a:spcBef>
                <a:spcPts val="0"/>
              </a:spcBef>
              <a:spcAft>
                <a:spcPts val="0"/>
              </a:spcAft>
              <a:buNone/>
            </a:pPr>
            <a:r>
              <a:rPr lang="en">
                <a:solidFill>
                  <a:srgbClr val="595959"/>
                </a:solidFill>
                <a:latin typeface="Arial"/>
                <a:ea typeface="Arial"/>
                <a:cs typeface="Arial"/>
                <a:sym typeface="Arial"/>
              </a:rPr>
              <a:t>It’s not new, and it’s not all “bad.” </a:t>
            </a:r>
            <a:endParaRPr>
              <a:solidFill>
                <a:srgbClr val="595959"/>
              </a:solidFill>
              <a:latin typeface="Arial"/>
              <a:ea typeface="Arial"/>
              <a:cs typeface="Arial"/>
              <a:sym typeface="Arial"/>
            </a:endParaRPr>
          </a:p>
          <a:p>
            <a:pPr indent="0" lvl="0" marL="0" rtl="0" algn="l">
              <a:lnSpc>
                <a:spcPct val="138000"/>
              </a:lnSpc>
              <a:spcBef>
                <a:spcPts val="1200"/>
              </a:spcBef>
              <a:spcAft>
                <a:spcPts val="0"/>
              </a:spcAft>
              <a:buNone/>
            </a:pPr>
            <a:r>
              <a:rPr lang="en">
                <a:solidFill>
                  <a:srgbClr val="595959"/>
                </a:solidFill>
                <a:latin typeface="Arial"/>
                <a:ea typeface="Arial"/>
                <a:cs typeface="Arial"/>
                <a:sym typeface="Arial"/>
              </a:rPr>
              <a:t>But it’s one of the least-understood and least-documented documented expressions of influence in statehouses.</a:t>
            </a:r>
            <a:endParaRPr>
              <a:solidFill>
                <a:srgbClr val="595959"/>
              </a:solidFill>
              <a:latin typeface="Arial"/>
              <a:ea typeface="Arial"/>
              <a:cs typeface="Arial"/>
              <a:sym typeface="Arial"/>
            </a:endParaRPr>
          </a:p>
          <a:p>
            <a:pPr indent="0" lvl="0" marL="0" rtl="0" algn="l">
              <a:spcBef>
                <a:spcPts val="1200"/>
              </a:spcBef>
              <a:spcAft>
                <a:spcPts val="0"/>
              </a:spcAft>
              <a:buNone/>
            </a:pPr>
            <a:r>
              <a:t/>
            </a:r>
            <a:endParaRPr sz="1100">
              <a:solidFill>
                <a:srgbClr val="000000"/>
              </a:solidFill>
              <a:latin typeface="Arial"/>
              <a:ea typeface="Arial"/>
              <a:cs typeface="Arial"/>
              <a:sym typeface="Arial"/>
            </a:endParaRPr>
          </a:p>
          <a:p>
            <a:pPr indent="0" lvl="0" marL="914400" rtl="0" algn="l">
              <a:lnSpc>
                <a:spcPct val="138000"/>
              </a:lnSpc>
              <a:spcBef>
                <a:spcPts val="0"/>
              </a:spcBef>
              <a:spcAft>
                <a:spcPts val="0"/>
              </a:spcAft>
              <a:buNone/>
            </a:pPr>
            <a:r>
              <a:rPr b="1" i="1" lang="en">
                <a:solidFill>
                  <a:srgbClr val="000000"/>
                </a:solidFill>
                <a:latin typeface="Arial"/>
                <a:ea typeface="Arial"/>
                <a:cs typeface="Arial"/>
                <a:sym typeface="Arial"/>
              </a:rPr>
              <a:t>“… copycat bills amount to the nation’s largest, unreported special-interest campaign, driving agendas in every statehouse and touching nearly every area of public policy.” </a:t>
            </a:r>
            <a:endParaRPr b="1" i="1">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latin typeface="Arial"/>
                <a:ea typeface="Arial"/>
                <a:cs typeface="Arial"/>
                <a:sym typeface="Arial"/>
              </a:rPr>
              <a:t>What our “robot” found.</a:t>
            </a:r>
            <a:endParaRPr/>
          </a:p>
        </p:txBody>
      </p:sp>
      <p:sp>
        <p:nvSpPr>
          <p:cNvPr id="81" name="Google Shape;81;p16"/>
          <p:cNvSpPr txBox="1"/>
          <p:nvPr>
            <p:ph idx="1" type="body"/>
          </p:nvPr>
        </p:nvSpPr>
        <p:spPr>
          <a:xfrm>
            <a:off x="311700" y="1055300"/>
            <a:ext cx="8520600" cy="351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we went about looking through 1 million bills.</a:t>
            </a:r>
            <a:endParaRPr/>
          </a:p>
          <a:p>
            <a:pPr indent="0" lvl="0" marL="0" rtl="0" algn="l">
              <a:spcBef>
                <a:spcPts val="1200"/>
              </a:spcBef>
              <a:spcAft>
                <a:spcPts val="0"/>
              </a:spcAft>
              <a:buNone/>
            </a:pPr>
            <a:r>
              <a:rPr lang="en" sz="1300" u="sng">
                <a:solidFill>
                  <a:srgbClr val="4A86E8"/>
                </a:solidFill>
                <a:hlinkClick r:id="rId3">
                  <a:extLst>
                    <a:ext uri="{A12FA001-AC4F-418D-AE19-62706E023703}">
                      <ahyp:hlinkClr val="tx"/>
                    </a:ext>
                  </a:extLst>
                </a:hlinkClick>
              </a:rPr>
              <a:t>https://www.usatoday.com/story/news/investigations/2019/04/03/how-laws-made-why-we-revealed-politicians-didnt-write-them/3162256002/</a:t>
            </a:r>
            <a:endParaRPr sz="1300">
              <a:solidFill>
                <a:srgbClr val="4A86E8"/>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457200" lvl="0" marL="2743200" rtl="0" algn="l">
              <a:spcBef>
                <a:spcPts val="1200"/>
              </a:spcBef>
              <a:spcAft>
                <a:spcPts val="1200"/>
              </a:spcAft>
              <a:buNone/>
            </a:pPr>
            <a:r>
              <a:t/>
            </a:r>
            <a:endParaRPr/>
          </a:p>
        </p:txBody>
      </p:sp>
      <p:pic>
        <p:nvPicPr>
          <p:cNvPr id="82" name="Google Shape;82;p16"/>
          <p:cNvPicPr preferRelativeResize="0"/>
          <p:nvPr/>
        </p:nvPicPr>
        <p:blipFill>
          <a:blip r:embed="rId4">
            <a:alphaModFix/>
          </a:blip>
          <a:stretch>
            <a:fillRect/>
          </a:stretch>
        </p:blipFill>
        <p:spPr>
          <a:xfrm>
            <a:off x="311700" y="2451275"/>
            <a:ext cx="2800251" cy="2264326"/>
          </a:xfrm>
          <a:prstGeom prst="rect">
            <a:avLst/>
          </a:prstGeom>
          <a:noFill/>
          <a:ln>
            <a:noFill/>
          </a:ln>
        </p:spPr>
      </p:pic>
      <p:sp>
        <p:nvSpPr>
          <p:cNvPr id="83" name="Google Shape;83;p16"/>
          <p:cNvSpPr txBox="1"/>
          <p:nvPr/>
        </p:nvSpPr>
        <p:spPr>
          <a:xfrm>
            <a:off x="3373600" y="2619650"/>
            <a:ext cx="5667000" cy="184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accent3"/>
                </a:solidFill>
                <a:latin typeface="Proxima Nova"/>
                <a:ea typeface="Proxima Nova"/>
                <a:cs typeface="Proxima Nova"/>
                <a:sym typeface="Proxima Nova"/>
              </a:rPr>
              <a:t>What we found.</a:t>
            </a:r>
            <a:r>
              <a:rPr lang="en" sz="2035">
                <a:solidFill>
                  <a:schemeClr val="accent3"/>
                </a:solidFill>
                <a:latin typeface="Proxima Nova"/>
                <a:ea typeface="Proxima Nova"/>
                <a:cs typeface="Proxima Nova"/>
                <a:sym typeface="Proxima Nova"/>
              </a:rPr>
              <a:t> </a:t>
            </a:r>
            <a:r>
              <a:rPr lang="en" sz="1335" u="sng">
                <a:solidFill>
                  <a:srgbClr val="4A86E8"/>
                </a:solidFill>
                <a:hlinkClick r:id="rId5">
                  <a:extLst>
                    <a:ext uri="{A12FA001-AC4F-418D-AE19-62706E023703}">
                      <ahyp:hlinkClr val="tx"/>
                    </a:ext>
                  </a:extLst>
                </a:hlinkClick>
              </a:rPr>
              <a:t>https://www.usatoday.com/pages/interactives/asbestos-sharia-law-model-bills-lobbyists-special-interests-influence-state-laws/</a:t>
            </a:r>
            <a:endParaRPr sz="1335">
              <a:solidFill>
                <a:srgbClr val="4A86E8"/>
              </a:solidFill>
              <a:latin typeface="Proxima Nova"/>
              <a:ea typeface="Proxima Nova"/>
              <a:cs typeface="Proxima Nova"/>
              <a:sym typeface="Proxima Nova"/>
            </a:endParaRPr>
          </a:p>
          <a:p>
            <a:pPr indent="0" lvl="0" marL="0" rtl="0" algn="l">
              <a:lnSpc>
                <a:spcPct val="115000"/>
              </a:lnSpc>
              <a:spcBef>
                <a:spcPts val="1200"/>
              </a:spcBef>
              <a:spcAft>
                <a:spcPts val="0"/>
              </a:spcAft>
              <a:buNone/>
            </a:pPr>
            <a:r>
              <a:t/>
            </a:r>
            <a:endParaRPr sz="1800">
              <a:solidFill>
                <a:schemeClr val="accent3"/>
              </a:solidFill>
              <a:latin typeface="Proxima Nova"/>
              <a:ea typeface="Proxima Nova"/>
              <a:cs typeface="Proxima Nova"/>
              <a:sym typeface="Proxima Nova"/>
            </a:endParaRPr>
          </a:p>
          <a:p>
            <a:pPr indent="0" lvl="0" marL="0" rtl="0" algn="l">
              <a:lnSpc>
                <a:spcPct val="115000"/>
              </a:lnSpc>
              <a:spcBef>
                <a:spcPts val="1200"/>
              </a:spcBef>
              <a:spcAft>
                <a:spcPts val="1200"/>
              </a:spcAft>
              <a:buNone/>
            </a:pPr>
            <a:r>
              <a:rPr i="1" lang="en" sz="1300">
                <a:solidFill>
                  <a:srgbClr val="595959"/>
                </a:solidFill>
              </a:rPr>
              <a:t>Our robot found a lot of stuff. (Note the bewildered look on its face.)</a:t>
            </a:r>
            <a:endParaRPr i="1" sz="1100">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latin typeface="Arial"/>
                <a:ea typeface="Arial"/>
                <a:cs typeface="Arial"/>
                <a:sym typeface="Arial"/>
              </a:rPr>
              <a:t>Data gives you </a:t>
            </a:r>
            <a:r>
              <a:rPr i="1" lang="en">
                <a:solidFill>
                  <a:srgbClr val="000000"/>
                </a:solidFill>
                <a:latin typeface="Arial"/>
                <a:ea typeface="Arial"/>
                <a:cs typeface="Arial"/>
                <a:sym typeface="Arial"/>
              </a:rPr>
              <a:t>what</a:t>
            </a:r>
            <a:r>
              <a:rPr lang="en">
                <a:solidFill>
                  <a:srgbClr val="000000"/>
                </a:solidFill>
                <a:latin typeface="Arial"/>
                <a:ea typeface="Arial"/>
                <a:cs typeface="Arial"/>
                <a:sym typeface="Arial"/>
              </a:rPr>
              <a:t> and </a:t>
            </a:r>
            <a:r>
              <a:rPr i="1" lang="en">
                <a:solidFill>
                  <a:srgbClr val="000000"/>
                </a:solidFill>
                <a:latin typeface="Arial"/>
                <a:ea typeface="Arial"/>
                <a:cs typeface="Arial"/>
                <a:sym typeface="Arial"/>
              </a:rPr>
              <a:t>where</a:t>
            </a:r>
            <a:r>
              <a:rPr lang="en">
                <a:solidFill>
                  <a:srgbClr val="000000"/>
                </a:solidFill>
                <a:latin typeface="Arial"/>
                <a:ea typeface="Arial"/>
                <a:cs typeface="Arial"/>
                <a:sym typeface="Arial"/>
              </a:rPr>
              <a:t> but not </a:t>
            </a:r>
            <a:r>
              <a:rPr i="1" lang="en">
                <a:solidFill>
                  <a:srgbClr val="000000"/>
                </a:solidFill>
                <a:latin typeface="Arial"/>
                <a:ea typeface="Arial"/>
                <a:cs typeface="Arial"/>
                <a:sym typeface="Arial"/>
              </a:rPr>
              <a:t>why</a:t>
            </a:r>
            <a:r>
              <a:rPr lang="en">
                <a:solidFill>
                  <a:srgbClr val="000000"/>
                </a:solidFill>
                <a:latin typeface="Arial"/>
                <a:ea typeface="Arial"/>
                <a:cs typeface="Arial"/>
                <a:sym typeface="Arial"/>
              </a:rPr>
              <a:t>.	</a:t>
            </a:r>
            <a:endParaRPr/>
          </a:p>
        </p:txBody>
      </p:sp>
      <p:sp>
        <p:nvSpPr>
          <p:cNvPr id="89" name="Google Shape;8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138000"/>
              </a:lnSpc>
              <a:spcBef>
                <a:spcPts val="0"/>
              </a:spcBef>
              <a:spcAft>
                <a:spcPts val="0"/>
              </a:spcAft>
              <a:buNone/>
            </a:pPr>
            <a:r>
              <a:rPr lang="en">
                <a:solidFill>
                  <a:srgbClr val="595959"/>
                </a:solidFill>
                <a:latin typeface="Arial"/>
                <a:ea typeface="Arial"/>
                <a:cs typeface="Arial"/>
                <a:sym typeface="Arial"/>
              </a:rPr>
              <a:t>Who’s behind them:</a:t>
            </a:r>
            <a:endParaRPr>
              <a:solidFill>
                <a:srgbClr val="595959"/>
              </a:solidFill>
              <a:latin typeface="Arial"/>
              <a:ea typeface="Arial"/>
              <a:cs typeface="Arial"/>
              <a:sym typeface="Arial"/>
            </a:endParaRPr>
          </a:p>
          <a:p>
            <a:pPr indent="-342900" lvl="0" marL="457200" rtl="0" algn="l">
              <a:spcBef>
                <a:spcPts val="1200"/>
              </a:spcBef>
              <a:spcAft>
                <a:spcPts val="0"/>
              </a:spcAft>
              <a:buClr>
                <a:srgbClr val="595959"/>
              </a:buClr>
              <a:buSzPts val="1800"/>
              <a:buFont typeface="Arial"/>
              <a:buChar char="●"/>
            </a:pPr>
            <a:r>
              <a:rPr lang="en">
                <a:solidFill>
                  <a:srgbClr val="595959"/>
                </a:solidFill>
                <a:latin typeface="Arial"/>
                <a:ea typeface="Arial"/>
                <a:cs typeface="Arial"/>
                <a:sym typeface="Arial"/>
              </a:rPr>
              <a:t>ALEC and other industry groups</a:t>
            </a:r>
            <a:endParaRPr>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“Think tanks” and ideologically oriented groups, Goldwater Institute and other State Policy Network members</a:t>
            </a:r>
            <a:endParaRPr>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Public interest law firms, ie Alliance Defending Freedom</a:t>
            </a:r>
            <a:endParaRPr>
              <a:solidFill>
                <a:srgbClr val="595959"/>
              </a:solidFill>
              <a:latin typeface="Arial"/>
              <a:ea typeface="Arial"/>
              <a:cs typeface="Arial"/>
              <a:sym typeface="Arial"/>
            </a:endParaRPr>
          </a:p>
          <a:p>
            <a:pPr indent="0" lvl="0" marL="0" rtl="0" algn="l">
              <a:lnSpc>
                <a:spcPct val="138000"/>
              </a:lnSpc>
              <a:spcBef>
                <a:spcPts val="0"/>
              </a:spcBef>
              <a:spcAft>
                <a:spcPts val="0"/>
              </a:spcAft>
              <a:buNone/>
            </a:pPr>
            <a:r>
              <a:rPr lang="en">
                <a:solidFill>
                  <a:srgbClr val="595959"/>
                </a:solidFill>
                <a:latin typeface="Arial"/>
                <a:ea typeface="Arial"/>
                <a:cs typeface="Arial"/>
                <a:sym typeface="Arial"/>
              </a:rPr>
              <a:t>What they get out of it:</a:t>
            </a:r>
            <a:endParaRPr>
              <a:solidFill>
                <a:srgbClr val="595959"/>
              </a:solidFill>
              <a:latin typeface="Arial"/>
              <a:ea typeface="Arial"/>
              <a:cs typeface="Arial"/>
              <a:sym typeface="Arial"/>
            </a:endParaRPr>
          </a:p>
          <a:p>
            <a:pPr indent="-342900" lvl="0" marL="457200" rtl="0" algn="l">
              <a:spcBef>
                <a:spcPts val="1200"/>
              </a:spcBef>
              <a:spcAft>
                <a:spcPts val="0"/>
              </a:spcAft>
              <a:buClr>
                <a:srgbClr val="595959"/>
              </a:buClr>
              <a:buSzPts val="1800"/>
              <a:buFont typeface="Arial"/>
              <a:buChar char="●"/>
            </a:pPr>
            <a:r>
              <a:rPr lang="en">
                <a:solidFill>
                  <a:srgbClr val="595959"/>
                </a:solidFill>
                <a:latin typeface="Arial"/>
                <a:ea typeface="Arial"/>
                <a:cs typeface="Arial"/>
                <a:sym typeface="Arial"/>
              </a:rPr>
              <a:t>$ - reduced liability; competitive advantages</a:t>
            </a:r>
            <a:endParaRPr>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Advancing their ideology</a:t>
            </a:r>
            <a:endParaRPr>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Publicity and donations. “Right to Try”</a:t>
            </a:r>
            <a:endParaRPr>
              <a:solidFill>
                <a:srgbClr val="595959"/>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latin typeface="Arial"/>
                <a:ea typeface="Arial"/>
                <a:cs typeface="Arial"/>
                <a:sym typeface="Arial"/>
              </a:rPr>
              <a:t>What legislators get</a:t>
            </a:r>
            <a:endParaRPr/>
          </a:p>
        </p:txBody>
      </p:sp>
      <p:sp>
        <p:nvSpPr>
          <p:cNvPr id="95" name="Google Shape;9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Clr>
                <a:srgbClr val="595959"/>
              </a:buClr>
              <a:buSzPts val="1800"/>
              <a:buFont typeface="Arial"/>
              <a:buChar char="●"/>
            </a:pPr>
            <a:r>
              <a:rPr lang="en">
                <a:solidFill>
                  <a:srgbClr val="595959"/>
                </a:solidFill>
                <a:latin typeface="Arial"/>
                <a:ea typeface="Arial"/>
                <a:cs typeface="Arial"/>
                <a:sym typeface="Arial"/>
              </a:rPr>
              <a:t>A bill and maybe an expert to testify for it.</a:t>
            </a:r>
            <a:endParaRPr>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Shot at an accomplishment to point to.</a:t>
            </a:r>
            <a:endParaRPr>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Contact with potential donors.</a:t>
            </a:r>
            <a:endParaRPr>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Opportunity to network in the broader political system.</a:t>
            </a:r>
            <a:endParaRPr>
              <a:solidFill>
                <a:srgbClr val="595959"/>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pic>
        <p:nvPicPr>
          <p:cNvPr id="96" name="Google Shape;96;p18"/>
          <p:cNvPicPr preferRelativeResize="0"/>
          <p:nvPr/>
        </p:nvPicPr>
        <p:blipFill>
          <a:blip r:embed="rId3">
            <a:alphaModFix/>
          </a:blip>
          <a:stretch>
            <a:fillRect/>
          </a:stretch>
        </p:blipFill>
        <p:spPr>
          <a:xfrm>
            <a:off x="470400" y="3091100"/>
            <a:ext cx="8203199" cy="1894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latin typeface="Arial"/>
                <a:ea typeface="Arial"/>
                <a:cs typeface="Arial"/>
                <a:sym typeface="Arial"/>
              </a:rPr>
              <a:t>They’re still running the game.</a:t>
            </a:r>
            <a:endParaRPr/>
          </a:p>
        </p:txBody>
      </p:sp>
      <p:sp>
        <p:nvSpPr>
          <p:cNvPr id="102" name="Google Shape;10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Clr>
                <a:srgbClr val="595959"/>
              </a:buClr>
              <a:buSzPts val="1800"/>
              <a:buFont typeface="Arial"/>
              <a:buChar char="●"/>
            </a:pPr>
            <a:r>
              <a:rPr lang="en">
                <a:solidFill>
                  <a:srgbClr val="595959"/>
                </a:solidFill>
                <a:latin typeface="Arial"/>
                <a:ea typeface="Arial"/>
                <a:cs typeface="Arial"/>
                <a:sym typeface="Arial"/>
              </a:rPr>
              <a:t>Be suspicious of coincidences.</a:t>
            </a:r>
            <a:endParaRPr>
              <a:solidFill>
                <a:srgbClr val="595959"/>
              </a:solidFill>
              <a:latin typeface="Arial"/>
              <a:ea typeface="Arial"/>
              <a:cs typeface="Arial"/>
              <a:sym typeface="Arial"/>
            </a:endParaRPr>
          </a:p>
          <a:p>
            <a:pPr indent="0" lvl="0" marL="457200" rtl="0" algn="l">
              <a:spcBef>
                <a:spcPts val="0"/>
              </a:spcBef>
              <a:spcAft>
                <a:spcPts val="0"/>
              </a:spcAft>
              <a:buNone/>
            </a:pPr>
            <a:r>
              <a:t/>
            </a:r>
            <a:endParaRPr>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Find points of origin.</a:t>
            </a:r>
            <a:endParaRPr>
              <a:solidFill>
                <a:srgbClr val="595959"/>
              </a:solidFill>
              <a:latin typeface="Arial"/>
              <a:ea typeface="Arial"/>
              <a:cs typeface="Arial"/>
              <a:sym typeface="Arial"/>
            </a:endParaRPr>
          </a:p>
          <a:p>
            <a:pPr indent="0" lvl="0" marL="457200" rtl="0" algn="l">
              <a:spcBef>
                <a:spcPts val="0"/>
              </a:spcBef>
              <a:spcAft>
                <a:spcPts val="0"/>
              </a:spcAft>
              <a:buNone/>
            </a:pPr>
            <a:r>
              <a:t/>
            </a:r>
            <a:endParaRPr>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Reveal the motives.</a:t>
            </a:r>
            <a:endParaRPr>
              <a:solidFill>
                <a:srgbClr val="595959"/>
              </a:solidFill>
              <a:latin typeface="Arial"/>
              <a:ea typeface="Arial"/>
              <a:cs typeface="Arial"/>
              <a:sym typeface="Arial"/>
            </a:endParaRPr>
          </a:p>
          <a:p>
            <a:pPr indent="0" lvl="0" marL="0" rtl="0" algn="l">
              <a:spcBef>
                <a:spcPts val="0"/>
              </a:spcBef>
              <a:spcAft>
                <a:spcPts val="0"/>
              </a:spcAft>
              <a:buNone/>
            </a:pPr>
            <a:r>
              <a:t/>
            </a:r>
            <a:endParaRPr>
              <a:solidFill>
                <a:srgbClr val="595959"/>
              </a:solidFill>
              <a:latin typeface="Arial"/>
              <a:ea typeface="Arial"/>
              <a:cs typeface="Arial"/>
              <a:sym typeface="Arial"/>
            </a:endParaRPr>
          </a:p>
          <a:p>
            <a:pPr indent="0" lvl="0" marL="0" rtl="0" algn="l">
              <a:spcBef>
                <a:spcPts val="0"/>
              </a:spcBef>
              <a:spcAft>
                <a:spcPts val="0"/>
              </a:spcAft>
              <a:buNone/>
            </a:pPr>
            <a:r>
              <a:t/>
            </a:r>
            <a:endParaRPr>
              <a:solidFill>
                <a:srgbClr val="595959"/>
              </a:solidFill>
              <a:latin typeface="Arial"/>
              <a:ea typeface="Arial"/>
              <a:cs typeface="Arial"/>
              <a:sym typeface="Arial"/>
            </a:endParaRPr>
          </a:p>
          <a:p>
            <a:pPr indent="0" lvl="0" marL="0" rtl="0" algn="l">
              <a:spcBef>
                <a:spcPts val="0"/>
              </a:spcBef>
              <a:spcAft>
                <a:spcPts val="1200"/>
              </a:spcAft>
              <a:buNone/>
            </a:pPr>
            <a:r>
              <a:t/>
            </a:r>
            <a:endParaRPr/>
          </a:p>
        </p:txBody>
      </p:sp>
      <p:pic>
        <p:nvPicPr>
          <p:cNvPr id="103" name="Google Shape;103;p19"/>
          <p:cNvPicPr preferRelativeResize="0"/>
          <p:nvPr/>
        </p:nvPicPr>
        <p:blipFill>
          <a:blip r:embed="rId3">
            <a:alphaModFix/>
          </a:blip>
          <a:stretch>
            <a:fillRect/>
          </a:stretch>
        </p:blipFill>
        <p:spPr>
          <a:xfrm>
            <a:off x="4088200" y="1243875"/>
            <a:ext cx="4380899" cy="332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Blitz</a:t>
            </a:r>
            <a:endParaRPr/>
          </a:p>
        </p:txBody>
      </p:sp>
      <p:sp>
        <p:nvSpPr>
          <p:cNvPr id="109" name="Google Shape;109;p20"/>
          <p:cNvSpPr txBox="1"/>
          <p:nvPr>
            <p:ph idx="1" type="body"/>
          </p:nvPr>
        </p:nvSpPr>
        <p:spPr>
          <a:xfrm>
            <a:off x="311700" y="1152475"/>
            <a:ext cx="49239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Religious freedom bills</a:t>
            </a:r>
            <a:endParaRPr/>
          </a:p>
          <a:p>
            <a:pPr indent="-334327" lvl="0" marL="457200" rtl="0" algn="l">
              <a:spcBef>
                <a:spcPts val="0"/>
              </a:spcBef>
              <a:spcAft>
                <a:spcPts val="0"/>
              </a:spcAft>
              <a:buSzPct val="100000"/>
              <a:buChar char="-"/>
            </a:pPr>
            <a:r>
              <a:rPr lang="en"/>
              <a:t>Project Blitz</a:t>
            </a:r>
            <a:r>
              <a:rPr lang="en"/>
              <a:t> promoting “Our Country’s Religious Heritage.”</a:t>
            </a:r>
            <a:endParaRPr/>
          </a:p>
          <a:p>
            <a:pPr indent="-334327" lvl="0" marL="457200" marR="0" rtl="0" algn="l">
              <a:lnSpc>
                <a:spcPct val="115000"/>
              </a:lnSpc>
              <a:spcBef>
                <a:spcPts val="0"/>
              </a:spcBef>
              <a:spcAft>
                <a:spcPts val="0"/>
              </a:spcAft>
              <a:buSzPct val="100000"/>
              <a:buChar char="-"/>
            </a:pPr>
            <a:r>
              <a:rPr lang="en"/>
              <a:t>500 bills introduced in 49 states, 60 signed into law, in 10 years.</a:t>
            </a:r>
            <a:endParaRPr/>
          </a:p>
          <a:p>
            <a:pPr indent="-334327" lvl="0" marL="457200" marR="0" rtl="0" algn="l">
              <a:lnSpc>
                <a:spcPct val="115000"/>
              </a:lnSpc>
              <a:spcBef>
                <a:spcPts val="0"/>
              </a:spcBef>
              <a:spcAft>
                <a:spcPts val="0"/>
              </a:spcAft>
              <a:buSzPct val="100000"/>
              <a:buChar char="-"/>
            </a:pPr>
            <a:r>
              <a:rPr lang="en"/>
              <a:t>Adoption Centers</a:t>
            </a:r>
            <a:endParaRPr/>
          </a:p>
          <a:p>
            <a:pPr indent="-334327" lvl="0" marL="457200" marR="0" rtl="0" algn="l">
              <a:lnSpc>
                <a:spcPct val="115000"/>
              </a:lnSpc>
              <a:spcBef>
                <a:spcPts val="0"/>
              </a:spcBef>
              <a:spcAft>
                <a:spcPts val="0"/>
              </a:spcAft>
              <a:buSzPct val="100000"/>
              <a:buChar char="-"/>
            </a:pPr>
            <a:r>
              <a:rPr lang="en"/>
              <a:t>9 states had passed the law</a:t>
            </a:r>
            <a:endParaRPr/>
          </a:p>
          <a:p>
            <a:pPr indent="-334327" lvl="0" marL="457200" marR="0" rtl="0" algn="l">
              <a:lnSpc>
                <a:spcPct val="115000"/>
              </a:lnSpc>
              <a:spcBef>
                <a:spcPts val="0"/>
              </a:spcBef>
              <a:spcAft>
                <a:spcPts val="0"/>
              </a:spcAft>
              <a:buSzPct val="100000"/>
              <a:buChar char="-"/>
            </a:pPr>
            <a:r>
              <a:rPr lang="en"/>
              <a:t>22 states pending legislation</a:t>
            </a:r>
            <a:endParaRPr/>
          </a:p>
          <a:p>
            <a:pPr indent="0" lvl="0" marL="457200" marR="0" rtl="0" algn="l">
              <a:lnSpc>
                <a:spcPct val="115000"/>
              </a:lnSpc>
              <a:spcBef>
                <a:spcPts val="1600"/>
              </a:spcBef>
              <a:spcAft>
                <a:spcPts val="0"/>
              </a:spcAft>
              <a:buNone/>
            </a:pPr>
            <a:r>
              <a:rPr lang="en"/>
              <a:t>https://drive.google.com/file/d/1_VlpDKavo80GiNNj1RhCe1QE7La51JC7/view?usp=sharing</a:t>
            </a:r>
            <a:endParaRPr/>
          </a:p>
          <a:p>
            <a:pPr indent="0" lvl="0" marL="0" rtl="0" algn="l">
              <a:spcBef>
                <a:spcPts val="1600"/>
              </a:spcBef>
              <a:spcAft>
                <a:spcPts val="1200"/>
              </a:spcAft>
              <a:buNone/>
            </a:pPr>
            <a:r>
              <a:t/>
            </a:r>
            <a:endParaRPr/>
          </a:p>
        </p:txBody>
      </p:sp>
      <p:pic>
        <p:nvPicPr>
          <p:cNvPr id="110" name="Google Shape;110;p20"/>
          <p:cNvPicPr preferRelativeResize="0"/>
          <p:nvPr/>
        </p:nvPicPr>
        <p:blipFill>
          <a:blip r:embed="rId3">
            <a:alphaModFix/>
          </a:blip>
          <a:stretch>
            <a:fillRect/>
          </a:stretch>
        </p:blipFill>
        <p:spPr>
          <a:xfrm>
            <a:off x="5695075" y="445025"/>
            <a:ext cx="3019882" cy="38209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290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 Ways to Find Who’s Pulling the Strings</a:t>
            </a:r>
            <a:endParaRPr/>
          </a:p>
        </p:txBody>
      </p:sp>
      <p:sp>
        <p:nvSpPr>
          <p:cNvPr id="116" name="Google Shape;116;p21"/>
          <p:cNvSpPr txBox="1"/>
          <p:nvPr>
            <p:ph idx="1" type="body"/>
          </p:nvPr>
        </p:nvSpPr>
        <p:spPr>
          <a:xfrm>
            <a:off x="311700" y="863550"/>
            <a:ext cx="8520600" cy="3867300"/>
          </a:xfrm>
          <a:prstGeom prst="rect">
            <a:avLst/>
          </a:prstGeom>
        </p:spPr>
        <p:txBody>
          <a:bodyPr anchorCtr="0" anchor="t" bIns="91425" lIns="91425" spcFirstLastPara="1" rIns="91425" wrap="square" tIns="91425">
            <a:normAutofit lnSpcReduction="20000"/>
          </a:bodyPr>
          <a:lstStyle/>
          <a:p>
            <a:pPr indent="-342900" lvl="0" marL="457200" marR="0" rtl="0" algn="l">
              <a:lnSpc>
                <a:spcPct val="115000"/>
              </a:lnSpc>
              <a:spcBef>
                <a:spcPts val="0"/>
              </a:spcBef>
              <a:spcAft>
                <a:spcPts val="0"/>
              </a:spcAft>
              <a:buSzPts val="1800"/>
              <a:buAutoNum type="arabicParenBoth"/>
            </a:pPr>
            <a:r>
              <a:rPr lang="en"/>
              <a:t>Triangulate by using states that have good data that can help you find similar players/issues in your state - </a:t>
            </a:r>
            <a:endParaRPr/>
          </a:p>
          <a:p>
            <a:pPr indent="0" lvl="0" marL="0" marR="0" rtl="0" algn="l">
              <a:lnSpc>
                <a:spcPct val="115000"/>
              </a:lnSpc>
              <a:spcBef>
                <a:spcPts val="0"/>
              </a:spcBef>
              <a:spcAft>
                <a:spcPts val="0"/>
              </a:spcAft>
              <a:buNone/>
            </a:pPr>
            <a:r>
              <a:rPr lang="en"/>
              <a:t> 	Iowa, Wisconsin, Massachusetts, Colorado, California</a:t>
            </a:r>
            <a:endParaRPr/>
          </a:p>
          <a:p>
            <a:pPr indent="-342900" lvl="0" marL="457200" marR="0" rtl="0" algn="l">
              <a:lnSpc>
                <a:spcPct val="115000"/>
              </a:lnSpc>
              <a:spcBef>
                <a:spcPts val="0"/>
              </a:spcBef>
              <a:spcAft>
                <a:spcPts val="0"/>
              </a:spcAft>
              <a:buSzPts val="1800"/>
              <a:buAutoNum type="arabicParenBoth"/>
            </a:pPr>
            <a:r>
              <a:rPr lang="en"/>
              <a:t>Lobbyists’ swanky dinners etc. In some states these would be indicated in general lobbyist and/or expenditure filings </a:t>
            </a:r>
            <a:endParaRPr/>
          </a:p>
          <a:p>
            <a:pPr indent="0" lvl="0" marL="0" marR="0" rtl="0" algn="l">
              <a:lnSpc>
                <a:spcPct val="115000"/>
              </a:lnSpc>
              <a:spcBef>
                <a:spcPts val="0"/>
              </a:spcBef>
              <a:spcAft>
                <a:spcPts val="0"/>
              </a:spcAft>
              <a:buNone/>
            </a:pPr>
            <a:r>
              <a:rPr lang="en"/>
              <a:t> 	Iowa, Maryland</a:t>
            </a:r>
            <a:endParaRPr/>
          </a:p>
          <a:p>
            <a:pPr indent="-342900" lvl="0" marL="457200" marR="0" rtl="0" algn="l">
              <a:lnSpc>
                <a:spcPct val="115000"/>
              </a:lnSpc>
              <a:spcBef>
                <a:spcPts val="0"/>
              </a:spcBef>
              <a:spcAft>
                <a:spcPts val="0"/>
              </a:spcAft>
              <a:buSzPts val="1800"/>
              <a:buAutoNum type="arabicParenBoth"/>
            </a:pPr>
            <a:r>
              <a:rPr lang="en"/>
              <a:t>Search legislative testimony </a:t>
            </a:r>
            <a:endParaRPr/>
          </a:p>
          <a:p>
            <a:pPr indent="0" lvl="0" marL="457200" marR="0" rtl="0" algn="l">
              <a:lnSpc>
                <a:spcPct val="115000"/>
              </a:lnSpc>
              <a:spcBef>
                <a:spcPts val="0"/>
              </a:spcBef>
              <a:spcAft>
                <a:spcPts val="0"/>
              </a:spcAft>
              <a:buNone/>
            </a:pPr>
            <a:r>
              <a:rPr lang="en"/>
              <a:t>Nevada, Maine</a:t>
            </a:r>
            <a:endParaRPr/>
          </a:p>
          <a:p>
            <a:pPr indent="-342900" lvl="0" marL="457200" marR="0" rtl="0" algn="l">
              <a:lnSpc>
                <a:spcPct val="115000"/>
              </a:lnSpc>
              <a:spcBef>
                <a:spcPts val="0"/>
              </a:spcBef>
              <a:spcAft>
                <a:spcPts val="0"/>
              </a:spcAft>
              <a:buSzPts val="1800"/>
              <a:buAutoNum type="arabicParenBoth"/>
            </a:pPr>
            <a:r>
              <a:rPr lang="en"/>
              <a:t>Search industry and advocacy groups’ online materials for events, guest lists, bills they are tracking.</a:t>
            </a:r>
            <a:endParaRPr/>
          </a:p>
          <a:p>
            <a:pPr indent="0" lvl="0" marL="457200" marR="0" rtl="0" algn="l">
              <a:lnSpc>
                <a:spcPct val="115000"/>
              </a:lnSpc>
              <a:spcBef>
                <a:spcPts val="0"/>
              </a:spcBef>
              <a:spcAft>
                <a:spcPts val="0"/>
              </a:spcAft>
              <a:buNone/>
            </a:pPr>
            <a:r>
              <a:t/>
            </a:r>
            <a:endParaRPr/>
          </a:p>
          <a:p>
            <a:pPr indent="0" lvl="0" marL="457200" marR="0" rtl="0" algn="l">
              <a:lnSpc>
                <a:spcPct val="115000"/>
              </a:lnSpc>
              <a:spcBef>
                <a:spcPts val="0"/>
              </a:spcBef>
              <a:spcAft>
                <a:spcPts val="0"/>
              </a:spcAft>
              <a:buNone/>
            </a:pPr>
            <a:r>
              <a:rPr lang="en"/>
              <a:t>https://docs.google.com/document/d/1z5vTo8K-TxjOcITgyxa9gOAmeMWj75HgpBd4j1aAoZc/edit?usp=sharing</a:t>
            </a:r>
            <a:endParaRPr/>
          </a:p>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