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79" r:id="rId3"/>
    <p:sldMasterId id="2147483690" r:id="rId4"/>
    <p:sldMasterId id="2147483701" r:id="rId5"/>
  </p:sldMasterIdLst>
  <p:notesMasterIdLst>
    <p:notesMasterId r:id="rId36"/>
  </p:notesMasterIdLst>
  <p:handoutMasterIdLst>
    <p:handoutMasterId r:id="rId37"/>
  </p:handoutMasterIdLst>
  <p:sldIdLst>
    <p:sldId id="326" r:id="rId6"/>
    <p:sldId id="621" r:id="rId7"/>
    <p:sldId id="642" r:id="rId8"/>
    <p:sldId id="649" r:id="rId9"/>
    <p:sldId id="640" r:id="rId10"/>
    <p:sldId id="641" r:id="rId11"/>
    <p:sldId id="438" r:id="rId12"/>
    <p:sldId id="648" r:id="rId13"/>
    <p:sldId id="650" r:id="rId14"/>
    <p:sldId id="651" r:id="rId15"/>
    <p:sldId id="639" r:id="rId16"/>
    <p:sldId id="636" r:id="rId17"/>
    <p:sldId id="654" r:id="rId18"/>
    <p:sldId id="655" r:id="rId19"/>
    <p:sldId id="656" r:id="rId20"/>
    <p:sldId id="346" r:id="rId21"/>
    <p:sldId id="629" r:id="rId22"/>
    <p:sldId id="630" r:id="rId23"/>
    <p:sldId id="631" r:id="rId24"/>
    <p:sldId id="632" r:id="rId25"/>
    <p:sldId id="653" r:id="rId26"/>
    <p:sldId id="628" r:id="rId27"/>
    <p:sldId id="619" r:id="rId28"/>
    <p:sldId id="623" r:id="rId29"/>
    <p:sldId id="282" r:id="rId30"/>
    <p:sldId id="643" r:id="rId31"/>
    <p:sldId id="644" r:id="rId32"/>
    <p:sldId id="646" r:id="rId33"/>
    <p:sldId id="652" r:id="rId34"/>
    <p:sldId id="388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orient="horz" pos="165">
          <p15:clr>
            <a:srgbClr val="A4A3A4"/>
          </p15:clr>
        </p15:guide>
        <p15:guide id="3" pos="170">
          <p15:clr>
            <a:srgbClr val="A4A3A4"/>
          </p15:clr>
        </p15:guide>
        <p15:guide id="4" pos="4474">
          <p15:clr>
            <a:srgbClr val="A4A3A4"/>
          </p15:clr>
        </p15:guide>
        <p15:guide id="5" pos="5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2" clrIdx="0">
    <p:extLst>
      <p:ext uri="{19B8F6BF-5375-455C-9EA6-DF929625EA0E}">
        <p15:presenceInfo xmlns:p15="http://schemas.microsoft.com/office/powerpoint/2012/main" userId="S::urn:spo:anon#5fbb35e9792dff8b115b4bca53ef31d0c957e19a688250baf195e0af4e6c6358::" providerId="AD"/>
      </p:ext>
    </p:extLst>
  </p:cmAuthor>
  <p:cmAuthor id="2" name="Gabriella Limón" initials="GL" lastIdx="34" clrIdx="1">
    <p:extLst>
      <p:ext uri="{19B8F6BF-5375-455C-9EA6-DF929625EA0E}">
        <p15:presenceInfo xmlns:p15="http://schemas.microsoft.com/office/powerpoint/2012/main" userId="S::limong@brennan.law.nyu.edu::2aae0191-436b-4d29-bd9b-e889d3ae2472" providerId="AD"/>
      </p:ext>
    </p:extLst>
  </p:cmAuthor>
  <p:cmAuthor id="3" name="Michael Li" initials="ML" lastIdx="49" clrIdx="2">
    <p:extLst>
      <p:ext uri="{19B8F6BF-5375-455C-9EA6-DF929625EA0E}">
        <p15:presenceInfo xmlns:p15="http://schemas.microsoft.com/office/powerpoint/2012/main" userId="S::lim@brennan.law.nyu.edu::afe6b9b8-711a-4a09-bdc0-607b3184d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3"/>
    <a:srgbClr val="B0B0B0"/>
    <a:srgbClr val="ED1C24"/>
    <a:srgbClr val="EE3224"/>
    <a:srgbClr val="D9222A"/>
    <a:srgbClr val="E9E3DC"/>
    <a:srgbClr val="004B8D"/>
    <a:srgbClr val="DBEEF4"/>
    <a:srgbClr val="209EEE"/>
    <a:srgbClr val="13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0"/>
    <p:restoredTop sz="96405"/>
  </p:normalViewPr>
  <p:slideViewPr>
    <p:cSldViewPr snapToGrid="0">
      <p:cViewPr varScale="1">
        <p:scale>
          <a:sx n="142" d="100"/>
          <a:sy n="142" d="100"/>
        </p:scale>
        <p:origin x="192" y="432"/>
      </p:cViewPr>
      <p:guideLst>
        <p:guide orient="horz" pos="3071"/>
        <p:guide orient="horz" pos="165"/>
        <p:guide pos="170"/>
        <p:guide pos="4474"/>
        <p:guide pos="55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 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Trump ≥ +15</c:v>
                </c:pt>
                <c:pt idx="1">
                  <c:v>Trump + 8-15</c:v>
                </c:pt>
                <c:pt idx="2">
                  <c:v>Trump ≤ +8</c:v>
                </c:pt>
                <c:pt idx="3">
                  <c:v>Biden ≤ +8 </c:v>
                </c:pt>
                <c:pt idx="4">
                  <c:v>Biden +8-15</c:v>
                </c:pt>
                <c:pt idx="5">
                  <c:v>Biden ≥ +15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7-614A-8049-0D4564154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Map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Trump ≥ +15</c:v>
                </c:pt>
                <c:pt idx="1">
                  <c:v>Trump + 8-15</c:v>
                </c:pt>
                <c:pt idx="2">
                  <c:v>Trump ≤ +8</c:v>
                </c:pt>
                <c:pt idx="3">
                  <c:v>Biden ≤ +8 </c:v>
                </c:pt>
                <c:pt idx="4">
                  <c:v>Biden +8-15</c:v>
                </c:pt>
                <c:pt idx="5">
                  <c:v>Biden ≥ +15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7-614A-8049-0D4564154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657119"/>
        <c:axId val="1641633007"/>
      </c:barChart>
      <c:catAx>
        <c:axId val="164165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33007"/>
        <c:crosses val="autoZero"/>
        <c:auto val="1"/>
        <c:lblAlgn val="ctr"/>
        <c:lblOffset val="100"/>
        <c:noMultiLvlLbl val="0"/>
      </c:catAx>
      <c:valAx>
        <c:axId val="164163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5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 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Trump ≥ +15</c:v>
                </c:pt>
                <c:pt idx="1">
                  <c:v>Trump + 8-15</c:v>
                </c:pt>
                <c:pt idx="2">
                  <c:v>Trump ≤ +8</c:v>
                </c:pt>
                <c:pt idx="3">
                  <c:v>Biden ≤ +8 </c:v>
                </c:pt>
                <c:pt idx="4">
                  <c:v>Biden +8-15</c:v>
                </c:pt>
                <c:pt idx="5">
                  <c:v>Biden ≥ +15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7-614A-8049-0D4564154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Map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Trump ≥ +15</c:v>
                </c:pt>
                <c:pt idx="1">
                  <c:v>Trump + 8-15</c:v>
                </c:pt>
                <c:pt idx="2">
                  <c:v>Trump ≤ +8</c:v>
                </c:pt>
                <c:pt idx="3">
                  <c:v>Biden ≤ +8 </c:v>
                </c:pt>
                <c:pt idx="4">
                  <c:v>Biden +8-15</c:v>
                </c:pt>
                <c:pt idx="5">
                  <c:v>Biden ≥ +15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7-614A-8049-0D4564154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657119"/>
        <c:axId val="1641633007"/>
      </c:barChart>
      <c:catAx>
        <c:axId val="164165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33007"/>
        <c:crosses val="autoZero"/>
        <c:auto val="1"/>
        <c:lblAlgn val="ctr"/>
        <c:lblOffset val="100"/>
        <c:noMultiLvlLbl val="0"/>
      </c:catAx>
      <c:valAx>
        <c:axId val="164163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5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 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Trump ≥ +15</c:v>
                </c:pt>
                <c:pt idx="1">
                  <c:v>Trump + 8-15</c:v>
                </c:pt>
                <c:pt idx="2">
                  <c:v>Trump ≤ +8</c:v>
                </c:pt>
                <c:pt idx="3">
                  <c:v>Biden ≤ +8 </c:v>
                </c:pt>
                <c:pt idx="4">
                  <c:v>Biden +8-15</c:v>
                </c:pt>
                <c:pt idx="5">
                  <c:v>Biden ≥ +15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112</c:v>
                </c:pt>
                <c:pt idx="1">
                  <c:v>34</c:v>
                </c:pt>
                <c:pt idx="2">
                  <c:v>39</c:v>
                </c:pt>
                <c:pt idx="3">
                  <c:v>27</c:v>
                </c:pt>
                <c:pt idx="4">
                  <c:v>27</c:v>
                </c:pt>
                <c:pt idx="5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7-614A-8049-0D4564154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Map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Trump ≥ +15</c:v>
                </c:pt>
                <c:pt idx="1">
                  <c:v>Trump + 8-15</c:v>
                </c:pt>
                <c:pt idx="2">
                  <c:v>Trump ≤ +8</c:v>
                </c:pt>
                <c:pt idx="3">
                  <c:v>Biden ≤ +8 </c:v>
                </c:pt>
                <c:pt idx="4">
                  <c:v>Biden +8-15</c:v>
                </c:pt>
                <c:pt idx="5">
                  <c:v>Biden ≥ +15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123</c:v>
                </c:pt>
                <c:pt idx="1">
                  <c:v>28</c:v>
                </c:pt>
                <c:pt idx="2">
                  <c:v>18</c:v>
                </c:pt>
                <c:pt idx="3">
                  <c:v>27</c:v>
                </c:pt>
                <c:pt idx="4">
                  <c:v>36</c:v>
                </c:pt>
                <c:pt idx="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7-614A-8049-0D4564154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657119"/>
        <c:axId val="1641633007"/>
      </c:barChart>
      <c:catAx>
        <c:axId val="164165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33007"/>
        <c:crosses val="autoZero"/>
        <c:auto val="1"/>
        <c:lblAlgn val="ctr"/>
        <c:lblOffset val="100"/>
        <c:noMultiLvlLbl val="0"/>
      </c:catAx>
      <c:valAx>
        <c:axId val="164163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65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2-01T13:22:18.750" idx="34">
    <p:pos x="10" y="10"/>
    <p:text>This map is based off the table in Michael's landscape analysis. It shows legislative redistricting (and so includes DE, ND, RI, SD, and WY as states with single-party control).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3D618-ED8D-2640-B67E-4D16B7BC71F7}" type="datetimeFigureOut">
              <a:rPr lang="en-US" smtClean="0">
                <a:latin typeface="Roboto Light" panose="02000000000000000000" pitchFamily="2" charset="0"/>
              </a:rPr>
              <a:t>3/29/22</a:t>
            </a:fld>
            <a:endParaRPr lang="en-US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8D10-82F6-9B4F-AFE7-A715C84CFEC3}" type="slidenum">
              <a:rPr lang="en-US" smtClean="0">
                <a:latin typeface="Roboto Light" panose="02000000000000000000" pitchFamily="2" charset="0"/>
              </a:rPr>
              <a:t>‹#›</a:t>
            </a:fld>
            <a:endParaRPr lang="en-US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97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A9916EC7-3ECC-AD40-BE96-67601474D8FA}" type="datetimeFigureOut">
              <a:rPr lang="en-US" smtClean="0"/>
              <a:pPr/>
              <a:t>3/29/22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22B2267A-DE85-314A-9120-29EA58323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280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267A-DE85-314A-9120-29EA58323C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0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2267A-DE85-314A-9120-29EA58323C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00" y="3476592"/>
            <a:ext cx="8595699" cy="1102519"/>
          </a:xfrm>
          <a:prstGeom prst="rect">
            <a:avLst/>
          </a:prstGeom>
        </p:spPr>
        <p:txBody>
          <a:bodyPr anchor="b"/>
          <a:lstStyle>
            <a:lvl1pPr>
              <a:defRPr sz="4200" b="1" i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00" y="4636661"/>
            <a:ext cx="8595699" cy="213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54677" y="21761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2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183972"/>
            <a:ext cx="7039948" cy="1620011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1" i="0" cap="none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C481A-75E3-7440-B7EB-C13B5057B2A3}"/>
              </a:ext>
            </a:extLst>
          </p:cNvPr>
          <p:cNvSpPr txBox="1"/>
          <p:nvPr userDrawn="1"/>
        </p:nvSpPr>
        <p:spPr>
          <a:xfrm>
            <a:off x="4752000" y="2376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020AB-4D03-1243-8F63-6F47DC299ED5}"/>
              </a:ext>
            </a:extLst>
          </p:cNvPr>
          <p:cNvSpPr txBox="1"/>
          <p:nvPr userDrawn="1"/>
        </p:nvSpPr>
        <p:spPr>
          <a:xfrm>
            <a:off x="5839200" y="2376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8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84742-8550-BB48-83DB-6B77942153C7}" type="datetimeFigureOut">
              <a:rPr lang="en-US" smtClean="0"/>
              <a:pPr/>
              <a:t>3/29/22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496F-A303-CE42-9ABC-061C382E7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00" y="3476592"/>
            <a:ext cx="8595699" cy="1102519"/>
          </a:xfrm>
          <a:prstGeom prst="rect">
            <a:avLst/>
          </a:prstGeom>
        </p:spPr>
        <p:txBody>
          <a:bodyPr anchor="b"/>
          <a:lstStyle>
            <a:lvl1pPr>
              <a:defRPr sz="4200" b="1" i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00" y="4636661"/>
            <a:ext cx="8595699" cy="213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54677" y="21761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45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1" y="514349"/>
            <a:ext cx="7170766" cy="417944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7405"/>
            <a:ext cx="7170766" cy="298460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1AEF1"/>
              </a:buClr>
              <a:buSzPct val="125000"/>
              <a:buFont typeface="Lucida Grande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36576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1DA98-09E4-544F-A7EE-5F1EDAA76C5A}"/>
              </a:ext>
            </a:extLst>
          </p:cNvPr>
          <p:cNvSpPr txBox="1"/>
          <p:nvPr userDrawn="1"/>
        </p:nvSpPr>
        <p:spPr>
          <a:xfrm>
            <a:off x="460188" y="472141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6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5301" y="514349"/>
            <a:ext cx="7047886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1" y="1447171"/>
            <a:ext cx="7046912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FE5CB-7FF8-274B-B601-587692B4147B}"/>
              </a:ext>
            </a:extLst>
          </p:cNvPr>
          <p:cNvSpPr txBox="1"/>
          <p:nvPr userDrawn="1"/>
        </p:nvSpPr>
        <p:spPr>
          <a:xfrm>
            <a:off x="573110" y="493260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56B-6474-314D-AA65-90FCCD97B724}"/>
              </a:ext>
            </a:extLst>
          </p:cNvPr>
          <p:cNvSpPr txBox="1"/>
          <p:nvPr userDrawn="1"/>
        </p:nvSpPr>
        <p:spPr>
          <a:xfrm>
            <a:off x="862885" y="423071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5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90089" y="514687"/>
            <a:ext cx="5375960" cy="762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5370748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92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88189" y="514687"/>
            <a:ext cx="5377859" cy="401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9419" y="1325526"/>
            <a:ext cx="5376629" cy="2813028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67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3847280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9" y="511238"/>
            <a:ext cx="3852492" cy="752563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69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89420" y="1297172"/>
            <a:ext cx="3885936" cy="284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20" y="508629"/>
            <a:ext cx="3886825" cy="471988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90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012619"/>
            <a:ext cx="7039948" cy="1194243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1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19" y="2337703"/>
            <a:ext cx="7039948" cy="6661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>
                <a:solidFill>
                  <a:srgbClr val="FFFFFF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03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1" y="514349"/>
            <a:ext cx="7170766" cy="417944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7405"/>
            <a:ext cx="7170766" cy="298460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1AEF1"/>
              </a:buClr>
              <a:buSzPct val="125000"/>
              <a:buFont typeface="Lucida Grande"/>
              <a:buChar char="●"/>
              <a:defRPr sz="1350" b="0" i="0">
                <a:latin typeface="Roboto Light" panose="02000000000000000000" pitchFamily="2" charset="0"/>
              </a:defRPr>
            </a:lvl1pPr>
            <a:lvl2pPr marL="36576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1DA98-09E4-544F-A7EE-5F1EDAA76C5A}"/>
              </a:ext>
            </a:extLst>
          </p:cNvPr>
          <p:cNvSpPr txBox="1"/>
          <p:nvPr userDrawn="1"/>
        </p:nvSpPr>
        <p:spPr>
          <a:xfrm>
            <a:off x="460188" y="472141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9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6746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183972"/>
            <a:ext cx="7039948" cy="1620011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1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87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00" y="3476592"/>
            <a:ext cx="8595699" cy="1102519"/>
          </a:xfrm>
          <a:prstGeom prst="rect">
            <a:avLst/>
          </a:prstGeom>
        </p:spPr>
        <p:txBody>
          <a:bodyPr anchor="b"/>
          <a:lstStyle>
            <a:lvl1pPr>
              <a:defRPr sz="4200" b="1" i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00" y="4636661"/>
            <a:ext cx="8595699" cy="213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54677" y="21761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1" y="514349"/>
            <a:ext cx="7170766" cy="417944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7405"/>
            <a:ext cx="7170766" cy="298460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1AEF1"/>
              </a:buClr>
              <a:buSzPct val="125000"/>
              <a:buFont typeface="Lucida Grande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36576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1DA98-09E4-544F-A7EE-5F1EDAA76C5A}"/>
              </a:ext>
            </a:extLst>
          </p:cNvPr>
          <p:cNvSpPr txBox="1"/>
          <p:nvPr userDrawn="1"/>
        </p:nvSpPr>
        <p:spPr>
          <a:xfrm>
            <a:off x="460188" y="472141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7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5301" y="514349"/>
            <a:ext cx="7047886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1" y="1447171"/>
            <a:ext cx="7046912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FE5CB-7FF8-274B-B601-587692B4147B}"/>
              </a:ext>
            </a:extLst>
          </p:cNvPr>
          <p:cNvSpPr txBox="1"/>
          <p:nvPr userDrawn="1"/>
        </p:nvSpPr>
        <p:spPr>
          <a:xfrm>
            <a:off x="573110" y="493260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56B-6474-314D-AA65-90FCCD97B724}"/>
              </a:ext>
            </a:extLst>
          </p:cNvPr>
          <p:cNvSpPr txBox="1"/>
          <p:nvPr userDrawn="1"/>
        </p:nvSpPr>
        <p:spPr>
          <a:xfrm>
            <a:off x="862885" y="423071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11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90089" y="514687"/>
            <a:ext cx="5375960" cy="762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5370748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723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88189" y="514687"/>
            <a:ext cx="5377859" cy="401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9419" y="1325526"/>
            <a:ext cx="5376629" cy="2813028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194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3847280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9" y="511238"/>
            <a:ext cx="3852492" cy="752563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797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89420" y="1311348"/>
            <a:ext cx="3885936" cy="282720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solidFill>
                  <a:schemeClr val="bg1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20" y="508629"/>
            <a:ext cx="3886825" cy="471988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955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012619"/>
            <a:ext cx="7039948" cy="1194243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1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19" y="2337703"/>
            <a:ext cx="7039948" cy="6661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>
                <a:solidFill>
                  <a:srgbClr val="FFFFFF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7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5301" y="514349"/>
            <a:ext cx="7047886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1" y="1447171"/>
            <a:ext cx="7046912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FE5CB-7FF8-274B-B601-587692B4147B}"/>
              </a:ext>
            </a:extLst>
          </p:cNvPr>
          <p:cNvSpPr txBox="1"/>
          <p:nvPr userDrawn="1"/>
        </p:nvSpPr>
        <p:spPr>
          <a:xfrm>
            <a:off x="573110" y="493260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56B-6474-314D-AA65-90FCCD97B724}"/>
              </a:ext>
            </a:extLst>
          </p:cNvPr>
          <p:cNvSpPr txBox="1"/>
          <p:nvPr userDrawn="1"/>
        </p:nvSpPr>
        <p:spPr>
          <a:xfrm>
            <a:off x="862885" y="423071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5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220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183972"/>
            <a:ext cx="7039948" cy="1620011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1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72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00" y="3476592"/>
            <a:ext cx="8595699" cy="1102519"/>
          </a:xfrm>
          <a:prstGeom prst="rect">
            <a:avLst/>
          </a:prstGeom>
        </p:spPr>
        <p:txBody>
          <a:bodyPr anchor="b"/>
          <a:lstStyle>
            <a:lvl1pPr>
              <a:defRPr sz="4200" b="1" i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00" y="4636661"/>
            <a:ext cx="8595699" cy="213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54677" y="21761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4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1" y="514349"/>
            <a:ext cx="7170766" cy="417944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7405"/>
            <a:ext cx="7170766" cy="298460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1AEF1"/>
              </a:buClr>
              <a:buSzPct val="125000"/>
              <a:buFont typeface="Lucida Grande"/>
              <a:buChar char="●"/>
              <a:defRPr sz="1350" b="0" i="0">
                <a:latin typeface="Roboto Light" panose="02000000000000000000" pitchFamily="2" charset="0"/>
              </a:defRPr>
            </a:lvl1pPr>
            <a:lvl2pPr marL="36576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1DA98-09E4-544F-A7EE-5F1EDAA76C5A}"/>
              </a:ext>
            </a:extLst>
          </p:cNvPr>
          <p:cNvSpPr txBox="1"/>
          <p:nvPr userDrawn="1"/>
        </p:nvSpPr>
        <p:spPr>
          <a:xfrm>
            <a:off x="460188" y="472141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72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5301" y="514349"/>
            <a:ext cx="7047886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1" y="1447171"/>
            <a:ext cx="7046912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FE5CB-7FF8-274B-B601-587692B4147B}"/>
              </a:ext>
            </a:extLst>
          </p:cNvPr>
          <p:cNvSpPr txBox="1"/>
          <p:nvPr userDrawn="1"/>
        </p:nvSpPr>
        <p:spPr>
          <a:xfrm>
            <a:off x="573110" y="493260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56B-6474-314D-AA65-90FCCD97B724}"/>
              </a:ext>
            </a:extLst>
          </p:cNvPr>
          <p:cNvSpPr txBox="1"/>
          <p:nvPr userDrawn="1"/>
        </p:nvSpPr>
        <p:spPr>
          <a:xfrm>
            <a:off x="862885" y="423071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11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90089" y="514687"/>
            <a:ext cx="5375960" cy="762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5370748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85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88189" y="514687"/>
            <a:ext cx="5377859" cy="401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9419" y="1319840"/>
            <a:ext cx="5376629" cy="2862300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044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3847280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9" y="511238"/>
            <a:ext cx="3852492" cy="752563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6540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89420" y="1304260"/>
            <a:ext cx="3885936" cy="2834294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20" y="508629"/>
            <a:ext cx="3886825" cy="471988"/>
          </a:xfrm>
        </p:spPr>
        <p:txBody>
          <a:bodyPr/>
          <a:lstStyle>
            <a:lvl1pPr>
              <a:defRPr sz="28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0202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012619"/>
            <a:ext cx="7039948" cy="1194243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1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19" y="2337703"/>
            <a:ext cx="7039948" cy="6661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>
                <a:solidFill>
                  <a:srgbClr val="FFFFFF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90089" y="514687"/>
            <a:ext cx="5375960" cy="762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5370748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014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4991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183972"/>
            <a:ext cx="7039948" cy="1620011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1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664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900" y="3476592"/>
            <a:ext cx="8595699" cy="1102519"/>
          </a:xfrm>
          <a:prstGeom prst="rect">
            <a:avLst/>
          </a:prstGeom>
        </p:spPr>
        <p:txBody>
          <a:bodyPr anchor="b"/>
          <a:lstStyle>
            <a:lvl1pPr>
              <a:defRPr sz="42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00" y="4636661"/>
            <a:ext cx="8595699" cy="21315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154677" y="21761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07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1" y="514349"/>
            <a:ext cx="7170766" cy="417944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7405"/>
            <a:ext cx="7170766" cy="298460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21AEF1"/>
              </a:buClr>
              <a:buSzPct val="125000"/>
              <a:buFont typeface="Lucida Grande"/>
              <a:buChar char="●"/>
              <a:defRPr sz="1350" b="0" i="0">
                <a:latin typeface="Roboto Light" panose="02000000000000000000" pitchFamily="2" charset="0"/>
              </a:defRPr>
            </a:lvl1pPr>
            <a:lvl2pPr marL="36576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11DA98-09E4-544F-A7EE-5F1EDAA76C5A}"/>
              </a:ext>
            </a:extLst>
          </p:cNvPr>
          <p:cNvSpPr txBox="1"/>
          <p:nvPr userDrawn="1"/>
        </p:nvSpPr>
        <p:spPr>
          <a:xfrm>
            <a:off x="460188" y="472141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28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495301" y="514349"/>
            <a:ext cx="7047886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95301" y="1447171"/>
            <a:ext cx="7046912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FE5CB-7FF8-274B-B601-587692B4147B}"/>
              </a:ext>
            </a:extLst>
          </p:cNvPr>
          <p:cNvSpPr txBox="1"/>
          <p:nvPr userDrawn="1"/>
        </p:nvSpPr>
        <p:spPr>
          <a:xfrm>
            <a:off x="573110" y="493260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56B-6474-314D-AA65-90FCCD97B724}"/>
              </a:ext>
            </a:extLst>
          </p:cNvPr>
          <p:cNvSpPr txBox="1"/>
          <p:nvPr userDrawn="1"/>
        </p:nvSpPr>
        <p:spPr>
          <a:xfrm>
            <a:off x="862885" y="423071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91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90089" y="514687"/>
            <a:ext cx="5375960" cy="762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5370748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634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88189" y="514687"/>
            <a:ext cx="5377859" cy="401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9419" y="1325526"/>
            <a:ext cx="5376629" cy="2813028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752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3847280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9" y="511238"/>
            <a:ext cx="3852492" cy="752563"/>
          </a:xfrm>
        </p:spPr>
        <p:txBody>
          <a:bodyPr/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341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89420" y="1268818"/>
            <a:ext cx="3885936" cy="2869735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20" y="508629"/>
            <a:ext cx="3886825" cy="471988"/>
          </a:xfrm>
        </p:spPr>
        <p:txBody>
          <a:bodyPr/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302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012619"/>
            <a:ext cx="7039948" cy="1194243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1" i="0" cap="none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19" y="2337703"/>
            <a:ext cx="7039948" cy="6661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9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7154" y="0"/>
            <a:ext cx="3046845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Placeholder 11"/>
          <p:cNvSpPr>
            <a:spLocks noGrp="1"/>
          </p:cNvSpPr>
          <p:nvPr>
            <p:ph type="title"/>
          </p:nvPr>
        </p:nvSpPr>
        <p:spPr>
          <a:xfrm>
            <a:off x="488189" y="514687"/>
            <a:ext cx="5377859" cy="401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89419" y="1325526"/>
            <a:ext cx="5376629" cy="2813028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427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4260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183972"/>
            <a:ext cx="7039948" cy="1620011"/>
          </a:xfrm>
          <a:prstGeom prst="rect">
            <a:avLst/>
          </a:prstGeom>
        </p:spPr>
        <p:txBody>
          <a:bodyPr anchor="b" anchorCtr="0"/>
          <a:lstStyle>
            <a:lvl1pPr algn="l">
              <a:defRPr sz="3200" b="1" i="0" cap="none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95301" y="1447171"/>
            <a:ext cx="3847280" cy="2691382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9" y="511238"/>
            <a:ext cx="3852492" cy="752563"/>
          </a:xfrm>
        </p:spPr>
        <p:txBody>
          <a:bodyPr/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3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3732" y="0"/>
            <a:ext cx="4570267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89420" y="1318436"/>
            <a:ext cx="3885936" cy="2820117"/>
          </a:xfrm>
          <a:prstGeom prst="rect">
            <a:avLst/>
          </a:prstGeom>
        </p:spPr>
        <p:txBody>
          <a:bodyPr lIns="0" tIns="0" bIns="0"/>
          <a:lstStyle>
            <a:lvl1pPr marL="0" indent="-182880">
              <a:lnSpc>
                <a:spcPct val="90000"/>
              </a:lnSpc>
              <a:buClr>
                <a:srgbClr val="21AEF1"/>
              </a:buClr>
              <a:buSzPct val="90000"/>
              <a:buFont typeface="Wingdings" charset="2"/>
              <a:buChar char="●"/>
              <a:defRPr sz="1350" b="0" i="0">
                <a:latin typeface="Roboto Light" panose="02000000000000000000" pitchFamily="2" charset="0"/>
              </a:defRPr>
            </a:lvl1pPr>
            <a:lvl2pPr marL="4572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2pPr>
            <a:lvl3pPr marL="640080" indent="-182880">
              <a:lnSpc>
                <a:spcPct val="90000"/>
              </a:lnSpc>
              <a:buFont typeface="Lucida Grande"/>
              <a:buChar char="•"/>
              <a:defRPr sz="1350" b="0" i="0">
                <a:latin typeface="Roboto Light" panose="02000000000000000000" pitchFamily="2" charset="0"/>
              </a:defRPr>
            </a:lvl3pPr>
            <a:lvl4pPr marL="914400">
              <a:lnSpc>
                <a:spcPct val="90000"/>
              </a:lnSpc>
              <a:defRPr sz="1350" b="0" i="0">
                <a:latin typeface="Roboto Light" panose="02000000000000000000" pitchFamily="2" charset="0"/>
              </a:defRPr>
            </a:lvl4pPr>
            <a:lvl5pPr marL="1097280" indent="-182880">
              <a:lnSpc>
                <a:spcPct val="90000"/>
              </a:lnSpc>
              <a:buFont typeface="Arial"/>
              <a:buChar char="•"/>
              <a:defRPr sz="1350" b="0" i="0">
                <a:latin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20" y="508629"/>
            <a:ext cx="3886825" cy="471988"/>
          </a:xfrm>
        </p:spPr>
        <p:txBody>
          <a:bodyPr/>
          <a:lstStyle>
            <a:lvl1pPr>
              <a:defRPr sz="2800" b="1" i="0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26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19" y="1012619"/>
            <a:ext cx="7039948" cy="1194243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1" i="0" cap="none">
                <a:solidFill>
                  <a:srgbClr val="ED1C2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19" y="2337703"/>
            <a:ext cx="7039948" cy="6661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6C3F1-9809-D641-BFFB-567BA5CF356C}"/>
              </a:ext>
            </a:extLst>
          </p:cNvPr>
          <p:cNvSpPr txBox="1"/>
          <p:nvPr userDrawn="1"/>
        </p:nvSpPr>
        <p:spPr>
          <a:xfrm>
            <a:off x="3189600" y="269280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 i="0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 Light" panose="020000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203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68902" y="230663"/>
            <a:ext cx="7046298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4E159-674A-8E41-89D8-D82251507E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8902" y="4361173"/>
            <a:ext cx="967470" cy="5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0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5" r:id="rId5"/>
    <p:sldLayoutId id="2147483666" r:id="rId6"/>
    <p:sldLayoutId id="2147483667" r:id="rId7"/>
    <p:sldLayoutId id="2147483651" r:id="rId8"/>
    <p:sldLayoutId id="2147483664" r:id="rId9"/>
    <p:sldLayoutId id="2147483663" r:id="rId10"/>
    <p:sldLayoutId id="2147483712" r:id="rId11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 normalizeH="0" baseline="0">
          <a:solidFill>
            <a:srgbClr val="ED1C24"/>
          </a:solidFill>
          <a:latin typeface="Roboto" panose="02000000000000000000" pitchFamily="2" charset="0"/>
          <a:ea typeface="+mj-ea"/>
          <a:cs typeface="Arial Black"/>
        </a:defRPr>
      </a:lvl1pPr>
    </p:titleStyle>
    <p:bodyStyle>
      <a:lvl1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68902" y="230663"/>
            <a:ext cx="7046298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4E159-674A-8E41-89D8-D82251507EE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68902" y="4361173"/>
            <a:ext cx="967470" cy="5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 normalizeH="0" baseline="0">
          <a:solidFill>
            <a:schemeClr val="bg1"/>
          </a:solidFill>
          <a:latin typeface="Roboto" panose="02000000000000000000" pitchFamily="2" charset="0"/>
          <a:ea typeface="+mj-ea"/>
          <a:cs typeface="Arial Black"/>
        </a:defRPr>
      </a:lvl1pPr>
    </p:titleStyle>
    <p:bodyStyle>
      <a:lvl1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68902" y="230663"/>
            <a:ext cx="7046298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4E159-674A-8E41-89D8-D82251507EE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68903" y="4361173"/>
            <a:ext cx="967468" cy="5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 normalizeH="0" baseline="0">
          <a:solidFill>
            <a:schemeClr val="bg1"/>
          </a:solidFill>
          <a:latin typeface="Roboto" panose="02000000000000000000" pitchFamily="2" charset="0"/>
          <a:ea typeface="+mj-ea"/>
          <a:cs typeface="Arial Black"/>
        </a:defRPr>
      </a:lvl1pPr>
    </p:titleStyle>
    <p:bodyStyle>
      <a:lvl1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0B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68902" y="230663"/>
            <a:ext cx="7046298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4E159-674A-8E41-89D8-D82251507EE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3988" y="4364073"/>
            <a:ext cx="957297" cy="5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 normalizeH="0" baseline="0">
          <a:solidFill>
            <a:schemeClr val="bg1"/>
          </a:solidFill>
          <a:latin typeface="Roboto" panose="02000000000000000000" pitchFamily="2" charset="0"/>
          <a:ea typeface="+mj-ea"/>
          <a:cs typeface="Arial Black"/>
        </a:defRPr>
      </a:lvl1pPr>
    </p:titleStyle>
    <p:bodyStyle>
      <a:lvl1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68902" y="230663"/>
            <a:ext cx="7046298" cy="752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4E159-674A-8E41-89D8-D82251507EE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3989" y="4364073"/>
            <a:ext cx="957295" cy="5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 normalizeH="0" baseline="0">
          <a:solidFill>
            <a:srgbClr val="ED1C24"/>
          </a:solidFill>
          <a:latin typeface="Roboto" panose="02000000000000000000" pitchFamily="2" charset="0"/>
          <a:ea typeface="+mj-ea"/>
          <a:cs typeface="Arial Black"/>
        </a:defRPr>
      </a:lvl1pPr>
    </p:titleStyle>
    <p:bodyStyle>
      <a:lvl1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0" indent="-182880" algn="l" defTabSz="457200" rtl="0" eaLnBrk="1" latinLnBrk="0" hangingPunct="1">
        <a:lnSpc>
          <a:spcPts val="2000"/>
        </a:lnSpc>
        <a:spcBef>
          <a:spcPts val="300"/>
        </a:spcBef>
        <a:spcAft>
          <a:spcPts val="600"/>
        </a:spcAft>
        <a:buClr>
          <a:schemeClr val="bg1">
            <a:lumMod val="50000"/>
          </a:schemeClr>
        </a:buClr>
        <a:buSzPct val="125000"/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li@ny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Redistricting</a:t>
            </a:r>
            <a:r>
              <a:rPr lang="en-US" baseline="0" dirty="0"/>
              <a:t> Threats and Opportunities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Include Subhead or Date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38737-CA85-684E-9394-DE619CFD1A70}"/>
              </a:ext>
            </a:extLst>
          </p:cNvPr>
          <p:cNvSpPr txBox="1"/>
          <p:nvPr/>
        </p:nvSpPr>
        <p:spPr>
          <a:xfrm>
            <a:off x="533400" y="762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 b="1">
              <a:solidFill>
                <a:srgbClr val="21B2F1"/>
              </a:solidFill>
              <a:latin typeface="Roboto" panose="02000000000000000000" pitchFamily="2" charset="0"/>
              <a:ea typeface="Arial Black" charset="0"/>
              <a:cs typeface="Arial Blac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225C7-1682-A142-B5F9-031362D2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36" y="3578068"/>
            <a:ext cx="2212825" cy="1261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90EC0-3D97-4685-B4B2-6630247A9DA2}"/>
              </a:ext>
            </a:extLst>
          </p:cNvPr>
          <p:cNvSpPr txBox="1"/>
          <p:nvPr/>
        </p:nvSpPr>
        <p:spPr>
          <a:xfrm>
            <a:off x="2356949" y="934541"/>
            <a:ext cx="4419600" cy="146473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endParaRPr lang="en-US" sz="3200">
              <a:solidFill>
                <a:srgbClr val="21B2F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l"/>
            <a:endParaRPr lang="en-US" sz="3200">
              <a:solidFill>
                <a:srgbClr val="21B2F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3D7F69-DCC4-4DB8-AC32-D2DDAD1C7C60}"/>
              </a:ext>
            </a:extLst>
          </p:cNvPr>
          <p:cNvSpPr txBox="1">
            <a:spLocks/>
          </p:cNvSpPr>
          <p:nvPr/>
        </p:nvSpPr>
        <p:spPr>
          <a:xfrm>
            <a:off x="981365" y="661002"/>
            <a:ext cx="7170766" cy="25481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i="0" kern="1200" normalizeH="0" baseline="0">
                <a:solidFill>
                  <a:srgbClr val="FFFFFF"/>
                </a:solidFill>
                <a:latin typeface="Roboto" panose="02000000000000000000" pitchFamily="2" charset="0"/>
                <a:ea typeface="+mj-ea"/>
                <a:cs typeface="Arial Black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Roboto"/>
              </a:rPr>
              <a:t>Redistricting: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Roboto"/>
              </a:rPr>
              <a:t>What Happened?, What’s Next?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Roboto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Michael C. Li</a:t>
            </a:r>
          </a:p>
          <a:p>
            <a:pPr algn="ctr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March 30, 2022</a:t>
            </a:r>
          </a:p>
          <a:p>
            <a:pPr algn="ctr"/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0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People Even Playing the Same Game This Cycle?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A0A48-8E78-A244-AC88-4F9A40C7C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3" y="1300355"/>
            <a:ext cx="5038435" cy="2830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058BF-2FBD-2040-8CFC-7BFD1FB06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35" y="1473200"/>
            <a:ext cx="2794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EF14-6C6C-4808-A95B-9E76D2E2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0" y="1431363"/>
            <a:ext cx="8389661" cy="1560865"/>
          </a:xfrm>
        </p:spPr>
        <p:txBody>
          <a:bodyPr/>
          <a:lstStyle/>
          <a:p>
            <a:r>
              <a:rPr lang="en-US" sz="3600" dirty="0">
                <a:latin typeface="Roboto"/>
              </a:rPr>
              <a:t>There Will Be Many Fewer Competitive Seats (Especially in GOP States) </a:t>
            </a:r>
            <a:br>
              <a:rPr lang="en-US" sz="3600" dirty="0">
                <a:latin typeface="Roboto"/>
              </a:rPr>
            </a:br>
            <a:endParaRPr lang="en-US" sz="36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4681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C95-1066-D340-B17A-54987B1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7EC5-5FB6-CD48-AF6B-3A6310F7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617" y="5436246"/>
            <a:ext cx="7170766" cy="2984605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86971-C847-474B-8BDE-28808D8F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11" y="758916"/>
            <a:ext cx="6472481" cy="43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C95-1066-D340-B17A-54987B18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3" y="394033"/>
            <a:ext cx="7170766" cy="417944"/>
          </a:xfrm>
        </p:spPr>
        <p:txBody>
          <a:bodyPr/>
          <a:lstStyle/>
          <a:p>
            <a:r>
              <a:rPr lang="en-US" dirty="0"/>
              <a:t>Competition: Texas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7EC5-5FB6-CD48-AF6B-3A6310F7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617" y="5436246"/>
            <a:ext cx="7170766" cy="2984605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9A3E95-D6C8-CB47-A62C-C9DB997C8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339283"/>
              </p:ext>
            </p:extLst>
          </p:nvPr>
        </p:nvGraphicFramePr>
        <p:xfrm>
          <a:off x="1586109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18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C95-1066-D340-B17A-54987B18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3" y="394033"/>
            <a:ext cx="7170766" cy="417944"/>
          </a:xfrm>
        </p:spPr>
        <p:txBody>
          <a:bodyPr/>
          <a:lstStyle/>
          <a:p>
            <a:r>
              <a:rPr lang="en-US" dirty="0"/>
              <a:t>Competition: New York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7EC5-5FB6-CD48-AF6B-3A6310F7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617" y="5436246"/>
            <a:ext cx="7170766" cy="2984605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9A3E95-D6C8-CB47-A62C-C9DB997C8C5A}"/>
              </a:ext>
            </a:extLst>
          </p:cNvPr>
          <p:cNvGraphicFramePr/>
          <p:nvPr/>
        </p:nvGraphicFramePr>
        <p:xfrm>
          <a:off x="1586109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1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C95-1066-D340-B17A-54987B18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3" y="394033"/>
            <a:ext cx="7170766" cy="417944"/>
          </a:xfrm>
        </p:spPr>
        <p:txBody>
          <a:bodyPr/>
          <a:lstStyle/>
          <a:p>
            <a:r>
              <a:rPr lang="en-US" dirty="0"/>
              <a:t>Competition: Nationwide (as of 3/28)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77EC5-5FB6-CD48-AF6B-3A6310F7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617" y="5436246"/>
            <a:ext cx="7170766" cy="2984605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9A3E95-D6C8-CB47-A62C-C9DB997C8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993759"/>
              </p:ext>
            </p:extLst>
          </p:nvPr>
        </p:nvGraphicFramePr>
        <p:xfrm>
          <a:off x="1586109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99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EF14-6C6C-4808-A95B-9E76D2E2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0" y="1431363"/>
            <a:ext cx="8389661" cy="1560865"/>
          </a:xfrm>
        </p:spPr>
        <p:txBody>
          <a:bodyPr/>
          <a:lstStyle/>
          <a:p>
            <a:r>
              <a:rPr lang="en-US" sz="3600" dirty="0">
                <a:latin typeface="Roboto"/>
              </a:rPr>
              <a:t>Communities of Color Are in Map Drawers Sights  </a:t>
            </a:r>
            <a:br>
              <a:rPr lang="en-US" sz="3600" dirty="0">
                <a:latin typeface="Roboto"/>
              </a:rPr>
            </a:br>
            <a:endParaRPr lang="en-US" sz="36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027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TX-4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51272-74C2-324A-AADA-23E17B37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762000"/>
            <a:ext cx="5626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4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TX-4 (With an Ethnicity Lens)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8B86F-BBE0-DD49-8D37-2EDF50D1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037" y="740648"/>
            <a:ext cx="4869925" cy="44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TX-6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CF6AF3-348F-3A40-8E25-D4BBCBDB0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762000"/>
            <a:ext cx="5626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EF14-6C6C-4808-A95B-9E76D2E2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19" y="1012619"/>
            <a:ext cx="8020918" cy="1560865"/>
          </a:xfrm>
        </p:spPr>
        <p:txBody>
          <a:bodyPr/>
          <a:lstStyle/>
          <a:p>
            <a:r>
              <a:rPr lang="en-US" sz="3600" dirty="0">
                <a:latin typeface="Roboto"/>
              </a:rPr>
              <a:t>Lay of the Land </a:t>
            </a:r>
          </a:p>
        </p:txBody>
      </p:sp>
    </p:spTree>
    <p:extLst>
      <p:ext uri="{BB962C8B-B14F-4D97-AF65-F5344CB8AC3E}">
        <p14:creationId xmlns:p14="http://schemas.microsoft.com/office/powerpoint/2010/main" val="10118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TX-6 (With an Ethnicity Lens)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695FAB-437A-FD43-BAC1-322C454D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108" y="779252"/>
            <a:ext cx="4494247" cy="43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5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vs. Politics: The Rucho Loophole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9A9BB6-A913-6845-8952-61CBA9B43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94158"/>
            <a:ext cx="6337921" cy="42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EF14-6C6C-4808-A95B-9E76D2E2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0" y="1431363"/>
            <a:ext cx="8389661" cy="1560865"/>
          </a:xfrm>
        </p:spPr>
        <p:txBody>
          <a:bodyPr/>
          <a:lstStyle/>
          <a:p>
            <a:r>
              <a:rPr lang="en-US" sz="3600" dirty="0">
                <a:latin typeface="Roboto"/>
              </a:rPr>
              <a:t>The Battle for the Suburbs </a:t>
            </a:r>
            <a:br>
              <a:rPr lang="en-US" sz="3600" dirty="0">
                <a:latin typeface="Roboto"/>
              </a:rPr>
            </a:br>
            <a:r>
              <a:rPr lang="en-US" sz="3600" dirty="0">
                <a:latin typeface="Roboto"/>
              </a:rPr>
              <a:t>(Especially in the South)</a:t>
            </a:r>
            <a:br>
              <a:rPr lang="en-US" sz="3600" dirty="0">
                <a:latin typeface="Roboto"/>
              </a:rPr>
            </a:br>
            <a:endParaRPr lang="en-US" sz="36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3401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Denton County, Texas Today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8BF7D-7311-5D4C-87A2-D48B1C1E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762000"/>
            <a:ext cx="5626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0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Denton County, Texas as Redistricted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A0CC5-F47F-8045-B462-7E530E18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762000"/>
            <a:ext cx="5626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335D6-1AB4-44F6-9A20-DA0D2714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65" y="1499729"/>
            <a:ext cx="7039948" cy="1194243"/>
          </a:xfrm>
        </p:spPr>
        <p:txBody>
          <a:bodyPr/>
          <a:lstStyle/>
          <a:p>
            <a:r>
              <a:rPr lang="en-US" sz="3600" dirty="0">
                <a:latin typeface="Roboto"/>
              </a:rPr>
              <a:t>Litigation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756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Growing Role for State Courts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4A815-08A1-574B-931D-CAF5773B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318" y="683779"/>
            <a:ext cx="5021236" cy="44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Coming Battle Over the VRA: Merrill v. Milligan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7A837-A072-F144-B448-6022DC40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925" y="1157636"/>
            <a:ext cx="5195844" cy="39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Coming Battle Over the VRA: Merrill v. Milligan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361A1-7EE5-224B-8207-EE2165CE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661" y="684605"/>
            <a:ext cx="4058545" cy="44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4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More to Come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B568D-4C42-6D4D-8849-11092F1E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503" y="1007228"/>
            <a:ext cx="4914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Drew This Cycle’s Maps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03CC6-FE64-D74C-9320-4E85001F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18" y="743744"/>
            <a:ext cx="5696273" cy="43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0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B3E5-0121-A842-9DE9-DB3819A47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99" y="787401"/>
            <a:ext cx="8030633" cy="3314610"/>
          </a:xfrm>
        </p:spPr>
        <p:txBody>
          <a:bodyPr/>
          <a:lstStyle/>
          <a:p>
            <a:pPr indent="0" algn="ctr">
              <a:buNone/>
            </a:pPr>
            <a:r>
              <a:rPr lang="en-US" sz="9600" dirty="0"/>
              <a:t>❓</a:t>
            </a:r>
          </a:p>
          <a:p>
            <a:pPr indent="0" algn="ctr">
              <a:buNone/>
            </a:pPr>
            <a:r>
              <a:rPr lang="en-US" sz="2800" b="1" dirty="0"/>
              <a:t>Michael C. Li</a:t>
            </a:r>
          </a:p>
          <a:p>
            <a:pPr indent="0" algn="ctr">
              <a:buNone/>
            </a:pPr>
            <a:r>
              <a:rPr lang="en-US" sz="2000" i="1" dirty="0">
                <a:hlinkClick r:id="rId2"/>
              </a:rPr>
              <a:t>michael.li@nyu.edu</a:t>
            </a:r>
            <a:endParaRPr lang="en-US" sz="2000" i="1" dirty="0"/>
          </a:p>
          <a:p>
            <a:pPr indent="0" algn="ctr">
              <a:buNone/>
            </a:pPr>
            <a:r>
              <a:rPr lang="en-US" sz="2000" i="1" dirty="0"/>
              <a:t>Twitter: @</a:t>
            </a:r>
            <a:r>
              <a:rPr lang="en-US" sz="2000" i="1" dirty="0" err="1"/>
              <a:t>mcpli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6667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D75E6-10A9-9B49-B799-EC03916F1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30" y="474983"/>
            <a:ext cx="5093446" cy="443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92EF14-6C6C-4808-A95B-9E76D2E2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19" y="1012619"/>
            <a:ext cx="8020918" cy="1560865"/>
          </a:xfrm>
        </p:spPr>
        <p:txBody>
          <a:bodyPr/>
          <a:lstStyle/>
          <a:p>
            <a:r>
              <a:rPr lang="en-US" sz="3600" dirty="0">
                <a:latin typeface="Roboto"/>
              </a:rPr>
              <a:t>How to Think About Gerrymandering</a:t>
            </a:r>
          </a:p>
        </p:txBody>
      </p:sp>
    </p:spTree>
    <p:extLst>
      <p:ext uri="{BB962C8B-B14F-4D97-AF65-F5344CB8AC3E}">
        <p14:creationId xmlns:p14="http://schemas.microsoft.com/office/powerpoint/2010/main" val="291499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0865-9701-0748-9583-EFAD8809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Redistricting Tradeoffs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B0BA0-06B6-DC45-A1BD-8B0194066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3234" y="1516627"/>
            <a:ext cx="7170766" cy="2984605"/>
          </a:xfrm>
        </p:spPr>
        <p:txBody>
          <a:bodyPr/>
          <a:lstStyle/>
          <a:p>
            <a:r>
              <a:rPr lang="en-US" sz="2800" dirty="0"/>
              <a:t>Maximize seats</a:t>
            </a:r>
          </a:p>
          <a:p>
            <a:pPr indent="0">
              <a:buNone/>
            </a:pPr>
            <a:endParaRPr lang="en-US" sz="2800" dirty="0"/>
          </a:p>
          <a:p>
            <a:r>
              <a:rPr lang="en-US" sz="2800" dirty="0"/>
              <a:t>Protect seats</a:t>
            </a:r>
          </a:p>
          <a:p>
            <a:pPr indent="0">
              <a:buNone/>
            </a:pPr>
            <a:endParaRPr lang="en-US" sz="2800" dirty="0"/>
          </a:p>
          <a:p>
            <a:r>
              <a:rPr lang="en-US" sz="2800" dirty="0"/>
              <a:t>Protect incumbents</a:t>
            </a:r>
          </a:p>
          <a:p>
            <a:pPr indent="0">
              <a:buNone/>
            </a:pPr>
            <a:endParaRPr lang="en-US" sz="2800" dirty="0"/>
          </a:p>
          <a:p>
            <a:pPr indent="0">
              <a:buNone/>
            </a:pPr>
            <a:endParaRPr lang="en-US" sz="2800" dirty="0"/>
          </a:p>
          <a:p>
            <a:pPr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C1A6-9A27-4A44-A7CF-A816687E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209549"/>
            <a:ext cx="7829443" cy="417944"/>
          </a:xfrm>
        </p:spPr>
        <p:txBody>
          <a:bodyPr/>
          <a:lstStyle/>
          <a:p>
            <a:r>
              <a:rPr lang="en-US" dirty="0">
                <a:latin typeface="Roboto"/>
              </a:rPr>
              <a:t>Redistricting Tactics: Cracking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82EA8-058B-C141-8722-0F74C95B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17" y="1143792"/>
            <a:ext cx="3793565" cy="32683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2742A-CBE4-054D-B5A6-82150E9CD56C}"/>
              </a:ext>
            </a:extLst>
          </p:cNvPr>
          <p:cNvSpPr txBox="1"/>
          <p:nvPr/>
        </p:nvSpPr>
        <p:spPr>
          <a:xfrm>
            <a:off x="233830" y="199913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Last decade’s 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map divided Austin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among 6 districts to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maximize GOP seats. </a:t>
            </a:r>
          </a:p>
          <a:p>
            <a:pPr algn="l"/>
            <a:endParaRPr lang="en-US" sz="1400" dirty="0">
              <a:solidFill>
                <a:srgbClr val="21B2F1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l"/>
            <a:endParaRPr lang="en-US" sz="1400" dirty="0">
              <a:solidFill>
                <a:srgbClr val="21B2F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1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C1A6-9A27-4A44-A7CF-A816687E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209549"/>
            <a:ext cx="7829443" cy="417944"/>
          </a:xfrm>
        </p:spPr>
        <p:txBody>
          <a:bodyPr/>
          <a:lstStyle/>
          <a:p>
            <a:r>
              <a:rPr lang="en-US" dirty="0">
                <a:latin typeface="Roboto"/>
              </a:rPr>
              <a:t>Redistricting Tactics: Packing (“Vote Sink”)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2742A-CBE4-054D-B5A6-82150E9CD56C}"/>
              </a:ext>
            </a:extLst>
          </p:cNvPr>
          <p:cNvSpPr txBox="1"/>
          <p:nvPr/>
        </p:nvSpPr>
        <p:spPr>
          <a:xfrm>
            <a:off x="251760" y="195430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This decade’s 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map puts most of 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Austin in one 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district, thereby </a:t>
            </a:r>
          </a:p>
          <a:p>
            <a:pPr algn="l"/>
            <a:r>
              <a:rPr lang="en-US" sz="1400" dirty="0">
                <a:solidFill>
                  <a:srgbClr val="21B2F1"/>
                </a:solidFill>
                <a:latin typeface="Arial Black" charset="0"/>
                <a:ea typeface="Arial Black" charset="0"/>
                <a:cs typeface="Arial Black" charset="0"/>
              </a:rPr>
              <a:t>shoring up GOP seats.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97CB4-7545-024B-B363-7DFDC4E8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364" y="1122565"/>
            <a:ext cx="4053541" cy="34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CE93-0448-C345-92C6-1D755892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Are a Big Tell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50A023-1C65-7943-92F6-1FA4BFC46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97602-D5DE-6C48-990D-238E42D34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732" y="1335742"/>
            <a:ext cx="4622536" cy="2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>
        <a:noAutofit/>
      </a:bodyPr>
      <a:lstStyle>
        <a:defPPr algn="l">
          <a:defRPr sz="3200" dirty="0" smtClean="0">
            <a:solidFill>
              <a:srgbClr val="21B2F1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owerpoint Template" id="{2A6790AD-A318-4880-939E-B903D3E8267E}" vid="{7CAE1E53-3EEC-4056-9A12-212247168B61}"/>
    </a:ext>
  </a:extLst>
</a:theme>
</file>

<file path=ppt/theme/theme2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>
        <a:noAutofit/>
      </a:bodyPr>
      <a:lstStyle>
        <a:defPPr algn="l">
          <a:defRPr sz="3200" dirty="0" smtClean="0">
            <a:solidFill>
              <a:srgbClr val="21B2F1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owerpoint Template" id="{2A6790AD-A318-4880-939E-B903D3E8267E}" vid="{ECC6FE9D-85AD-4931-962B-27F4F03A0AFA}"/>
    </a:ext>
  </a:extLst>
</a:theme>
</file>

<file path=ppt/theme/theme3.xml><?xml version="1.0" encoding="utf-8"?>
<a:theme xmlns:a="http://schemas.openxmlformats.org/drawingml/2006/main" name="2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>
        <a:noAutofit/>
      </a:bodyPr>
      <a:lstStyle>
        <a:defPPr algn="l">
          <a:defRPr sz="3200" dirty="0" smtClean="0">
            <a:solidFill>
              <a:srgbClr val="21B2F1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owerpoint Template" id="{2A6790AD-A318-4880-939E-B903D3E8267E}" vid="{F550C57F-A8B0-4D26-9261-692B345D9ED2}"/>
    </a:ext>
  </a:extLst>
</a:theme>
</file>

<file path=ppt/theme/theme4.xml><?xml version="1.0" encoding="utf-8"?>
<a:theme xmlns:a="http://schemas.openxmlformats.org/drawingml/2006/main" name="3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>
        <a:noAutofit/>
      </a:bodyPr>
      <a:lstStyle>
        <a:defPPr algn="l">
          <a:defRPr sz="3200" dirty="0" smtClean="0">
            <a:solidFill>
              <a:srgbClr val="21B2F1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owerpoint Template" id="{2A6790AD-A318-4880-939E-B903D3E8267E}" vid="{2232BDDD-6A82-4BD2-A9DC-7D83166FB011}"/>
    </a:ext>
  </a:extLst>
</a:theme>
</file>

<file path=ppt/theme/theme5.xml><?xml version="1.0" encoding="utf-8"?>
<a:theme xmlns:a="http://schemas.openxmlformats.org/drawingml/2006/main" name="4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anchor="t" anchorCtr="0">
        <a:noAutofit/>
      </a:bodyPr>
      <a:lstStyle>
        <a:defPPr algn="l">
          <a:defRPr sz="3200" dirty="0" smtClean="0">
            <a:solidFill>
              <a:srgbClr val="21B2F1"/>
            </a:solidFill>
            <a:latin typeface="Arial Black" charset="0"/>
            <a:ea typeface="Arial Black" charset="0"/>
            <a:cs typeface="Arial Blac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Powerpoint Template" id="{2A6790AD-A318-4880-939E-B903D3E8267E}" vid="{82929D33-8694-4195-B8FD-30806008E47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6485</TotalTime>
  <Words>245</Words>
  <Application>Microsoft Macintosh PowerPoint</Application>
  <PresentationFormat>On-screen Show (16:9)</PresentationFormat>
  <Paragraphs>58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Lucida Grande</vt:lpstr>
      <vt:lpstr>Roboto</vt:lpstr>
      <vt:lpstr>Roboto Light</vt:lpstr>
      <vt:lpstr>Wingdings</vt:lpstr>
      <vt:lpstr>Office Theme</vt:lpstr>
      <vt:lpstr>1_Office Theme</vt:lpstr>
      <vt:lpstr>2_Office Theme</vt:lpstr>
      <vt:lpstr>3_Office Theme</vt:lpstr>
      <vt:lpstr>4_Office Theme</vt:lpstr>
      <vt:lpstr>Redistricting Threats and Opportunities</vt:lpstr>
      <vt:lpstr>Lay of the Land </vt:lpstr>
      <vt:lpstr>Who Drew This Cycle’s Maps</vt:lpstr>
      <vt:lpstr>Map Control</vt:lpstr>
      <vt:lpstr>How to Think About Gerrymandering</vt:lpstr>
      <vt:lpstr>Redistricting Tradeoffs</vt:lpstr>
      <vt:lpstr>Redistricting Tactics: Cracking</vt:lpstr>
      <vt:lpstr>Redistricting Tactics: Packing (“Vote Sink”)</vt:lpstr>
      <vt:lpstr>Choices Are a Big Tell</vt:lpstr>
      <vt:lpstr>Are People Even Playing the Same Game This Cycle?</vt:lpstr>
      <vt:lpstr>There Will Be Many Fewer Competitive Seats (Especially in GOP States)  </vt:lpstr>
      <vt:lpstr>Texas</vt:lpstr>
      <vt:lpstr>Competition: Texas </vt:lpstr>
      <vt:lpstr>Competition: New York </vt:lpstr>
      <vt:lpstr>Competition: Nationwide (as of 3/28) </vt:lpstr>
      <vt:lpstr>Communities of Color Are in Map Drawers Sights   </vt:lpstr>
      <vt:lpstr>TX-4</vt:lpstr>
      <vt:lpstr>TX-4 (With an Ethnicity Lens)</vt:lpstr>
      <vt:lpstr>TX-6</vt:lpstr>
      <vt:lpstr>TX-6 (With an Ethnicity Lens)</vt:lpstr>
      <vt:lpstr>Race vs. Politics: The Rucho Loophole</vt:lpstr>
      <vt:lpstr>The Battle for the Suburbs  (Especially in the South) </vt:lpstr>
      <vt:lpstr>Denton County, Texas Today</vt:lpstr>
      <vt:lpstr>Denton County, Texas as Redistricted</vt:lpstr>
      <vt:lpstr>Litigation</vt:lpstr>
      <vt:lpstr>A Growing Role for State Courts</vt:lpstr>
      <vt:lpstr>The Coming Battle Over the VRA: Merrill v. Milligan</vt:lpstr>
      <vt:lpstr>The Coming Battle Over the VRA: Merrill v. Milligan</vt:lpstr>
      <vt:lpstr>Lots More to 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Limón</dc:creator>
  <cp:lastModifiedBy>Michael Li</cp:lastModifiedBy>
  <cp:revision>47</cp:revision>
  <dcterms:created xsi:type="dcterms:W3CDTF">2021-01-21T21:54:02Z</dcterms:created>
  <dcterms:modified xsi:type="dcterms:W3CDTF">2022-03-29T14:37:16Z</dcterms:modified>
</cp:coreProperties>
</file>