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5"/>
    <p:sldMasterId id="2147483671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</p:sldIdLst>
  <p:sldSz cy="5143500" cx="9144000"/>
  <p:notesSz cx="6858000" cy="9144000"/>
  <p:embeddedFontLst>
    <p:embeddedFont>
      <p:font typeface="Roboto"/>
      <p:regular r:id="rId35"/>
      <p:bold r:id="rId36"/>
      <p:italic r:id="rId37"/>
      <p:boldItalic r:id="rId38"/>
    </p:embeddedFont>
    <p:embeddedFont>
      <p:font typeface="Helvetica Neue"/>
      <p:regular r:id="rId39"/>
      <p:bold r:id="rId40"/>
      <p:italic r:id="rId41"/>
      <p:boldItalic r:id="rId4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E7ECA80-9B99-42DF-8623-DC0E905D90EC}">
  <a:tblStyle styleId="{CE7ECA80-9B99-42DF-8623-DC0E905D90E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HelveticaNeue-bold.fntdata"/><Relationship Id="rId20" Type="http://schemas.openxmlformats.org/officeDocument/2006/relationships/slide" Target="slides/slide13.xml"/><Relationship Id="rId42" Type="http://schemas.openxmlformats.org/officeDocument/2006/relationships/font" Target="fonts/HelveticaNeue-boldItalic.fntdata"/><Relationship Id="rId41" Type="http://schemas.openxmlformats.org/officeDocument/2006/relationships/font" Target="fonts/HelveticaNeue-italic.fntdata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8" Type="http://schemas.openxmlformats.org/officeDocument/2006/relationships/slide" Target="slides/slide21.xml"/><Relationship Id="rId27" Type="http://schemas.openxmlformats.org/officeDocument/2006/relationships/slide" Target="slides/slide20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1" Type="http://schemas.openxmlformats.org/officeDocument/2006/relationships/slide" Target="slides/slide24.xml"/><Relationship Id="rId30" Type="http://schemas.openxmlformats.org/officeDocument/2006/relationships/slide" Target="slides/slide23.xml"/><Relationship Id="rId11" Type="http://schemas.openxmlformats.org/officeDocument/2006/relationships/slide" Target="slides/slide4.xml"/><Relationship Id="rId33" Type="http://schemas.openxmlformats.org/officeDocument/2006/relationships/slide" Target="slides/slide26.xml"/><Relationship Id="rId10" Type="http://schemas.openxmlformats.org/officeDocument/2006/relationships/slide" Target="slides/slide3.xml"/><Relationship Id="rId32" Type="http://schemas.openxmlformats.org/officeDocument/2006/relationships/slide" Target="slides/slide25.xml"/><Relationship Id="rId13" Type="http://schemas.openxmlformats.org/officeDocument/2006/relationships/slide" Target="slides/slide6.xml"/><Relationship Id="rId35" Type="http://schemas.openxmlformats.org/officeDocument/2006/relationships/font" Target="fonts/Roboto-regular.fntdata"/><Relationship Id="rId12" Type="http://schemas.openxmlformats.org/officeDocument/2006/relationships/slide" Target="slides/slide5.xml"/><Relationship Id="rId34" Type="http://schemas.openxmlformats.org/officeDocument/2006/relationships/slide" Target="slides/slide27.xml"/><Relationship Id="rId15" Type="http://schemas.openxmlformats.org/officeDocument/2006/relationships/slide" Target="slides/slide8.xml"/><Relationship Id="rId37" Type="http://schemas.openxmlformats.org/officeDocument/2006/relationships/font" Target="fonts/Roboto-italic.fntdata"/><Relationship Id="rId14" Type="http://schemas.openxmlformats.org/officeDocument/2006/relationships/slide" Target="slides/slide7.xml"/><Relationship Id="rId36" Type="http://schemas.openxmlformats.org/officeDocument/2006/relationships/font" Target="fonts/Roboto-bold.fntdata"/><Relationship Id="rId17" Type="http://schemas.openxmlformats.org/officeDocument/2006/relationships/slide" Target="slides/slide10.xml"/><Relationship Id="rId39" Type="http://schemas.openxmlformats.org/officeDocument/2006/relationships/font" Target="fonts/HelveticaNeue-regular.fntdata"/><Relationship Id="rId16" Type="http://schemas.openxmlformats.org/officeDocument/2006/relationships/slide" Target="slides/slide9.xml"/><Relationship Id="rId38" Type="http://schemas.openxmlformats.org/officeDocument/2006/relationships/font" Target="fonts/Roboto-boldItalic.fntdata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11f4df9b69e_0_24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7" name="Google Shape;157;g11f4df9b69e_0_2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g11f4df9b69e_0_24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11f4df9b69e_0_6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g11f4df9b69e_0_65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11f4df9b69e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9" name="Google Shape;219;g11f4df9b69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g11f4df9b69e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11f4df9b69e_0_66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6" name="Google Shape;226;g11f4df9b69e_0_6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g11f4df9b69e_0_66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11f4df9b69e_0_57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" name="Google Shape;233;g11f4df9b69e_0_5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11f4df9b69e_0_58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11f4df9b69e_0_5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11f4df9b69e_0_58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11f4df9b69e_0_5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11f4df9b69e_0_59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Google Shape;251;g11f4df9b69e_0_5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11f4df9b69e_0_59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11f4df9b69e_0_5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11f4df9b69e_0_60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11f4df9b69e_0_6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11f4df9b69e_0_60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11f4df9b69e_0_6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1f4df9b69e_0_4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4" name="Google Shape;164;g11f4df9b69e_0_49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11f4df9b69e_0_61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11f4df9b69e_0_6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11f4df9b69e_0_6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11f4df9b69e_0_6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11f4df9b69e_0_62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11f4df9b69e_0_6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11f4df9b69e_0_63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Google Shape;300;g11f4df9b69e_0_6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g11f4df9b69e_0_63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7" name="Google Shape;307;g11f4df9b69e_0_6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11f4df9b69e_0_64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11f4df9b69e_0_6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11f4df9b69e_0_64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11f4df9b69e_0_6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11f4df9b69e_0_65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6" name="Google Shape;326;g11f4df9b69e_0_6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11f4df9b69e_0_40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g11f4df9b69e_0_4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http://elections.huffingtonpost.com/pollster/2016-texas-president-trump-vs-clinton</a:t>
            </a:r>
            <a:endParaRPr/>
          </a:p>
        </p:txBody>
      </p:sp>
      <p:sp>
        <p:nvSpPr>
          <p:cNvPr id="171" name="Google Shape;171;g11f4df9b69e_0_40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b0ec7e3034_0_8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gb0ec7e3034_0_85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b0ec7e3034_0_8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gb0ec7e3034_0_86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b0ec7e3034_0_8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gb0ec7e3034_0_86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b0ec7e3034_0_8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gb0ec7e3034_0_87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b0ec7e3034_0_8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gb0ec7e3034_0_87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11f4df9b69e_0_6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g11f4df9b69e_0_66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1597820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874764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5463778" y="1371602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272778" y="-609598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/>
          <p:nvPr>
            <p:ph type="ctrTitle"/>
          </p:nvPr>
        </p:nvSpPr>
        <p:spPr>
          <a:xfrm>
            <a:off x="685800" y="1597824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4"/>
          <p:cNvSpPr txBox="1"/>
          <p:nvPr>
            <p:ph idx="1" type="subTitle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9" name="Google Shape;89;p14"/>
          <p:cNvSpPr txBox="1"/>
          <p:nvPr>
            <p:ph idx="10" type="dt"/>
          </p:nvPr>
        </p:nvSpPr>
        <p:spPr>
          <a:xfrm>
            <a:off x="457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4"/>
          <p:cNvSpPr txBox="1"/>
          <p:nvPr>
            <p:ph idx="11" type="ftr"/>
          </p:nvPr>
        </p:nvSpPr>
        <p:spPr>
          <a:xfrm>
            <a:off x="3124200" y="4767264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4"/>
          <p:cNvSpPr txBox="1"/>
          <p:nvPr>
            <p:ph idx="12" type="sldNum"/>
          </p:nvPr>
        </p:nvSpPr>
        <p:spPr>
          <a:xfrm>
            <a:off x="6553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5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5"/>
          <p:cNvSpPr txBox="1"/>
          <p:nvPr>
            <p:ph idx="10" type="dt"/>
          </p:nvPr>
        </p:nvSpPr>
        <p:spPr>
          <a:xfrm>
            <a:off x="457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5"/>
          <p:cNvSpPr txBox="1"/>
          <p:nvPr>
            <p:ph idx="11" type="ftr"/>
          </p:nvPr>
        </p:nvSpPr>
        <p:spPr>
          <a:xfrm>
            <a:off x="3124200" y="4767264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5"/>
          <p:cNvSpPr txBox="1"/>
          <p:nvPr>
            <p:ph idx="12" type="sldNum"/>
          </p:nvPr>
        </p:nvSpPr>
        <p:spPr>
          <a:xfrm>
            <a:off x="6553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6"/>
          <p:cNvSpPr txBox="1"/>
          <p:nvPr>
            <p:ph type="title"/>
          </p:nvPr>
        </p:nvSpPr>
        <p:spPr>
          <a:xfrm>
            <a:off x="722313" y="3305176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Helvetica Neue"/>
              <a:buNone/>
              <a:defRPr b="1" sz="4000" cap="none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6"/>
          <p:cNvSpPr txBox="1"/>
          <p:nvPr>
            <p:ph idx="1" type="body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1" name="Google Shape;101;p16"/>
          <p:cNvSpPr txBox="1"/>
          <p:nvPr>
            <p:ph idx="10" type="dt"/>
          </p:nvPr>
        </p:nvSpPr>
        <p:spPr>
          <a:xfrm>
            <a:off x="457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6"/>
          <p:cNvSpPr txBox="1"/>
          <p:nvPr>
            <p:ph idx="11" type="ftr"/>
          </p:nvPr>
        </p:nvSpPr>
        <p:spPr>
          <a:xfrm>
            <a:off x="3124200" y="4767264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6"/>
          <p:cNvSpPr txBox="1"/>
          <p:nvPr>
            <p:ph idx="12" type="sldNum"/>
          </p:nvPr>
        </p:nvSpPr>
        <p:spPr>
          <a:xfrm>
            <a:off x="6553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7"/>
          <p:cNvSpPr txBox="1"/>
          <p:nvPr>
            <p:ph idx="1" type="body"/>
          </p:nvPr>
        </p:nvSpPr>
        <p:spPr>
          <a:xfrm>
            <a:off x="457200" y="1200151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07" name="Google Shape;107;p17"/>
          <p:cNvSpPr txBox="1"/>
          <p:nvPr>
            <p:ph idx="2" type="body"/>
          </p:nvPr>
        </p:nvSpPr>
        <p:spPr>
          <a:xfrm>
            <a:off x="4648200" y="1200151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08" name="Google Shape;108;p17"/>
          <p:cNvSpPr txBox="1"/>
          <p:nvPr>
            <p:ph idx="10" type="dt"/>
          </p:nvPr>
        </p:nvSpPr>
        <p:spPr>
          <a:xfrm>
            <a:off x="457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7"/>
          <p:cNvSpPr txBox="1"/>
          <p:nvPr>
            <p:ph idx="11" type="ftr"/>
          </p:nvPr>
        </p:nvSpPr>
        <p:spPr>
          <a:xfrm>
            <a:off x="3124200" y="4767264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7"/>
          <p:cNvSpPr txBox="1"/>
          <p:nvPr>
            <p:ph idx="12" type="sldNum"/>
          </p:nvPr>
        </p:nvSpPr>
        <p:spPr>
          <a:xfrm>
            <a:off x="6553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Helvetica Neue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8"/>
          <p:cNvSpPr txBox="1"/>
          <p:nvPr>
            <p:ph idx="1" type="body"/>
          </p:nvPr>
        </p:nvSpPr>
        <p:spPr>
          <a:xfrm>
            <a:off x="457200" y="1151335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14" name="Google Shape;114;p18"/>
          <p:cNvSpPr txBox="1"/>
          <p:nvPr>
            <p:ph idx="2" type="body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15" name="Google Shape;115;p18"/>
          <p:cNvSpPr txBox="1"/>
          <p:nvPr>
            <p:ph idx="3" type="body"/>
          </p:nvPr>
        </p:nvSpPr>
        <p:spPr>
          <a:xfrm>
            <a:off x="4645033" y="1151335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16" name="Google Shape;116;p18"/>
          <p:cNvSpPr txBox="1"/>
          <p:nvPr>
            <p:ph idx="4" type="body"/>
          </p:nvPr>
        </p:nvSpPr>
        <p:spPr>
          <a:xfrm>
            <a:off x="4645033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17" name="Google Shape;117;p18"/>
          <p:cNvSpPr txBox="1"/>
          <p:nvPr>
            <p:ph idx="10" type="dt"/>
          </p:nvPr>
        </p:nvSpPr>
        <p:spPr>
          <a:xfrm>
            <a:off x="457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18"/>
          <p:cNvSpPr txBox="1"/>
          <p:nvPr>
            <p:ph idx="11" type="ftr"/>
          </p:nvPr>
        </p:nvSpPr>
        <p:spPr>
          <a:xfrm>
            <a:off x="3124200" y="4767264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18"/>
          <p:cNvSpPr txBox="1"/>
          <p:nvPr>
            <p:ph idx="12" type="sldNum"/>
          </p:nvPr>
        </p:nvSpPr>
        <p:spPr>
          <a:xfrm>
            <a:off x="6553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9"/>
          <p:cNvSpPr txBox="1"/>
          <p:nvPr>
            <p:ph idx="10" type="dt"/>
          </p:nvPr>
        </p:nvSpPr>
        <p:spPr>
          <a:xfrm>
            <a:off x="457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19"/>
          <p:cNvSpPr txBox="1"/>
          <p:nvPr>
            <p:ph idx="11" type="ftr"/>
          </p:nvPr>
        </p:nvSpPr>
        <p:spPr>
          <a:xfrm>
            <a:off x="3124200" y="4767264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19"/>
          <p:cNvSpPr txBox="1"/>
          <p:nvPr>
            <p:ph idx="12" type="sldNum"/>
          </p:nvPr>
        </p:nvSpPr>
        <p:spPr>
          <a:xfrm>
            <a:off x="6553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/>
          <p:nvPr>
            <p:ph idx="10" type="dt"/>
          </p:nvPr>
        </p:nvSpPr>
        <p:spPr>
          <a:xfrm>
            <a:off x="457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20"/>
          <p:cNvSpPr txBox="1"/>
          <p:nvPr>
            <p:ph idx="11" type="ftr"/>
          </p:nvPr>
        </p:nvSpPr>
        <p:spPr>
          <a:xfrm>
            <a:off x="3124200" y="4767264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0"/>
          <p:cNvSpPr txBox="1"/>
          <p:nvPr>
            <p:ph idx="12" type="sldNum"/>
          </p:nvPr>
        </p:nvSpPr>
        <p:spPr>
          <a:xfrm>
            <a:off x="6553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/>
          <p:nvPr>
            <p:ph type="title"/>
          </p:nvPr>
        </p:nvSpPr>
        <p:spPr>
          <a:xfrm>
            <a:off x="457211" y="204787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None/>
              <a:defRPr b="1"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1"/>
          <p:cNvSpPr txBox="1"/>
          <p:nvPr>
            <p:ph idx="1" type="body"/>
          </p:nvPr>
        </p:nvSpPr>
        <p:spPr>
          <a:xfrm>
            <a:off x="3575050" y="204793"/>
            <a:ext cx="5111700" cy="43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32" name="Google Shape;132;p21"/>
          <p:cNvSpPr txBox="1"/>
          <p:nvPr>
            <p:ph idx="2" type="body"/>
          </p:nvPr>
        </p:nvSpPr>
        <p:spPr>
          <a:xfrm>
            <a:off x="457211" y="1076328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33" name="Google Shape;133;p21"/>
          <p:cNvSpPr txBox="1"/>
          <p:nvPr>
            <p:ph idx="10" type="dt"/>
          </p:nvPr>
        </p:nvSpPr>
        <p:spPr>
          <a:xfrm>
            <a:off x="457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21"/>
          <p:cNvSpPr txBox="1"/>
          <p:nvPr>
            <p:ph idx="11" type="ftr"/>
          </p:nvPr>
        </p:nvSpPr>
        <p:spPr>
          <a:xfrm>
            <a:off x="3124200" y="4767264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1"/>
          <p:cNvSpPr txBox="1"/>
          <p:nvPr>
            <p:ph idx="12" type="sldNum"/>
          </p:nvPr>
        </p:nvSpPr>
        <p:spPr>
          <a:xfrm>
            <a:off x="6553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/>
          <p:nvPr>
            <p:ph type="title"/>
          </p:nvPr>
        </p:nvSpPr>
        <p:spPr>
          <a:xfrm>
            <a:off x="1792288" y="3600451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None/>
              <a:defRPr b="1"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2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139" name="Google Shape;139;p22"/>
          <p:cNvSpPr txBox="1"/>
          <p:nvPr>
            <p:ph idx="1" type="body"/>
          </p:nvPr>
        </p:nvSpPr>
        <p:spPr>
          <a:xfrm>
            <a:off x="1792288" y="4025508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40" name="Google Shape;140;p22"/>
          <p:cNvSpPr txBox="1"/>
          <p:nvPr>
            <p:ph idx="10" type="dt"/>
          </p:nvPr>
        </p:nvSpPr>
        <p:spPr>
          <a:xfrm>
            <a:off x="457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11" type="ftr"/>
          </p:nvPr>
        </p:nvSpPr>
        <p:spPr>
          <a:xfrm>
            <a:off x="3124200" y="4767264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12" type="sldNum"/>
          </p:nvPr>
        </p:nvSpPr>
        <p:spPr>
          <a:xfrm>
            <a:off x="6553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23"/>
          <p:cNvSpPr txBox="1"/>
          <p:nvPr>
            <p:ph idx="1" type="body"/>
          </p:nvPr>
        </p:nvSpPr>
        <p:spPr>
          <a:xfrm rot="5400000">
            <a:off x="2874750" y="-1217399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6" name="Google Shape;146;p23"/>
          <p:cNvSpPr txBox="1"/>
          <p:nvPr>
            <p:ph idx="10" type="dt"/>
          </p:nvPr>
        </p:nvSpPr>
        <p:spPr>
          <a:xfrm>
            <a:off x="457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23"/>
          <p:cNvSpPr txBox="1"/>
          <p:nvPr>
            <p:ph idx="11" type="ftr"/>
          </p:nvPr>
        </p:nvSpPr>
        <p:spPr>
          <a:xfrm>
            <a:off x="3124200" y="4767264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6553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 rot="5400000">
            <a:off x="5463750" y="1371630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" type="body"/>
          </p:nvPr>
        </p:nvSpPr>
        <p:spPr>
          <a:xfrm rot="5400000">
            <a:off x="1272750" y="-609570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2" name="Google Shape;152;p24"/>
          <p:cNvSpPr txBox="1"/>
          <p:nvPr>
            <p:ph idx="10" type="dt"/>
          </p:nvPr>
        </p:nvSpPr>
        <p:spPr>
          <a:xfrm>
            <a:off x="457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24"/>
          <p:cNvSpPr txBox="1"/>
          <p:nvPr>
            <p:ph idx="11" type="ftr"/>
          </p:nvPr>
        </p:nvSpPr>
        <p:spPr>
          <a:xfrm>
            <a:off x="3124200" y="4767264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24"/>
          <p:cNvSpPr txBox="1"/>
          <p:nvPr>
            <p:ph idx="12" type="sldNum"/>
          </p:nvPr>
        </p:nvSpPr>
        <p:spPr>
          <a:xfrm>
            <a:off x="6553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Helvetica Neue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7"/>
          <p:cNvSpPr txBox="1"/>
          <p:nvPr>
            <p:ph idx="2" type="body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Helvetica Neu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" type="body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8"/>
          <p:cNvSpPr txBox="1"/>
          <p:nvPr>
            <p:ph idx="2" type="body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9" name="Google Shape;49;p8"/>
          <p:cNvSpPr txBox="1"/>
          <p:nvPr>
            <p:ph idx="3" type="body"/>
          </p:nvPr>
        </p:nvSpPr>
        <p:spPr>
          <a:xfrm>
            <a:off x="4645028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8"/>
          <p:cNvSpPr txBox="1"/>
          <p:nvPr>
            <p:ph idx="4" type="body"/>
          </p:nvPr>
        </p:nvSpPr>
        <p:spPr>
          <a:xfrm>
            <a:off x="4645028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3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04789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3" y="1076327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3600451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Helvetica Neue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4025504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Helvetica Neue"/>
              <a:buNone/>
              <a:defRPr b="1" i="0" sz="4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1" i="0" sz="3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1" i="0" sz="2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1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1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Helvetica Neue"/>
              <a:buNone/>
              <a:defRPr b="1" i="0" sz="4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2" name="Google Shape;82;p13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1" i="0" sz="3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1" i="0" sz="2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1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1" i="0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3"/>
          <p:cNvSpPr txBox="1"/>
          <p:nvPr>
            <p:ph idx="10" type="dt"/>
          </p:nvPr>
        </p:nvSpPr>
        <p:spPr>
          <a:xfrm>
            <a:off x="457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Google Shape;84;p13"/>
          <p:cNvSpPr txBox="1"/>
          <p:nvPr>
            <p:ph idx="11" type="ftr"/>
          </p:nvPr>
        </p:nvSpPr>
        <p:spPr>
          <a:xfrm>
            <a:off x="3124200" y="4767264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Google Shape;85;p13"/>
          <p:cNvSpPr txBox="1"/>
          <p:nvPr>
            <p:ph idx="12" type="sldNum"/>
          </p:nvPr>
        </p:nvSpPr>
        <p:spPr>
          <a:xfrm>
            <a:off x="6553200" y="47672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texaspolitics.utexas.edu/polling-data-archive" TargetMode="External"/><Relationship Id="rId4" Type="http://schemas.openxmlformats.org/officeDocument/2006/relationships/hyperlink" Target="mailto:j.henson@austin.utexas.edu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texaspolitics.utexas.edu/polling-data-archive" TargetMode="External"/><Relationship Id="rId4" Type="http://schemas.openxmlformats.org/officeDocument/2006/relationships/hyperlink" Target="mailto:j.henson@austin.utexas.edu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5"/>
          <p:cNvSpPr txBox="1"/>
          <p:nvPr>
            <p:ph type="ctrTitle"/>
          </p:nvPr>
        </p:nvSpPr>
        <p:spPr>
          <a:xfrm>
            <a:off x="12700" y="1773869"/>
            <a:ext cx="9131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b="0" lang="en-US" sz="3500"/>
              <a:t>Polling and statehouse reporting</a:t>
            </a:r>
            <a:endParaRPr b="1" sz="3500"/>
          </a:p>
        </p:txBody>
      </p:sp>
      <p:sp>
        <p:nvSpPr>
          <p:cNvPr id="161" name="Google Shape;161;p25"/>
          <p:cNvSpPr txBox="1"/>
          <p:nvPr>
            <p:ph idx="1" type="subTitle"/>
          </p:nvPr>
        </p:nvSpPr>
        <p:spPr>
          <a:xfrm>
            <a:off x="2573138" y="3616824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300"/>
              <a:buNone/>
            </a:pPr>
            <a:r>
              <a:rPr b="0" lang="en-US" sz="2300"/>
              <a:t>James Henson</a:t>
            </a:r>
            <a:endParaRPr/>
          </a:p>
          <a:p>
            <a:pPr indent="0" lvl="0" marL="0" rtl="0" algn="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</a:pPr>
            <a:r>
              <a:rPr b="0" lang="en-US" sz="1800"/>
              <a:t>March 29, 2022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4"/>
          <p:cNvSpPr txBox="1"/>
          <p:nvPr>
            <p:ph type="title"/>
          </p:nvPr>
        </p:nvSpPr>
        <p:spPr>
          <a:xfrm>
            <a:off x="294275" y="2025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oboto"/>
              <a:buNone/>
            </a:pPr>
            <a:r>
              <a:rPr b="0" lang="en-US" sz="4000">
                <a:latin typeface="Roboto"/>
                <a:ea typeface="Roboto"/>
                <a:cs typeface="Roboto"/>
                <a:sym typeface="Roboto"/>
              </a:rPr>
              <a:t>Statehouse considerations</a:t>
            </a:r>
            <a:endParaRPr/>
          </a:p>
        </p:txBody>
      </p:sp>
      <p:sp>
        <p:nvSpPr>
          <p:cNvPr id="216" name="Google Shape;216;p34"/>
          <p:cNvSpPr txBox="1"/>
          <p:nvPr>
            <p:ph idx="1" type="body"/>
          </p:nvPr>
        </p:nvSpPr>
        <p:spPr>
          <a:xfrm>
            <a:off x="457200" y="1044026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/>
              <a:t>State polling quality is highly variable.</a:t>
            </a:r>
            <a:endParaRPr b="0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/>
              <a:t>It’s a small world (or - the high school comparison).</a:t>
            </a:r>
            <a:endParaRPr b="0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/>
              <a:t>Policy attitudes can be particularly valuable (but…).</a:t>
            </a:r>
            <a:endParaRPr b="0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/>
              <a:t>Public knowledge of state policy questions tends to be limited.</a:t>
            </a:r>
            <a:endParaRPr b="0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/>
              <a:t>Tracking state and national interactions is important - but hard.</a:t>
            </a:r>
            <a:endParaRPr b="0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5"/>
          <p:cNvSpPr txBox="1"/>
          <p:nvPr>
            <p:ph type="title"/>
          </p:nvPr>
        </p:nvSpPr>
        <p:spPr>
          <a:xfrm>
            <a:off x="406400" y="0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Helvetica Neue"/>
              <a:buNone/>
            </a:pPr>
            <a:r>
              <a:rPr b="0" lang="en-US" sz="3200"/>
              <a:t>Questions, discussion, follow-up</a:t>
            </a:r>
            <a:endParaRPr/>
          </a:p>
        </p:txBody>
      </p:sp>
      <p:sp>
        <p:nvSpPr>
          <p:cNvPr id="223" name="Google Shape;223;p35"/>
          <p:cNvSpPr txBox="1"/>
          <p:nvPr>
            <p:ph idx="1" type="body"/>
          </p:nvPr>
        </p:nvSpPr>
        <p:spPr>
          <a:xfrm>
            <a:off x="120650" y="834762"/>
            <a:ext cx="9023400" cy="43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251783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0" lang="en-US" sz="2000"/>
              <a:t>Polling data with thousands of downloadable graphics and raw data:  </a:t>
            </a:r>
            <a:r>
              <a:rPr b="0" lang="en-US" sz="2000" u="sng">
                <a:solidFill>
                  <a:schemeClr val="hlink"/>
                </a:solidFill>
                <a:hlinkClick r:id="rId3"/>
              </a:rPr>
              <a:t>https://texaspolitics.utexas.edu/polling-data-archive</a:t>
            </a:r>
            <a:endParaRPr b="0" sz="2000"/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>
              <a:solidFill>
                <a:srgbClr val="3F3F3F"/>
              </a:solidFill>
            </a:endParaRPr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r>
              <a:rPr b="0" lang="en-US" sz="2000">
                <a:solidFill>
                  <a:srgbClr val="3F3F3F"/>
                </a:solidFill>
              </a:rPr>
              <a:t>Find content at the Texas Politics Project blog: texaspolitics.utexas.edu/blog</a:t>
            </a:r>
            <a:endParaRPr/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>
              <a:solidFill>
                <a:srgbClr val="3F3F3F"/>
              </a:solidFill>
            </a:endParaRPr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r>
              <a:rPr b="0" lang="en-US" sz="2000">
                <a:solidFill>
                  <a:srgbClr val="3F3F3F"/>
                </a:solidFill>
              </a:rPr>
              <a:t>The Second Reading Podcast: Spotify, Stitcher, Apple Podcasts.</a:t>
            </a:r>
            <a:endParaRPr/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>
              <a:solidFill>
                <a:srgbClr val="3F3F3F"/>
              </a:solidFill>
            </a:endParaRPr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r>
              <a:rPr b="0" lang="en-US" sz="2000">
                <a:solidFill>
                  <a:srgbClr val="3F3F3F"/>
                </a:solidFill>
              </a:rPr>
              <a:t>Interested in updates? Use the form on the blog at our site or email me to be added to our email list: </a:t>
            </a:r>
            <a:r>
              <a:rPr b="0" lang="en-US" sz="2000" u="sng">
                <a:solidFill>
                  <a:srgbClr val="3F3F3F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j.henson@austin.utexas.edu</a:t>
            </a:r>
            <a:endParaRPr b="0" sz="2000">
              <a:solidFill>
                <a:srgbClr val="3F3F3F"/>
              </a:solidFill>
            </a:endParaRPr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>
              <a:solidFill>
                <a:srgbClr val="3F3F3F"/>
              </a:solidFill>
            </a:endParaRPr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r>
              <a:rPr b="0" lang="en-US" sz="2000">
                <a:solidFill>
                  <a:srgbClr val="3F3F3F"/>
                </a:solidFill>
              </a:rPr>
              <a:t>Facebook: /texaspoliticsproject    Twitter: @TxPolProject, @jamesrhenson</a:t>
            </a:r>
            <a:endParaRPr b="0" sz="2000">
              <a:solidFill>
                <a:srgbClr val="3F3F3F"/>
              </a:solidFill>
            </a:endParaRPr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r>
              <a:rPr b="0" lang="en-US" sz="2000">
                <a:solidFill>
                  <a:srgbClr val="3F3F3F"/>
                </a:solidFill>
              </a:rPr>
              <a:t>                   </a:t>
            </a:r>
            <a:endParaRPr b="0" sz="2000"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/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>
              <a:solidFill>
                <a:srgbClr val="3F3F3F"/>
              </a:solidFill>
            </a:endParaRPr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>
              <a:solidFill>
                <a:srgbClr val="3F3F3F"/>
              </a:solidFill>
            </a:endParaRPr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>
              <a:solidFill>
                <a:srgbClr val="3F3F3F"/>
              </a:solidFill>
            </a:endParaRPr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>
              <a:solidFill>
                <a:srgbClr val="3F3F3F"/>
              </a:solidFill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0"/>
          </a:p>
          <a:p>
            <a:pPr indent="0" lvl="1" marL="65183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solidFill>
                <a:srgbClr val="3F3F3F"/>
              </a:solidFill>
            </a:endParaRPr>
          </a:p>
          <a:p>
            <a:pPr indent="0" lvl="1" marL="65183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solidFill>
                <a:srgbClr val="3F3F3F"/>
              </a:solidFill>
            </a:endParaRPr>
          </a:p>
          <a:p>
            <a:pPr indent="0" lvl="1" marL="651833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br>
              <a:rPr lang="en-US" sz="2000">
                <a:solidFill>
                  <a:srgbClr val="3F3F3F"/>
                </a:solidFill>
              </a:rPr>
            </a:br>
            <a:endParaRPr sz="2000">
              <a:solidFill>
                <a:srgbClr val="3F3F3F"/>
              </a:solidFill>
            </a:endParaRPr>
          </a:p>
          <a:p>
            <a:pPr indent="0" lvl="1" marL="4000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 u="sng">
              <a:solidFill>
                <a:srgbClr val="3F3F3F"/>
              </a:solidFill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b="1"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6"/>
          <p:cNvSpPr txBox="1"/>
          <p:nvPr>
            <p:ph type="title"/>
          </p:nvPr>
        </p:nvSpPr>
        <p:spPr>
          <a:xfrm>
            <a:off x="406400" y="0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Helvetica Neue"/>
              <a:buNone/>
            </a:pPr>
            <a:r>
              <a:rPr b="0" lang="en-US" sz="3200">
                <a:latin typeface="Helvetica Neue"/>
                <a:ea typeface="Helvetica Neue"/>
                <a:cs typeface="Helvetica Neue"/>
                <a:sym typeface="Helvetica Neue"/>
              </a:rPr>
              <a:t>Thanks – and keep in touch.</a:t>
            </a:r>
            <a:endParaRPr/>
          </a:p>
        </p:txBody>
      </p:sp>
      <p:sp>
        <p:nvSpPr>
          <p:cNvPr id="230" name="Google Shape;230;p36"/>
          <p:cNvSpPr txBox="1"/>
          <p:nvPr>
            <p:ph idx="1" type="body"/>
          </p:nvPr>
        </p:nvSpPr>
        <p:spPr>
          <a:xfrm>
            <a:off x="120650" y="834762"/>
            <a:ext cx="9023400" cy="43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251783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0" lang="en-US" sz="2000"/>
              <a:t>Polling data with thousands of downloadable graphics and raw data:  </a:t>
            </a:r>
            <a:r>
              <a:rPr b="0" lang="en-US" sz="2000" u="sng">
                <a:solidFill>
                  <a:schemeClr val="hlink"/>
                </a:solidFill>
                <a:hlinkClick r:id="rId3"/>
              </a:rPr>
              <a:t>https://texaspolitics.utexas.edu/polling-data-archive</a:t>
            </a:r>
            <a:endParaRPr b="0" sz="2000"/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>
              <a:solidFill>
                <a:srgbClr val="3F3F3F"/>
              </a:solidFill>
            </a:endParaRPr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r>
              <a:rPr b="0" lang="en-US" sz="2000">
                <a:solidFill>
                  <a:srgbClr val="3F3F3F"/>
                </a:solidFill>
              </a:rPr>
              <a:t>Find content at the Texas Politics Project blog: texaspolitics.utexas.edu/blog</a:t>
            </a:r>
            <a:endParaRPr/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>
              <a:solidFill>
                <a:srgbClr val="3F3F3F"/>
              </a:solidFill>
            </a:endParaRPr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r>
              <a:rPr b="0" lang="en-US" sz="2000">
                <a:solidFill>
                  <a:srgbClr val="3F3F3F"/>
                </a:solidFill>
              </a:rPr>
              <a:t>The Second Reading Podcast: Spotify, Stitcher, Apple Podcasts.</a:t>
            </a:r>
            <a:endParaRPr/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>
              <a:solidFill>
                <a:srgbClr val="3F3F3F"/>
              </a:solidFill>
            </a:endParaRPr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r>
              <a:rPr b="0" lang="en-US" sz="2000">
                <a:solidFill>
                  <a:srgbClr val="3F3F3F"/>
                </a:solidFill>
              </a:rPr>
              <a:t>Interested in updates? Use the form on the blog at our site or email me to be added to our email list: </a:t>
            </a:r>
            <a:r>
              <a:rPr b="0" lang="en-US" sz="2000" u="sng">
                <a:solidFill>
                  <a:srgbClr val="3F3F3F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j.henson@austin.utexas.edu</a:t>
            </a:r>
            <a:endParaRPr b="0" sz="2000">
              <a:solidFill>
                <a:srgbClr val="3F3F3F"/>
              </a:solidFill>
            </a:endParaRPr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>
              <a:solidFill>
                <a:srgbClr val="3F3F3F"/>
              </a:solidFill>
            </a:endParaRPr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r>
              <a:rPr b="0" lang="en-US" sz="2000">
                <a:solidFill>
                  <a:srgbClr val="3F3F3F"/>
                </a:solidFill>
              </a:rPr>
              <a:t>Facebook: /texaspoliticsproject    Twitter: @TxPolProject, @jamesrhenson</a:t>
            </a:r>
            <a:endParaRPr b="0" sz="2000">
              <a:solidFill>
                <a:srgbClr val="3F3F3F"/>
              </a:solidFill>
            </a:endParaRPr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r>
              <a:rPr b="0" lang="en-US" sz="2000">
                <a:solidFill>
                  <a:srgbClr val="3F3F3F"/>
                </a:solidFill>
              </a:rPr>
              <a:t>                   </a:t>
            </a:r>
            <a:endParaRPr b="0" sz="2000"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/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>
              <a:solidFill>
                <a:srgbClr val="3F3F3F"/>
              </a:solidFill>
            </a:endParaRPr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>
              <a:solidFill>
                <a:srgbClr val="3F3F3F"/>
              </a:solidFill>
            </a:endParaRPr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>
              <a:solidFill>
                <a:srgbClr val="3F3F3F"/>
              </a:solidFill>
            </a:endParaRPr>
          </a:p>
          <a:p>
            <a:pPr indent="0" lvl="0" marL="25178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>
              <a:solidFill>
                <a:srgbClr val="3F3F3F"/>
              </a:solidFill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0"/>
          </a:p>
          <a:p>
            <a:pPr indent="0" lvl="1" marL="65183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solidFill>
                <a:srgbClr val="3F3F3F"/>
              </a:solidFill>
            </a:endParaRPr>
          </a:p>
          <a:p>
            <a:pPr indent="0" lvl="1" marL="65183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solidFill>
                <a:srgbClr val="3F3F3F"/>
              </a:solidFill>
            </a:endParaRPr>
          </a:p>
          <a:p>
            <a:pPr indent="0" lvl="1" marL="651833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br>
              <a:rPr lang="en-US" sz="2000">
                <a:solidFill>
                  <a:srgbClr val="3F3F3F"/>
                </a:solidFill>
              </a:rPr>
            </a:br>
            <a:endParaRPr sz="2000">
              <a:solidFill>
                <a:srgbClr val="3F3F3F"/>
              </a:solidFill>
            </a:endParaRPr>
          </a:p>
          <a:p>
            <a:pPr indent="0" lvl="1" marL="4000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 u="sng">
              <a:solidFill>
                <a:srgbClr val="3F3F3F"/>
              </a:solidFill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b="1"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7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Reporting</a:t>
            </a:r>
            <a:endParaRPr/>
          </a:p>
        </p:txBody>
      </p:sp>
      <p:sp>
        <p:nvSpPr>
          <p:cNvPr id="236" name="Google Shape;236;p37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en-US"/>
              <a:t>Not talking about </a:t>
            </a:r>
            <a:r>
              <a:rPr lang="en-US"/>
              <a:t>disclosure</a:t>
            </a:r>
            <a:r>
              <a:rPr b="0" lang="en-US"/>
              <a:t> here...</a:t>
            </a:r>
            <a:endParaRPr b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8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Reporting</a:t>
            </a:r>
            <a:endParaRPr/>
          </a:p>
        </p:txBody>
      </p:sp>
      <p:sp>
        <p:nvSpPr>
          <p:cNvPr id="242" name="Google Shape;242;p38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en-US"/>
              <a:t>What are we going to report/emphasize?</a:t>
            </a:r>
            <a:endParaRPr b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9"/>
          <p:cNvSpPr txBox="1"/>
          <p:nvPr>
            <p:ph type="title"/>
          </p:nvPr>
        </p:nvSpPr>
        <p:spPr>
          <a:xfrm>
            <a:off x="157775" y="205975"/>
            <a:ext cx="8871900" cy="857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Reporting: A example of choices</a:t>
            </a:r>
            <a:endParaRPr/>
          </a:p>
        </p:txBody>
      </p:sp>
      <p:sp>
        <p:nvSpPr>
          <p:cNvPr id="248" name="Google Shape;248;p39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1" lang="en-US"/>
              <a:t>In general, do you think gun control laws should be made more strict, less strict, or left as they are now?</a:t>
            </a:r>
            <a:endParaRPr b="0" i="1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1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1" lang="en-US"/>
              <a:t>(October 2019, University of Texas/Texas Tribune Poll)</a:t>
            </a:r>
            <a:endParaRPr b="0" i="1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40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Reporting: A Choice Example</a:t>
            </a:r>
            <a:endParaRPr/>
          </a:p>
        </p:txBody>
      </p:sp>
      <p:sp>
        <p:nvSpPr>
          <p:cNvPr id="254" name="Google Shape;254;p40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1" lang="en-US" sz="2600"/>
              <a:t>In general, do you think gun control laws should be made more strict, less strict, or left as they are now?</a:t>
            </a:r>
            <a:endParaRPr b="0" i="1" sz="26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255" name="Google Shape;255;p40"/>
          <p:cNvGraphicFramePr/>
          <p:nvPr/>
        </p:nvGraphicFramePr>
        <p:xfrm>
          <a:off x="457250" y="2280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{CE7ECA80-9B99-42DF-8623-DC0E905D90EC}</a:tableStyleId>
              </a:tblPr>
              <a:tblGrid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</a:tblGrid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Overall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More strict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51%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Less strict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13%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Left alone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28%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41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Reporting: A Choice Example</a:t>
            </a:r>
            <a:endParaRPr/>
          </a:p>
        </p:txBody>
      </p:sp>
      <p:sp>
        <p:nvSpPr>
          <p:cNvPr id="261" name="Google Shape;261;p41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1" lang="en-US" sz="2600"/>
              <a:t>In general, do you think gun control laws should be made more strict, less strict, or left as they are now?</a:t>
            </a:r>
            <a:endParaRPr b="0" i="1" sz="26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262" name="Google Shape;262;p41"/>
          <p:cNvGraphicFramePr/>
          <p:nvPr/>
        </p:nvGraphicFramePr>
        <p:xfrm>
          <a:off x="457250" y="2280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{CE7ECA80-9B99-42DF-8623-DC0E905D90EC}</a:tableStyleId>
              </a:tblPr>
              <a:tblGrid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</a:tblGrid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Overall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Male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Female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More strict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51%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43%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57%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Less strict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19%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Left alone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28%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32%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24%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42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Reporting: A Choice Example</a:t>
            </a:r>
            <a:endParaRPr/>
          </a:p>
        </p:txBody>
      </p:sp>
      <p:sp>
        <p:nvSpPr>
          <p:cNvPr id="268" name="Google Shape;268;p42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1" lang="en-US" sz="2600"/>
              <a:t>In general, do you think gun control laws should be made more strict, less strict, or left as they are now?</a:t>
            </a:r>
            <a:endParaRPr b="0" i="1" sz="26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269" name="Google Shape;269;p42"/>
          <p:cNvGraphicFramePr/>
          <p:nvPr/>
        </p:nvGraphicFramePr>
        <p:xfrm>
          <a:off x="457250" y="2280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{CE7ECA80-9B99-42DF-8623-DC0E905D90EC}</a:tableStyleId>
              </a:tblPr>
              <a:tblGrid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</a:tblGrid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Overall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Male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Female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Dems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Reps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More strict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51%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57%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81%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24%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Less strict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19%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24%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Left alone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28%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11%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43%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43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Reporting: A Choice Example</a:t>
            </a:r>
            <a:endParaRPr/>
          </a:p>
        </p:txBody>
      </p:sp>
      <p:sp>
        <p:nvSpPr>
          <p:cNvPr id="275" name="Google Shape;275;p43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1" lang="en-US" sz="2600"/>
              <a:t>In general, do you think gun control laws should be made more strict, less strict, or left as they are now?</a:t>
            </a:r>
            <a:endParaRPr b="0" i="1" sz="26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276" name="Google Shape;276;p43"/>
          <p:cNvGraphicFramePr/>
          <p:nvPr/>
        </p:nvGraphicFramePr>
        <p:xfrm>
          <a:off x="457250" y="2280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{CE7ECA80-9B99-42DF-8623-DC0E905D90EC}</a:tableStyleId>
              </a:tblPr>
              <a:tblGrid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</a:tblGrid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Overall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Male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Female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Dems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Reps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Male Dem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Female Dem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Male Rep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Female Rep</a:t>
                      </a:r>
                      <a:endParaRPr b="1"/>
                    </a:p>
                  </a:txBody>
                  <a:tcPr marT="91425" marB="91425" marR="91425" marL="91425" anchor="ctr"/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More strict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51%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57%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81%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77%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84%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22%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25%</a:t>
                      </a:r>
                      <a:endParaRPr/>
                    </a:p>
                  </a:txBody>
                  <a:tcPr marT="91425" marB="91425" marR="91425" marL="91425" anchor="ctr"/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Less strict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19%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32%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17%</a:t>
                      </a:r>
                      <a:endParaRPr/>
                    </a:p>
                  </a:txBody>
                  <a:tcPr marT="91425" marB="91425" marR="91425" marL="91425" anchor="ctr"/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Left alone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28%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11%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15%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40%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45%</a:t>
                      </a:r>
                      <a:endParaRPr/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6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Helvetica Neue"/>
              <a:buNone/>
            </a:pPr>
            <a:r>
              <a:rPr b="0" lang="en-US" sz="3200"/>
              <a:t>Roadmap for this morning</a:t>
            </a:r>
            <a:endParaRPr/>
          </a:p>
        </p:txBody>
      </p:sp>
      <p:sp>
        <p:nvSpPr>
          <p:cNvPr id="167" name="Google Shape;167;p26"/>
          <p:cNvSpPr txBox="1"/>
          <p:nvPr>
            <p:ph idx="1" type="body"/>
          </p:nvPr>
        </p:nvSpPr>
        <p:spPr>
          <a:xfrm>
            <a:off x="457200" y="1428751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None/>
            </a:pPr>
            <a:r>
              <a:rPr b="0" lang="en-US"/>
              <a:t>Evaluating polls</a:t>
            </a:r>
            <a:endParaRPr b="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None/>
            </a:pPr>
            <a:r>
              <a:t/>
            </a:r>
            <a:endParaRPr b="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None/>
            </a:pPr>
            <a:r>
              <a:rPr b="0" lang="en-US"/>
              <a:t>Contextualizing polls &amp; polling data</a:t>
            </a:r>
            <a:endParaRPr b="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None/>
            </a:pPr>
            <a:r>
              <a:t/>
            </a:r>
            <a:endParaRPr b="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None/>
            </a:pPr>
            <a:r>
              <a:rPr b="0" lang="en-US"/>
              <a:t>Polling and statehouse coverage</a:t>
            </a:r>
            <a:endParaRPr b="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None/>
            </a:pPr>
            <a:r>
              <a:t/>
            </a:r>
            <a:endParaRPr b="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None/>
            </a:pPr>
            <a:r>
              <a:t/>
            </a:r>
            <a:endParaRPr b="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None/>
            </a:pPr>
            <a:r>
              <a:t/>
            </a:r>
            <a:endParaRPr b="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44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Reporting: A Choice Example</a:t>
            </a:r>
            <a:endParaRPr/>
          </a:p>
        </p:txBody>
      </p:sp>
      <p:sp>
        <p:nvSpPr>
          <p:cNvPr id="282" name="Google Shape;282;p44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1" lang="en-US" sz="2600"/>
              <a:t>In general, do you think gun control laws should be made more strict, less strict, or left as they are now?</a:t>
            </a:r>
            <a:endParaRPr b="0" i="1" sz="26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283" name="Google Shape;283;p44"/>
          <p:cNvGraphicFramePr/>
          <p:nvPr/>
        </p:nvGraphicFramePr>
        <p:xfrm>
          <a:off x="457250" y="2280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{CE7ECA80-9B99-42DF-8623-DC0E905D90EC}</a:tableStyleId>
              </a:tblPr>
              <a:tblGrid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</a:tblGrid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Overall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Male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Female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Dems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Reps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Male Dem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Female Dem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Male Rep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Female Rep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More strict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51%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57%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81%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77%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25%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Less strict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19%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17%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Left alone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28%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11%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15%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40%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45%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45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Reporting: A Choice Example</a:t>
            </a:r>
            <a:endParaRPr/>
          </a:p>
        </p:txBody>
      </p:sp>
      <p:sp>
        <p:nvSpPr>
          <p:cNvPr id="289" name="Google Shape;289;p45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1" lang="en-US" sz="2600"/>
              <a:t>In general, do you think gun control laws should be made more strict, less strict, or left as they are now?</a:t>
            </a:r>
            <a:endParaRPr b="0" i="1" sz="26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290" name="Google Shape;290;p45"/>
          <p:cNvGraphicFramePr/>
          <p:nvPr/>
        </p:nvGraphicFramePr>
        <p:xfrm>
          <a:off x="457250" y="2280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{CE7ECA80-9B99-42DF-8623-DC0E905D90EC}</a:tableStyleId>
              </a:tblPr>
              <a:tblGrid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</a:tblGrid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Overall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Male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Female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Dems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Reps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Male Dem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Female Dem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Male Rep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Female Rep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More strict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51%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57%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81%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77%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25%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Less strict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19%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17%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Left alone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28%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11%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15%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40%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45%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46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Reporting: A Choice Example</a:t>
            </a:r>
            <a:endParaRPr/>
          </a:p>
        </p:txBody>
      </p:sp>
      <p:sp>
        <p:nvSpPr>
          <p:cNvPr id="296" name="Google Shape;296;p46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1" lang="en-US" sz="2600"/>
              <a:t>In general, do you think gun control laws should be made more strict, less strict, or left as they are now?</a:t>
            </a:r>
            <a:endParaRPr b="0" i="1" sz="26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297" name="Google Shape;297;p46"/>
          <p:cNvGraphicFramePr/>
          <p:nvPr/>
        </p:nvGraphicFramePr>
        <p:xfrm>
          <a:off x="457250" y="2280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{CE7ECA80-9B99-42DF-8623-DC0E905D90EC}</a:tableStyleId>
              </a:tblPr>
              <a:tblGrid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</a:tblGrid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Overall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Male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Female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Dems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Reps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Male Dem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Female Dem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Male Rep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Female Rep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More strict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51%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57%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81%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77%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25%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Less strict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19%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17%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Left alone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28%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11%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15%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40%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45%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47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Reporting: A Choice Example</a:t>
            </a:r>
            <a:endParaRPr/>
          </a:p>
        </p:txBody>
      </p:sp>
      <p:sp>
        <p:nvSpPr>
          <p:cNvPr id="303" name="Google Shape;303;p47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1" lang="en-US" sz="2600"/>
              <a:t>In general, do you think gun control laws should be made more strict, less strict, or left as they are now?</a:t>
            </a:r>
            <a:endParaRPr b="0" i="1" sz="26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304" name="Google Shape;304;p47"/>
          <p:cNvGraphicFramePr/>
          <p:nvPr/>
        </p:nvGraphicFramePr>
        <p:xfrm>
          <a:off x="457250" y="2280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{CE7ECA80-9B99-42DF-8623-DC0E905D90EC}</a:tableStyleId>
              </a:tblPr>
              <a:tblGrid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</a:tblGrid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Overall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Male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Female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Dems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Reps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Male Dem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Female Dem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Male Rep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Female Rep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More strict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51%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57%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81%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77%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25%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Less strict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19%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17%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Left alone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28%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11%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15%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40%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45%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48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Reporting: A Choice Example</a:t>
            </a:r>
            <a:endParaRPr/>
          </a:p>
        </p:txBody>
      </p:sp>
      <p:sp>
        <p:nvSpPr>
          <p:cNvPr id="310" name="Google Shape;310;p48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1" lang="en-US" sz="2600"/>
              <a:t>In general, do you think gun control laws should be made more strict, less strict, or left as they are now?</a:t>
            </a:r>
            <a:endParaRPr b="0" i="1" sz="26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311" name="Google Shape;311;p48"/>
          <p:cNvGraphicFramePr/>
          <p:nvPr/>
        </p:nvGraphicFramePr>
        <p:xfrm>
          <a:off x="457250" y="2280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{CE7ECA80-9B99-42DF-8623-DC0E905D90EC}</a:tableStyleId>
              </a:tblPr>
              <a:tblGrid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  <a:gridCol w="822950"/>
              </a:tblGrid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Overall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Male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Female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Dems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Reps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Male Dem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Female Dem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Male Rep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Female Rep</a:t>
                      </a:r>
                      <a:endParaRPr b="1"/>
                    </a:p>
                  </a:txBody>
                  <a:tcPr marT="91425" marB="91425" marR="91425" marL="91425" anchor="ctr">
                    <a:solidFill>
                      <a:srgbClr val="FFFF00"/>
                    </a:solidFill>
                  </a:tcPr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More strict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51%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57%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81%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77%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25%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Less strict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19%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17%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FFFF00"/>
                    </a:solidFill>
                  </a:tcPr>
                </a:tc>
              </a:tr>
              <a:tr h="57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Left alone</a:t>
                      </a:r>
                      <a:endParaRPr b="1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28%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32%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24%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11%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43%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15%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8%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40%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45%</a:t>
                      </a:r>
                      <a:endParaRPr/>
                    </a:p>
                  </a:txBody>
                  <a:tcPr marT="91425" marB="91425" marR="91425" marL="91425" anchor="ctr">
                    <a:solidFill>
                      <a:srgbClr val="B7B7B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49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Reporting</a:t>
            </a:r>
            <a:endParaRPr/>
          </a:p>
        </p:txBody>
      </p:sp>
      <p:sp>
        <p:nvSpPr>
          <p:cNvPr id="317" name="Google Shape;317;p49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en-US"/>
              <a:t>What are we going to report/emphasize?</a:t>
            </a:r>
            <a:endParaRPr b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50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Reporting</a:t>
            </a:r>
            <a:endParaRPr/>
          </a:p>
        </p:txBody>
      </p:sp>
      <p:sp>
        <p:nvSpPr>
          <p:cNvPr id="323" name="Google Shape;323;p50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en-US"/>
              <a:t>What are we going to report/emphasize?</a:t>
            </a:r>
            <a:endParaRPr b="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/>
          </a:p>
          <a:p>
            <a:pPr indent="-342900" lvl="0" marL="457200" rtl="0" algn="l">
              <a:spcBef>
                <a:spcPts val="360"/>
              </a:spcBef>
              <a:spcAft>
                <a:spcPts val="0"/>
              </a:spcAft>
              <a:buSzPts val="1800"/>
              <a:buChar char="-"/>
            </a:pPr>
            <a:r>
              <a:rPr b="0" lang="en-US"/>
              <a:t>What’s the purpose of the survey?</a:t>
            </a:r>
            <a:endParaRPr b="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0" lang="en-US"/>
              <a:t>Who sponsored it?</a:t>
            </a:r>
            <a:endParaRPr b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51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Reporting</a:t>
            </a:r>
            <a:endParaRPr/>
          </a:p>
        </p:txBody>
      </p:sp>
      <p:sp>
        <p:nvSpPr>
          <p:cNvPr id="329" name="Google Shape;329;p51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en-US"/>
              <a:t>What are we going to report/emphasize?</a:t>
            </a:r>
            <a:endParaRPr b="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/>
          </a:p>
          <a:p>
            <a:pPr indent="-342900" lvl="0" marL="457200" rtl="0" algn="l">
              <a:spcBef>
                <a:spcPts val="360"/>
              </a:spcBef>
              <a:spcAft>
                <a:spcPts val="0"/>
              </a:spcAft>
              <a:buSzPts val="1800"/>
              <a:buChar char="-"/>
            </a:pPr>
            <a:r>
              <a:rPr b="0" lang="en-US"/>
              <a:t>What’s the purpose of the survey?</a:t>
            </a:r>
            <a:endParaRPr b="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0" lang="en-US"/>
              <a:t>Who sponsored it?</a:t>
            </a:r>
            <a:endParaRPr b="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0" lang="en-US"/>
              <a:t>Who am I?</a:t>
            </a:r>
            <a:endParaRPr b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7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oboto"/>
              <a:buNone/>
            </a:pPr>
            <a:r>
              <a:rPr b="0" lang="en-US" sz="4000">
                <a:latin typeface="Roboto"/>
                <a:ea typeface="Roboto"/>
                <a:cs typeface="Roboto"/>
                <a:sym typeface="Roboto"/>
              </a:rPr>
              <a:t>Evaluating polls and polling data</a:t>
            </a:r>
            <a:endParaRPr b="0" sz="4000"/>
          </a:p>
        </p:txBody>
      </p:sp>
      <p:sp>
        <p:nvSpPr>
          <p:cNvPr id="174" name="Google Shape;174;p27"/>
          <p:cNvSpPr txBox="1"/>
          <p:nvPr>
            <p:ph idx="1" type="body"/>
          </p:nvPr>
        </p:nvSpPr>
        <p:spPr>
          <a:xfrm>
            <a:off x="457200" y="1377951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0" lang="en-US"/>
              <a:t>Sampling</a:t>
            </a:r>
            <a:endParaRPr b="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0" lang="en-US">
                <a:latin typeface="Helvetica Neue"/>
                <a:ea typeface="Helvetica Neue"/>
                <a:cs typeface="Helvetica Neue"/>
                <a:sym typeface="Helvetica Neue"/>
              </a:rPr>
              <a:t>Disclosure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0" lang="en-US">
                <a:latin typeface="Helvetica Neue"/>
                <a:ea typeface="Helvetica Neue"/>
                <a:cs typeface="Helvetica Neue"/>
                <a:sym typeface="Helvetica Neue"/>
              </a:rPr>
              <a:t>Sound measurement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Helvetica Neue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8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oboto"/>
              <a:buNone/>
            </a:pPr>
            <a:r>
              <a:rPr b="0" lang="en-US" sz="4000">
                <a:latin typeface="Roboto"/>
                <a:ea typeface="Roboto"/>
                <a:cs typeface="Roboto"/>
                <a:sym typeface="Roboto"/>
              </a:rPr>
              <a:t>Evaluating polls and polling data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Helvetica Neue"/>
              <a:buNone/>
            </a:pPr>
            <a:r>
              <a:t/>
            </a:r>
            <a:endParaRPr/>
          </a:p>
        </p:txBody>
      </p:sp>
      <p:sp>
        <p:nvSpPr>
          <p:cNvPr id="180" name="Google Shape;180;p28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Population of interest &amp; sample size (&amp; MOE)</a:t>
            </a:r>
            <a:endParaRPr b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9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oboto"/>
              <a:buNone/>
            </a:pPr>
            <a:r>
              <a:rPr b="0" lang="en-US" sz="4000">
                <a:latin typeface="Roboto"/>
                <a:ea typeface="Roboto"/>
                <a:cs typeface="Roboto"/>
                <a:sym typeface="Roboto"/>
              </a:rPr>
              <a:t>Evaluating polls and polling data</a:t>
            </a:r>
            <a:endParaRPr/>
          </a:p>
        </p:txBody>
      </p:sp>
      <p:sp>
        <p:nvSpPr>
          <p:cNvPr id="186" name="Google Shape;186;p29"/>
          <p:cNvSpPr txBox="1"/>
          <p:nvPr>
            <p:ph idx="1" type="body"/>
          </p:nvPr>
        </p:nvSpPr>
        <p:spPr>
          <a:xfrm>
            <a:off x="457200" y="1200150"/>
            <a:ext cx="83643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Population of interest &amp; Sample size (&amp; MOE)</a:t>
            </a:r>
            <a:endParaRPr b="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Methodology statement</a:t>
            </a:r>
            <a:endParaRPr b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0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oboto"/>
              <a:buNone/>
            </a:pPr>
            <a:r>
              <a:rPr b="0" lang="en-US" sz="4000">
                <a:latin typeface="Roboto"/>
                <a:ea typeface="Roboto"/>
                <a:cs typeface="Roboto"/>
                <a:sym typeface="Roboto"/>
              </a:rPr>
              <a:t>Evaluating polls and polling data</a:t>
            </a:r>
            <a:endParaRPr/>
          </a:p>
        </p:txBody>
      </p:sp>
      <p:sp>
        <p:nvSpPr>
          <p:cNvPr id="192" name="Google Shape;192;p30"/>
          <p:cNvSpPr txBox="1"/>
          <p:nvPr>
            <p:ph idx="1" type="body"/>
          </p:nvPr>
        </p:nvSpPr>
        <p:spPr>
          <a:xfrm>
            <a:off x="457200" y="1200150"/>
            <a:ext cx="83781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Population of interest &amp; Sample size (&amp; MOE)</a:t>
            </a:r>
            <a:endParaRPr b="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Methodology statement</a:t>
            </a:r>
            <a:endParaRPr b="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Question wording</a:t>
            </a:r>
            <a:endParaRPr b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1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oboto"/>
              <a:buNone/>
            </a:pPr>
            <a:r>
              <a:rPr b="0" lang="en-US" sz="4000">
                <a:latin typeface="Roboto"/>
                <a:ea typeface="Roboto"/>
                <a:cs typeface="Roboto"/>
                <a:sym typeface="Roboto"/>
              </a:rPr>
              <a:t>Evaluating polls and polling data</a:t>
            </a:r>
            <a:endParaRPr/>
          </a:p>
        </p:txBody>
      </p:sp>
      <p:sp>
        <p:nvSpPr>
          <p:cNvPr id="198" name="Google Shape;198;p31"/>
          <p:cNvSpPr txBox="1"/>
          <p:nvPr>
            <p:ph idx="1" type="body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Population of interest &amp; Sample size (&amp; MOE)</a:t>
            </a:r>
            <a:endParaRPr b="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Methodology statement</a:t>
            </a:r>
            <a:endParaRPr b="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Question wording</a:t>
            </a:r>
            <a:endParaRPr b="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Survey instrument</a:t>
            </a:r>
            <a:endParaRPr b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2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oboto"/>
              <a:buNone/>
            </a:pPr>
            <a:r>
              <a:rPr b="0" lang="en-US" sz="4000">
                <a:latin typeface="Roboto"/>
                <a:ea typeface="Roboto"/>
                <a:cs typeface="Roboto"/>
                <a:sym typeface="Roboto"/>
              </a:rPr>
              <a:t>Evaluating polls and polling data</a:t>
            </a:r>
            <a:endParaRPr/>
          </a:p>
        </p:txBody>
      </p:sp>
      <p:sp>
        <p:nvSpPr>
          <p:cNvPr id="204" name="Google Shape;204;p32"/>
          <p:cNvSpPr txBox="1"/>
          <p:nvPr>
            <p:ph idx="1" type="body"/>
          </p:nvPr>
        </p:nvSpPr>
        <p:spPr>
          <a:xfrm>
            <a:off x="457200" y="1200150"/>
            <a:ext cx="83643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Population of interest &amp; Sample size (&amp; MOE)</a:t>
            </a:r>
            <a:endParaRPr b="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Methodology statement</a:t>
            </a:r>
            <a:endParaRPr b="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Question wording</a:t>
            </a:r>
            <a:endParaRPr b="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Survey instrument</a:t>
            </a:r>
            <a:endParaRPr b="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Survey sponsor</a:t>
            </a:r>
            <a:endParaRPr b="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Generally: </a:t>
            </a:r>
            <a:r>
              <a:rPr lang="en-US"/>
              <a:t>disclosure and transparency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3"/>
          <p:cNvSpPr txBox="1"/>
          <p:nvPr>
            <p:ph type="title"/>
          </p:nvPr>
        </p:nvSpPr>
        <p:spPr>
          <a:xfrm>
            <a:off x="294275" y="2025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oboto"/>
              <a:buNone/>
            </a:pPr>
            <a:r>
              <a:rPr b="0" lang="en-US" sz="4000">
                <a:latin typeface="Roboto"/>
                <a:ea typeface="Roboto"/>
                <a:cs typeface="Roboto"/>
                <a:sym typeface="Roboto"/>
              </a:rPr>
              <a:t>Putting polls &amp; polling data in context</a:t>
            </a:r>
            <a:endParaRPr/>
          </a:p>
        </p:txBody>
      </p:sp>
      <p:sp>
        <p:nvSpPr>
          <p:cNvPr id="210" name="Google Shape;210;p33"/>
          <p:cNvSpPr txBox="1"/>
          <p:nvPr>
            <p:ph idx="1" type="body"/>
          </p:nvPr>
        </p:nvSpPr>
        <p:spPr>
          <a:xfrm>
            <a:off x="457200" y="1335926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/>
              <a:t>Again: source/producers/sponsors.</a:t>
            </a:r>
            <a:endParaRPr b="0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/>
              <a:t>Avoiding overinterpretation</a:t>
            </a:r>
            <a:r>
              <a:rPr b="0" lang="en-US" sz="2400"/>
              <a:t>.</a:t>
            </a:r>
            <a:endParaRPr b="0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/>
              <a:t>Other results as critical context (trend and/or replication)</a:t>
            </a:r>
            <a:endParaRPr b="0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Public opinion as an element of the political process.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