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Lato" panose="020F0502020204030203" pitchFamily="34" charset="0"/>
      <p:regular r:id="rId19"/>
      <p:bold r:id="rId20"/>
      <p:italic r:id="rId21"/>
      <p:boldItalic r:id="rId22"/>
    </p:embeddedFont>
    <p:embeddedFont>
      <p:font typeface="Playfair Display" pitchFamily="2" charset="77"/>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b39826ad3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1b39826ad3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b39826ad3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b39826ad3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b39826ad3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1b39826ad3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b39826ad3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b39826ad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b39826ad3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1b39826ad3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b39826ad3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39826ad3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b39826ad3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b39826ad3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1b39826ad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1b39826a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b39826ad3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b39826ad3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b39826ad3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b39826ad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b39826ad3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b39826ad3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b39826ad3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b39826ad3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b39826ad3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1b39826ad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b39826ad3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1b39826ad3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b39826ad3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b39826ad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plato.stanford.edu/entries/paradox-simpso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www.npr.org/2019/09/03/754044732/as-rising-heat-bakes-u-s-cities-the-poor-often-feel-it-most" TargetMode="External"/><Relationship Id="rId4" Type="http://schemas.openxmlformats.org/officeDocument/2006/relationships/hyperlink" Target="https://www.npr.org/2021/02/22/966428165/a-looming-disaster-new-data-reveal-where-flood-damage-is-an-existential-threa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docs.google.com/spreadsheets/d/15Kz1nB0g3_BGZTdeVofiwJnrM7ODKm72l2NkTfLdUzc/edit#gid=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muckrock.com/news/archives/2019/jul/23/requesters-voice-steven-rich/"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journalismcourses.org/course/2020dataethic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npr.org/2022/02/17/1079181478/us-census-middle-eastern-white-north-african-mena" TargetMode="External"/><Relationship Id="rId4" Type="http://schemas.openxmlformats.org/officeDocument/2006/relationships/hyperlink" Target="https://www.eeoc.gov/newsroom/eeoc-add-non-binary-gender-option-discrimination-charge-intake-proces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Requesting data from the government…</a:t>
            </a:r>
            <a:endParaRPr/>
          </a:p>
          <a:p>
            <a:pPr marL="0" lvl="0" indent="0" algn="ctr" rtl="0">
              <a:spcBef>
                <a:spcPts val="0"/>
              </a:spcBef>
              <a:spcAft>
                <a:spcPts val="0"/>
              </a:spcAft>
              <a:buClr>
                <a:schemeClr val="dk1"/>
              </a:buClr>
              <a:buSzPct val="34375"/>
              <a:buFont typeface="Arial"/>
              <a:buNone/>
            </a:pPr>
            <a:r>
              <a:rPr lang="en"/>
              <a:t>and after</a:t>
            </a:r>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lnSpcReduction="10000"/>
          </a:bodyPr>
          <a:lstStyle/>
          <a:p>
            <a:pPr marL="0" lvl="0" indent="0" algn="ctr" rtl="0">
              <a:lnSpc>
                <a:spcPct val="80000"/>
              </a:lnSpc>
              <a:spcBef>
                <a:spcPts val="0"/>
              </a:spcBef>
              <a:spcAft>
                <a:spcPts val="0"/>
              </a:spcAft>
              <a:buSzPts val="935"/>
              <a:buNone/>
            </a:pPr>
            <a:r>
              <a:rPr lang="en" sz="1580"/>
              <a:t>Huo Jingnan</a:t>
            </a:r>
            <a:endParaRPr sz="1580"/>
          </a:p>
          <a:p>
            <a:pPr marL="0" lvl="0" indent="0" algn="ctr" rtl="0">
              <a:lnSpc>
                <a:spcPct val="80000"/>
              </a:lnSpc>
              <a:spcBef>
                <a:spcPts val="0"/>
              </a:spcBef>
              <a:spcAft>
                <a:spcPts val="0"/>
              </a:spcAft>
              <a:buSzPts val="935"/>
              <a:buNone/>
            </a:pPr>
            <a:r>
              <a:rPr lang="en" sz="1580"/>
              <a:t>@National Press Foundation</a:t>
            </a:r>
            <a:endParaRPr sz="1580"/>
          </a:p>
          <a:p>
            <a:pPr marL="0" lvl="0" indent="0" algn="ctr" rtl="0">
              <a:lnSpc>
                <a:spcPct val="80000"/>
              </a:lnSpc>
              <a:spcBef>
                <a:spcPts val="0"/>
              </a:spcBef>
              <a:spcAft>
                <a:spcPts val="0"/>
              </a:spcAft>
              <a:buSzPts val="935"/>
              <a:buNone/>
            </a:pPr>
            <a:r>
              <a:rPr lang="en" sz="1580"/>
              <a:t>04/22/2022</a:t>
            </a:r>
            <a:endParaRPr sz="158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Benchmarks</a:t>
            </a:r>
            <a:endParaRPr/>
          </a:p>
        </p:txBody>
      </p:sp>
      <p:pic>
        <p:nvPicPr>
          <p:cNvPr id="116" name="Google Shape;116;p22"/>
          <p:cNvPicPr preferRelativeResize="0"/>
          <p:nvPr/>
        </p:nvPicPr>
        <p:blipFill>
          <a:blip r:embed="rId3">
            <a:alphaModFix/>
          </a:blip>
          <a:stretch>
            <a:fillRect/>
          </a:stretch>
        </p:blipFill>
        <p:spPr>
          <a:xfrm>
            <a:off x="428325" y="964950"/>
            <a:ext cx="3749703" cy="3820975"/>
          </a:xfrm>
          <a:prstGeom prst="rect">
            <a:avLst/>
          </a:prstGeom>
          <a:noFill/>
          <a:ln>
            <a:noFill/>
          </a:ln>
        </p:spPr>
      </p:pic>
      <p:pic>
        <p:nvPicPr>
          <p:cNvPr id="117" name="Google Shape;117;p22"/>
          <p:cNvPicPr preferRelativeResize="0"/>
          <p:nvPr/>
        </p:nvPicPr>
        <p:blipFill rotWithShape="1">
          <a:blip r:embed="rId4">
            <a:alphaModFix/>
          </a:blip>
          <a:srcRect r="1156" b="3605"/>
          <a:stretch/>
        </p:blipFill>
        <p:spPr>
          <a:xfrm>
            <a:off x="4330425" y="158425"/>
            <a:ext cx="4364700" cy="3683299"/>
          </a:xfrm>
          <a:prstGeom prst="rect">
            <a:avLst/>
          </a:prstGeom>
          <a:noFill/>
          <a:ln>
            <a:noFill/>
          </a:ln>
        </p:spPr>
      </p:pic>
      <p:pic>
        <p:nvPicPr>
          <p:cNvPr id="118" name="Google Shape;118;p22"/>
          <p:cNvPicPr preferRelativeResize="0"/>
          <p:nvPr/>
        </p:nvPicPr>
        <p:blipFill rotWithShape="1">
          <a:blip r:embed="rId5">
            <a:alphaModFix/>
          </a:blip>
          <a:srcRect r="862" b="8265"/>
          <a:stretch/>
        </p:blipFill>
        <p:spPr>
          <a:xfrm>
            <a:off x="5231150" y="3117200"/>
            <a:ext cx="3570100" cy="1806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Benchmarks</a:t>
            </a:r>
            <a:endParaRPr/>
          </a:p>
        </p:txBody>
      </p:sp>
      <p:pic>
        <p:nvPicPr>
          <p:cNvPr id="124" name="Google Shape;124;p23"/>
          <p:cNvPicPr preferRelativeResize="0"/>
          <p:nvPr/>
        </p:nvPicPr>
        <p:blipFill rotWithShape="1">
          <a:blip r:embed="rId3">
            <a:alphaModFix/>
          </a:blip>
          <a:srcRect b="941"/>
          <a:stretch/>
        </p:blipFill>
        <p:spPr>
          <a:xfrm>
            <a:off x="311700" y="1049850"/>
            <a:ext cx="3119901" cy="3152674"/>
          </a:xfrm>
          <a:prstGeom prst="rect">
            <a:avLst/>
          </a:prstGeom>
          <a:noFill/>
          <a:ln>
            <a:noFill/>
          </a:ln>
        </p:spPr>
      </p:pic>
      <p:pic>
        <p:nvPicPr>
          <p:cNvPr id="125" name="Google Shape;125;p23"/>
          <p:cNvPicPr preferRelativeResize="0"/>
          <p:nvPr/>
        </p:nvPicPr>
        <p:blipFill rotWithShape="1">
          <a:blip r:embed="rId4">
            <a:alphaModFix/>
          </a:blip>
          <a:srcRect t="9608"/>
          <a:stretch/>
        </p:blipFill>
        <p:spPr>
          <a:xfrm>
            <a:off x="3555700" y="778250"/>
            <a:ext cx="5112049" cy="34541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Subgroups</a:t>
            </a:r>
            <a:endParaRPr/>
          </a:p>
        </p:txBody>
      </p:sp>
      <p:sp>
        <p:nvSpPr>
          <p:cNvPr id="131" name="Google Shape;131;p24"/>
          <p:cNvSpPr txBox="1">
            <a:spLocks noGrp="1"/>
          </p:cNvSpPr>
          <p:nvPr>
            <p:ph type="body" idx="1"/>
          </p:nvPr>
        </p:nvSpPr>
        <p:spPr>
          <a:xfrm>
            <a:off x="276325"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u="sng">
                <a:solidFill>
                  <a:schemeClr val="hlink"/>
                </a:solidFill>
                <a:hlinkClick r:id="rId3"/>
              </a:rPr>
              <a:t>Simpson’s paradox</a:t>
            </a:r>
            <a:endParaRPr/>
          </a:p>
          <a:p>
            <a:pPr marL="457200" lvl="0" indent="-342900" algn="l" rtl="0">
              <a:spcBef>
                <a:spcPts val="0"/>
              </a:spcBef>
              <a:spcAft>
                <a:spcPts val="0"/>
              </a:spcAft>
              <a:buSzPts val="1800"/>
              <a:buChar char="●"/>
            </a:pPr>
            <a:r>
              <a:rPr lang="en"/>
              <a:t>Finding disparities is only </a:t>
            </a:r>
            <a:r>
              <a:rPr lang="en" u="sng">
                <a:solidFill>
                  <a:schemeClr val="hlink"/>
                </a:solidFill>
                <a:hlinkClick r:id="rId4"/>
              </a:rPr>
              <a:t>the</a:t>
            </a:r>
            <a:r>
              <a:rPr lang="en"/>
              <a:t> </a:t>
            </a:r>
            <a:r>
              <a:rPr lang="en" u="sng">
                <a:solidFill>
                  <a:schemeClr val="hlink"/>
                </a:solidFill>
                <a:hlinkClick r:id="rId5"/>
              </a:rPr>
              <a:t>beginning</a:t>
            </a:r>
            <a:endParaRPr/>
          </a:p>
        </p:txBody>
      </p:sp>
      <p:pic>
        <p:nvPicPr>
          <p:cNvPr id="132" name="Google Shape;132;p24"/>
          <p:cNvPicPr preferRelativeResize="0"/>
          <p:nvPr/>
        </p:nvPicPr>
        <p:blipFill rotWithShape="1">
          <a:blip r:embed="rId6">
            <a:alphaModFix/>
          </a:blip>
          <a:srcRect t="1874"/>
          <a:stretch/>
        </p:blipFill>
        <p:spPr>
          <a:xfrm>
            <a:off x="471545" y="2055275"/>
            <a:ext cx="6963829" cy="1236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000"/>
                                          </p:stCondLst>
                                        </p:cTn>
                                        <p:tgtEl>
                                          <p:spTgt spid="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General considerations</a:t>
            </a:r>
            <a:endParaRPr/>
          </a:p>
        </p:txBody>
      </p:sp>
      <p:sp>
        <p:nvSpPr>
          <p:cNvPr id="138" name="Google Shape;138;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Does the data answer your research question?</a:t>
            </a:r>
            <a:endParaRPr/>
          </a:p>
          <a:p>
            <a:pPr marL="457200" lvl="0" indent="-342900" algn="l" rtl="0">
              <a:spcBef>
                <a:spcPts val="0"/>
              </a:spcBef>
              <a:spcAft>
                <a:spcPts val="0"/>
              </a:spcAft>
              <a:buSzPts val="1800"/>
              <a:buChar char="●"/>
            </a:pPr>
            <a:r>
              <a:rPr lang="en"/>
              <a:t>Are you trying to demonstrate correlation or causation…or are you trying to predict something?</a:t>
            </a:r>
            <a:endParaRPr/>
          </a:p>
          <a:p>
            <a:pPr marL="457200" lvl="0" indent="-342900" algn="l" rtl="0">
              <a:spcBef>
                <a:spcPts val="0"/>
              </a:spcBef>
              <a:spcAft>
                <a:spcPts val="0"/>
              </a:spcAft>
              <a:buSzPts val="1800"/>
              <a:buChar char="●"/>
            </a:pPr>
            <a:r>
              <a:rPr lang="en"/>
              <a:t>Run by more people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Telling the story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Human face</a:t>
            </a:r>
            <a:endParaRPr/>
          </a:p>
          <a:p>
            <a:pPr marL="457200" lvl="0" indent="-342900" algn="l" rtl="0">
              <a:spcBef>
                <a:spcPts val="0"/>
              </a:spcBef>
              <a:spcAft>
                <a:spcPts val="0"/>
              </a:spcAft>
              <a:buSzPts val="1800"/>
              <a:buChar char="●"/>
            </a:pPr>
            <a:r>
              <a:rPr lang="en"/>
              <a:t>Variety of anecdotes</a:t>
            </a:r>
            <a:endParaRPr/>
          </a:p>
          <a:p>
            <a:pPr marL="457200" lvl="0" indent="-342900" algn="l" rtl="0">
              <a:spcBef>
                <a:spcPts val="0"/>
              </a:spcBef>
              <a:spcAft>
                <a:spcPts val="0"/>
              </a:spcAft>
              <a:buSzPts val="1800"/>
              <a:buChar char="●"/>
            </a:pPr>
            <a:r>
              <a:rPr lang="en"/>
              <a:t>Visualization</a:t>
            </a:r>
            <a:endParaRPr/>
          </a:p>
        </p:txBody>
      </p:sp>
      <p:pic>
        <p:nvPicPr>
          <p:cNvPr id="149" name="Google Shape;149;p27"/>
          <p:cNvPicPr preferRelativeResize="0"/>
          <p:nvPr/>
        </p:nvPicPr>
        <p:blipFill>
          <a:blip r:embed="rId3">
            <a:alphaModFix/>
          </a:blip>
          <a:stretch>
            <a:fillRect/>
          </a:stretch>
        </p:blipFill>
        <p:spPr>
          <a:xfrm>
            <a:off x="4798500" y="247625"/>
            <a:ext cx="4033801" cy="3194649"/>
          </a:xfrm>
          <a:prstGeom prst="rect">
            <a:avLst/>
          </a:prstGeom>
          <a:noFill/>
          <a:ln>
            <a:noFill/>
          </a:ln>
        </p:spPr>
      </p:pic>
      <p:pic>
        <p:nvPicPr>
          <p:cNvPr id="150" name="Google Shape;150;p27"/>
          <p:cNvPicPr preferRelativeResize="0"/>
          <p:nvPr/>
        </p:nvPicPr>
        <p:blipFill>
          <a:blip r:embed="rId4">
            <a:alphaModFix/>
          </a:blip>
          <a:stretch>
            <a:fillRect/>
          </a:stretch>
        </p:blipFill>
        <p:spPr>
          <a:xfrm>
            <a:off x="631275" y="2571762"/>
            <a:ext cx="3434100" cy="2159038"/>
          </a:xfrm>
          <a:prstGeom prst="rect">
            <a:avLst/>
          </a:prstGeom>
          <a:noFill/>
          <a:ln>
            <a:noFill/>
          </a:ln>
        </p:spPr>
      </p:pic>
      <p:pic>
        <p:nvPicPr>
          <p:cNvPr id="151" name="Google Shape;151;p27"/>
          <p:cNvPicPr preferRelativeResize="0"/>
          <p:nvPr/>
        </p:nvPicPr>
        <p:blipFill>
          <a:blip r:embed="rId5">
            <a:alphaModFix/>
          </a:blip>
          <a:stretch>
            <a:fillRect/>
          </a:stretch>
        </p:blipFill>
        <p:spPr>
          <a:xfrm>
            <a:off x="4389275" y="2571757"/>
            <a:ext cx="3434100" cy="2159042"/>
          </a:xfrm>
          <a:prstGeom prst="rect">
            <a:avLst/>
          </a:prstGeom>
          <a:noFill/>
          <a:ln>
            <a:noFill/>
          </a:ln>
        </p:spPr>
      </p:pic>
      <p:pic>
        <p:nvPicPr>
          <p:cNvPr id="152" name="Google Shape;152;p27"/>
          <p:cNvPicPr preferRelativeResize="0"/>
          <p:nvPr/>
        </p:nvPicPr>
        <p:blipFill>
          <a:blip r:embed="rId6">
            <a:alphaModFix/>
          </a:blip>
          <a:stretch>
            <a:fillRect/>
          </a:stretch>
        </p:blipFill>
        <p:spPr>
          <a:xfrm>
            <a:off x="631286" y="247625"/>
            <a:ext cx="3434090" cy="2159025"/>
          </a:xfrm>
          <a:prstGeom prst="rect">
            <a:avLst/>
          </a:prstGeom>
          <a:noFill/>
          <a:ln>
            <a:noFill/>
          </a:ln>
        </p:spPr>
      </p:pic>
      <p:pic>
        <p:nvPicPr>
          <p:cNvPr id="153" name="Google Shape;153;p27"/>
          <p:cNvPicPr preferRelativeResize="0"/>
          <p:nvPr/>
        </p:nvPicPr>
        <p:blipFill>
          <a:blip r:embed="rId7">
            <a:alphaModFix/>
          </a:blip>
          <a:stretch>
            <a:fillRect/>
          </a:stretch>
        </p:blipFill>
        <p:spPr>
          <a:xfrm>
            <a:off x="4389275" y="247620"/>
            <a:ext cx="3434100" cy="21590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4375"/>
              <a:buFont typeface="Arial"/>
              <a:buNone/>
            </a:pPr>
            <a:r>
              <a:rPr lang="en"/>
              <a:t>Collaboration best practices</a:t>
            </a:r>
            <a:endParaRPr/>
          </a:p>
        </p:txBody>
      </p:sp>
      <p:sp>
        <p:nvSpPr>
          <p:cNvPr id="159" name="Google Shape;159;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Start collaborating as soon as possible</a:t>
            </a:r>
            <a:endParaRPr/>
          </a:p>
          <a:p>
            <a:pPr marL="457200" lvl="0" indent="-342900" algn="l" rtl="0">
              <a:spcBef>
                <a:spcPts val="0"/>
              </a:spcBef>
              <a:spcAft>
                <a:spcPts val="0"/>
              </a:spcAft>
              <a:buSzPts val="1800"/>
              <a:buChar char="●"/>
            </a:pPr>
            <a:r>
              <a:rPr lang="en"/>
              <a:t>Check-in frequency </a:t>
            </a:r>
            <a:endParaRPr/>
          </a:p>
          <a:p>
            <a:pPr marL="914400" lvl="1" indent="-317500" algn="l" rtl="0">
              <a:spcBef>
                <a:spcPts val="0"/>
              </a:spcBef>
              <a:spcAft>
                <a:spcPts val="0"/>
              </a:spcAft>
              <a:buSzPts val="1400"/>
              <a:buChar char="○"/>
            </a:pPr>
            <a:r>
              <a:rPr lang="en"/>
              <a:t>Collaboration memo</a:t>
            </a:r>
            <a:endParaRPr/>
          </a:p>
          <a:p>
            <a:pPr marL="914400" lvl="1" indent="-317500" algn="l" rtl="0">
              <a:spcBef>
                <a:spcPts val="0"/>
              </a:spcBef>
              <a:spcAft>
                <a:spcPts val="0"/>
              </a:spcAft>
              <a:buSzPts val="1400"/>
              <a:buChar char="○"/>
            </a:pPr>
            <a:r>
              <a:rPr lang="en"/>
              <a:t>Data and field reporting in tandem</a:t>
            </a:r>
            <a:endParaRPr/>
          </a:p>
          <a:p>
            <a:pPr marL="914400" lvl="1" indent="-317500" algn="l" rtl="0">
              <a:spcBef>
                <a:spcPts val="0"/>
              </a:spcBef>
              <a:spcAft>
                <a:spcPts val="0"/>
              </a:spcAft>
              <a:buSzPts val="1400"/>
              <a:buChar char="○"/>
            </a:pPr>
            <a:r>
              <a:rPr lang="en"/>
              <a:t>“Write in sentences”</a:t>
            </a:r>
            <a:endParaRPr/>
          </a:p>
          <a:p>
            <a:pPr marL="457200" lvl="0" indent="-342900" algn="l" rtl="0">
              <a:spcBef>
                <a:spcPts val="0"/>
              </a:spcBef>
              <a:spcAft>
                <a:spcPts val="0"/>
              </a:spcAft>
              <a:buSzPts val="1800"/>
              <a:buChar char="●"/>
            </a:pPr>
            <a:r>
              <a:rPr lang="en"/>
              <a:t>Sharing knowledge and experience </a:t>
            </a:r>
            <a:endParaRPr/>
          </a:p>
          <a:p>
            <a:pPr marL="457200" lvl="0" indent="-342900" algn="l" rtl="0">
              <a:spcBef>
                <a:spcPts val="0"/>
              </a:spcBef>
              <a:spcAft>
                <a:spcPts val="0"/>
              </a:spcAft>
              <a:buSzPts val="1800"/>
              <a:buChar char="●"/>
            </a:pPr>
            <a:r>
              <a:rPr lang="en"/>
              <a:t>Credits</a:t>
            </a:r>
            <a:endParaRPr/>
          </a:p>
          <a:p>
            <a:pPr marL="457200" lvl="0" indent="-342900" algn="l" rtl="0">
              <a:spcBef>
                <a:spcPts val="0"/>
              </a:spcBef>
              <a:spcAft>
                <a:spcPts val="0"/>
              </a:spcAft>
              <a:buSzPts val="1800"/>
              <a:buChar char="●"/>
            </a:pPr>
            <a:r>
              <a:rPr lang="en"/>
              <a:t>Reflect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3">
            <a:alphaModFix/>
          </a:blip>
          <a:srcRect r="1039"/>
          <a:stretch/>
        </p:blipFill>
        <p:spPr>
          <a:xfrm>
            <a:off x="152400" y="223775"/>
            <a:ext cx="4476869" cy="4614924"/>
          </a:xfrm>
          <a:prstGeom prst="rect">
            <a:avLst/>
          </a:prstGeom>
          <a:noFill/>
          <a:ln>
            <a:noFill/>
          </a:ln>
        </p:spPr>
      </p:pic>
      <p:pic>
        <p:nvPicPr>
          <p:cNvPr id="66" name="Google Shape;66;p14">
            <a:hlinkClick r:id="rId4"/>
          </p:cNvPr>
          <p:cNvPicPr preferRelativeResize="0"/>
          <p:nvPr/>
        </p:nvPicPr>
        <p:blipFill rotWithShape="1">
          <a:blip r:embed="rId5">
            <a:alphaModFix/>
          </a:blip>
          <a:srcRect l="132210" t="3090" r="-132210" b="-3090"/>
          <a:stretch/>
        </p:blipFill>
        <p:spPr>
          <a:xfrm>
            <a:off x="4374130" y="0"/>
            <a:ext cx="4678338" cy="5143499"/>
          </a:xfrm>
          <a:prstGeom prst="rect">
            <a:avLst/>
          </a:prstGeom>
          <a:noFill/>
          <a:ln>
            <a:noFill/>
          </a:ln>
        </p:spPr>
      </p:pic>
      <p:pic>
        <p:nvPicPr>
          <p:cNvPr id="67" name="Google Shape;67;p14">
            <a:hlinkClick r:id="rId4"/>
          </p:cNvPr>
          <p:cNvPicPr preferRelativeResize="0"/>
          <p:nvPr/>
        </p:nvPicPr>
        <p:blipFill rotWithShape="1">
          <a:blip r:embed="rId6">
            <a:alphaModFix/>
          </a:blip>
          <a:srcRect b="2959"/>
          <a:stretch/>
        </p:blipFill>
        <p:spPr>
          <a:xfrm>
            <a:off x="4726725" y="223775"/>
            <a:ext cx="4325751" cy="46149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Requesting the data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4375"/>
              <a:buFont typeface="Arial"/>
              <a:buNone/>
            </a:pPr>
            <a:r>
              <a:rPr lang="en"/>
              <a:t>Who is involved?</a:t>
            </a:r>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You</a:t>
            </a:r>
            <a:endParaRPr/>
          </a:p>
          <a:p>
            <a:pPr marL="457200" lvl="0" indent="-342900" algn="l" rtl="0">
              <a:spcBef>
                <a:spcPts val="0"/>
              </a:spcBef>
              <a:spcAft>
                <a:spcPts val="0"/>
              </a:spcAft>
              <a:buSzPts val="1800"/>
              <a:buChar char="●"/>
            </a:pPr>
            <a:r>
              <a:rPr lang="en"/>
              <a:t>FOIA officer</a:t>
            </a:r>
            <a:endParaRPr/>
          </a:p>
          <a:p>
            <a:pPr marL="457200" lvl="0" indent="-342900" algn="l" rtl="0">
              <a:spcBef>
                <a:spcPts val="0"/>
              </a:spcBef>
              <a:spcAft>
                <a:spcPts val="0"/>
              </a:spcAft>
              <a:buSzPts val="1800"/>
              <a:buChar char="●"/>
            </a:pPr>
            <a:r>
              <a:rPr lang="en"/>
              <a:t>Agency analysts</a:t>
            </a:r>
            <a:endParaRPr/>
          </a:p>
          <a:p>
            <a:pPr marL="457200" lvl="0" indent="-342900" algn="l" rtl="0">
              <a:spcBef>
                <a:spcPts val="0"/>
              </a:spcBef>
              <a:spcAft>
                <a:spcPts val="0"/>
              </a:spcAft>
              <a:buSzPts val="1800"/>
              <a:buChar char="●"/>
            </a:pPr>
            <a:r>
              <a:rPr lang="en"/>
              <a:t>Agency lawyers</a:t>
            </a:r>
            <a:endParaRPr/>
          </a:p>
          <a:p>
            <a:pPr marL="457200" lvl="0" indent="-342900" algn="l" rtl="0">
              <a:spcBef>
                <a:spcPts val="0"/>
              </a:spcBef>
              <a:spcAft>
                <a:spcPts val="0"/>
              </a:spcAft>
              <a:buSzPts val="1800"/>
              <a:buChar char="●"/>
            </a:pPr>
            <a:r>
              <a:rPr lang="en"/>
              <a:t>Media lawyers</a:t>
            </a:r>
            <a:endParaRPr/>
          </a:p>
          <a:p>
            <a:pPr marL="457200" lvl="0" indent="-342900" algn="l" rtl="0">
              <a:spcBef>
                <a:spcPts val="0"/>
              </a:spcBef>
              <a:spcAft>
                <a:spcPts val="0"/>
              </a:spcAft>
              <a:buSzPts val="1800"/>
              <a:buChar char="●"/>
            </a:pPr>
            <a:r>
              <a:rPr lang="en"/>
              <a:t>Reporting partners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4375"/>
              <a:buFont typeface="Arial"/>
              <a:buNone/>
            </a:pPr>
            <a:r>
              <a:rPr lang="en"/>
              <a:t>When to file a request?</a:t>
            </a: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ASAP</a:t>
            </a:r>
            <a:endParaRPr/>
          </a:p>
          <a:p>
            <a:pPr marL="457200" lvl="0" indent="-342900" algn="l" rtl="0">
              <a:spcBef>
                <a:spcPts val="0"/>
              </a:spcBef>
              <a:spcAft>
                <a:spcPts val="0"/>
              </a:spcAft>
              <a:buSzPts val="1800"/>
              <a:buChar char="●"/>
            </a:pPr>
            <a:r>
              <a:rPr lang="en"/>
              <a:t>Try other sources</a:t>
            </a:r>
            <a:endParaRPr/>
          </a:p>
          <a:p>
            <a:pPr marL="914400" lvl="1" indent="-317500" algn="l" rtl="0">
              <a:spcBef>
                <a:spcPts val="0"/>
              </a:spcBef>
              <a:spcAft>
                <a:spcPts val="0"/>
              </a:spcAft>
              <a:buSzPts val="1400"/>
              <a:buChar char="○"/>
            </a:pPr>
            <a:r>
              <a:rPr lang="en"/>
              <a:t>Open data</a:t>
            </a:r>
            <a:endParaRPr/>
          </a:p>
          <a:p>
            <a:pPr marL="914400" lvl="1" indent="-317500" algn="l" rtl="0">
              <a:spcBef>
                <a:spcPts val="0"/>
              </a:spcBef>
              <a:spcAft>
                <a:spcPts val="0"/>
              </a:spcAft>
              <a:buSzPts val="1400"/>
              <a:buChar char="○"/>
            </a:pPr>
            <a:r>
              <a:rPr lang="en"/>
              <a:t>FOIA logs, reading room</a:t>
            </a:r>
            <a:endParaRPr/>
          </a:p>
          <a:p>
            <a:pPr marL="914400" lvl="1" indent="-317500" algn="l" rtl="0">
              <a:spcBef>
                <a:spcPts val="0"/>
              </a:spcBef>
              <a:spcAft>
                <a:spcPts val="0"/>
              </a:spcAft>
              <a:buSzPts val="1400"/>
              <a:buChar char="○"/>
            </a:pPr>
            <a:r>
              <a:rPr lang="en"/>
              <a:t>Agency</a:t>
            </a:r>
            <a:endParaRPr/>
          </a:p>
          <a:p>
            <a:pPr marL="914400" lvl="1" indent="-317500" algn="l" rtl="0">
              <a:spcBef>
                <a:spcPts val="0"/>
              </a:spcBef>
              <a:spcAft>
                <a:spcPts val="0"/>
              </a:spcAft>
              <a:buSzPts val="1400"/>
              <a:buChar char="○"/>
            </a:pPr>
            <a:r>
              <a:rPr lang="en"/>
              <a:t>Researchers</a:t>
            </a:r>
            <a:endParaRPr/>
          </a:p>
          <a:p>
            <a:pPr marL="914400" lvl="1" indent="-317500" algn="l" rtl="0">
              <a:spcBef>
                <a:spcPts val="0"/>
              </a:spcBef>
              <a:spcAft>
                <a:spcPts val="0"/>
              </a:spcAft>
              <a:buSzPts val="1400"/>
              <a:buChar char="○"/>
            </a:pPr>
            <a:r>
              <a:rPr lang="en"/>
              <a:t>Industry groups</a:t>
            </a:r>
            <a:endParaRPr/>
          </a:p>
          <a:p>
            <a:pPr marL="914400" lvl="1" indent="-317500" algn="l" rtl="0">
              <a:spcBef>
                <a:spcPts val="0"/>
              </a:spcBef>
              <a:spcAft>
                <a:spcPts val="0"/>
              </a:spcAft>
              <a:buSzPts val="1400"/>
              <a:buChar char="○"/>
            </a:pPr>
            <a:r>
              <a:rPr lang="en"/>
              <a:t>Scraping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to put the request together? 1 of 3</a:t>
            </a:r>
            <a:endParaRPr/>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Identify databases and file structure</a:t>
            </a:r>
            <a:endParaRPr/>
          </a:p>
          <a:p>
            <a:pPr marL="457200" lvl="0" indent="-342900" algn="l" rtl="0">
              <a:spcBef>
                <a:spcPts val="1200"/>
              </a:spcBef>
              <a:spcAft>
                <a:spcPts val="0"/>
              </a:spcAft>
              <a:buSzPts val="1800"/>
              <a:buChar char="●"/>
            </a:pPr>
            <a:r>
              <a:rPr lang="en"/>
              <a:t>Sources</a:t>
            </a:r>
            <a:endParaRPr/>
          </a:p>
          <a:p>
            <a:pPr marL="457200" lvl="0" indent="-342900" algn="l" rtl="0">
              <a:spcBef>
                <a:spcPts val="0"/>
              </a:spcBef>
              <a:spcAft>
                <a:spcPts val="0"/>
              </a:spcAft>
              <a:buSzPts val="1800"/>
              <a:buChar char="●"/>
            </a:pPr>
            <a:r>
              <a:rPr lang="en"/>
              <a:t>Forms</a:t>
            </a:r>
            <a:endParaRPr/>
          </a:p>
          <a:p>
            <a:pPr marL="457200" lvl="0" indent="-342900" algn="l" rtl="0">
              <a:spcBef>
                <a:spcPts val="0"/>
              </a:spcBef>
              <a:spcAft>
                <a:spcPts val="0"/>
              </a:spcAft>
              <a:buSzPts val="1800"/>
              <a:buChar char="●"/>
            </a:pPr>
            <a:r>
              <a:rPr lang="en"/>
              <a:t>Inspection/enforcement manuals</a:t>
            </a:r>
            <a:endParaRPr/>
          </a:p>
          <a:p>
            <a:pPr marL="457200" lvl="0" indent="-342900" algn="l" rtl="0">
              <a:spcBef>
                <a:spcPts val="0"/>
              </a:spcBef>
              <a:spcAft>
                <a:spcPts val="0"/>
              </a:spcAft>
              <a:buSzPts val="1800"/>
              <a:buChar char="●"/>
            </a:pPr>
            <a:r>
              <a:rPr lang="en"/>
              <a:t>Regulations</a:t>
            </a:r>
            <a:endParaRPr/>
          </a:p>
          <a:p>
            <a:pPr marL="457200" lvl="0" indent="-342900" algn="l" rtl="0">
              <a:spcBef>
                <a:spcPts val="0"/>
              </a:spcBef>
              <a:spcAft>
                <a:spcPts val="0"/>
              </a:spcAft>
              <a:buSzPts val="1800"/>
              <a:buChar char="●"/>
            </a:pPr>
            <a:r>
              <a:rPr lang="en"/>
              <a:t>Studies, reports, audits…CRS, OIG, GAO</a:t>
            </a:r>
            <a:endParaRPr/>
          </a:p>
          <a:p>
            <a:pPr marL="457200" lvl="0" indent="-342900" algn="l" rtl="0">
              <a:spcBef>
                <a:spcPts val="0"/>
              </a:spcBef>
              <a:spcAft>
                <a:spcPts val="0"/>
              </a:spcAft>
              <a:buSzPts val="1800"/>
              <a:buChar char="●"/>
            </a:pPr>
            <a:r>
              <a:rPr lang="en"/>
              <a:t>Footnotes</a:t>
            </a:r>
            <a:endParaRPr/>
          </a:p>
          <a:p>
            <a:pPr marL="457200" lvl="0" indent="-342900" algn="l" rtl="0">
              <a:spcBef>
                <a:spcPts val="0"/>
              </a:spcBef>
              <a:spcAft>
                <a:spcPts val="0"/>
              </a:spcAft>
              <a:buSzPts val="1800"/>
              <a:buChar char="●"/>
            </a:pPr>
            <a:r>
              <a:rPr lang="en"/>
              <a:t>Internal employee surveys</a:t>
            </a:r>
            <a:endParaRPr/>
          </a:p>
          <a:p>
            <a:pPr marL="457200" lvl="0" indent="-342900" algn="l" rtl="0">
              <a:spcBef>
                <a:spcPts val="0"/>
              </a:spcBef>
              <a:spcAft>
                <a:spcPts val="0"/>
              </a:spcAft>
              <a:buSzPts val="1800"/>
              <a:buChar char="●"/>
            </a:pPr>
            <a:r>
              <a:rPr lang="en"/>
              <a:t>“</a:t>
            </a:r>
            <a:r>
              <a:rPr lang="en" u="sng">
                <a:solidFill>
                  <a:schemeClr val="hlink"/>
                </a:solidFill>
                <a:hlinkClick r:id="rId3"/>
              </a:rPr>
              <a:t>Wishful</a:t>
            </a:r>
            <a:r>
              <a:rPr lang="en"/>
              <a:t>”</a:t>
            </a:r>
            <a:endParaRPr/>
          </a:p>
          <a:p>
            <a:pPr marL="0" lvl="0" indent="0" algn="l" rtl="0">
              <a:spcBef>
                <a:spcPts val="1200"/>
              </a:spcBef>
              <a:spcAft>
                <a:spcPts val="1200"/>
              </a:spcAft>
              <a:buNone/>
            </a:pPr>
            <a:endParaRPr/>
          </a:p>
        </p:txBody>
      </p:sp>
      <p:pic>
        <p:nvPicPr>
          <p:cNvPr id="91" name="Google Shape;91;p18"/>
          <p:cNvPicPr preferRelativeResize="0"/>
          <p:nvPr/>
        </p:nvPicPr>
        <p:blipFill>
          <a:blip r:embed="rId4">
            <a:alphaModFix/>
          </a:blip>
          <a:stretch>
            <a:fillRect/>
          </a:stretch>
        </p:blipFill>
        <p:spPr>
          <a:xfrm>
            <a:off x="3438341" y="0"/>
            <a:ext cx="5522668" cy="5143500"/>
          </a:xfrm>
          <a:prstGeom prst="rect">
            <a:avLst/>
          </a:prstGeom>
          <a:noFill/>
          <a:ln>
            <a:noFill/>
          </a:ln>
        </p:spPr>
      </p:pic>
      <p:sp>
        <p:nvSpPr>
          <p:cNvPr id="92" name="Google Shape;92;p18"/>
          <p:cNvSpPr txBox="1"/>
          <p:nvPr/>
        </p:nvSpPr>
        <p:spPr>
          <a:xfrm>
            <a:off x="3971575" y="1152475"/>
            <a:ext cx="2105100" cy="3955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300">
                <a:latin typeface="Lato"/>
                <a:ea typeface="Lato"/>
                <a:cs typeface="Lato"/>
                <a:sym typeface="Lato"/>
              </a:rPr>
              <a:t>-All the property sales records in the Single Family Acquired Asset Management System (SAMS) from Jan.1st, 2017 to Aug. 6, 2020. Each sales record should contain the following fields or attributes- </a:t>
            </a:r>
            <a:endParaRPr sz="1300">
              <a:latin typeface="Lato"/>
              <a:ea typeface="Lato"/>
              <a:cs typeface="Lato"/>
              <a:sym typeface="Lato"/>
            </a:endParaRPr>
          </a:p>
          <a:p>
            <a:pPr marL="0" lvl="0" indent="0" algn="l" rtl="0">
              <a:lnSpc>
                <a:spcPct val="100000"/>
              </a:lnSpc>
              <a:spcBef>
                <a:spcPts val="1000"/>
              </a:spcBef>
              <a:spcAft>
                <a:spcPts val="0"/>
              </a:spcAft>
              <a:buNone/>
            </a:pPr>
            <a:r>
              <a:rPr lang="en" sz="1300">
                <a:latin typeface="Lato"/>
                <a:ea typeface="Lato"/>
                <a:cs typeface="Lato"/>
                <a:sym typeface="Lato"/>
              </a:rPr>
              <a:t>·         address,</a:t>
            </a:r>
            <a:endParaRPr sz="1300">
              <a:latin typeface="Lato"/>
              <a:ea typeface="Lato"/>
              <a:cs typeface="Lato"/>
              <a:sym typeface="Lato"/>
            </a:endParaRPr>
          </a:p>
          <a:p>
            <a:pPr marL="0" lvl="0" indent="0" algn="l" rtl="0">
              <a:lnSpc>
                <a:spcPct val="100000"/>
              </a:lnSpc>
              <a:spcBef>
                <a:spcPts val="1000"/>
              </a:spcBef>
              <a:spcAft>
                <a:spcPts val="0"/>
              </a:spcAft>
              <a:buNone/>
            </a:pPr>
            <a:r>
              <a:rPr lang="en" sz="1300">
                <a:latin typeface="Lato"/>
                <a:ea typeface="Lato"/>
                <a:cs typeface="Lato"/>
                <a:sym typeface="Lato"/>
              </a:rPr>
              <a:t>·         case number,</a:t>
            </a:r>
            <a:endParaRPr sz="1300">
              <a:latin typeface="Lato"/>
              <a:ea typeface="Lato"/>
              <a:cs typeface="Lato"/>
              <a:sym typeface="Lato"/>
            </a:endParaRPr>
          </a:p>
          <a:p>
            <a:pPr marL="0" lvl="0" indent="0" algn="l" rtl="0">
              <a:lnSpc>
                <a:spcPct val="100000"/>
              </a:lnSpc>
              <a:spcBef>
                <a:spcPts val="1000"/>
              </a:spcBef>
              <a:spcAft>
                <a:spcPts val="0"/>
              </a:spcAft>
              <a:buNone/>
            </a:pPr>
            <a:r>
              <a:rPr lang="en" sz="1300">
                <a:latin typeface="Lato"/>
                <a:ea typeface="Lato"/>
                <a:cs typeface="Lato"/>
                <a:sym typeface="Lato"/>
              </a:rPr>
              <a:t>·         city,</a:t>
            </a:r>
            <a:endParaRPr sz="1300">
              <a:latin typeface="Lato"/>
              <a:ea typeface="Lato"/>
              <a:cs typeface="Lato"/>
              <a:sym typeface="Lato"/>
            </a:endParaRPr>
          </a:p>
          <a:p>
            <a:pPr marL="0" lvl="0" indent="0" algn="l" rtl="0">
              <a:lnSpc>
                <a:spcPct val="100000"/>
              </a:lnSpc>
              <a:spcBef>
                <a:spcPts val="1000"/>
              </a:spcBef>
              <a:spcAft>
                <a:spcPts val="0"/>
              </a:spcAft>
              <a:buNone/>
            </a:pPr>
            <a:r>
              <a:rPr lang="en" sz="1300">
                <a:latin typeface="Lato"/>
                <a:ea typeface="Lato"/>
                <a:cs typeface="Lato"/>
                <a:sym typeface="Lato"/>
              </a:rPr>
              <a:t>·         date acquired,</a:t>
            </a:r>
            <a:endParaRPr sz="1300">
              <a:latin typeface="Lato"/>
              <a:ea typeface="Lato"/>
              <a:cs typeface="Lato"/>
              <a:sym typeface="Lato"/>
            </a:endParaRPr>
          </a:p>
          <a:p>
            <a:pPr marL="0" lvl="0" indent="0" algn="l" rtl="0">
              <a:lnSpc>
                <a:spcPct val="100000"/>
              </a:lnSpc>
              <a:spcBef>
                <a:spcPts val="1000"/>
              </a:spcBef>
              <a:spcAft>
                <a:spcPts val="0"/>
              </a:spcAft>
              <a:buNone/>
            </a:pPr>
            <a:r>
              <a:rPr lang="en" sz="1300">
                <a:latin typeface="Lato"/>
                <a:ea typeface="Lato"/>
                <a:cs typeface="Lato"/>
                <a:sym typeface="Lato"/>
              </a:rPr>
              <a:t>·         date closed,</a:t>
            </a:r>
            <a:endParaRPr sz="1300">
              <a:latin typeface="Lato"/>
              <a:ea typeface="Lato"/>
              <a:cs typeface="Lato"/>
              <a:sym typeface="Lato"/>
            </a:endParaRPr>
          </a:p>
          <a:p>
            <a:pPr marL="0" lvl="0" indent="0" algn="l" rtl="0">
              <a:lnSpc>
                <a:spcPct val="100000"/>
              </a:lnSpc>
              <a:spcBef>
                <a:spcPts val="1000"/>
              </a:spcBef>
              <a:spcAft>
                <a:spcPts val="1000"/>
              </a:spcAft>
              <a:buNone/>
            </a:pPr>
            <a:endParaRPr sz="1300">
              <a:latin typeface="Lato"/>
              <a:ea typeface="Lato"/>
              <a:cs typeface="Lato"/>
              <a:sym typeface="Lato"/>
            </a:endParaRPr>
          </a:p>
        </p:txBody>
      </p:sp>
      <p:sp>
        <p:nvSpPr>
          <p:cNvPr id="93" name="Google Shape;93;p18"/>
          <p:cNvSpPr txBox="1"/>
          <p:nvPr/>
        </p:nvSpPr>
        <p:spPr>
          <a:xfrm>
            <a:off x="6076675" y="947700"/>
            <a:ext cx="2640300" cy="394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Lato"/>
                <a:ea typeface="Lato"/>
                <a:cs typeface="Lato"/>
                <a:sym typeface="Lato"/>
              </a:rPr>
              <a:t>·         date reconciled,</a:t>
            </a:r>
            <a:endParaRPr sz="1300">
              <a:latin typeface="Lato"/>
              <a:ea typeface="Lato"/>
              <a:cs typeface="Lato"/>
              <a:sym typeface="Lato"/>
            </a:endParaRPr>
          </a:p>
          <a:p>
            <a:pPr marL="0" lvl="0" indent="0" algn="l" rtl="0">
              <a:spcBef>
                <a:spcPts val="1000"/>
              </a:spcBef>
              <a:spcAft>
                <a:spcPts val="0"/>
              </a:spcAft>
              <a:buNone/>
            </a:pPr>
            <a:r>
              <a:rPr lang="en" sz="1300">
                <a:latin typeface="Lato"/>
                <a:ea typeface="Lato"/>
                <a:cs typeface="Lato"/>
                <a:sym typeface="Lato"/>
              </a:rPr>
              <a:t>·         zip code,</a:t>
            </a:r>
            <a:endParaRPr sz="1300">
              <a:latin typeface="Lato"/>
              <a:ea typeface="Lato"/>
              <a:cs typeface="Lato"/>
              <a:sym typeface="Lato"/>
            </a:endParaRPr>
          </a:p>
          <a:p>
            <a:pPr marL="0" lvl="0" indent="0" algn="l" rtl="0">
              <a:spcBef>
                <a:spcPts val="1000"/>
              </a:spcBef>
              <a:spcAft>
                <a:spcPts val="0"/>
              </a:spcAft>
              <a:buNone/>
            </a:pPr>
            <a:r>
              <a:rPr lang="en" sz="1300">
                <a:latin typeface="Lato"/>
                <a:ea typeface="Lato"/>
                <a:cs typeface="Lato"/>
                <a:sym typeface="Lato"/>
              </a:rPr>
              <a:t>·         state code,</a:t>
            </a:r>
            <a:endParaRPr sz="1300">
              <a:latin typeface="Lato"/>
              <a:ea typeface="Lato"/>
              <a:cs typeface="Lato"/>
              <a:sym typeface="Lato"/>
            </a:endParaRPr>
          </a:p>
          <a:p>
            <a:pPr marL="0" lvl="0" indent="0" algn="l" rtl="0">
              <a:spcBef>
                <a:spcPts val="1000"/>
              </a:spcBef>
              <a:spcAft>
                <a:spcPts val="0"/>
              </a:spcAft>
              <a:buNone/>
            </a:pPr>
            <a:r>
              <a:rPr lang="en" sz="1300">
                <a:latin typeface="Lato"/>
                <a:ea typeface="Lato"/>
                <a:cs typeface="Lato"/>
                <a:sym typeface="Lato"/>
              </a:rPr>
              <a:t>·         latitude,</a:t>
            </a:r>
            <a:endParaRPr sz="1300">
              <a:latin typeface="Lato"/>
              <a:ea typeface="Lato"/>
              <a:cs typeface="Lato"/>
              <a:sym typeface="Lato"/>
            </a:endParaRPr>
          </a:p>
          <a:p>
            <a:pPr marL="0" lvl="0" indent="0" algn="l" rtl="0">
              <a:spcBef>
                <a:spcPts val="1000"/>
              </a:spcBef>
              <a:spcAft>
                <a:spcPts val="0"/>
              </a:spcAft>
              <a:buNone/>
            </a:pPr>
            <a:r>
              <a:rPr lang="en" sz="1300">
                <a:latin typeface="Lato"/>
                <a:ea typeface="Lato"/>
                <a:cs typeface="Lato"/>
                <a:sym typeface="Lato"/>
              </a:rPr>
              <a:t>·         longitude,</a:t>
            </a:r>
            <a:endParaRPr sz="1300">
              <a:latin typeface="Lato"/>
              <a:ea typeface="Lato"/>
              <a:cs typeface="Lato"/>
              <a:sym typeface="Lato"/>
            </a:endParaRPr>
          </a:p>
          <a:p>
            <a:pPr marL="0" lvl="0" indent="0" algn="l" rtl="0">
              <a:spcBef>
                <a:spcPts val="1000"/>
              </a:spcBef>
              <a:spcAft>
                <a:spcPts val="0"/>
              </a:spcAft>
              <a:buNone/>
            </a:pPr>
            <a:r>
              <a:rPr lang="en" sz="1300">
                <a:latin typeface="Lato"/>
                <a:ea typeface="Lato"/>
                <a:cs typeface="Lato"/>
                <a:sym typeface="Lato"/>
              </a:rPr>
              <a:t>·         street name,</a:t>
            </a:r>
            <a:endParaRPr sz="1300">
              <a:latin typeface="Lato"/>
              <a:ea typeface="Lato"/>
              <a:cs typeface="Lato"/>
              <a:sym typeface="Lato"/>
            </a:endParaRPr>
          </a:p>
          <a:p>
            <a:pPr marL="0" lvl="0" indent="0" algn="l" rtl="0">
              <a:spcBef>
                <a:spcPts val="1000"/>
              </a:spcBef>
              <a:spcAft>
                <a:spcPts val="0"/>
              </a:spcAft>
              <a:buNone/>
            </a:pPr>
            <a:r>
              <a:rPr lang="en" sz="1300">
                <a:latin typeface="Lato"/>
                <a:ea typeface="Lato"/>
                <a:cs typeface="Lato"/>
                <a:sym typeface="Lato"/>
              </a:rPr>
              <a:t>·         street number,</a:t>
            </a:r>
            <a:endParaRPr sz="1300">
              <a:latin typeface="Lato"/>
              <a:ea typeface="Lato"/>
              <a:cs typeface="Lato"/>
              <a:sym typeface="Lato"/>
            </a:endParaRPr>
          </a:p>
          <a:p>
            <a:pPr marL="0" lvl="0" indent="0" algn="l" rtl="0">
              <a:spcBef>
                <a:spcPts val="1000"/>
              </a:spcBef>
              <a:spcAft>
                <a:spcPts val="0"/>
              </a:spcAft>
              <a:buNone/>
            </a:pPr>
            <a:r>
              <a:rPr lang="en" sz="1300">
                <a:latin typeface="Lato"/>
                <a:ea typeface="Lato"/>
                <a:cs typeface="Lato"/>
                <a:sym typeface="Lato"/>
              </a:rPr>
              <a:t>·         listing price,</a:t>
            </a:r>
            <a:endParaRPr sz="1300">
              <a:latin typeface="Lato"/>
              <a:ea typeface="Lato"/>
              <a:cs typeface="Lato"/>
              <a:sym typeface="Lato"/>
            </a:endParaRPr>
          </a:p>
          <a:p>
            <a:pPr marL="0" lvl="0" indent="0" algn="l" rtl="0">
              <a:spcBef>
                <a:spcPts val="1000"/>
              </a:spcBef>
              <a:spcAft>
                <a:spcPts val="0"/>
              </a:spcAft>
              <a:buNone/>
            </a:pPr>
            <a:r>
              <a:rPr lang="en" sz="1300">
                <a:latin typeface="Lato"/>
                <a:ea typeface="Lato"/>
                <a:cs typeface="Lato"/>
                <a:sym typeface="Lato"/>
              </a:rPr>
              <a:t>·         sale price</a:t>
            </a:r>
            <a:endParaRPr sz="1300">
              <a:latin typeface="Lato"/>
              <a:ea typeface="Lato"/>
              <a:cs typeface="Lato"/>
              <a:sym typeface="Lato"/>
            </a:endParaRPr>
          </a:p>
          <a:p>
            <a:pPr marL="0" lvl="0" indent="0" algn="l" rtl="0">
              <a:spcBef>
                <a:spcPts val="1000"/>
              </a:spcBef>
              <a:spcAft>
                <a:spcPts val="1000"/>
              </a:spcAft>
              <a:buNone/>
            </a:pPr>
            <a:r>
              <a:rPr lang="en" sz="1300">
                <a:latin typeface="Lato"/>
                <a:ea typeface="Lato"/>
                <a:cs typeface="Lato"/>
                <a:sym typeface="Lato"/>
              </a:rPr>
              <a:t>-As well as any other attributes that the SAMS database contains except for names of buyers and sellers.</a:t>
            </a: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000"/>
                                          </p:stCondLst>
                                        </p:cTn>
                                        <p:tgtEl>
                                          <p:spTgt spid="9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000"/>
                                          </p:stCondLst>
                                        </p:cTn>
                                        <p:tgtEl>
                                          <p:spTgt spid="9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1000"/>
                                          </p:stCondLst>
                                        </p:cTn>
                                        <p:tgtEl>
                                          <p:spTgt spid="9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4375"/>
              <a:buFont typeface="Arial"/>
              <a:buNone/>
            </a:pPr>
            <a:r>
              <a:rPr lang="en"/>
              <a:t>How to put the request together? 2 of 3</a:t>
            </a:r>
            <a:endParaRPr/>
          </a:p>
        </p:txBody>
      </p:sp>
      <p:sp>
        <p:nvSpPr>
          <p:cNvPr id="99" name="Google Shape;9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Try to understand the database better</a:t>
            </a:r>
            <a:endParaRPr/>
          </a:p>
          <a:p>
            <a:pPr marL="457200" lvl="0" indent="-342900" algn="l" rtl="0">
              <a:spcBef>
                <a:spcPts val="1200"/>
              </a:spcBef>
              <a:spcAft>
                <a:spcPts val="0"/>
              </a:spcAft>
              <a:buSzPts val="1800"/>
              <a:buChar char="●"/>
            </a:pPr>
            <a:r>
              <a:rPr lang="en"/>
              <a:t>Funding</a:t>
            </a:r>
            <a:endParaRPr/>
          </a:p>
          <a:p>
            <a:pPr marL="457200" lvl="0" indent="-342900" algn="l" rtl="0">
              <a:spcBef>
                <a:spcPts val="0"/>
              </a:spcBef>
              <a:spcAft>
                <a:spcPts val="0"/>
              </a:spcAft>
              <a:buSzPts val="1800"/>
              <a:buChar char="●"/>
            </a:pPr>
            <a:r>
              <a:rPr lang="en" u="sng">
                <a:solidFill>
                  <a:schemeClr val="hlink"/>
                </a:solidFill>
                <a:hlinkClick r:id="rId3"/>
              </a:rPr>
              <a:t>Motivation</a:t>
            </a:r>
            <a:endParaRPr/>
          </a:p>
          <a:p>
            <a:pPr marL="457200" lvl="0" indent="-342900" algn="l" rtl="0">
              <a:spcBef>
                <a:spcPts val="0"/>
              </a:spcBef>
              <a:spcAft>
                <a:spcPts val="0"/>
              </a:spcAft>
              <a:buSzPts val="1800"/>
              <a:buChar char="●"/>
            </a:pPr>
            <a:r>
              <a:rPr lang="en"/>
              <a:t>What is the universe? Who/what is excluded?</a:t>
            </a:r>
            <a:endParaRPr/>
          </a:p>
          <a:p>
            <a:pPr marL="914400" lvl="1" indent="-317500" algn="l" rtl="0">
              <a:spcBef>
                <a:spcPts val="0"/>
              </a:spcBef>
              <a:spcAft>
                <a:spcPts val="0"/>
              </a:spcAft>
              <a:buSzPts val="1400"/>
              <a:buChar char="○"/>
            </a:pPr>
            <a:r>
              <a:rPr lang="en"/>
              <a:t>Crime statistics and policing</a:t>
            </a:r>
            <a:endParaRPr/>
          </a:p>
          <a:p>
            <a:pPr marL="914400" lvl="1" indent="-317500" algn="l" rtl="0">
              <a:spcBef>
                <a:spcPts val="0"/>
              </a:spcBef>
              <a:spcAft>
                <a:spcPts val="0"/>
              </a:spcAft>
              <a:buSzPts val="1400"/>
              <a:buChar char="○"/>
            </a:pPr>
            <a:r>
              <a:rPr lang="en" u="sng">
                <a:solidFill>
                  <a:schemeClr val="hlink"/>
                </a:solidFill>
                <a:hlinkClick r:id="rId4"/>
              </a:rPr>
              <a:t>EEOC and non-binary gender option</a:t>
            </a:r>
            <a:endParaRPr/>
          </a:p>
          <a:p>
            <a:pPr marL="914400" lvl="1" indent="-317500" algn="l" rtl="0">
              <a:spcBef>
                <a:spcPts val="0"/>
              </a:spcBef>
              <a:spcAft>
                <a:spcPts val="0"/>
              </a:spcAft>
              <a:buSzPts val="1400"/>
              <a:buChar char="○"/>
            </a:pPr>
            <a:r>
              <a:rPr lang="en" u="sng">
                <a:solidFill>
                  <a:schemeClr val="hlink"/>
                </a:solidFill>
                <a:hlinkClick r:id="rId5"/>
              </a:rPr>
              <a:t>Middle East and North African people in the Census</a:t>
            </a:r>
            <a:endParaRPr/>
          </a:p>
          <a:p>
            <a:pPr marL="457200" lvl="0" indent="-342900" algn="l" rtl="0">
              <a:spcBef>
                <a:spcPts val="0"/>
              </a:spcBef>
              <a:spcAft>
                <a:spcPts val="0"/>
              </a:spcAft>
              <a:buSzPts val="1800"/>
              <a:buChar char="●"/>
            </a:pPr>
            <a:r>
              <a:rPr lang="en"/>
              <a:t>How is the data collected?</a:t>
            </a:r>
            <a:endParaRPr/>
          </a:p>
          <a:p>
            <a:pPr marL="457200" lvl="0" indent="-342900" algn="l" rtl="0">
              <a:spcBef>
                <a:spcPts val="0"/>
              </a:spcBef>
              <a:spcAft>
                <a:spcPts val="0"/>
              </a:spcAft>
              <a:buSzPts val="1800"/>
              <a:buChar char="●"/>
            </a:pPr>
            <a:r>
              <a:rPr lang="en"/>
              <a:t>Survey - how were the questions phrased and delivered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How to put the request together? 3 of 3</a:t>
            </a:r>
            <a:endParaRPr/>
          </a:p>
          <a:p>
            <a:pPr marL="0" lvl="0" indent="0" algn="l" rtl="0">
              <a:spcBef>
                <a:spcPts val="0"/>
              </a:spcBef>
              <a:spcAft>
                <a:spcPts val="0"/>
              </a:spcAft>
              <a:buNone/>
            </a:pPr>
            <a:endParaRPr/>
          </a:p>
        </p:txBody>
      </p:sp>
      <p:sp>
        <p:nvSpPr>
          <p:cNvPr id="105" name="Google Shape;105;p20"/>
          <p:cNvSpPr txBox="1">
            <a:spLocks noGrp="1"/>
          </p:cNvSpPr>
          <p:nvPr>
            <p:ph type="body" idx="1"/>
          </p:nvPr>
        </p:nvSpPr>
        <p:spPr>
          <a:xfrm>
            <a:off x="311700" y="1131250"/>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Ask for spreadsheet format like .csv, .xlsx or .dat</a:t>
            </a:r>
            <a:endParaRPr/>
          </a:p>
          <a:p>
            <a:pPr marL="457200" lvl="0" indent="-342900" algn="l" rtl="0">
              <a:spcBef>
                <a:spcPts val="0"/>
              </a:spcBef>
              <a:spcAft>
                <a:spcPts val="0"/>
              </a:spcAft>
              <a:buSzPts val="1800"/>
              <a:buChar char="●"/>
            </a:pPr>
            <a:r>
              <a:rPr lang="en"/>
              <a:t>Ask for a data dictionary or similar documentation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Analyzing the data</a:t>
            </a:r>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384</Words>
  <Application>Microsoft Macintosh PowerPoint</Application>
  <PresentationFormat>On-screen Show (16:9)</PresentationFormat>
  <Paragraphs>84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Playfair Display</vt:lpstr>
      <vt:lpstr>Lato</vt:lpstr>
      <vt:lpstr>Coral</vt:lpstr>
      <vt:lpstr>Requesting data from the government… and after</vt:lpstr>
      <vt:lpstr>PowerPoint Presentation</vt:lpstr>
      <vt:lpstr>Requesting the data</vt:lpstr>
      <vt:lpstr>Who is involved?</vt:lpstr>
      <vt:lpstr>When to file a request?</vt:lpstr>
      <vt:lpstr>How to put the request together? 1 of 3</vt:lpstr>
      <vt:lpstr>How to put the request together? 2 of 3</vt:lpstr>
      <vt:lpstr> How to put the request together? 3 of 3 </vt:lpstr>
      <vt:lpstr>Analyzing the data</vt:lpstr>
      <vt:lpstr>Benchmarks</vt:lpstr>
      <vt:lpstr>Benchmarks</vt:lpstr>
      <vt:lpstr>Subgroups</vt:lpstr>
      <vt:lpstr>General considerations</vt:lpstr>
      <vt:lpstr>Telling the story</vt:lpstr>
      <vt:lpstr>PowerPoint Presentation</vt:lpstr>
      <vt:lpstr>Collaboration best practices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Requesting data from the government… and after</dc:title>
  <cp:lastModifiedBy>Rachel Jones</cp:lastModifiedBy>
  <cp:revision>1</cp:revision>
  <dcterms:modified xsi:type="dcterms:W3CDTF">2022-04-22T19:54:52Z</dcterms:modified>
</cp:coreProperties>
</file>