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2"/>
  </p:handoutMasterIdLst>
  <p:sldIdLst>
    <p:sldId id="256" r:id="rId2"/>
    <p:sldId id="287" r:id="rId3"/>
    <p:sldId id="286" r:id="rId4"/>
    <p:sldId id="288" r:id="rId5"/>
    <p:sldId id="310" r:id="rId6"/>
    <p:sldId id="289" r:id="rId7"/>
    <p:sldId id="307" r:id="rId8"/>
    <p:sldId id="309" r:id="rId9"/>
    <p:sldId id="303" r:id="rId10"/>
    <p:sldId id="282" r:id="rId11"/>
  </p:sldIdLst>
  <p:sldSz cx="12192000" cy="685800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99"/>
    <a:srgbClr val="9966FF"/>
    <a:srgbClr val="717375"/>
    <a:srgbClr val="8768AD"/>
    <a:srgbClr val="785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56" autoAdjust="0"/>
    <p:restoredTop sz="93792" autoAdjust="0"/>
  </p:normalViewPr>
  <p:slideViewPr>
    <p:cSldViewPr snapToGrid="0">
      <p:cViewPr varScale="1">
        <p:scale>
          <a:sx n="128" d="100"/>
          <a:sy n="128" d="100"/>
        </p:scale>
        <p:origin x="320" y="1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4" d="100"/>
          <a:sy n="64" d="100"/>
        </p:scale>
        <p:origin x="1880" y="4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72AB29E-42CD-446E-985C-98C4C677994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32CB24-C9A5-4FD7-B88E-1BFC80ABD34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53FB01-3B65-4BF8-9F76-52E00742ED15}" type="datetimeFigureOut">
              <a:rPr lang="en-US" smtClean="0"/>
              <a:t>3/15/22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F7CC14-541E-4E26-87BC-68D2D4CBCC1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D943DC-EE55-4FDC-83FC-1941990B921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83CEF5-4896-41CB-9788-16CBAA453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388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992449" y="2817227"/>
            <a:ext cx="8108482" cy="1193200"/>
          </a:xfrm>
        </p:spPr>
        <p:txBody>
          <a:bodyPr>
            <a:normAutofit/>
          </a:bodyPr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904A945-5CB4-40F1-A1A6-D42702371F57}"/>
              </a:ext>
            </a:extLst>
          </p:cNvPr>
          <p:cNvSpPr/>
          <p:nvPr userDrawn="1"/>
        </p:nvSpPr>
        <p:spPr>
          <a:xfrm>
            <a:off x="10462436" y="952023"/>
            <a:ext cx="4984750" cy="498475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0332FF6-A6A4-4C52-8067-8D78725B0FD9}"/>
              </a:ext>
            </a:extLst>
          </p:cNvPr>
          <p:cNvSpPr/>
          <p:nvPr userDrawn="1"/>
        </p:nvSpPr>
        <p:spPr>
          <a:xfrm>
            <a:off x="0" y="0"/>
            <a:ext cx="1426724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949332A-EE53-4765-91DD-67E50B0DEDBE}"/>
              </a:ext>
            </a:extLst>
          </p:cNvPr>
          <p:cNvSpPr/>
          <p:nvPr userDrawn="1"/>
        </p:nvSpPr>
        <p:spPr>
          <a:xfrm>
            <a:off x="11458355" y="1947942"/>
            <a:ext cx="2992912" cy="2992912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CBE33697-0448-4E6C-9160-5669CE0034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79576" y="1460986"/>
            <a:ext cx="8121355" cy="126094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9" name="Date Placeholder 18">
            <a:extLst>
              <a:ext uri="{FF2B5EF4-FFF2-40B4-BE49-F238E27FC236}">
                <a16:creationId xmlns:a16="http://schemas.microsoft.com/office/drawing/2014/main" id="{0E3EE8F6-D2C4-4945-B965-A32E3A98E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/>
              <a:t>2 April 2020</a:t>
            </a:r>
            <a:endParaRPr lang="en-US" dirty="0"/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6C7B55FC-02BA-4EA0-A347-B84353FB1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79576" y="6354428"/>
            <a:ext cx="3834472" cy="385365"/>
          </a:xfrm>
        </p:spPr>
        <p:txBody>
          <a:bodyPr/>
          <a:lstStyle/>
          <a:p>
            <a:r>
              <a:rPr lang="en-US" dirty="0"/>
              <a:t>Footer / title</a:t>
            </a:r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B1B0EAE9-8975-4BE9-837F-C4EC523BF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|        </a:t>
            </a:r>
            <a:fld id="{6E13310F-E779-4885-A6C5-D11F5F18246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D0C3D66F-A489-4CE0-8D56-692D82232B7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79613" y="4614531"/>
            <a:ext cx="5591175" cy="1521158"/>
          </a:xfrm>
        </p:spPr>
        <p:txBody>
          <a:bodyPr/>
          <a:lstStyle>
            <a:lvl2pPr marL="52388" indent="0">
              <a:buNone/>
              <a:defRPr/>
            </a:lvl2pPr>
          </a:lstStyle>
          <a:p>
            <a:pPr lvl="1"/>
            <a:r>
              <a:rPr lang="en-US" dirty="0"/>
              <a:t>Add an intro if needed</a:t>
            </a:r>
          </a:p>
        </p:txBody>
      </p:sp>
    </p:spTree>
    <p:extLst>
      <p:ext uri="{BB962C8B-B14F-4D97-AF65-F5344CB8AC3E}">
        <p14:creationId xmlns:p14="http://schemas.microsoft.com/office/powerpoint/2010/main" val="1816424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DD9E8-B841-47E8-94DF-B72A5F7A6163}" type="datetimeFigureOut">
              <a:rPr lang="en-US" smtClean="0"/>
              <a:t>3/15/22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3310F-E779-4885-A6C5-D11F5F182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986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DD9E8-B841-47E8-94DF-B72A5F7A6163}" type="datetimeFigureOut">
              <a:rPr lang="en-US" smtClean="0"/>
              <a:t>3/15/22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3310F-E779-4885-A6C5-D11F5F182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8519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DD9E8-B841-47E8-94DF-B72A5F7A6163}" type="datetimeFigureOut">
              <a:rPr lang="en-US" smtClean="0"/>
              <a:t>3/15/22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3310F-E779-4885-A6C5-D11F5F182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048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8E7D2E-2296-4979-B98F-72CBF8E19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/>
              <a:t>2 April 2020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36D5D4-E148-4C15-99FA-0D26A92C0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/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2FEFB4-97F3-41BF-883A-904FDB641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|        </a:t>
            </a:r>
            <a:fld id="{6E13310F-E779-4885-A6C5-D11F5F18246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3DCC6CC-8240-45BE-81C1-9767056185F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4231758"/>
            <a:ext cx="4114799" cy="19404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1869E08-AE95-4BEC-8F03-781B2A6371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8" y="2626242"/>
            <a:ext cx="41148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PROJECT #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E125EC2-83C9-454B-921C-7100915FD01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836734" y="882650"/>
            <a:ext cx="4517065" cy="52895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33CF4B4-1374-4C28-B81D-000A90DBC20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38084" y="342900"/>
            <a:ext cx="1757916" cy="1465263"/>
          </a:xfrm>
        </p:spPr>
        <p:txBody>
          <a:bodyPr>
            <a:normAutofit/>
          </a:bodyPr>
          <a:lstStyle>
            <a:lvl1pPr marL="0" indent="0" algn="r">
              <a:buNone/>
              <a:defRPr sz="1600"/>
            </a:lvl1pPr>
          </a:lstStyle>
          <a:p>
            <a:pPr lvl="0"/>
            <a:r>
              <a:rPr lang="en-US" dirty="0"/>
              <a:t>Add extra info if need</a:t>
            </a:r>
          </a:p>
        </p:txBody>
      </p:sp>
    </p:spTree>
    <p:extLst>
      <p:ext uri="{BB962C8B-B14F-4D97-AF65-F5344CB8AC3E}">
        <p14:creationId xmlns:p14="http://schemas.microsoft.com/office/powerpoint/2010/main" val="4008719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DD9E8-B841-47E8-94DF-B72A5F7A6163}" type="datetimeFigureOut">
              <a:rPr lang="en-US" smtClean="0"/>
              <a:t>3/15/22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3310F-E779-4885-A6C5-D11F5F182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520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DD9E8-B841-47E8-94DF-B72A5F7A6163}" type="datetimeFigureOut">
              <a:rPr lang="en-US" smtClean="0"/>
              <a:t>3/15/22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3310F-E779-4885-A6C5-D11F5F182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928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DD9E8-B841-47E8-94DF-B72A5F7A6163}" type="datetimeFigureOut">
              <a:rPr lang="en-US" smtClean="0"/>
              <a:t>3/15/22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3310F-E779-4885-A6C5-D11F5F182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217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DD9E8-B841-47E8-94DF-B72A5F7A6163}" type="datetimeFigureOut">
              <a:rPr lang="en-US" smtClean="0"/>
              <a:t>3/15/22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3310F-E779-4885-A6C5-D11F5F182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951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DD9E8-B841-47E8-94DF-B72A5F7A6163}" type="datetimeFigureOut">
              <a:rPr lang="en-US" smtClean="0"/>
              <a:t>3/15/22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3310F-E779-4885-A6C5-D11F5F182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561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DD9E8-B841-47E8-94DF-B72A5F7A6163}" type="datetimeFigureOut">
              <a:rPr lang="en-US" smtClean="0"/>
              <a:t>3/15/22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3310F-E779-4885-A6C5-D11F5F182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389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DD9E8-B841-47E8-94DF-B72A5F7A6163}" type="datetimeFigureOut">
              <a:rPr lang="en-US" smtClean="0"/>
              <a:t>3/15/22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3310F-E779-4885-A6C5-D11F5F182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661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63246" y="6354429"/>
            <a:ext cx="15295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r>
              <a:rPr lang="en-US" dirty="0"/>
              <a:t>2 April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3544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Footer /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90028" y="6356351"/>
            <a:ext cx="763771" cy="3632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|        </a:t>
            </a:r>
            <a:fld id="{6E13310F-E779-4885-A6C5-D11F5F18246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id="{036EA558-178B-4180-95DF-FB66FEE31496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4920" y="365125"/>
            <a:ext cx="1766868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629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528" userDrawn="1">
          <p15:clr>
            <a:srgbClr val="F26B43"/>
          </p15:clr>
        </p15:guide>
        <p15:guide id="3" pos="7152" userDrawn="1">
          <p15:clr>
            <a:srgbClr val="F26B43"/>
          </p15:clr>
        </p15:guide>
        <p15:guide id="4" orient="horz" pos="1080" userDrawn="1">
          <p15:clr>
            <a:srgbClr val="F26B43"/>
          </p15:clr>
        </p15:guide>
        <p15:guide id="5" orient="horz" pos="3888" userDrawn="1">
          <p15:clr>
            <a:srgbClr val="F26B43"/>
          </p15:clr>
        </p15:guide>
        <p15:guide id="6" orient="horz" pos="4008" userDrawn="1">
          <p15:clr>
            <a:srgbClr val="F26B43"/>
          </p15:clr>
        </p15:guide>
        <p15:guide id="7" orient="horz" pos="4224" userDrawn="1">
          <p15:clr>
            <a:srgbClr val="F26B43"/>
          </p15:clr>
        </p15:guide>
        <p15:guide id="8" pos="3840" userDrawn="1">
          <p15:clr>
            <a:srgbClr val="F26B43"/>
          </p15:clr>
        </p15:guide>
        <p15:guide id="9" orient="horz" pos="21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C9437-7EB1-4EA5-95AD-A9BF9D6B20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92441" y="160691"/>
            <a:ext cx="8991601" cy="1808754"/>
          </a:xfrm>
        </p:spPr>
        <p:txBody>
          <a:bodyPr>
            <a:noAutofit/>
          </a:bodyPr>
          <a:lstStyle/>
          <a:p>
            <a:pPr algn="ctr" fontAlgn="base">
              <a:lnSpc>
                <a:spcPct val="150000"/>
              </a:lnSpc>
            </a:pPr>
            <a:br>
              <a:rPr lang="en-A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AU" b="1" dirty="0">
                <a:solidFill>
                  <a:schemeClr val="accent3"/>
                </a:solidFill>
                <a:effectLst/>
                <a:ea typeface="Times New Roman" panose="02020603050405020304" pitchFamily="18" charset="0"/>
              </a:rPr>
              <a:t>Don't get turned around by political spin </a:t>
            </a:r>
            <a:endParaRPr lang="en-AU" dirty="0">
              <a:solidFill>
                <a:schemeClr val="accent3"/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FDC062-CD66-4CE1-BEC0-E060E6F6A6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73237" y="5107487"/>
            <a:ext cx="5630007" cy="1422269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sz="1700" b="1" dirty="0"/>
              <a:t>Dr Caroline Fisher</a:t>
            </a:r>
          </a:p>
          <a:p>
            <a:pPr algn="ctr"/>
            <a:r>
              <a:rPr lang="en-US" sz="1500" b="1" dirty="0"/>
              <a:t>Associate Professor, Communication</a:t>
            </a:r>
          </a:p>
          <a:p>
            <a:pPr algn="ctr"/>
            <a:r>
              <a:rPr lang="en-US" sz="1500" b="1" dirty="0"/>
              <a:t>Deputy Director, News and Media Research Centre, Faculty of Arts &amp; Design, University of Canberra</a:t>
            </a:r>
          </a:p>
          <a:p>
            <a:pPr algn="ctr"/>
            <a:r>
              <a:rPr lang="en-US" sz="1500" b="1" dirty="0"/>
              <a:t>Caroline.Fisher@canberra.edu.au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D9DCCD5-2883-4017-9FA3-35FB97AA72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2882" b="-27139"/>
          <a:stretch/>
        </p:blipFill>
        <p:spPr>
          <a:xfrm>
            <a:off x="8387246" y="160691"/>
            <a:ext cx="3493084" cy="108652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599E6E2-70ED-4FC4-AC30-04A5E13E9C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238" y="2291658"/>
            <a:ext cx="4616707" cy="2596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2237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C9437-7EB1-4EA5-95AD-A9BF9D6B20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5885" y="2141128"/>
            <a:ext cx="8481237" cy="1808754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4400" dirty="0">
                <a:latin typeface="+mn-lt"/>
              </a:rPr>
            </a:br>
            <a:br>
              <a:rPr lang="en-US" sz="4400" dirty="0">
                <a:solidFill>
                  <a:schemeClr val="accent3"/>
                </a:solidFill>
                <a:latin typeface="+mn-lt"/>
              </a:rPr>
            </a:br>
            <a:r>
              <a:rPr lang="en-US" sz="2200" dirty="0">
                <a:solidFill>
                  <a:schemeClr val="accent3"/>
                </a:solidFill>
                <a:latin typeface="+mn-lt"/>
              </a:rPr>
              <a:t>Thank you for your interest</a:t>
            </a:r>
            <a:br>
              <a:rPr lang="en-US" sz="4400" dirty="0">
                <a:solidFill>
                  <a:schemeClr val="accent3"/>
                </a:solidFill>
                <a:latin typeface="+mn-lt"/>
              </a:rPr>
            </a:br>
            <a:br>
              <a:rPr lang="en-US" sz="4400" dirty="0">
                <a:solidFill>
                  <a:schemeClr val="accent3"/>
                </a:solidFill>
                <a:latin typeface="+mn-lt"/>
              </a:rPr>
            </a:br>
            <a:r>
              <a:rPr lang="en-US" sz="4400" b="1" dirty="0">
                <a:solidFill>
                  <a:schemeClr val="accent3"/>
                </a:solidFill>
                <a:latin typeface="+mn-lt"/>
              </a:rPr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761984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526BD9F-4181-424C-9D41-59CA2D0D58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08" t="620" r="706"/>
          <a:stretch/>
        </p:blipFill>
        <p:spPr>
          <a:xfrm>
            <a:off x="70816" y="98684"/>
            <a:ext cx="12050367" cy="601457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344AB3E-6ECD-48CB-A2E8-6732655DBB4D}"/>
              </a:ext>
            </a:extLst>
          </p:cNvPr>
          <p:cNvSpPr txBox="1"/>
          <p:nvPr/>
        </p:nvSpPr>
        <p:spPr>
          <a:xfrm>
            <a:off x="5309937" y="6464968"/>
            <a:ext cx="667351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900" dirty="0"/>
              <a:t>https://theconversation.com/the-vomit-principle-the-dead-bat-the-freeze-how-political-spin-doctors-tactics-aim-to-shape-the-news-106453</a:t>
            </a:r>
          </a:p>
        </p:txBody>
      </p:sp>
    </p:spTree>
    <p:extLst>
      <p:ext uri="{BB962C8B-B14F-4D97-AF65-F5344CB8AC3E}">
        <p14:creationId xmlns:p14="http://schemas.microsoft.com/office/powerpoint/2010/main" val="23485270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14F6D-1DDF-4445-80E9-5FB905118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3"/>
                </a:solidFill>
              </a:rPr>
              <a:t>Propaganda</a:t>
            </a:r>
            <a:endParaRPr lang="en-AU" dirty="0">
              <a:solidFill>
                <a:schemeClr val="accent3"/>
              </a:solidFill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4B38FE7-599A-425E-BBD9-21EA7CF656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2365" t="14783" r="13997" b="15515"/>
          <a:stretch/>
        </p:blipFill>
        <p:spPr>
          <a:xfrm>
            <a:off x="6312568" y="4431464"/>
            <a:ext cx="3537285" cy="2061411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B611101-0F15-481B-8739-B0F19FB768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4679" y="4468263"/>
            <a:ext cx="1346319" cy="185371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EAB450E-B0B0-4269-A7C1-29FC54AEC0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9985" y="4505062"/>
            <a:ext cx="1162433" cy="181691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198331A-4E47-4B39-A24A-DCD89888E4BC}"/>
              </a:ext>
            </a:extLst>
          </p:cNvPr>
          <p:cNvSpPr txBox="1"/>
          <p:nvPr/>
        </p:nvSpPr>
        <p:spPr>
          <a:xfrm>
            <a:off x="900536" y="1854990"/>
            <a:ext cx="97434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b="1" dirty="0"/>
              <a:t>“Propaganda is the deliberate, systematic attempt to shape perceptions, manipulate cognitions, and direct behaviour to achieve a response that furthers the desired intent of the propagandist”.  </a:t>
            </a:r>
          </a:p>
          <a:p>
            <a:r>
              <a:rPr lang="en-AU" sz="900" dirty="0"/>
              <a:t>Jowett &amp; O’Donnell (2006)  What is propaganda and how does it differ from Persuasion? In, Propaganda &amp; Persuasion, Thousand Oaks, Sage, Ch. 1, p. 7.</a:t>
            </a:r>
          </a:p>
          <a:p>
            <a:endParaRPr lang="en-AU" dirty="0"/>
          </a:p>
          <a:p>
            <a:r>
              <a:rPr lang="en-AU" b="1" dirty="0"/>
              <a:t>Three elements:</a:t>
            </a:r>
          </a:p>
          <a:p>
            <a:r>
              <a:rPr lang="en-AU" b="1" dirty="0"/>
              <a:t>• Rhetoric</a:t>
            </a:r>
          </a:p>
          <a:p>
            <a:r>
              <a:rPr lang="en-AU" b="1" dirty="0"/>
              <a:t>• Myth</a:t>
            </a:r>
          </a:p>
          <a:p>
            <a:r>
              <a:rPr lang="en-AU" b="1" dirty="0"/>
              <a:t>• Symbolism</a:t>
            </a:r>
          </a:p>
          <a:p>
            <a:r>
              <a:rPr lang="en-AU" sz="900" dirty="0"/>
              <a:t>Source: </a:t>
            </a:r>
            <a:r>
              <a:rPr lang="en-AU" sz="900" dirty="0" err="1"/>
              <a:t>Lilleker</a:t>
            </a:r>
            <a:r>
              <a:rPr lang="en-AU" sz="900" dirty="0"/>
              <a:t>, D. (2006) Propaganda, in Key Concepts in Political Communication, Sage, pp. 162-165</a:t>
            </a:r>
          </a:p>
        </p:txBody>
      </p:sp>
    </p:spTree>
    <p:extLst>
      <p:ext uri="{BB962C8B-B14F-4D97-AF65-F5344CB8AC3E}">
        <p14:creationId xmlns:p14="http://schemas.microsoft.com/office/powerpoint/2010/main" val="733190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12019-726E-477F-8B65-9ACF24A8B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3"/>
                </a:solidFill>
              </a:rPr>
              <a:t>Spin</a:t>
            </a:r>
            <a:endParaRPr lang="en-AU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BE32EB-0005-4E61-AE9B-AB411239A0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sz="1800" dirty="0">
              <a:latin typeface="Times New Roman" panose="02020603050405020304" pitchFamily="18" charset="0"/>
            </a:endParaRPr>
          </a:p>
          <a:p>
            <a:endParaRPr lang="en-A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C70155-8047-4DBE-B814-985256865C10}"/>
              </a:ext>
            </a:extLst>
          </p:cNvPr>
          <p:cNvSpPr txBox="1"/>
          <p:nvPr/>
        </p:nvSpPr>
        <p:spPr>
          <a:xfrm>
            <a:off x="762000" y="1997839"/>
            <a:ext cx="9328484" cy="25391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dirty="0"/>
              <a:t>“Spinning is when a person telling a story emphasises certain facts and links them together in</a:t>
            </a:r>
          </a:p>
          <a:p>
            <a:pPr algn="ctr"/>
            <a:r>
              <a:rPr lang="en-AU" dirty="0"/>
              <a:t>ways that play to his advantage, while at the same time, downplaying or ignoring inconvenient</a:t>
            </a:r>
          </a:p>
          <a:p>
            <a:pPr algn="ctr"/>
            <a:r>
              <a:rPr lang="en-AU" dirty="0"/>
              <a:t>facts … The basic story being told is distorted but the facts are not put together so as</a:t>
            </a:r>
          </a:p>
          <a:p>
            <a:pPr algn="ctr"/>
            <a:r>
              <a:rPr lang="en-AU" dirty="0"/>
              <a:t>to tell a false story which would be a lie”</a:t>
            </a:r>
          </a:p>
          <a:p>
            <a:pPr algn="ctr"/>
            <a:r>
              <a:rPr lang="en-AU" sz="900" dirty="0"/>
              <a:t>Mearsheimer, John J. 2013. Why Leaders Lie: The Truth about Lying in International Politics. New York: Oxford University Press. pp 16-17.</a:t>
            </a:r>
          </a:p>
          <a:p>
            <a:pPr algn="ctr"/>
            <a:endParaRPr lang="en-AU" sz="900" dirty="0"/>
          </a:p>
          <a:p>
            <a:pPr algn="ctr"/>
            <a:endParaRPr lang="en-AU" sz="900" dirty="0"/>
          </a:p>
          <a:p>
            <a:pPr algn="ctr"/>
            <a:endParaRPr lang="en-AU" sz="900" dirty="0"/>
          </a:p>
          <a:p>
            <a:pPr algn="ctr"/>
            <a:endParaRPr lang="en-AU" sz="900" dirty="0"/>
          </a:p>
          <a:p>
            <a:pPr algn="ctr"/>
            <a:endParaRPr lang="en-AU" sz="900" dirty="0">
              <a:solidFill>
                <a:schemeClr val="accent3"/>
              </a:solidFill>
              <a:latin typeface="+mj-lt"/>
            </a:endParaRPr>
          </a:p>
          <a:p>
            <a:r>
              <a:rPr lang="en-AU" sz="2400" dirty="0">
                <a:solidFill>
                  <a:schemeClr val="accent3"/>
                </a:solidFill>
                <a:latin typeface="+mj-lt"/>
              </a:rPr>
              <a:t>“Alternative facts”</a:t>
            </a:r>
          </a:p>
          <a:p>
            <a:pPr algn="ctr"/>
            <a:endParaRPr lang="en-AU" sz="9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18EC08E-05CE-42FB-B569-C1C3854001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382" t="39124" r="18421" b="18537"/>
          <a:stretch/>
        </p:blipFill>
        <p:spPr>
          <a:xfrm>
            <a:off x="3625515" y="4206277"/>
            <a:ext cx="4066674" cy="2397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4601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F0F14-BFCA-4FB4-9C14-3F00422C0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chemeClr val="accent3"/>
                </a:solidFill>
              </a:rPr>
              <a:t>Politician/journalist relations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6F3938-8ED0-48DF-BF73-43276CF7D8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974305" cy="4351338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AU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“What is now universally derided as ‘spin’ is, in fact, a whole range of techniques that have evolved among politicians in response to changing media dynamics.  In essence, these techniques, though highly manipulative, are inherently defensive.  </a:t>
            </a: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AU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more the media set out to trap politicians in order to generate entertaining content, the more politicians have to resort to dubious artifice to do their jobs.”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en-A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A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Tanner, L. (2011) </a:t>
            </a:r>
            <a:r>
              <a:rPr lang="en-AU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Sideshow: Dumbing Down Democracy,</a:t>
            </a:r>
            <a:r>
              <a:rPr lang="en-A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p. 93.</a:t>
            </a:r>
          </a:p>
          <a:p>
            <a:endParaRPr lang="en-A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B04C7F-F1D8-41D4-AABB-D4C1A056A9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516" t="15001" r="18672" b="13332"/>
          <a:stretch/>
        </p:blipFill>
        <p:spPr>
          <a:xfrm>
            <a:off x="8574505" y="1500773"/>
            <a:ext cx="2863516" cy="45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0612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D3F8A-ABE9-4E1F-8EF6-29D4903FA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3"/>
                </a:solidFill>
              </a:rPr>
              <a:t>‘Covert’ spin tactics</a:t>
            </a:r>
            <a:endParaRPr lang="en-AU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8446EA-D6B2-465C-A852-E304BCB065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873" y="2173701"/>
            <a:ext cx="3043990" cy="3923047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endParaRPr lang="en-AU" sz="900" dirty="0"/>
          </a:p>
          <a:p>
            <a:r>
              <a:rPr lang="en-AU" sz="4800" dirty="0"/>
              <a:t>The leak</a:t>
            </a:r>
          </a:p>
          <a:p>
            <a:r>
              <a:rPr lang="en-AU" sz="4800" dirty="0"/>
              <a:t>The freeze</a:t>
            </a:r>
          </a:p>
          <a:p>
            <a:r>
              <a:rPr lang="en-AU" sz="4800" dirty="0"/>
              <a:t>The spray</a:t>
            </a:r>
          </a:p>
          <a:p>
            <a:r>
              <a:rPr lang="en-AU" sz="4800" dirty="0"/>
              <a:t>The drip</a:t>
            </a:r>
          </a:p>
          <a:p>
            <a:r>
              <a:rPr lang="en-AU" sz="4800" dirty="0"/>
              <a:t>Staying on message</a:t>
            </a:r>
          </a:p>
          <a:p>
            <a:r>
              <a:rPr lang="en-AU" sz="4800" dirty="0"/>
              <a:t>Pivoting</a:t>
            </a:r>
          </a:p>
          <a:p>
            <a:r>
              <a:rPr lang="en-AU" sz="4800" dirty="0"/>
              <a:t>The vomit principle</a:t>
            </a:r>
          </a:p>
          <a:p>
            <a:r>
              <a:rPr lang="en-AU" sz="4800" dirty="0"/>
              <a:t>Playing a dead bat</a:t>
            </a:r>
          </a:p>
          <a:p>
            <a:r>
              <a:rPr lang="en-AU" sz="4800" dirty="0"/>
              <a:t>The truth, but not the whole truth</a:t>
            </a:r>
          </a:p>
          <a:p>
            <a:endParaRPr lang="en-AU" sz="4800" dirty="0"/>
          </a:p>
          <a:p>
            <a:endParaRPr lang="en-AU" sz="900" dirty="0"/>
          </a:p>
          <a:p>
            <a:endParaRPr lang="en-AU" sz="900" dirty="0"/>
          </a:p>
          <a:p>
            <a:pPr marL="0" indent="0">
              <a:buNone/>
            </a:pPr>
            <a:endParaRPr lang="en-AU" sz="900" dirty="0"/>
          </a:p>
          <a:p>
            <a:pPr marL="0" indent="0">
              <a:buNone/>
            </a:pPr>
            <a:endParaRPr lang="en-AU" sz="900" dirty="0"/>
          </a:p>
          <a:p>
            <a:pPr marL="0" indent="0">
              <a:buNone/>
            </a:pPr>
            <a:endParaRPr lang="en-AU" sz="900" dirty="0"/>
          </a:p>
          <a:p>
            <a:pPr marL="0" indent="0">
              <a:buNone/>
            </a:pPr>
            <a:endParaRPr lang="en-AU" sz="900" dirty="0"/>
          </a:p>
          <a:p>
            <a:pPr marL="0" indent="0">
              <a:buNone/>
            </a:pPr>
            <a:endParaRPr lang="en-AU" sz="900" dirty="0"/>
          </a:p>
          <a:p>
            <a:pPr marL="0" indent="0">
              <a:buNone/>
            </a:pPr>
            <a:endParaRPr lang="en-AU" sz="900" dirty="0"/>
          </a:p>
          <a:p>
            <a:pPr marL="0" indent="0">
              <a:buNone/>
            </a:pPr>
            <a:endParaRPr lang="en-AU" sz="900" dirty="0"/>
          </a:p>
          <a:p>
            <a:pPr marL="0" indent="0">
              <a:buNone/>
            </a:pPr>
            <a:endParaRPr lang="en-AU" sz="900" dirty="0"/>
          </a:p>
          <a:p>
            <a:pPr marL="0" indent="0">
              <a:buNone/>
            </a:pPr>
            <a:endParaRPr lang="en-AU" sz="900" dirty="0"/>
          </a:p>
          <a:p>
            <a:pPr marL="0" indent="0">
              <a:buNone/>
            </a:pPr>
            <a:endParaRPr lang="en-AU" sz="900" dirty="0"/>
          </a:p>
          <a:p>
            <a:pPr marL="0" indent="0">
              <a:buNone/>
            </a:pPr>
            <a:endParaRPr lang="en-AU" sz="9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BC973BD-34A3-4F18-9028-11A174D71DA5}"/>
              </a:ext>
            </a:extLst>
          </p:cNvPr>
          <p:cNvSpPr txBox="1">
            <a:spLocks/>
          </p:cNvSpPr>
          <p:nvPr/>
        </p:nvSpPr>
        <p:spPr>
          <a:xfrm>
            <a:off x="6096000" y="2173702"/>
            <a:ext cx="5185611" cy="392304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2000" dirty="0"/>
              <a:t>Throwing out the bodies/taking out the garbage</a:t>
            </a:r>
          </a:p>
          <a:p>
            <a:r>
              <a:rPr lang="en-AU" sz="2000" dirty="0"/>
              <a:t>Get rid of it now</a:t>
            </a:r>
          </a:p>
          <a:p>
            <a:r>
              <a:rPr lang="en-AU" sz="2000" dirty="0"/>
              <a:t>Fire-breaking </a:t>
            </a:r>
          </a:p>
          <a:p>
            <a:r>
              <a:rPr lang="en-AU" sz="2000" dirty="0"/>
              <a:t>Dead cat bounce strategy</a:t>
            </a:r>
          </a:p>
          <a:p>
            <a:r>
              <a:rPr lang="en-AU" sz="2000" dirty="0"/>
              <a:t>Kite-flying</a:t>
            </a:r>
          </a:p>
          <a:p>
            <a:r>
              <a:rPr lang="en-AU" sz="2000" dirty="0"/>
              <a:t>Keeping out of the media/being a small target</a:t>
            </a:r>
          </a:p>
          <a:p>
            <a:r>
              <a:rPr lang="en-AU" sz="2000" dirty="0"/>
              <a:t>Flying under the radar</a:t>
            </a:r>
          </a:p>
          <a:p>
            <a:r>
              <a:rPr lang="en-AU" sz="2000" dirty="0"/>
              <a:t>Dishing dirt</a:t>
            </a:r>
          </a:p>
          <a:p>
            <a:r>
              <a:rPr lang="en-AU" sz="2000" dirty="0"/>
              <a:t>Dog-whistling</a:t>
            </a:r>
          </a:p>
          <a:p>
            <a:r>
              <a:rPr lang="en-AU" sz="2000" dirty="0"/>
              <a:t>Wedging</a:t>
            </a:r>
            <a:endParaRPr lang="en-AU" sz="900" dirty="0"/>
          </a:p>
          <a:p>
            <a:pPr marL="0" indent="0">
              <a:buFont typeface="Arial" panose="020B0604020202020204" pitchFamily="34" charset="0"/>
              <a:buNone/>
            </a:pPr>
            <a:endParaRPr lang="en-AU" sz="900" dirty="0"/>
          </a:p>
          <a:p>
            <a:pPr marL="0" indent="0">
              <a:buFont typeface="Arial" panose="020B0604020202020204" pitchFamily="34" charset="0"/>
              <a:buNone/>
            </a:pPr>
            <a:endParaRPr lang="en-AU" sz="900" dirty="0"/>
          </a:p>
          <a:p>
            <a:pPr marL="0" indent="0">
              <a:buFont typeface="Arial" panose="020B0604020202020204" pitchFamily="34" charset="0"/>
              <a:buNone/>
            </a:pPr>
            <a:endParaRPr lang="en-AU" sz="900" dirty="0"/>
          </a:p>
          <a:p>
            <a:pPr marL="0" indent="0">
              <a:buFont typeface="Arial" panose="020B0604020202020204" pitchFamily="34" charset="0"/>
              <a:buNone/>
            </a:pPr>
            <a:endParaRPr lang="en-AU" sz="900" dirty="0"/>
          </a:p>
          <a:p>
            <a:pPr marL="0" indent="0">
              <a:buFont typeface="Arial" panose="020B0604020202020204" pitchFamily="34" charset="0"/>
              <a:buNone/>
            </a:pPr>
            <a:endParaRPr lang="en-AU" sz="900" dirty="0"/>
          </a:p>
          <a:p>
            <a:pPr marL="0" indent="0">
              <a:buFont typeface="Arial" panose="020B0604020202020204" pitchFamily="34" charset="0"/>
              <a:buNone/>
            </a:pPr>
            <a:endParaRPr lang="en-AU" sz="900" dirty="0"/>
          </a:p>
          <a:p>
            <a:pPr marL="0" indent="0">
              <a:buFont typeface="Arial" panose="020B0604020202020204" pitchFamily="34" charset="0"/>
              <a:buNone/>
            </a:pPr>
            <a:endParaRPr lang="en-AU" sz="900" dirty="0"/>
          </a:p>
          <a:p>
            <a:pPr marL="0" indent="0">
              <a:buFont typeface="Arial" panose="020B0604020202020204" pitchFamily="34" charset="0"/>
              <a:buNone/>
            </a:pPr>
            <a:endParaRPr lang="en-AU" sz="900" dirty="0"/>
          </a:p>
          <a:p>
            <a:pPr marL="0" indent="0">
              <a:buFont typeface="Arial" panose="020B0604020202020204" pitchFamily="34" charset="0"/>
              <a:buNone/>
            </a:pPr>
            <a:endParaRPr lang="en-AU" sz="900" dirty="0"/>
          </a:p>
          <a:p>
            <a:pPr marL="0" indent="0">
              <a:buFont typeface="Arial" panose="020B0604020202020204" pitchFamily="34" charset="0"/>
              <a:buNone/>
            </a:pPr>
            <a:endParaRPr lang="en-AU" sz="900" dirty="0"/>
          </a:p>
          <a:p>
            <a:pPr marL="0" indent="0">
              <a:buFont typeface="Arial" panose="020B0604020202020204" pitchFamily="34" charset="0"/>
              <a:buNone/>
            </a:pPr>
            <a:endParaRPr lang="en-AU" sz="900" dirty="0"/>
          </a:p>
        </p:txBody>
      </p:sp>
    </p:spTree>
    <p:extLst>
      <p:ext uri="{BB962C8B-B14F-4D97-AF65-F5344CB8AC3E}">
        <p14:creationId xmlns:p14="http://schemas.microsoft.com/office/powerpoint/2010/main" val="32435907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751F9-FEF8-4321-99D1-6870D8765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chemeClr val="accent3"/>
                </a:solidFill>
              </a:rPr>
              <a:t>Authenticity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897957A-2EEA-422B-863A-3C7B896380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2174" t="16157" r="14039" b="8159"/>
          <a:stretch/>
        </p:blipFill>
        <p:spPr>
          <a:xfrm>
            <a:off x="714375" y="2419350"/>
            <a:ext cx="4527199" cy="2852258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4776BF6-6B54-4032-BFFB-19D0CA8F49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9325" y="2324100"/>
            <a:ext cx="4773974" cy="335926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27FA6A0-12B8-44F2-BB40-089BE3C9D361}"/>
              </a:ext>
            </a:extLst>
          </p:cNvPr>
          <p:cNvSpPr txBox="1"/>
          <p:nvPr/>
        </p:nvSpPr>
        <p:spPr>
          <a:xfrm>
            <a:off x="6096000" y="6063915"/>
            <a:ext cx="513347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900" dirty="0"/>
              <a:t>https://www.youtube.com/watch?v=uqsoWbQewIo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B63699A-9BD0-4328-B238-AB04B2353987}"/>
              </a:ext>
            </a:extLst>
          </p:cNvPr>
          <p:cNvSpPr txBox="1"/>
          <p:nvPr/>
        </p:nvSpPr>
        <p:spPr>
          <a:xfrm>
            <a:off x="553453" y="5683366"/>
            <a:ext cx="441157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900" dirty="0"/>
              <a:t>https://www.youtube.com/watch?v=nyfKIy1oZkI</a:t>
            </a:r>
          </a:p>
        </p:txBody>
      </p:sp>
    </p:spTree>
    <p:extLst>
      <p:ext uri="{BB962C8B-B14F-4D97-AF65-F5344CB8AC3E}">
        <p14:creationId xmlns:p14="http://schemas.microsoft.com/office/powerpoint/2010/main" val="14538361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5320A-688F-426D-9B72-460251232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chemeClr val="accent3"/>
                </a:solidFill>
              </a:rPr>
              <a:t>Strategic lying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395A1F-E910-4B5C-932E-AB10F37488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276600" cy="4351338"/>
          </a:xfrm>
        </p:spPr>
        <p:txBody>
          <a:bodyPr>
            <a:normAutofit fontScale="55000" lnSpcReduction="20000"/>
          </a:bodyPr>
          <a:lstStyle/>
          <a:p>
            <a:r>
              <a:rPr lang="en-AU" sz="3500" dirty="0"/>
              <a:t>Intentional lie – the more outrageous the better</a:t>
            </a:r>
          </a:p>
          <a:p>
            <a:r>
              <a:rPr lang="en-AU" sz="3500" dirty="0"/>
              <a:t>Designed to capture the media attention and hold it through rebuttal.</a:t>
            </a:r>
          </a:p>
          <a:p>
            <a:r>
              <a:rPr lang="en-AU" sz="3500" dirty="0"/>
              <a:t>Each rebuttal reinforces the original lie.</a:t>
            </a:r>
          </a:p>
          <a:p>
            <a:r>
              <a:rPr lang="en-AU" sz="3500" dirty="0"/>
              <a:t>Spread through social media </a:t>
            </a:r>
          </a:p>
          <a:p>
            <a:r>
              <a:rPr lang="en-AU" sz="3500" dirty="0"/>
              <a:t>Amplified by the mainstream media</a:t>
            </a:r>
          </a:p>
          <a:p>
            <a:r>
              <a:rPr lang="en-AU" sz="3500" dirty="0"/>
              <a:t>Lies spread faster - harder to scrutinise and debunk.</a:t>
            </a:r>
          </a:p>
          <a:p>
            <a:r>
              <a:rPr lang="en-AU" sz="3500" dirty="0"/>
              <a:t>The repetition of the lie through rebuttal, reinforces the claim in people’s minds. </a:t>
            </a:r>
          </a:p>
          <a:p>
            <a:pPr marL="0" indent="0">
              <a:buNone/>
            </a:pPr>
            <a:endParaRPr lang="en-A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38E7D3-9F64-4913-882D-A376522AB8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2595" y="207427"/>
            <a:ext cx="3745617" cy="195738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6378F44-DF99-4EFA-A029-742E69038F7E}"/>
              </a:ext>
            </a:extLst>
          </p:cNvPr>
          <p:cNvSpPr txBox="1"/>
          <p:nvPr/>
        </p:nvSpPr>
        <p:spPr>
          <a:xfrm>
            <a:off x="561474" y="6176962"/>
            <a:ext cx="112776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1200" dirty="0"/>
              <a:t>Gaber, I., &amp; Fisher, C. (2021). “Strategic lying”: The case of Brexit and the 2019 UK election. The International Journal of Press/Politics, 1940161221994100.</a:t>
            </a:r>
          </a:p>
          <a:p>
            <a:r>
              <a:rPr lang="en-AU" sz="1200" dirty="0"/>
              <a:t>https://theconversation.com/strategic-lies-deliberate-untruths-used-as-a-political-tactic-new-study-159723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A8EB49-3A49-4664-8CBD-A02956538C76}"/>
              </a:ext>
            </a:extLst>
          </p:cNvPr>
          <p:cNvSpPr txBox="1"/>
          <p:nvPr/>
        </p:nvSpPr>
        <p:spPr>
          <a:xfrm>
            <a:off x="5582655" y="2391109"/>
            <a:ext cx="6312565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dirty="0"/>
              <a:t>UK: Brexit campaign</a:t>
            </a:r>
          </a:p>
          <a:p>
            <a:r>
              <a:rPr lang="en-AU" dirty="0"/>
              <a:t>“We send the EU £350 million a week. Let’s fund our NHS instead”</a:t>
            </a:r>
          </a:p>
          <a:p>
            <a:endParaRPr lang="en-AU" dirty="0"/>
          </a:p>
          <a:p>
            <a:r>
              <a:rPr lang="en-AU" dirty="0"/>
              <a:t>US: Trump</a:t>
            </a:r>
          </a:p>
          <a:p>
            <a:r>
              <a:rPr lang="en-AU" dirty="0"/>
              <a:t>- Election steal</a:t>
            </a:r>
          </a:p>
          <a:p>
            <a:r>
              <a:rPr lang="en-AU" dirty="0"/>
              <a:t>- “</a:t>
            </a:r>
            <a:r>
              <a:rPr lang="en-AU" dirty="0" err="1"/>
              <a:t>Birther</a:t>
            </a:r>
            <a:r>
              <a:rPr lang="en-AU" dirty="0"/>
              <a:t>” controversy</a:t>
            </a:r>
          </a:p>
          <a:p>
            <a:endParaRPr lang="en-AU" dirty="0"/>
          </a:p>
          <a:p>
            <a:r>
              <a:rPr lang="en-AU" dirty="0"/>
              <a:t>AUS:</a:t>
            </a:r>
          </a:p>
          <a:p>
            <a:r>
              <a:rPr lang="en-AU" dirty="0"/>
              <a:t>- </a:t>
            </a:r>
            <a:r>
              <a:rPr lang="en-AU" dirty="0" err="1"/>
              <a:t>Mediscare</a:t>
            </a:r>
            <a:r>
              <a:rPr lang="en-AU" dirty="0"/>
              <a:t> </a:t>
            </a:r>
          </a:p>
          <a:p>
            <a:r>
              <a:rPr lang="en-AU" dirty="0"/>
              <a:t>- Death Tax</a:t>
            </a:r>
          </a:p>
          <a:p>
            <a:r>
              <a:rPr lang="en-AU" dirty="0"/>
              <a:t>- Chinese influence over ALP </a:t>
            </a:r>
          </a:p>
        </p:txBody>
      </p:sp>
    </p:spTree>
    <p:extLst>
      <p:ext uri="{BB962C8B-B14F-4D97-AF65-F5344CB8AC3E}">
        <p14:creationId xmlns:p14="http://schemas.microsoft.com/office/powerpoint/2010/main" val="41014471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80ADB-647A-4CC1-AA65-F0A4D4ECA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3"/>
                </a:solidFill>
              </a:rPr>
              <a:t>References</a:t>
            </a:r>
            <a:endParaRPr lang="en-AU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C21A25-DE08-43C6-BC7D-F4E10D412A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GB" dirty="0"/>
          </a:p>
          <a:p>
            <a:r>
              <a:rPr lang="en-AU" sz="1700" dirty="0"/>
              <a:t>Clarke, Harold D., David Sanders, Marianne C. Stewart, and Paul </a:t>
            </a:r>
            <a:r>
              <a:rPr lang="en-AU" sz="1700" dirty="0" err="1"/>
              <a:t>Whiteley</a:t>
            </a:r>
            <a:r>
              <a:rPr lang="en-AU" sz="1700" dirty="0"/>
              <a:t>. 2015. Austerity and Political Choice in Britain. London: Palgrave MacMillan.</a:t>
            </a:r>
          </a:p>
          <a:p>
            <a:r>
              <a:rPr lang="en-AU" sz="1700" dirty="0" err="1"/>
              <a:t>Enli</a:t>
            </a:r>
            <a:r>
              <a:rPr lang="en-AU" sz="1700" dirty="0"/>
              <a:t>, G. (2014). Mediated authenticity. Peter Lang Incorporated.</a:t>
            </a:r>
          </a:p>
          <a:p>
            <a:r>
              <a:rPr lang="en-AU" sz="1700" dirty="0"/>
              <a:t>Fisher, C. (2017). Re-assessing the “Public's Right to Know” The shift from journalism to political PR. Journalism Studies, 18(3), 358-375.</a:t>
            </a:r>
          </a:p>
          <a:p>
            <a:r>
              <a:rPr lang="en-AU" sz="1700" dirty="0"/>
              <a:t>Frankfurt, Harry. 2005. On Bullshit. Princeton: Princeton University Press.</a:t>
            </a:r>
          </a:p>
          <a:p>
            <a:r>
              <a:rPr lang="en-AU" sz="1700" dirty="0"/>
              <a:t>Gaber, I. (2000). Government by spin: an analysis of the process. Media, Culture &amp; Society, 22(4), 507-518.</a:t>
            </a:r>
          </a:p>
          <a:p>
            <a:r>
              <a:rPr lang="en-AU" sz="1700" dirty="0"/>
              <a:t>Gaber, I., &amp; Fisher, C. (2021). “Strategic lying”: The case of Brexit and the 2019 UK election. The International Journal of Press/Politics, 1940161221994100.</a:t>
            </a:r>
          </a:p>
          <a:p>
            <a:r>
              <a:rPr lang="en-AU" sz="1700" dirty="0"/>
              <a:t>Jowett &amp; O’Donnell (2006)  What is propaganda and how does it differ from Persuasion? In, Propaganda &amp; Persuasion, Thousand Oaks, Sage, Ch. 1, p. 7</a:t>
            </a:r>
          </a:p>
          <a:p>
            <a:r>
              <a:rPr lang="en-AU" sz="1700" dirty="0"/>
              <a:t>Kellner, D. (2018). Donald Trump and the politics of lying. In Post-Truth, Fake News (pp. 89-100). </a:t>
            </a:r>
            <a:r>
              <a:rPr lang="en-AU" sz="1700"/>
              <a:t>Springer, Singapore.</a:t>
            </a:r>
            <a:endParaRPr lang="en-AU" sz="1700" dirty="0"/>
          </a:p>
          <a:p>
            <a:r>
              <a:rPr lang="en-AU" sz="1700" dirty="0" err="1"/>
              <a:t>Lilleker</a:t>
            </a:r>
            <a:r>
              <a:rPr lang="en-AU" sz="1700" dirty="0"/>
              <a:t>, D. (2006) Propaganda, in Key Concepts in Political Communication, Sage, pp.162-165</a:t>
            </a:r>
          </a:p>
          <a:p>
            <a:r>
              <a:rPr lang="en-AU" sz="1700" dirty="0"/>
              <a:t>Mearsheimer, John J. 2013. Why Leaders Lie: The Truth about Lying in International Politics. New York: Oxford University Press. pp 16-17.</a:t>
            </a:r>
          </a:p>
          <a:p>
            <a:endParaRPr lang="en-AU" sz="1700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777349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414D61"/>
      </a:dk1>
      <a:lt1>
        <a:sysClr val="window" lastClr="FFFFFF"/>
      </a:lt1>
      <a:dk2>
        <a:srgbClr val="414042"/>
      </a:dk2>
      <a:lt2>
        <a:srgbClr val="F2F2F2"/>
      </a:lt2>
      <a:accent1>
        <a:srgbClr val="009ABC"/>
      </a:accent1>
      <a:accent2>
        <a:srgbClr val="92D6E3"/>
      </a:accent2>
      <a:accent3>
        <a:srgbClr val="006C91"/>
      </a:accent3>
      <a:accent4>
        <a:srgbClr val="FFCC32"/>
      </a:accent4>
      <a:accent5>
        <a:srgbClr val="00A79D"/>
      </a:accent5>
      <a:accent6>
        <a:srgbClr val="F15F5C"/>
      </a:accent6>
      <a:hlink>
        <a:srgbClr val="0563C1"/>
      </a:hlink>
      <a:folHlink>
        <a:srgbClr val="954F72"/>
      </a:folHlink>
    </a:clrScheme>
    <a:fontScheme name="UC">
      <a:majorFont>
        <a:latin typeface="Calibri BOLD"/>
        <a:ea typeface=""/>
        <a:cs typeface=""/>
      </a:majorFont>
      <a:minorFont>
        <a:latin typeface="Calibri Ligh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C FAD Presentation Template New.potx" id="{4F790A45-9608-4851-8D49-9AE5631355D4}" vid="{FD6C199B-C952-4B4D-A7CE-86573D3AA14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2778</TotalTime>
  <Words>870</Words>
  <Application>Microsoft Macintosh PowerPoint</Application>
  <PresentationFormat>Widescreen</PresentationFormat>
  <Paragraphs>111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BOLD</vt:lpstr>
      <vt:lpstr>Calibri Light</vt:lpstr>
      <vt:lpstr>Times New Roman</vt:lpstr>
      <vt:lpstr>Office Theme</vt:lpstr>
      <vt:lpstr> Don't get turned around by political spin </vt:lpstr>
      <vt:lpstr>PowerPoint Presentation</vt:lpstr>
      <vt:lpstr>Propaganda</vt:lpstr>
      <vt:lpstr>Spin</vt:lpstr>
      <vt:lpstr>Politician/journalist relations</vt:lpstr>
      <vt:lpstr>‘Covert’ spin tactics</vt:lpstr>
      <vt:lpstr>Authenticity</vt:lpstr>
      <vt:lpstr>Strategic lying  </vt:lpstr>
      <vt:lpstr>References</vt:lpstr>
      <vt:lpstr>  Thank you for your interest  Q&amp;A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AUSTRALIAN REGIONAL JOURNALISTS: What they need and how they see the future</dc:title>
  <dc:creator>Caroline.Fisher</dc:creator>
  <cp:lastModifiedBy>Jeff Hertrick</cp:lastModifiedBy>
  <cp:revision>69</cp:revision>
  <dcterms:created xsi:type="dcterms:W3CDTF">2020-07-01T03:47:33Z</dcterms:created>
  <dcterms:modified xsi:type="dcterms:W3CDTF">2022-03-15T14:13:04Z</dcterms:modified>
</cp:coreProperties>
</file>