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sldIdLst>
    <p:sldId id="259" r:id="rId2"/>
    <p:sldId id="263" r:id="rId3"/>
    <p:sldId id="265" r:id="rId4"/>
    <p:sldId id="260" r:id="rId5"/>
    <p:sldId id="257" r:id="rId6"/>
    <p:sldId id="267" r:id="rId7"/>
    <p:sldId id="261" r:id="rId8"/>
    <p:sldId id="266" r:id="rId9"/>
    <p:sldId id="268" r:id="rId10"/>
    <p:sldId id="270" r:id="rId11"/>
    <p:sldId id="269" r:id="rId12"/>
    <p:sldId id="271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22"/>
    <p:restoredTop sz="95853"/>
  </p:normalViewPr>
  <p:slideViewPr>
    <p:cSldViewPr snapToGrid="0" snapToObjects="1">
      <p:cViewPr>
        <p:scale>
          <a:sx n="73" d="100"/>
          <a:sy n="73" d="100"/>
        </p:scale>
        <p:origin x="1792" y="2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4C7B-3C95-2348-8645-9C6E27011F1D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5D31-B231-7E42-ACC0-2256A508B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7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29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emf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1FCB5E4-E26F-4841-936E-84BBB66AF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9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221A0D3-1FA6-844B-8BA0-11D996287F03}"/>
              </a:ext>
            </a:extLst>
          </p:cNvPr>
          <p:cNvSpPr/>
          <p:nvPr/>
        </p:nvSpPr>
        <p:spPr>
          <a:xfrm>
            <a:off x="-198783" y="2743200"/>
            <a:ext cx="12761844" cy="411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A17566C-8F29-0A47-8284-EDFEA25E6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57" y="-69821"/>
            <a:ext cx="12192001" cy="683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23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A3C4C0-C5B4-D247-8CD9-F0661C7E3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7651F43E-8C57-A842-A8B8-6E327D28A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125B05D-5085-B746-A7B7-CBD8C762674D}"/>
              </a:ext>
            </a:extLst>
          </p:cNvPr>
          <p:cNvSpPr txBox="1"/>
          <p:nvPr/>
        </p:nvSpPr>
        <p:spPr>
          <a:xfrm>
            <a:off x="1537049" y="26256"/>
            <a:ext cx="11399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Intergenerational epigenetics?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93550C3-20AE-6247-AFA2-5742A748B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05" b="33600"/>
          <a:stretch/>
        </p:blipFill>
        <p:spPr>
          <a:xfrm>
            <a:off x="361166" y="1002319"/>
            <a:ext cx="11434821" cy="47302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28803" y="5851402"/>
            <a:ext cx="585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A</a:t>
            </a:r>
            <a:endParaRPr lang="en-US" sz="5400" dirty="0"/>
          </a:p>
        </p:txBody>
      </p:sp>
      <p:sp>
        <p:nvSpPr>
          <p:cNvPr id="14" name="TextBox 13"/>
          <p:cNvSpPr txBox="1"/>
          <p:nvPr/>
        </p:nvSpPr>
        <p:spPr>
          <a:xfrm>
            <a:off x="4196864" y="5851402"/>
            <a:ext cx="5613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B</a:t>
            </a:r>
            <a:endParaRPr lang="en-US" sz="5400" dirty="0"/>
          </a:p>
        </p:txBody>
      </p:sp>
      <p:sp>
        <p:nvSpPr>
          <p:cNvPr id="15" name="TextBox 14"/>
          <p:cNvSpPr txBox="1"/>
          <p:nvPr/>
        </p:nvSpPr>
        <p:spPr>
          <a:xfrm>
            <a:off x="6638935" y="5851402"/>
            <a:ext cx="553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C</a:t>
            </a:r>
            <a:endParaRPr lang="en-US" sz="5400" dirty="0"/>
          </a:p>
        </p:txBody>
      </p:sp>
      <p:sp>
        <p:nvSpPr>
          <p:cNvPr id="16" name="TextBox 15"/>
          <p:cNvSpPr txBox="1"/>
          <p:nvPr/>
        </p:nvSpPr>
        <p:spPr>
          <a:xfrm>
            <a:off x="9366741" y="5851402"/>
            <a:ext cx="6110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D</a:t>
            </a:r>
            <a:endParaRPr lang="en-US" sz="54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125B05D-5085-B746-A7B7-CBD8C762674D}"/>
              </a:ext>
            </a:extLst>
          </p:cNvPr>
          <p:cNvSpPr txBox="1"/>
          <p:nvPr/>
        </p:nvSpPr>
        <p:spPr>
          <a:xfrm>
            <a:off x="1689449" y="178656"/>
            <a:ext cx="11399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Intergenerational </a:t>
            </a:r>
            <a:r>
              <a:rPr lang="en-US" sz="4800" smtClean="0"/>
              <a:t>effects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1919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708" y="-249865"/>
            <a:ext cx="9073661" cy="753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7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cxnSp>
        <p:nvCxnSpPr>
          <p:cNvPr id="5" name="Straight Arrow Connector 4"/>
          <p:cNvCxnSpPr/>
          <p:nvPr/>
        </p:nvCxnSpPr>
        <p:spPr>
          <a:xfrm flipV="1">
            <a:off x="1811216" y="1600200"/>
            <a:ext cx="7455876" cy="2760785"/>
          </a:xfrm>
          <a:prstGeom prst="straightConnector1">
            <a:avLst/>
          </a:prstGeom>
          <a:ln w="7302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93550C3-20AE-6247-AFA2-5742A748B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44" t="50802" r="80399" b="33600"/>
          <a:stretch/>
        </p:blipFill>
        <p:spPr>
          <a:xfrm>
            <a:off x="615462" y="3736733"/>
            <a:ext cx="1195754" cy="1248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" t="8924" r="5427" b="5606"/>
          <a:stretch/>
        </p:blipFill>
        <p:spPr>
          <a:xfrm>
            <a:off x="9460521" y="158262"/>
            <a:ext cx="2376517" cy="189913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811216" y="3974122"/>
            <a:ext cx="7417776" cy="386863"/>
          </a:xfrm>
          <a:prstGeom prst="straightConnector1">
            <a:avLst/>
          </a:prstGeom>
          <a:ln w="7302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095935" y="1978212"/>
            <a:ext cx="1287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Normative</a:t>
            </a:r>
            <a:endParaRPr lang="en-US" sz="2000"/>
          </a:p>
        </p:txBody>
      </p:sp>
      <p:grpSp>
        <p:nvGrpSpPr>
          <p:cNvPr id="18" name="Group 17"/>
          <p:cNvGrpSpPr/>
          <p:nvPr/>
        </p:nvGrpSpPr>
        <p:grpSpPr>
          <a:xfrm>
            <a:off x="9445644" y="2743200"/>
            <a:ext cx="2368512" cy="3635680"/>
            <a:chOff x="9445644" y="2743200"/>
            <a:chExt cx="2368512" cy="363568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6" r="18029" b="10680"/>
            <a:stretch/>
          </p:blipFill>
          <p:spPr>
            <a:xfrm>
              <a:off x="9445644" y="2743200"/>
              <a:ext cx="2368512" cy="323557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0254200" y="5978770"/>
              <a:ext cx="8386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At risk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242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B9567E-E128-B44B-A5BB-D12365CD8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C77CF2-94A1-1D4D-BE41-DF376332F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39D2DE-87B6-0D45-A505-A8BBB1A8FA0F}"/>
              </a:ext>
            </a:extLst>
          </p:cNvPr>
          <p:cNvSpPr txBox="1"/>
          <p:nvPr/>
        </p:nvSpPr>
        <p:spPr>
          <a:xfrm>
            <a:off x="2308227" y="863470"/>
            <a:ext cx="73334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Funding and Research Support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C1A1CD5-E868-B143-910D-C869F00A7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" y="5585320"/>
            <a:ext cx="5745480" cy="1070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6FEEC14-8B3B-5E49-81B5-31E558F33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692773"/>
            <a:ext cx="6096000" cy="8558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EBD7966-76D8-1448-A754-52F612F2F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23" y="2570370"/>
            <a:ext cx="3756274" cy="9233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FAB66FA-8B97-5A4E-8A5A-A4F9CB29D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7179" y="3525658"/>
            <a:ext cx="5811764" cy="855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6A28B18-35F3-7342-9509-737518D52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4308" y="4349542"/>
            <a:ext cx="4709271" cy="112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CEBBD4-E749-FC4D-B34C-9C59522AF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6EB828-C886-0B4A-922B-36C6858E9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94A98A-D740-7B4A-B827-886804B48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5328"/>
            <a:ext cx="12662452" cy="7606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523" y="1283675"/>
            <a:ext cx="5398477" cy="539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52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CEBBD4-E749-FC4D-B34C-9C59522AF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6EB828-C886-0B4A-922B-36C6858E9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94A98A-D740-7B4A-B827-886804B48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5328"/>
            <a:ext cx="12662452" cy="7606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EBB2F96-0893-2D4B-8935-2F15D9CB9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76" y="-515328"/>
            <a:ext cx="11112500" cy="284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C429418-87CD-FA44-9ABE-DF36BD248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142" y="2329472"/>
            <a:ext cx="10314167" cy="45697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061D016-7E93-1547-97A3-D544D2E9CA1F}"/>
              </a:ext>
            </a:extLst>
          </p:cNvPr>
          <p:cNvSpPr/>
          <p:nvPr/>
        </p:nvSpPr>
        <p:spPr>
          <a:xfrm>
            <a:off x="6502400" y="2329472"/>
            <a:ext cx="4985909" cy="4528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9E34408-D139-024D-9D94-5A586608A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722" y="252493"/>
            <a:ext cx="9839739" cy="660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41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5263345-A520-D046-99A3-DFE6E04CD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006" y="4053655"/>
            <a:ext cx="4673642" cy="27963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10E5569-2DB0-4145-9BFF-9B92931F1D1E}"/>
              </a:ext>
            </a:extLst>
          </p:cNvPr>
          <p:cNvSpPr txBox="1"/>
          <p:nvPr/>
        </p:nvSpPr>
        <p:spPr>
          <a:xfrm>
            <a:off x="365257" y="4983378"/>
            <a:ext cx="33889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G</a:t>
            </a:r>
            <a:r>
              <a:rPr lang="en-US" sz="4800" dirty="0"/>
              <a:t>enetic risk</a:t>
            </a:r>
            <a:endParaRPr lang="en-US" sz="80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DD925CF-D331-E24D-AE77-3CB4E75AF0EF}"/>
              </a:ext>
            </a:extLst>
          </p:cNvPr>
          <p:cNvSpPr txBox="1"/>
          <p:nvPr/>
        </p:nvSpPr>
        <p:spPr>
          <a:xfrm>
            <a:off x="365257" y="2645111"/>
            <a:ext cx="35956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E</a:t>
            </a:r>
            <a:r>
              <a:rPr lang="en-US" sz="4800" dirty="0"/>
              <a:t>nvironment</a:t>
            </a:r>
            <a:endParaRPr lang="en-US" sz="800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077217A-F357-DB46-938E-520C52DC38A5}"/>
              </a:ext>
            </a:extLst>
          </p:cNvPr>
          <p:cNvSpPr txBox="1"/>
          <p:nvPr/>
        </p:nvSpPr>
        <p:spPr>
          <a:xfrm>
            <a:off x="365257" y="306844"/>
            <a:ext cx="60662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D</a:t>
            </a:r>
            <a:r>
              <a:rPr lang="en-US" sz="4800" dirty="0"/>
              <a:t>evelopmental Timing</a:t>
            </a:r>
            <a:endParaRPr lang="en-US" sz="8000" dirty="0"/>
          </a:p>
        </p:txBody>
      </p:sp>
      <p:sp>
        <p:nvSpPr>
          <p:cNvPr id="15" name="Lightning Bolt 14">
            <a:extLst>
              <a:ext uri="{FF2B5EF4-FFF2-40B4-BE49-F238E27FC236}">
                <a16:creationId xmlns="" xmlns:a16="http://schemas.microsoft.com/office/drawing/2014/main" id="{01B206E4-985E-0440-8CA6-AB8E9F3CC82C}"/>
              </a:ext>
            </a:extLst>
          </p:cNvPr>
          <p:cNvSpPr/>
          <p:nvPr/>
        </p:nvSpPr>
        <p:spPr>
          <a:xfrm>
            <a:off x="8500352" y="2241360"/>
            <a:ext cx="1147156" cy="1113906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45FC759-FB4D-0942-87B0-874EE49972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98"/>
          <a:stretch/>
        </p:blipFill>
        <p:spPr>
          <a:xfrm>
            <a:off x="6680331" y="2329038"/>
            <a:ext cx="1759061" cy="12506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AD589C1-225C-C845-AC32-A9F0CC121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6583" y="2167928"/>
            <a:ext cx="1504613" cy="15046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B5FE62A-667B-D643-A811-005B269B8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345" y="-26827"/>
            <a:ext cx="3981566" cy="199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1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69E874-84B5-EA40-8586-2447CB271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2E99DC1F-2048-8D42-A5A3-39B0FF5D4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BEA5CCC-E8D4-D341-9C66-FDB39C7732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975"/>
          <a:stretch/>
        </p:blipFill>
        <p:spPr>
          <a:xfrm>
            <a:off x="431519" y="1379304"/>
            <a:ext cx="4184570" cy="1955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CE73D7A-4D22-AC4F-B4CB-0585184FE7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11" t="7896" r="11060" b="52593"/>
          <a:stretch/>
        </p:blipFill>
        <p:spPr>
          <a:xfrm>
            <a:off x="5482060" y="1799303"/>
            <a:ext cx="6538784" cy="42656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9E9CB5A-1479-6144-9939-EABFC539F8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5" t="15794" r="60913" b="53651"/>
          <a:stretch/>
        </p:blipFill>
        <p:spPr>
          <a:xfrm>
            <a:off x="171156" y="3311917"/>
            <a:ext cx="2801956" cy="1955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4EF8043-D3FA-504B-973D-8864A34304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07" t="32302" r="45802" b="37143"/>
          <a:stretch/>
        </p:blipFill>
        <p:spPr>
          <a:xfrm>
            <a:off x="2134008" y="4679586"/>
            <a:ext cx="3019854" cy="18046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D44D96A-0532-6D48-A100-6C06B4F5FB79}"/>
              </a:ext>
            </a:extLst>
          </p:cNvPr>
          <p:cNvSpPr txBox="1"/>
          <p:nvPr/>
        </p:nvSpPr>
        <p:spPr>
          <a:xfrm>
            <a:off x="1243455" y="335279"/>
            <a:ext cx="11399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Translational research approach</a:t>
            </a:r>
          </a:p>
        </p:txBody>
      </p:sp>
    </p:spTree>
    <p:extLst>
      <p:ext uri="{BB962C8B-B14F-4D97-AF65-F5344CB8AC3E}">
        <p14:creationId xmlns:p14="http://schemas.microsoft.com/office/powerpoint/2010/main" val="285100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41B84F-8C70-B247-BF6C-AB478035B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145FBAF1-77EE-7E40-AAAB-7C8D81281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DA8556B-BCBC-1B41-9C13-8E20B145BBC4}"/>
              </a:ext>
            </a:extLst>
          </p:cNvPr>
          <p:cNvSpPr txBox="1"/>
          <p:nvPr/>
        </p:nvSpPr>
        <p:spPr>
          <a:xfrm>
            <a:off x="447041" y="335279"/>
            <a:ext cx="11399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Epigenetics: biochemical modifications that alter how genes are expressed but do not change DNA sequence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36F7144-6CCB-9044-9D57-5546ABE698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2" t="16871" b="8016"/>
          <a:stretch/>
        </p:blipFill>
        <p:spPr>
          <a:xfrm>
            <a:off x="4768648" y="1717712"/>
            <a:ext cx="8715228" cy="49332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128B260-D9A3-9048-875C-0C93AF8B346D}"/>
              </a:ext>
            </a:extLst>
          </p:cNvPr>
          <p:cNvSpPr txBox="1"/>
          <p:nvPr/>
        </p:nvSpPr>
        <p:spPr>
          <a:xfrm>
            <a:off x="570273" y="2621280"/>
            <a:ext cx="2686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DNA methylation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6FF36C2-1779-084B-8310-C7599F33DB2D}"/>
              </a:ext>
            </a:extLst>
          </p:cNvPr>
          <p:cNvSpPr txBox="1"/>
          <p:nvPr/>
        </p:nvSpPr>
        <p:spPr>
          <a:xfrm>
            <a:off x="610912" y="4118795"/>
            <a:ext cx="3359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Histone modifications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6B5AA82-8D0D-9F46-8C6A-59B0A84DE868}"/>
              </a:ext>
            </a:extLst>
          </p:cNvPr>
          <p:cNvSpPr txBox="1"/>
          <p:nvPr/>
        </p:nvSpPr>
        <p:spPr>
          <a:xfrm>
            <a:off x="635263" y="5644622"/>
            <a:ext cx="3447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Small noncoding RNAs</a:t>
            </a:r>
          </a:p>
        </p:txBody>
      </p:sp>
    </p:spTree>
    <p:extLst>
      <p:ext uri="{BB962C8B-B14F-4D97-AF65-F5344CB8AC3E}">
        <p14:creationId xmlns:p14="http://schemas.microsoft.com/office/powerpoint/2010/main" val="847724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51E45-FA24-3B4E-8910-0AD70D176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88625A-0692-3445-9028-4E55C42B5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E36CA05-D8F2-614B-97C9-3F13818AE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13" y="10666"/>
            <a:ext cx="11803987" cy="684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0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A3C4C0-C5B4-D247-8CD9-F0661C7E3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7651F43E-8C57-A842-A8B8-6E327D28A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125B05D-5085-B746-A7B7-CBD8C762674D}"/>
              </a:ext>
            </a:extLst>
          </p:cNvPr>
          <p:cNvSpPr txBox="1"/>
          <p:nvPr/>
        </p:nvSpPr>
        <p:spPr>
          <a:xfrm>
            <a:off x="1537049" y="26256"/>
            <a:ext cx="11399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Intergenerational </a:t>
            </a:r>
            <a:r>
              <a:rPr lang="en-US" sz="4800" dirty="0" smtClean="0"/>
              <a:t>epigenetics?</a:t>
            </a:r>
            <a:endParaRPr lang="en-US" sz="4800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93550C3-20AE-6247-AFA2-5742A748B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05" b="33600"/>
          <a:stretch/>
        </p:blipFill>
        <p:spPr>
          <a:xfrm>
            <a:off x="361166" y="1002319"/>
            <a:ext cx="11434821" cy="47302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28803" y="5851402"/>
            <a:ext cx="585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A</a:t>
            </a:r>
            <a:endParaRPr lang="en-US" sz="5400" dirty="0"/>
          </a:p>
        </p:txBody>
      </p:sp>
      <p:sp>
        <p:nvSpPr>
          <p:cNvPr id="14" name="TextBox 13"/>
          <p:cNvSpPr txBox="1"/>
          <p:nvPr/>
        </p:nvSpPr>
        <p:spPr>
          <a:xfrm>
            <a:off x="4196864" y="5851402"/>
            <a:ext cx="585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A</a:t>
            </a:r>
            <a:endParaRPr lang="en-US" sz="5400" dirty="0"/>
          </a:p>
        </p:txBody>
      </p:sp>
      <p:sp>
        <p:nvSpPr>
          <p:cNvPr id="15" name="TextBox 14"/>
          <p:cNvSpPr txBox="1"/>
          <p:nvPr/>
        </p:nvSpPr>
        <p:spPr>
          <a:xfrm>
            <a:off x="6638935" y="5851402"/>
            <a:ext cx="585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A</a:t>
            </a:r>
            <a:endParaRPr lang="en-US" sz="5400" dirty="0"/>
          </a:p>
        </p:txBody>
      </p:sp>
      <p:sp>
        <p:nvSpPr>
          <p:cNvPr id="16" name="TextBox 15"/>
          <p:cNvSpPr txBox="1"/>
          <p:nvPr/>
        </p:nvSpPr>
        <p:spPr>
          <a:xfrm>
            <a:off x="9366741" y="5851402"/>
            <a:ext cx="585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A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8816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</TotalTime>
  <Words>54</Words>
  <Application>Microsoft Macintosh PowerPoint</Application>
  <PresentationFormat>Widescreen</PresentationFormat>
  <Paragraphs>22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Bale, Tracy</dc:creator>
  <cp:lastModifiedBy>Bale, Tracy</cp:lastModifiedBy>
  <cp:revision>20</cp:revision>
  <dcterms:created xsi:type="dcterms:W3CDTF">2022-02-20T17:00:07Z</dcterms:created>
  <dcterms:modified xsi:type="dcterms:W3CDTF">2022-02-23T16:37:15Z</dcterms:modified>
</cp:coreProperties>
</file>