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4" r:id="rId3"/>
    <p:sldId id="285" r:id="rId4"/>
    <p:sldId id="313" r:id="rId5"/>
    <p:sldId id="270" r:id="rId6"/>
    <p:sldId id="281" r:id="rId7"/>
    <p:sldId id="279" r:id="rId8"/>
    <p:sldId id="311" r:id="rId9"/>
    <p:sldId id="315" r:id="rId10"/>
    <p:sldId id="314" r:id="rId11"/>
    <p:sldId id="277" r:id="rId12"/>
    <p:sldId id="27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06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14">
          <p15:clr>
            <a:srgbClr val="9AA0A6"/>
          </p15:clr>
        </p15:guide>
        <p15:guide id="4" orient="horz" pos="271">
          <p15:clr>
            <a:srgbClr val="9AA0A6"/>
          </p15:clr>
        </p15:guide>
        <p15:guide id="5" orient="horz" pos="576">
          <p15:clr>
            <a:srgbClr val="9AA0A6"/>
          </p15:clr>
        </p15:guide>
        <p15:guide id="6" pos="576">
          <p15:clr>
            <a:srgbClr val="9AA0A6"/>
          </p15:clr>
        </p15:guide>
        <p15:guide id="7" pos="490">
          <p15:clr>
            <a:srgbClr val="9AA0A6"/>
          </p15:clr>
        </p15:guide>
        <p15:guide id="8" pos="2976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D0C28D-2382-4409-BCBC-17381722F13A}">
  <a:tblStyle styleId="{A3D0C28D-2382-4409-BCBC-17381722F1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9"/>
    <p:restoredTop sz="86408" autoAdjust="0"/>
  </p:normalViewPr>
  <p:slideViewPr>
    <p:cSldViewPr snapToGrid="0">
      <p:cViewPr varScale="1">
        <p:scale>
          <a:sx n="141" d="100"/>
          <a:sy n="141" d="100"/>
        </p:scale>
        <p:origin x="608" y="176"/>
      </p:cViewPr>
      <p:guideLst>
        <p:guide orient="horz" pos="906"/>
        <p:guide pos="2880"/>
        <p:guide orient="horz" pos="714"/>
        <p:guide orient="horz" pos="271"/>
        <p:guide orient="horz" pos="576"/>
        <p:guide pos="576"/>
        <p:guide pos="490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50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F85A87-266B-4F44-ACA0-2122098C3A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6B575-9DA0-0347-BE71-4BD4E15B3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85655-DAF4-4347-9547-F1A0E983FC21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0E514-E4AE-A841-90CE-79D359F743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40855-F454-6440-AE6C-1200EE8338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AB9B7-A48C-154B-8B4D-39130347F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01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94245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graph/?g=FLFJ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fd699b52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fd699b52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dc25a0d66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dc25a0d66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fred.stlouisfed.org</a:t>
            </a:r>
            <a:r>
              <a:rPr lang="en-US" dirty="0"/>
              <a:t>/graph/?g=</a:t>
            </a:r>
            <a:r>
              <a:rPr lang="en-US" dirty="0" err="1"/>
              <a:t>JcSp</a:t>
            </a:r>
            <a:endParaRPr lang="en-US" dirty="0"/>
          </a:p>
          <a:p>
            <a:r>
              <a:rPr lang="en-US" dirty="0"/>
              <a:t>Pre-pandemic level regained by Q2 2021</a:t>
            </a:r>
          </a:p>
          <a:p>
            <a:r>
              <a:rPr lang="en-US" dirty="0"/>
              <a:t>Excellent data source: St. Louis Fed (FRED) </a:t>
            </a:r>
          </a:p>
        </p:txBody>
      </p:sp>
    </p:spTree>
    <p:extLst>
      <p:ext uri="{BB962C8B-B14F-4D97-AF65-F5344CB8AC3E}">
        <p14:creationId xmlns:p14="http://schemas.microsoft.com/office/powerpoint/2010/main" val="1753603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Pre-pandemic level regained by August 2020!!</a:t>
            </a:r>
          </a:p>
          <a:p>
            <a:r>
              <a:rPr lang="en-US" dirty="0"/>
              <a:t>Answering the question: Supply or Demand? </a:t>
            </a:r>
          </a:p>
          <a:p>
            <a:r>
              <a:rPr lang="en-US" dirty="0"/>
              <a:t>https://</a:t>
            </a:r>
            <a:r>
              <a:rPr lang="en-US" dirty="0" err="1"/>
              <a:t>fred.stlouisfed.org</a:t>
            </a:r>
            <a:r>
              <a:rPr lang="en-US" dirty="0"/>
              <a:t>/graph/?g=</a:t>
            </a:r>
            <a:r>
              <a:rPr lang="en-US" dirty="0" err="1"/>
              <a:t>FQMl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90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Income doesn’t go down</a:t>
            </a:r>
            <a:r>
              <a:rPr lang="en-US"/>
              <a:t>, driven </a:t>
            </a:r>
            <a:r>
              <a:rPr lang="en-US" dirty="0"/>
              <a:t>by government </a:t>
            </a:r>
            <a:r>
              <a:rPr lang="en-US" dirty="0" err="1"/>
              <a:t>tranfers</a:t>
            </a:r>
            <a:r>
              <a:rPr lang="en-US" dirty="0"/>
              <a:t>. Savings rates went up impressively. </a:t>
            </a:r>
          </a:p>
          <a:p>
            <a:r>
              <a:rPr lang="en-US" dirty="0"/>
              <a:t>https://</a:t>
            </a:r>
            <a:r>
              <a:rPr lang="en-US" dirty="0" err="1"/>
              <a:t>fred.stlouisfed.org</a:t>
            </a:r>
            <a:r>
              <a:rPr lang="en-US" dirty="0"/>
              <a:t>/graph/?g=</a:t>
            </a:r>
            <a:r>
              <a:rPr lang="en-US" dirty="0" err="1"/>
              <a:t>LQaF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71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years of data. Monthly, seasonally adjusted. Note how boring until March 2020</a:t>
            </a:r>
          </a:p>
          <a:p>
            <a:r>
              <a:rPr lang="en-US" dirty="0"/>
              <a:t>January 2020=100. Note: Services account for 60% of PCE (was 64%), Nondurables about 24% (was 22%), Durables about 16% (was 14%).</a:t>
            </a:r>
          </a:p>
          <a:p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https://fred.stlouisfed.org/graph/?g=FLFJ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7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www.flexport.com</a:t>
            </a:r>
            <a:r>
              <a:rPr lang="en-US" dirty="0"/>
              <a:t>/research/post-covid/</a:t>
            </a:r>
          </a:p>
          <a:p>
            <a:r>
              <a:rPr lang="en-US" dirty="0"/>
              <a:t>New release out next week. We know PCE fell in December.</a:t>
            </a:r>
          </a:p>
        </p:txBody>
      </p:sp>
    </p:spTree>
    <p:extLst>
      <p:ext uri="{BB962C8B-B14F-4D97-AF65-F5344CB8AC3E}">
        <p14:creationId xmlns:p14="http://schemas.microsoft.com/office/powerpoint/2010/main" val="2123727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Not a monthly release. From a study we did, so a little older. </a:t>
            </a:r>
          </a:p>
        </p:txBody>
      </p:sp>
    </p:spTree>
    <p:extLst>
      <p:ext uri="{BB962C8B-B14F-4D97-AF65-F5344CB8AC3E}">
        <p14:creationId xmlns:p14="http://schemas.microsoft.com/office/powerpoint/2010/main" val="998593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a forthcoming Flexport research report. </a:t>
            </a:r>
          </a:p>
          <a:p>
            <a:r>
              <a:rPr lang="en-US" dirty="0"/>
              <a:t>Flexport calculations based on BEA data, using separate </a:t>
            </a:r>
            <a:r>
              <a:rPr lang="en-US" dirty="0" err="1"/>
              <a:t>PCE_Goods</a:t>
            </a:r>
            <a:r>
              <a:rPr lang="en-US" dirty="0"/>
              <a:t> and </a:t>
            </a:r>
            <a:r>
              <a:rPr lang="en-US" dirty="0" err="1"/>
              <a:t>PCE_Services</a:t>
            </a:r>
            <a:r>
              <a:rPr lang="en-US" dirty="0"/>
              <a:t> deflators</a:t>
            </a:r>
          </a:p>
        </p:txBody>
      </p:sp>
    </p:spTree>
    <p:extLst>
      <p:ext uri="{BB962C8B-B14F-4D97-AF65-F5344CB8AC3E}">
        <p14:creationId xmlns:p14="http://schemas.microsoft.com/office/powerpoint/2010/main" val="2910815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www.flexport.com</a:t>
            </a:r>
            <a:r>
              <a:rPr lang="en-US" dirty="0"/>
              <a:t>/research/ocean-timeliness-indicator/</a:t>
            </a:r>
          </a:p>
          <a:p>
            <a:r>
              <a:rPr lang="en-US" dirty="0"/>
              <a:t>Updated weekly, on Mondays. </a:t>
            </a:r>
          </a:p>
          <a:p>
            <a:r>
              <a:rPr lang="en-US" dirty="0"/>
              <a:t>TPEB = Asia to North America. FEWB = Asia to Europe. </a:t>
            </a:r>
          </a:p>
        </p:txBody>
      </p:sp>
    </p:spTree>
    <p:extLst>
      <p:ext uri="{BB962C8B-B14F-4D97-AF65-F5344CB8AC3E}">
        <p14:creationId xmlns:p14="http://schemas.microsoft.com/office/powerpoint/2010/main" val="397889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OLD">
  <p:cSld name="TITLE_2">
    <p:bg>
      <p:bgPr>
        <a:solidFill>
          <a:srgbClr val="24303E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1324175" y="3214325"/>
            <a:ext cx="60180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title" idx="2"/>
          </p:nvPr>
        </p:nvSpPr>
        <p:spPr>
          <a:xfrm>
            <a:off x="1324175" y="3427325"/>
            <a:ext cx="60180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8C1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title" idx="3"/>
          </p:nvPr>
        </p:nvSpPr>
        <p:spPr>
          <a:xfrm>
            <a:off x="2261075" y="1446700"/>
            <a:ext cx="41442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5DAB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 idx="4"/>
          </p:nvPr>
        </p:nvSpPr>
        <p:spPr>
          <a:xfrm>
            <a:off x="589925" y="1656700"/>
            <a:ext cx="74865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2599" y="4616989"/>
            <a:ext cx="1026631" cy="227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2"/>
          <p:cNvCxnSpPr/>
          <p:nvPr/>
        </p:nvCxnSpPr>
        <p:spPr>
          <a:xfrm>
            <a:off x="4140875" y="3040736"/>
            <a:ext cx="384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r="5392" b="4397"/>
          <a:stretch/>
        </p:blipFill>
        <p:spPr>
          <a:xfrm>
            <a:off x="5132800" y="226100"/>
            <a:ext cx="4011199" cy="4917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Y_IMG 1-03">
  <p:cSld name="TITLE_AND_BODY_3_1_1">
    <p:bg>
      <p:bgPr>
        <a:solidFill>
          <a:srgbClr val="24303E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58809" y="-280475"/>
            <a:ext cx="42690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359909" y="1151425"/>
            <a:ext cx="4269000" cy="18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■"/>
              <a:defRPr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●"/>
              <a:defRPr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●"/>
              <a:defRPr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●"/>
              <a:defRPr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●"/>
              <a:defRPr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●"/>
              <a:defRPr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●"/>
              <a:defRPr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●"/>
              <a:defRPr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292100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ts val="1000"/>
              <a:buFont typeface="Helvetica Neue"/>
              <a:buChar char="●"/>
              <a:defRPr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/>
          <p:nvPr/>
        </p:nvSpPr>
        <p:spPr>
          <a:xfrm>
            <a:off x="5714075" y="0"/>
            <a:ext cx="3448200" cy="5143500"/>
          </a:xfrm>
          <a:prstGeom prst="rect">
            <a:avLst/>
          </a:prstGeom>
          <a:solidFill>
            <a:srgbClr val="E9EB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4724575"/>
            <a:ext cx="223200" cy="2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82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Y_IMG 2-01">
  <p:cSld name="TITLE_AND_BODY_3_2_1">
    <p:bg>
      <p:bgPr>
        <a:solidFill>
          <a:srgbClr val="24303E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4724575"/>
            <a:ext cx="223200" cy="2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404479" y="479475"/>
            <a:ext cx="26070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ubTitle" idx="1"/>
          </p:nvPr>
        </p:nvSpPr>
        <p:spPr>
          <a:xfrm>
            <a:off x="404486" y="247900"/>
            <a:ext cx="39678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5DAB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/>
          <p:nvPr/>
        </p:nvSpPr>
        <p:spPr>
          <a:xfrm>
            <a:off x="3375550" y="0"/>
            <a:ext cx="5768400" cy="5143500"/>
          </a:xfrm>
          <a:prstGeom prst="rect">
            <a:avLst/>
          </a:prstGeom>
          <a:solidFill>
            <a:srgbClr val="E9EB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ubTitle" idx="2"/>
          </p:nvPr>
        </p:nvSpPr>
        <p:spPr>
          <a:xfrm>
            <a:off x="404486" y="1215825"/>
            <a:ext cx="39678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B8C1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82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Y_IMG 2-02">
  <p:cSld name="TITLE_AND_BODY_3_1_2">
    <p:bg>
      <p:bgPr>
        <a:solidFill>
          <a:srgbClr val="24303E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E9EB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4724575"/>
            <a:ext cx="223200" cy="2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404479" y="479475"/>
            <a:ext cx="26070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404486" y="247900"/>
            <a:ext cx="39678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5DAB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3375550" y="0"/>
            <a:ext cx="5768400" cy="5143500"/>
          </a:xfrm>
          <a:prstGeom prst="rect">
            <a:avLst/>
          </a:prstGeom>
          <a:solidFill>
            <a:srgbClr val="E9EB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2"/>
          </p:nvPr>
        </p:nvSpPr>
        <p:spPr>
          <a:xfrm>
            <a:off x="404486" y="1215825"/>
            <a:ext cx="39678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B8C1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82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Y_IMG 2-03">
  <p:cSld name="TITLE_AND_BODY_3_1_1_1">
    <p:bg>
      <p:bgPr>
        <a:solidFill>
          <a:srgbClr val="24303E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4724575"/>
            <a:ext cx="223200" cy="2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404479" y="479475"/>
            <a:ext cx="26070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404486" y="247900"/>
            <a:ext cx="39678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5DAB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3375550" y="0"/>
            <a:ext cx="5768400" cy="5143500"/>
          </a:xfrm>
          <a:prstGeom prst="rect">
            <a:avLst/>
          </a:prstGeom>
          <a:solidFill>
            <a:srgbClr val="E9EB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2"/>
          </p:nvPr>
        </p:nvSpPr>
        <p:spPr>
          <a:xfrm>
            <a:off x="404486" y="1215825"/>
            <a:ext cx="39678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B8C1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82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Y_Blank-01">
  <p:cSld name="TITLE_AND_BODY_2">
    <p:bg>
      <p:bgPr>
        <a:solidFill>
          <a:srgbClr val="24303E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 rotWithShape="1">
          <a:blip r:embed="rId2">
            <a:alphaModFix/>
          </a:blip>
          <a:srcRect l="690" t="690" r="690" b="680"/>
          <a:stretch/>
        </p:blipFill>
        <p:spPr>
          <a:xfrm>
            <a:off x="0" y="0"/>
            <a:ext cx="91439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8425094" y="4759225"/>
            <a:ext cx="3555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724575"/>
            <a:ext cx="223200" cy="2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82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Y_Blank-02">
  <p:cSld name="TITLE_AND_BODY_2_1">
    <p:bg>
      <p:bgPr>
        <a:solidFill>
          <a:srgbClr val="24303E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425094" y="4759225"/>
            <a:ext cx="3555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4724575"/>
            <a:ext cx="223200" cy="2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82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_TEXT 01">
  <p:cSld name="BLANK_1">
    <p:bg>
      <p:bgPr>
        <a:solidFill>
          <a:srgbClr val="F3F3F3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425094" y="4759225"/>
            <a:ext cx="3555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724575"/>
            <a:ext cx="223200" cy="2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404489" y="882925"/>
            <a:ext cx="82863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6B74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404489" y="479475"/>
            <a:ext cx="82863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2"/>
          </p:nvPr>
        </p:nvSpPr>
        <p:spPr>
          <a:xfrm>
            <a:off x="404489" y="247900"/>
            <a:ext cx="82863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5DAB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3"/>
          </p:nvPr>
        </p:nvSpPr>
        <p:spPr>
          <a:xfrm>
            <a:off x="402336" y="1289304"/>
            <a:ext cx="8286300" cy="3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303E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4303E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4303E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4303E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4303E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4303E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4303E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4303E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292100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24303E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_TEXT 02">
  <p:cSld name="BLANK_1_2">
    <p:bg>
      <p:bgPr>
        <a:solidFill>
          <a:srgbClr val="F3F3F3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8425094" y="4759225"/>
            <a:ext cx="3555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724575"/>
            <a:ext cx="223200" cy="2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>
            <a:spLocks noGrp="1"/>
          </p:cNvSpPr>
          <p:nvPr>
            <p:ph type="subTitle" idx="1"/>
          </p:nvPr>
        </p:nvSpPr>
        <p:spPr>
          <a:xfrm>
            <a:off x="404489" y="882925"/>
            <a:ext cx="82863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6B74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404489" y="479475"/>
            <a:ext cx="82863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2"/>
          </p:nvPr>
        </p:nvSpPr>
        <p:spPr>
          <a:xfrm>
            <a:off x="404489" y="247900"/>
            <a:ext cx="82863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5DAB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3"/>
          </p:nvPr>
        </p:nvSpPr>
        <p:spPr>
          <a:xfrm>
            <a:off x="402336" y="1289304"/>
            <a:ext cx="8286300" cy="3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5959"/>
              </a:buClr>
              <a:buSzPts val="1200"/>
              <a:buFont typeface="Helvetica Neue"/>
              <a:buChar char="■"/>
              <a:defRPr sz="1200" b="1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○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292100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TEXT 01">
  <p:cSld name="BLANK_1_3"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425094" y="4759225"/>
            <a:ext cx="3555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724575"/>
            <a:ext cx="223200" cy="2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404489" y="882925"/>
            <a:ext cx="82863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6B74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404489" y="479475"/>
            <a:ext cx="82863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2"/>
          </p:nvPr>
        </p:nvSpPr>
        <p:spPr>
          <a:xfrm>
            <a:off x="404489" y="247900"/>
            <a:ext cx="82863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5DAB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3"/>
          </p:nvPr>
        </p:nvSpPr>
        <p:spPr>
          <a:xfrm>
            <a:off x="402336" y="1289304"/>
            <a:ext cx="8286300" cy="3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303E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4303E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4303E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4303E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4303E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4303E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4303E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4303E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292100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24303E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TEXT 02">
  <p:cSld name="BLANK_1_2_1"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425094" y="4759225"/>
            <a:ext cx="3555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724575"/>
            <a:ext cx="223200" cy="2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>
            <a:spLocks noGrp="1"/>
          </p:cNvSpPr>
          <p:nvPr>
            <p:ph type="subTitle" idx="1"/>
          </p:nvPr>
        </p:nvSpPr>
        <p:spPr>
          <a:xfrm>
            <a:off x="404489" y="882925"/>
            <a:ext cx="82863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6B74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404489" y="479475"/>
            <a:ext cx="82863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2"/>
          </p:nvPr>
        </p:nvSpPr>
        <p:spPr>
          <a:xfrm>
            <a:off x="404489" y="247900"/>
            <a:ext cx="82863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5DAB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3"/>
          </p:nvPr>
        </p:nvSpPr>
        <p:spPr>
          <a:xfrm>
            <a:off x="402336" y="1289304"/>
            <a:ext cx="8286300" cy="3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5959"/>
              </a:buClr>
              <a:buSzPts val="1200"/>
              <a:buFont typeface="Helvetica Neue"/>
              <a:buChar char="■"/>
              <a:defRPr sz="1200" b="1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○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292100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TITLE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324175" y="3214325"/>
            <a:ext cx="60180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/>
          </p:nvPr>
        </p:nvSpPr>
        <p:spPr>
          <a:xfrm>
            <a:off x="1324175" y="3427325"/>
            <a:ext cx="60180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8C1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3"/>
          </p:nvPr>
        </p:nvSpPr>
        <p:spPr>
          <a:xfrm>
            <a:off x="2261075" y="1446700"/>
            <a:ext cx="41442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5DAB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4"/>
          </p:nvPr>
        </p:nvSpPr>
        <p:spPr>
          <a:xfrm>
            <a:off x="589925" y="1656700"/>
            <a:ext cx="74865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599" y="4616989"/>
            <a:ext cx="1026631" cy="2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_Blank">
  <p:cSld name="SECTION_HEADER_1_1_1">
    <p:bg>
      <p:bgPr>
        <a:solidFill>
          <a:srgbClr val="F3F3F3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724575"/>
            <a:ext cx="223200" cy="2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25094" y="4759225"/>
            <a:ext cx="3555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78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Blank">
  <p:cSld name="SECTION_HEADER_1_1_1_1"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724575"/>
            <a:ext cx="223200" cy="2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>
            <a:spLocks noGrp="1"/>
          </p:cNvSpPr>
          <p:nvPr>
            <p:ph type="sldNum" idx="12"/>
          </p:nvPr>
        </p:nvSpPr>
        <p:spPr>
          <a:xfrm>
            <a:off x="8425094" y="4759225"/>
            <a:ext cx="3555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78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Y_Title only">
  <p:cSld name="TITLE_AND_BODY_6">
    <p:bg>
      <p:bgPr>
        <a:solidFill>
          <a:srgbClr val="24303E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sldNum" idx="12"/>
          </p:nvPr>
        </p:nvSpPr>
        <p:spPr>
          <a:xfrm>
            <a:off x="8425094" y="4759225"/>
            <a:ext cx="3555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402336" y="475488"/>
            <a:ext cx="83175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4724575"/>
            <a:ext cx="223200" cy="2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82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Title only">
  <p:cSld name="BLANK_1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402336" y="475500"/>
            <a:ext cx="84330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4303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sldNum" idx="12"/>
          </p:nvPr>
        </p:nvSpPr>
        <p:spPr>
          <a:xfrm>
            <a:off x="8425094" y="4759225"/>
            <a:ext cx="3555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724575"/>
            <a:ext cx="223200" cy="2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NAVY">
  <p:cSld name="TITLE_AND_BODY_2_2">
    <p:bg>
      <p:bgPr>
        <a:solidFill>
          <a:srgbClr val="24303E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/>
        </p:nvSpPr>
        <p:spPr>
          <a:xfrm>
            <a:off x="8425094" y="4759225"/>
            <a:ext cx="3555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700" b="1">
              <a:solidFill>
                <a:srgbClr val="FA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463259" y="403271"/>
            <a:ext cx="38709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460850" y="317750"/>
            <a:ext cx="7329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42" name="Google Shape;14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4724575"/>
            <a:ext cx="223200" cy="2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82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TITLE_2_1">
    <p:bg>
      <p:bgPr>
        <a:solidFill>
          <a:srgbClr val="24303E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-25" y="821550"/>
            <a:ext cx="9144000" cy="3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4724575"/>
            <a:ext cx="223200" cy="2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25094" y="4759225"/>
            <a:ext cx="3555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TITLE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1864650"/>
            <a:ext cx="6437100" cy="2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25094" y="4759225"/>
            <a:ext cx="3555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 idx="2"/>
          </p:nvPr>
        </p:nvSpPr>
        <p:spPr>
          <a:xfrm>
            <a:off x="457200" y="1346200"/>
            <a:ext cx="64371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5DAB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724575"/>
            <a:ext cx="223200" cy="2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">
  <p:cSld name="TITLE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64371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724575"/>
            <a:ext cx="223200" cy="2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25094" y="4759225"/>
            <a:ext cx="3555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Y_TEXT 01" type="tx">
  <p:cSld name="TITLE_AND_BODY">
    <p:bg>
      <p:bgPr>
        <a:solidFill>
          <a:srgbClr val="24303E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25094" y="4759225"/>
            <a:ext cx="3555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4724575"/>
            <a:ext cx="223200" cy="2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>
            <a:off x="404489" y="882925"/>
            <a:ext cx="82863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B8C1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04489" y="479475"/>
            <a:ext cx="82863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2"/>
          </p:nvPr>
        </p:nvSpPr>
        <p:spPr>
          <a:xfrm>
            <a:off x="404489" y="247900"/>
            <a:ext cx="82863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5DAB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3"/>
          </p:nvPr>
        </p:nvSpPr>
        <p:spPr>
          <a:xfrm>
            <a:off x="402336" y="1289304"/>
            <a:ext cx="8286300" cy="3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292100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82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Y_TEXT 02">
  <p:cSld name="TITLE_AND_BODY_3">
    <p:bg>
      <p:bgPr>
        <a:solidFill>
          <a:srgbClr val="24303E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25094" y="4759225"/>
            <a:ext cx="3555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buNone/>
              <a:defRPr sz="700" b="1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4724575"/>
            <a:ext cx="223200" cy="2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274320" y="1289304"/>
            <a:ext cx="8284500" cy="3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5959"/>
              </a:buClr>
              <a:buSzPts val="1200"/>
              <a:buFont typeface="Helvetica Neue"/>
              <a:buChar char="■"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ubTitle" idx="2"/>
          </p:nvPr>
        </p:nvSpPr>
        <p:spPr>
          <a:xfrm>
            <a:off x="402336" y="882925"/>
            <a:ext cx="82863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B8C1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402336" y="479475"/>
            <a:ext cx="82863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3"/>
          </p:nvPr>
        </p:nvSpPr>
        <p:spPr>
          <a:xfrm>
            <a:off x="402336" y="247900"/>
            <a:ext cx="82863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5DAB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82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Y_IMG 1-01">
  <p:cSld name="TITLE_AND_BODY_3_2">
    <p:bg>
      <p:bgPr>
        <a:solidFill>
          <a:srgbClr val="24303E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4724575"/>
            <a:ext cx="223200" cy="2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402336" y="1289300"/>
            <a:ext cx="5041500" cy="3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292100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5714075" y="0"/>
            <a:ext cx="3448200" cy="5143500"/>
          </a:xfrm>
          <a:prstGeom prst="rect">
            <a:avLst/>
          </a:prstGeom>
          <a:solidFill>
            <a:srgbClr val="E9EB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2"/>
          </p:nvPr>
        </p:nvSpPr>
        <p:spPr>
          <a:xfrm>
            <a:off x="404489" y="882925"/>
            <a:ext cx="51267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B8C1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404489" y="479475"/>
            <a:ext cx="51267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3"/>
          </p:nvPr>
        </p:nvSpPr>
        <p:spPr>
          <a:xfrm>
            <a:off x="404489" y="247900"/>
            <a:ext cx="51267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5DAB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82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Y_IMG 1-02">
  <p:cSld name="TITLE_AND_BODY_3_1">
    <p:bg>
      <p:bgPr>
        <a:solidFill>
          <a:srgbClr val="24303E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4724575"/>
            <a:ext cx="223200" cy="2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74320" y="1289300"/>
            <a:ext cx="5214300" cy="3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5959"/>
              </a:buClr>
              <a:buSzPts val="1200"/>
              <a:buFont typeface="Helvetica Neue"/>
              <a:buChar char="■"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292100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FA5959"/>
              </a:buClr>
              <a:buSzPts val="1000"/>
              <a:buFont typeface="Helvetica Neue"/>
              <a:buChar char="●"/>
              <a:def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5714075" y="0"/>
            <a:ext cx="3448200" cy="5143500"/>
          </a:xfrm>
          <a:prstGeom prst="rect">
            <a:avLst/>
          </a:prstGeom>
          <a:solidFill>
            <a:srgbClr val="E9EB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2"/>
          </p:nvPr>
        </p:nvSpPr>
        <p:spPr>
          <a:xfrm>
            <a:off x="402336" y="882925"/>
            <a:ext cx="51297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B8C1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B8C1C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B8C1C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B8C1C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B8C1C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B8C1C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B8C1C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B8C1C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B8C1CB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02336" y="479475"/>
            <a:ext cx="51297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ubTitle" idx="3"/>
          </p:nvPr>
        </p:nvSpPr>
        <p:spPr>
          <a:xfrm>
            <a:off x="402336" y="247900"/>
            <a:ext cx="51297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5DAB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5DAB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82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1" r:id="rId23"/>
    <p:sldLayoutId id="2147483672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export.com/research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title" idx="3"/>
          </p:nvPr>
        </p:nvSpPr>
        <p:spPr>
          <a:xfrm>
            <a:off x="419325" y="3137625"/>
            <a:ext cx="4144200" cy="5039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9 February 2022</a:t>
            </a:r>
            <a:br>
              <a:rPr lang="en" dirty="0"/>
            </a:br>
            <a:br>
              <a:rPr lang="en" dirty="0"/>
            </a:br>
            <a:r>
              <a:rPr lang="en" dirty="0"/>
              <a:t>Phil Levy, Chief Economist</a:t>
            </a:r>
            <a:endParaRPr dirty="0"/>
          </a:p>
        </p:txBody>
      </p:sp>
      <p:sp>
        <p:nvSpPr>
          <p:cNvPr id="148" name="Google Shape;148;p27"/>
          <p:cNvSpPr txBox="1">
            <a:spLocks noGrp="1"/>
          </p:cNvSpPr>
          <p:nvPr>
            <p:ph type="title" idx="4"/>
          </p:nvPr>
        </p:nvSpPr>
        <p:spPr>
          <a:xfrm>
            <a:off x="419325" y="2096325"/>
            <a:ext cx="6070500" cy="10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Logistics Under Pressure</a:t>
            </a:r>
            <a:r>
              <a:rPr lang="en" sz="3600" dirty="0">
                <a:solidFill>
                  <a:srgbClr val="FA5959"/>
                </a:solidFill>
              </a:rPr>
              <a:t>.</a:t>
            </a:r>
            <a:endParaRPr sz="3600" dirty="0">
              <a:solidFill>
                <a:srgbClr val="FA595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</a:t>
            </a:fld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145627"/>
            <a:ext cx="2706985" cy="2656827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Flexport </a:t>
            </a:r>
            <a:br>
              <a:rPr lang="en-US" dirty="0"/>
            </a:br>
            <a:r>
              <a:rPr lang="en-US" dirty="0"/>
              <a:t>Ocean Timeliness Indicator (OTI)</a:t>
            </a:r>
            <a:br>
              <a:rPr lang="en-US" dirty="0"/>
            </a:br>
            <a:br>
              <a:rPr lang="en-US" dirty="0"/>
            </a:br>
            <a:r>
              <a:rPr lang="en-US" sz="1400" b="0" dirty="0"/>
              <a:t>February 7 Release</a:t>
            </a:r>
            <a:br>
              <a:rPr lang="en-US" sz="1400" b="0" dirty="0"/>
            </a:br>
            <a:br>
              <a:rPr lang="en-US" sz="1400" b="0" dirty="0"/>
            </a:br>
            <a:br>
              <a:rPr lang="en-US" dirty="0"/>
            </a:br>
            <a:r>
              <a:rPr lang="en-US" sz="1000" b="0" dirty="0"/>
              <a:t>Source: Flexport</a:t>
            </a:r>
            <a:br>
              <a:rPr lang="en-US" dirty="0"/>
            </a:br>
            <a:endParaRPr lang="en-US" sz="1400" b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A7EA05-586F-C140-9445-90759294E661}"/>
              </a:ext>
            </a:extLst>
          </p:cNvPr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EF99691-1959-D741-A4FA-26F1A5344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452" y="370664"/>
            <a:ext cx="5357536" cy="440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4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11</a:t>
            </a:fld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Stories to Follow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72100" y="1088678"/>
            <a:ext cx="8286300" cy="35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000"/>
              <a:buFont typeface="Helvetica Neue"/>
              <a:buChar char="●"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sz="1600" b="1" dirty="0"/>
              <a:t>Consumer Spending Power</a:t>
            </a:r>
          </a:p>
          <a:p>
            <a:pPr lvl="1"/>
            <a:r>
              <a:rPr lang="en-US" sz="1400" dirty="0"/>
              <a:t>What happens after income support?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Inflation Distortions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It’s hitting different sectors differently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Big enough to make a difference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Which Part of the Supply Chain is the Problem?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It has shifted around during the pandemic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Sourcing Decisions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Are businesses really moving their supply chains around?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9566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/>
        </p:nvSpPr>
        <p:spPr>
          <a:xfrm>
            <a:off x="2404292" y="691624"/>
            <a:ext cx="41634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r>
              <a:rPr lang="en" sz="3600" b="1" dirty="0">
                <a:solidFill>
                  <a:srgbClr val="FA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 sz="3600" b="1" dirty="0">
              <a:solidFill>
                <a:srgbClr val="FA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p35"/>
          <p:cNvSpPr txBox="1">
            <a:spLocks noGrp="1"/>
          </p:cNvSpPr>
          <p:nvPr>
            <p:ph type="sldNum" idx="12"/>
          </p:nvPr>
        </p:nvSpPr>
        <p:spPr>
          <a:xfrm>
            <a:off x="8425094" y="4759225"/>
            <a:ext cx="355500" cy="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" name="Google Shape;199;p35">
            <a:extLst>
              <a:ext uri="{FF2B5EF4-FFF2-40B4-BE49-F238E27FC236}">
                <a16:creationId xmlns:a16="http://schemas.microsoft.com/office/drawing/2014/main" id="{3C5AB1C9-D26B-BE4D-AB34-0760EE61FE39}"/>
              </a:ext>
            </a:extLst>
          </p:cNvPr>
          <p:cNvSpPr txBox="1"/>
          <p:nvPr/>
        </p:nvSpPr>
        <p:spPr>
          <a:xfrm>
            <a:off x="1747319" y="2192990"/>
            <a:ext cx="5477346" cy="2333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further information and data, please visit </a:t>
            </a:r>
            <a:r>
              <a:rPr lang="en-US" sz="1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flexport.com/research</a:t>
            </a:r>
            <a:endParaRPr sz="1800" b="1" dirty="0">
              <a:solidFill>
                <a:srgbClr val="FA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3330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</a:t>
            </a:fld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2336" y="263406"/>
            <a:ext cx="8286300" cy="4551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>
          <a:xfrm>
            <a:off x="402336" y="718506"/>
            <a:ext cx="8286300" cy="3596988"/>
          </a:xfrm>
        </p:spPr>
        <p:txBody>
          <a:bodyPr/>
          <a:lstStyle/>
          <a:p>
            <a:r>
              <a:rPr lang="en-US" sz="1600" b="1" dirty="0"/>
              <a:t>Describing the logistics crisis?</a:t>
            </a:r>
          </a:p>
          <a:p>
            <a:pPr lvl="1">
              <a:buFont typeface="Courier New"/>
              <a:buChar char="o"/>
            </a:pPr>
            <a:r>
              <a:rPr lang="en-US" sz="1400" dirty="0"/>
              <a:t>An unusually short, sharp recession</a:t>
            </a:r>
          </a:p>
          <a:p>
            <a:pPr lvl="1">
              <a:buFont typeface="Courier New"/>
              <a:buChar char="o"/>
            </a:pPr>
            <a:r>
              <a:rPr lang="en-US" sz="1400" dirty="0"/>
              <a:t>Unexpected import boom– Blank sailings and blank strings</a:t>
            </a:r>
          </a:p>
          <a:p>
            <a:pPr lvl="1">
              <a:buFont typeface="Courier New"/>
              <a:buChar char="o"/>
            </a:pPr>
            <a:r>
              <a:rPr lang="en-US" sz="1400" dirty="0"/>
              <a:t>So was it a demand boom or a supply crunch?</a:t>
            </a:r>
          </a:p>
          <a:p>
            <a:pPr>
              <a:spcBef>
                <a:spcPts val="1200"/>
              </a:spcBef>
            </a:pPr>
            <a:r>
              <a:rPr lang="en-US" sz="1600" b="1" dirty="0"/>
              <a:t>So why did goods demand go up in a steep recession? </a:t>
            </a:r>
          </a:p>
          <a:p>
            <a:pPr lvl="1">
              <a:buFont typeface="Courier New"/>
              <a:buChar char="o"/>
            </a:pPr>
            <a:r>
              <a:rPr lang="en-US" sz="1400" dirty="0"/>
              <a:t>Incomes </a:t>
            </a:r>
          </a:p>
          <a:p>
            <a:pPr lvl="1">
              <a:buFont typeface="Courier New"/>
              <a:buChar char="o"/>
            </a:pPr>
            <a:r>
              <a:rPr lang="en-US" sz="1400" dirty="0"/>
              <a:t>Preferences</a:t>
            </a:r>
          </a:p>
          <a:p>
            <a:pPr>
              <a:spcBef>
                <a:spcPts val="1200"/>
              </a:spcBef>
            </a:pPr>
            <a:r>
              <a:rPr lang="en-US" sz="1600" b="1" dirty="0"/>
              <a:t>Some story ideas</a:t>
            </a:r>
          </a:p>
          <a:p>
            <a:pPr lvl="1">
              <a:buFont typeface="Courier New"/>
              <a:buChar char="o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811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42D563-C057-D64A-A32D-12F360847C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6E2B94-3671-484A-9A97-A2B105B3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GDP Impact of the Pandemic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4C3A85A-EA10-E140-9571-F6F08C76B6D6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0D8EC605-DB3B-B04F-9EFB-8F0FE628A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94" y="1138732"/>
            <a:ext cx="8597612" cy="331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2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42D563-C057-D64A-A32D-12F360847C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6E2B94-3671-484A-9A97-A2B105B3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 then Boom in U.S. Imports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4C3A85A-EA10-E140-9571-F6F08C76B6D6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D3F9528F-A494-D14D-9348-B1F3B1E05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02" y="1003813"/>
            <a:ext cx="7567273" cy="413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0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5</a:t>
            </a:fld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Behind the Shock </a:t>
            </a:r>
            <a:r>
              <a:rPr lang="mr-IN" dirty="0"/>
              <a:t>–</a:t>
            </a:r>
            <a:r>
              <a:rPr lang="en-US" dirty="0"/>
              <a:t> Unusual Income Effects </a:t>
            </a:r>
            <a:r>
              <a:rPr lang="en-US" b="0" dirty="0"/>
              <a:t>(</a:t>
            </a:r>
            <a:r>
              <a:rPr lang="en-US" b="0" i="1" dirty="0"/>
              <a:t>real</a:t>
            </a:r>
            <a:r>
              <a:rPr lang="en-US" b="0" dirty="0"/>
              <a:t>)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B813B473-5A06-5140-9301-CE67485DC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94" y="1129678"/>
            <a:ext cx="8441095" cy="32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9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</a:t>
            </a:fld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850" y="260125"/>
            <a:ext cx="8286300" cy="455100"/>
          </a:xfrm>
        </p:spPr>
        <p:txBody>
          <a:bodyPr/>
          <a:lstStyle/>
          <a:p>
            <a:r>
              <a:rPr lang="en-US" dirty="0"/>
              <a:t>The Goods Boom – Especially Durables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1A962174-2E1D-1C4A-9840-654880351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94" y="906478"/>
            <a:ext cx="8644612" cy="33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0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</a:t>
            </a:fld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145627"/>
            <a:ext cx="2706985" cy="2656827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Flexport </a:t>
            </a:r>
            <a:br>
              <a:rPr lang="en-US" dirty="0"/>
            </a:br>
            <a:r>
              <a:rPr lang="en-US" dirty="0"/>
              <a:t>Post-Covid Indicator</a:t>
            </a:r>
            <a:br>
              <a:rPr lang="en-US" dirty="0"/>
            </a:br>
            <a:br>
              <a:rPr lang="en-US" dirty="0"/>
            </a:br>
            <a:r>
              <a:rPr lang="en-US" sz="1400" b="0" dirty="0"/>
              <a:t>January Release</a:t>
            </a:r>
            <a:br>
              <a:rPr lang="en-US" sz="1400" b="0" dirty="0"/>
            </a:br>
            <a:br>
              <a:rPr lang="en-US" sz="1400" b="0" dirty="0"/>
            </a:br>
            <a:br>
              <a:rPr lang="en-US" dirty="0"/>
            </a:br>
            <a:r>
              <a:rPr lang="en-US" sz="1000" b="0" dirty="0"/>
              <a:t>Sources: Flexport and US Bureau of Economic Analysis</a:t>
            </a:r>
            <a:br>
              <a:rPr lang="en-US" dirty="0"/>
            </a:br>
            <a:endParaRPr lang="en-US" sz="1400" b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A7EA05-586F-C140-9445-90759294E661}"/>
              </a:ext>
            </a:extLst>
          </p:cNvPr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4690A0F0-7F2C-8C46-B1B9-1F41DCD54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10" y="305316"/>
            <a:ext cx="5179138" cy="45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</a:t>
            </a:fld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145627"/>
            <a:ext cx="2706985" cy="2656827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Not a Purely US Phenomenon</a:t>
            </a:r>
            <a:br>
              <a:rPr lang="en-US" dirty="0"/>
            </a:br>
            <a:br>
              <a:rPr lang="en-US" dirty="0"/>
            </a:br>
            <a:br>
              <a:rPr lang="en-US" sz="1400" b="0" dirty="0"/>
            </a:br>
            <a:br>
              <a:rPr lang="en-US" sz="1400" b="0" dirty="0"/>
            </a:br>
            <a:br>
              <a:rPr lang="en-US" dirty="0"/>
            </a:br>
            <a:br>
              <a:rPr lang="en-US" dirty="0"/>
            </a:br>
            <a:endParaRPr lang="en-US" sz="1400" b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A7EA05-586F-C140-9445-90759294E661}"/>
              </a:ext>
            </a:extLst>
          </p:cNvPr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4CAEA1-B0E2-4C44-9ED5-60D5BDB5F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"/>
          <a:stretch/>
        </p:blipFill>
        <p:spPr bwMode="auto">
          <a:xfrm>
            <a:off x="2706986" y="161075"/>
            <a:ext cx="5816600" cy="484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699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</a:t>
            </a:fld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145627"/>
            <a:ext cx="2706985" cy="2656827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Sneak Preview</a:t>
            </a:r>
            <a:br>
              <a:rPr lang="en-US" dirty="0"/>
            </a:br>
            <a:r>
              <a:rPr lang="en-US" dirty="0"/>
              <a:t>Latest PCE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Inflation Matters!</a:t>
            </a:r>
            <a:br>
              <a:rPr lang="en-US" sz="1400" b="0" dirty="0"/>
            </a:br>
            <a:br>
              <a:rPr lang="en-US" sz="1400" b="0" dirty="0"/>
            </a:br>
            <a:br>
              <a:rPr lang="en-US" dirty="0"/>
            </a:br>
            <a:r>
              <a:rPr lang="en-US" sz="1000" b="0" dirty="0"/>
              <a:t>Sources: Flexport and US Bureau of Economic Analysis</a:t>
            </a:r>
            <a:br>
              <a:rPr lang="en-US" dirty="0"/>
            </a:br>
            <a:endParaRPr lang="en-US" sz="1400" b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A7EA05-586F-C140-9445-90759294E661}"/>
              </a:ext>
            </a:extLst>
          </p:cNvPr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A2580D-7BE9-3748-85C4-5E906A330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579" y="0"/>
            <a:ext cx="56245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35274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5440</TotalTime>
  <Words>503</Words>
  <Application>Microsoft Macintosh PowerPoint</Application>
  <PresentationFormat>On-screen Show (16:9)</PresentationFormat>
  <Paragraphs>66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Helvetica Neue</vt:lpstr>
      <vt:lpstr>Arial</vt:lpstr>
      <vt:lpstr>Courier New</vt:lpstr>
      <vt:lpstr>Simple Light</vt:lpstr>
      <vt:lpstr>9 February 2022  Phil Levy, Chief Economist</vt:lpstr>
      <vt:lpstr>Agenda</vt:lpstr>
      <vt:lpstr>The GDP Impact of the Pandemic</vt:lpstr>
      <vt:lpstr>Dip then Boom in U.S. Imports</vt:lpstr>
      <vt:lpstr>Behind the Shock – Unusual Income Effects (real)</vt:lpstr>
      <vt:lpstr>The Goods Boom – Especially Durables</vt:lpstr>
      <vt:lpstr> Flexport  Post-Covid Indicator  January Release   Sources: Flexport and US Bureau of Economic Analysis </vt:lpstr>
      <vt:lpstr> Not a Purely US Phenomenon      </vt:lpstr>
      <vt:lpstr> Sneak Preview Latest PCE  Inflation Matters!   Sources: Flexport and US Bureau of Economic Analysis </vt:lpstr>
      <vt:lpstr> Flexport  Ocean Timeliness Indicator (OTI)  February 7 Release   Source: Flexport </vt:lpstr>
      <vt:lpstr>Stories to Follow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 Levy, Chief Economist</dc:title>
  <dc:creator>Noriko Rogers</dc:creator>
  <cp:lastModifiedBy>Microsoft Office User</cp:lastModifiedBy>
  <cp:revision>113</cp:revision>
  <dcterms:modified xsi:type="dcterms:W3CDTF">2022-02-09T04:28:35Z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b6f68619-9cbd-421f-9a88-b9704f6fc478</vt:lpwstr>
  </property>
  <property fmtid="{D5CDD505-2E9C-101B-9397-08002B2CF9AE}" pid="3" name="MSIP_Label_b7d55830-d5b8-4888-acd0-4192fd9db857_Enabled">
    <vt:lpwstr>true</vt:lpwstr>
  </property>
  <property fmtid="{D5CDD505-2E9C-101B-9397-08002B2CF9AE}" pid="4" name="MSIP_Label_b7d55830-d5b8-4888-acd0-4192fd9db857_SetDate">
    <vt:lpwstr>2021-09-03T23:56:24Z</vt:lpwstr>
  </property>
  <property fmtid="{D5CDD505-2E9C-101B-9397-08002B2CF9AE}" pid="5" name="MSIP_Label_b7d55830-d5b8-4888-acd0-4192fd9db857_Method">
    <vt:lpwstr>Privileged</vt:lpwstr>
  </property>
  <property fmtid="{D5CDD505-2E9C-101B-9397-08002B2CF9AE}" pid="6" name="MSIP_Label_b7d55830-d5b8-4888-acd0-4192fd9db857_Name">
    <vt:lpwstr>TREASURY UNCLASSIFIED - EXTERNAL</vt:lpwstr>
  </property>
  <property fmtid="{D5CDD505-2E9C-101B-9397-08002B2CF9AE}" pid="7" name="MSIP_Label_b7d55830-d5b8-4888-acd0-4192fd9db857_SiteId">
    <vt:lpwstr>87bb2570-5c1e-4973-9c37-09257a95aeb1</vt:lpwstr>
  </property>
  <property fmtid="{D5CDD505-2E9C-101B-9397-08002B2CF9AE}" pid="8" name="MSIP_Label_b7d55830-d5b8-4888-acd0-4192fd9db857_ActionId">
    <vt:lpwstr>f084ea37-75fe-43e9-be05-3419a41d171c</vt:lpwstr>
  </property>
  <property fmtid="{D5CDD505-2E9C-101B-9397-08002B2CF9AE}" pid="9" name="MSIP_Label_b7d55830-d5b8-4888-acd0-4192fd9db857_ContentBits">
    <vt:lpwstr>1</vt:lpwstr>
  </property>
</Properties>
</file>