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6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82" r:id="rId6"/>
    <p:sldId id="262" r:id="rId7"/>
    <p:sldId id="263" r:id="rId8"/>
    <p:sldId id="264" r:id="rId9"/>
    <p:sldId id="284" r:id="rId10"/>
    <p:sldId id="266" r:id="rId11"/>
    <p:sldId id="267" r:id="rId12"/>
    <p:sldId id="283" r:id="rId13"/>
    <p:sldId id="268" r:id="rId14"/>
    <p:sldId id="265" r:id="rId15"/>
    <p:sldId id="269" r:id="rId16"/>
    <p:sldId id="270" r:id="rId17"/>
    <p:sldId id="285" r:id="rId18"/>
    <p:sldId id="286" r:id="rId19"/>
    <p:sldId id="287" r:id="rId20"/>
    <p:sldId id="288" r:id="rId21"/>
    <p:sldId id="273" r:id="rId22"/>
    <p:sldId id="271" r:id="rId23"/>
    <p:sldId id="272" r:id="rId24"/>
    <p:sldId id="289" r:id="rId25"/>
    <p:sldId id="520" r:id="rId26"/>
    <p:sldId id="275" r:id="rId27"/>
    <p:sldId id="278" r:id="rId28"/>
    <p:sldId id="521" r:id="rId29"/>
    <p:sldId id="277" r:id="rId30"/>
    <p:sldId id="279" r:id="rId31"/>
    <p:sldId id="281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7" autoAdjust="0"/>
    <p:restoredTop sz="94481" autoAdjust="0"/>
  </p:normalViewPr>
  <p:slideViewPr>
    <p:cSldViewPr snapToGrid="0">
      <p:cViewPr varScale="1">
        <p:scale>
          <a:sx n="100" d="100"/>
          <a:sy n="100" d="100"/>
        </p:scale>
        <p:origin x="191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71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380E-69BE-498A-8418-3FA2959E0E2E}" type="datetimeFigureOut">
              <a:rPr lang="en-US" smtClean="0"/>
              <a:t>11/4/21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66B91-A1D9-49A7-845D-28F212D5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7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66B91-A1D9-49A7-845D-28F212D578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80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66B91-A1D9-49A7-845D-28F212D578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86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Conveying uncertainty in poll results can be difficult; it’s easier to just say a candidate “leads” by a certain amount. But working to ensure language properly reflects the survey’s precision can help readers make sense of this, as can trying to convey the certainty of a survey through graphics.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66B91-A1D9-49A7-845D-28F212D578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82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they’re not answering your questions, they might be legitimately confused or they might be uncomfortable sharing. Either answer raises serious questions about the quality of the poll</a:t>
            </a:r>
          </a:p>
          <a:p>
            <a:endParaRPr lang="en-US" dirty="0"/>
          </a:p>
          <a:p>
            <a:r>
              <a:rPr lang="en-US" dirty="0"/>
              <a:t>AAPOR has launched a Transparency Initiative in which participants routinely disclose many details about a poll with every public release. It’s not a seal of approval of their methodology, but denotes research organizations that are meeting basic disclosure standards.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66B91-A1D9-49A7-845D-28F212D578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57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Regarding forecasts, we’re mainly referring to those that assigned Clinton win probabilities of 90% or greater. As some analysts noted before and after the election, polls in battleground states were close enough to make a Trump victory possible if polls in different states underestimated his support in the same direction. That is exactly what happened.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66B91-A1D9-49A7-845D-28F212D578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02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66B91-A1D9-49A7-845D-28F212D578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2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66B91-A1D9-49A7-845D-28F212D57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6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66B91-A1D9-49A7-845D-28F212D578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4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Conducted by Harris Interactive, whose chairman once warned poll consumers to “WATCH OUT” for Hired Gun polls</a:t>
            </a:r>
          </a:p>
          <a:p>
            <a:r>
              <a:rPr lang="en-US" dirty="0"/>
              <a:t>https://ropercenter.cornell.edu/public-perspective/ppscan/11/11041.pdf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66B91-A1D9-49A7-845D-28F212D578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77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polls you’ll come across will be conducted over the phone or online, but some are also conducted by mail or in person. Mail and in-person surveys are often high quality but they tend to have a longer turnaround time. Many international polls are conducted in person.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66B91-A1D9-49A7-845D-28F212D578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07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https://www.cdc.gov/nchs/data/nhis/earlyrelease/wireless201712.pdf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66B91-A1D9-49A7-845D-28F212D578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49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“Vote”-style surveys posted on websites, or email blasts to users of a industry-specific social network, are commonly the centerpiece of PR-pitched poll results.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66B91-A1D9-49A7-845D-28F212D578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38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“Vote”-style surveys posted on websites, or email blasts to users of a industry-specific social network, are commonly the centerpiece of PR-pitched poll results.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66B91-A1D9-49A7-845D-28F212D578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3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21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6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7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6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14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9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9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6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8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2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7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68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por.org/Transparency_Initiative.htm" TargetMode="External"/><Relationship Id="rId2" Type="http://schemas.openxmlformats.org/officeDocument/2006/relationships/hyperlink" Target="http://www.aapor.org/Education-Resources/For-Media/Online-Course-for-Journalists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wresearch.org/topic/methodological-research/survey-basics/" TargetMode="External"/><Relationship Id="rId5" Type="http://schemas.openxmlformats.org/officeDocument/2006/relationships/hyperlink" Target="http://www.ncpp.org/?q=node/4" TargetMode="External"/><Relationship Id="rId4" Type="http://schemas.openxmlformats.org/officeDocument/2006/relationships/hyperlink" Target="https://ropercenter.cornell.ed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9B2D-CDFA-4131-BEDA-DBFE9779B3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Political Polling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7CACD-26B5-4F97-9B97-C6F70B68D8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Emily Swanson, Associated Press</a:t>
            </a:r>
            <a:br>
              <a:rPr lang="en-US" dirty="0"/>
            </a:br>
            <a:r>
              <a:rPr lang="en-US" dirty="0"/>
              <a:t>Natalie Jackson, PRRI</a:t>
            </a:r>
          </a:p>
        </p:txBody>
      </p:sp>
    </p:spTree>
    <p:extLst>
      <p:ext uri="{BB962C8B-B14F-4D97-AF65-F5344CB8AC3E}">
        <p14:creationId xmlns:p14="http://schemas.microsoft.com/office/powerpoint/2010/main" val="231981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1C5C-6FF5-4D89-A756-A76564F6C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of sampling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814BD-D7FE-40F5-8FA8-22B182EA7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“plus or minus X percentage points”</a:t>
            </a:r>
          </a:p>
          <a:p>
            <a:r>
              <a:rPr lang="en-US" dirty="0"/>
              <a:t>The fewer people interviewed, the larger the margin of error</a:t>
            </a:r>
          </a:p>
          <a:p>
            <a:pPr lvl="1"/>
            <a:r>
              <a:rPr lang="en-US" dirty="0"/>
              <a:t>Higher for subgroups like men and women, whites and African Americans, and likely voters</a:t>
            </a:r>
          </a:p>
          <a:p>
            <a:r>
              <a:rPr lang="en-US" dirty="0"/>
              <a:t>What it means: For a poll with a margin of error of plus or minus 4 percentage points, we should expect the measured value to fall within 4 percentage points of the true value 95 times out of 100</a:t>
            </a:r>
          </a:p>
          <a:p>
            <a:pPr lvl="1"/>
            <a:r>
              <a:rPr lang="en-US" dirty="0"/>
              <a:t>BUT not the only source of error in polls: Question wording and order, refusal to participate, imperfect likely voter models, etc. 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42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11115-7830-4189-A642-EE19D40B4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a candidate leading?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40C5B-E969-4BB7-98A3-A31B19377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A survey margin of sampling error applies to </a:t>
            </a:r>
            <a:r>
              <a:rPr lang="en-US" b="1" dirty="0"/>
              <a:t>every</a:t>
            </a:r>
            <a:r>
              <a:rPr lang="en-US" dirty="0"/>
              <a:t> candidate or poll response</a:t>
            </a:r>
          </a:p>
          <a:p>
            <a:pPr lvl="0"/>
            <a:r>
              <a:rPr lang="en-US" dirty="0"/>
              <a:t>If the difference between two response options is </a:t>
            </a:r>
            <a:r>
              <a:rPr lang="en-US" b="1" dirty="0"/>
              <a:t>more than twice </a:t>
            </a:r>
            <a:r>
              <a:rPr lang="en-US" dirty="0"/>
              <a:t>the margin of error, then the poll shows one candidate </a:t>
            </a:r>
            <a:r>
              <a:rPr lang="en-US" b="1" dirty="0"/>
              <a:t>is leading </a:t>
            </a:r>
            <a:r>
              <a:rPr lang="en-US" dirty="0"/>
              <a:t>or one group is larger than another. </a:t>
            </a:r>
          </a:p>
          <a:p>
            <a:pPr lvl="0"/>
            <a:r>
              <a:rPr lang="en-US" dirty="0"/>
              <a:t>If the difference is </a:t>
            </a:r>
            <a:r>
              <a:rPr lang="en-US" b="1" dirty="0"/>
              <a:t>at least equal to the margin of error, but no more than twice the margin of error</a:t>
            </a:r>
            <a:r>
              <a:rPr lang="en-US" dirty="0"/>
              <a:t>, then one candidate can be said to be </a:t>
            </a:r>
            <a:r>
              <a:rPr lang="en-US" b="1" dirty="0"/>
              <a:t>“apparently leading” or “slightly ahead,” </a:t>
            </a:r>
            <a:r>
              <a:rPr lang="en-US" dirty="0"/>
              <a:t>or one group can be said to be slightly larger than another.</a:t>
            </a:r>
          </a:p>
          <a:p>
            <a:pPr lvl="0"/>
            <a:r>
              <a:rPr lang="en-US" dirty="0"/>
              <a:t>If the difference is </a:t>
            </a:r>
            <a:r>
              <a:rPr lang="en-US" b="1" dirty="0"/>
              <a:t>less than the margin of error</a:t>
            </a:r>
            <a:r>
              <a:rPr lang="en-US" dirty="0"/>
              <a:t>, the poll says a race is </a:t>
            </a:r>
            <a:r>
              <a:rPr lang="en-US" b="1" dirty="0"/>
              <a:t>close</a:t>
            </a:r>
            <a:r>
              <a:rPr lang="en-US" dirty="0"/>
              <a:t> or </a:t>
            </a:r>
            <a:r>
              <a:rPr lang="en-US" b="1" dirty="0"/>
              <a:t>about even </a:t>
            </a:r>
            <a:r>
              <a:rPr lang="en-US" dirty="0"/>
              <a:t>or that two groups are of similar size. </a:t>
            </a:r>
          </a:p>
          <a:p>
            <a:pPr lvl="0"/>
            <a:r>
              <a:rPr lang="en-US" dirty="0"/>
              <a:t>Do not use the term “statistical dead heat,” which is inaccurate if there is any difference between the candidates. If the poll finds the candidates are tied, say they are tied.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06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B66C87-075D-465C-85ED-B5C4E4AEC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189" y="256306"/>
            <a:ext cx="6829187" cy="596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37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10A75-6398-4FC9-A05A-93E1A337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TIMELINESS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CAFC6-9197-4659-8F31-8A6860A46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important to know when a poll was conducted!</a:t>
            </a:r>
          </a:p>
          <a:p>
            <a:r>
              <a:rPr lang="en-US" dirty="0"/>
              <a:t>Consider if public opinions could have changed because of events occurring between when the poll was conducted and when it was released (or you’re reporting on it) </a:t>
            </a:r>
          </a:p>
          <a:p>
            <a:r>
              <a:rPr lang="en-US" dirty="0"/>
              <a:t>If so, the poll might still be usable but the context should be noted (“the poll was conducted the week before Congress passed the new health care legislation.”)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21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5F61D-33CD-4736-9370-C7BA9C429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FOR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5ACA4-FC21-44A7-B726-E9A986DE6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Pollsters don’t always release all the details, but you’re in a good position to ask</a:t>
            </a:r>
          </a:p>
          <a:p>
            <a:r>
              <a:rPr lang="en-US" dirty="0"/>
              <a:t>The American Association for Public Opinion Research has disclosure standards that can be a useful tool to push reticent pollsters (and a good resource for you)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41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698F8-989B-4C79-9133-F5CB65C4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aggregators?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3098A5-1FE6-4C50-9305-FCC1C65B6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40" y="3169960"/>
            <a:ext cx="3071813" cy="714375"/>
          </a:xfrm>
          <a:prstGeom prst="rect">
            <a:avLst/>
          </a:prstGeom>
        </p:spPr>
      </p:pic>
      <p:pic>
        <p:nvPicPr>
          <p:cNvPr id="11" name="Picture 10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0C0D194E-E7AD-4EC5-8ACC-3CC062EF9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253" y="3409185"/>
            <a:ext cx="2748166" cy="4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50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341FF-83E4-499A-AC05-3B00CBF1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Poll aggregation: Benefits and drawbacks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2FEC2-81CB-4CFA-A52E-56B9546D6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Easy to quickly get a sense of where public opinion stands</a:t>
            </a:r>
          </a:p>
          <a:p>
            <a:r>
              <a:rPr lang="en-US" dirty="0"/>
              <a:t>Can be useful to compare to trends from individual polls: If one poll shows a change but the rest don’t, the one showing a change might be an outlier</a:t>
            </a:r>
          </a:p>
          <a:p>
            <a:r>
              <a:rPr lang="en-US" dirty="0"/>
              <a:t>Usually include polls of varying quality </a:t>
            </a:r>
          </a:p>
          <a:p>
            <a:r>
              <a:rPr lang="en-US" dirty="0"/>
              <a:t>Important to look at multiple polls</a:t>
            </a:r>
          </a:p>
          <a:p>
            <a:r>
              <a:rPr lang="en-US" dirty="0"/>
              <a:t>Look at the spread: If polls disagree, wording or methods may be instructive</a:t>
            </a:r>
          </a:p>
        </p:txBody>
      </p:sp>
    </p:spTree>
    <p:extLst>
      <p:ext uri="{BB962C8B-B14F-4D97-AF65-F5344CB8AC3E}">
        <p14:creationId xmlns:p14="http://schemas.microsoft.com/office/powerpoint/2010/main" val="2407761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2D9D-B8D9-4411-A788-DE2F32AFC2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Issue Polling</a:t>
            </a:r>
          </a:p>
        </p:txBody>
      </p:sp>
    </p:spTree>
    <p:extLst>
      <p:ext uri="{BB962C8B-B14F-4D97-AF65-F5344CB8AC3E}">
        <p14:creationId xmlns:p14="http://schemas.microsoft.com/office/powerpoint/2010/main" val="769909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341FF-83E4-499A-AC05-3B00CBF1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Value of issue polling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2FEC2-81CB-4CFA-A52E-56B9546D6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Often as important as horse race numbers. </a:t>
            </a:r>
          </a:p>
          <a:p>
            <a:r>
              <a:rPr lang="en-US" dirty="0"/>
              <a:t>Helps to: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Scientifically represent public attitudes, values, experiences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Add scope, meaning to anecdotes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Track society’s changing attitudes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Give voice to those not always heard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97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341FF-83E4-499A-AC05-3B00CBF1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to get 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2FEC2-81CB-4CFA-A52E-56B9546D6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national pollsters where you see horse race numbers are also great sources for polling on issues of the day</a:t>
            </a:r>
          </a:p>
          <a:p>
            <a:endParaRPr lang="en-US" dirty="0"/>
          </a:p>
          <a:p>
            <a:r>
              <a:rPr lang="en-US" dirty="0"/>
              <a:t>Other good sources of issue polling include: Pew Research Center, Gallup,  NORC, PRRI</a:t>
            </a:r>
          </a:p>
          <a:p>
            <a:br>
              <a:rPr lang="en-US" dirty="0"/>
            </a:br>
            <a:r>
              <a:rPr lang="en-US" dirty="0"/>
              <a:t>For great long-term trends on issues, the General Social Survey (GSS) is easy and accessible here: http://gss.norc.org/</a:t>
            </a:r>
          </a:p>
        </p:txBody>
      </p:sp>
    </p:spTree>
    <p:extLst>
      <p:ext uri="{BB962C8B-B14F-4D97-AF65-F5344CB8AC3E}">
        <p14:creationId xmlns:p14="http://schemas.microsoft.com/office/powerpoint/2010/main" val="335866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C6CB-0BA7-4596-B97F-509BFAB39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you’re thinking of writing about a poll....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7208F-4659-4E98-98F8-766A906D79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12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341FF-83E4-499A-AC05-3B00CBF1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 wording matters</a:t>
            </a:r>
          </a:p>
        </p:txBody>
      </p:sp>
      <p:pic>
        <p:nvPicPr>
          <p:cNvPr id="1026" name="Picture 2" descr="https://lh4.googleusercontent.com/gB-wHlWegqoMeRl4NQ17JmCspmUYhf_LWw1A2tL3IA-A1WzURMf2LIa4bDwmR0HLs8YeXsH56hhlpJUC1lEmsEVyzvCVUHwcx5Hbd-EZIHFs1qwxTJOsSGrXcX_jfQqa0pKXNJrRQgs">
            <a:extLst>
              <a:ext uri="{FF2B5EF4-FFF2-40B4-BE49-F238E27FC236}">
                <a16:creationId xmlns:a16="http://schemas.microsoft.com/office/drawing/2014/main" id="{511265C8-116B-4CC2-B761-D386E264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247" y="1828801"/>
            <a:ext cx="4686681" cy="488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dZmCyXp3unYc4W0gTIuoOXdF9uMY1r5-EWO1R48psPmZBY8rRVj3-cyvPUNNVozpb3LotXfkZNH235DYY_gy5Lz3KKUo3euctxjNNlMjavzuQpSacrXZmndxWRNrtWEYm50G3uCFZeo">
            <a:extLst>
              <a:ext uri="{FF2B5EF4-FFF2-40B4-BE49-F238E27FC236}">
                <a16:creationId xmlns:a16="http://schemas.microsoft.com/office/drawing/2014/main" id="{162E82EB-8796-483E-9DEE-D5ADED15A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7958"/>
            <a:ext cx="4270247" cy="83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090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2D9D-B8D9-4411-A788-DE2F32AFC2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Lessons of 2016 &amp; 2020</a:t>
            </a:r>
          </a:p>
        </p:txBody>
      </p:sp>
    </p:spTree>
    <p:extLst>
      <p:ext uri="{BB962C8B-B14F-4D97-AF65-F5344CB8AC3E}">
        <p14:creationId xmlns:p14="http://schemas.microsoft.com/office/powerpoint/2010/main" val="3740379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5976-30F1-4BFA-BC64-D0805CA8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79791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actually happened in 2016?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5A852-CD85-4A2D-9686-99899F305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767" y="1275907"/>
            <a:ext cx="7724693" cy="4848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National polls were actually pretty accurate by historical standards!</a:t>
            </a:r>
          </a:p>
        </p:txBody>
      </p:sp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77A8EC1-D582-4126-9C2E-CE30DBF25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93" y="2148581"/>
            <a:ext cx="5725933" cy="41226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388F55-30BF-4F09-890D-2B87F1A2BB42}"/>
              </a:ext>
            </a:extLst>
          </p:cNvPr>
          <p:cNvSpPr txBox="1"/>
          <p:nvPr/>
        </p:nvSpPr>
        <p:spPr>
          <a:xfrm>
            <a:off x="659219" y="6418152"/>
            <a:ext cx="832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American Association for Public Opinion Research report on 2016 poll accuracy</a:t>
            </a:r>
          </a:p>
        </p:txBody>
      </p:sp>
    </p:spTree>
    <p:extLst>
      <p:ext uri="{BB962C8B-B14F-4D97-AF65-F5344CB8AC3E}">
        <p14:creationId xmlns:p14="http://schemas.microsoft.com/office/powerpoint/2010/main" val="2589145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EA99E-DF69-4F50-8317-7D7798559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768" y="1339702"/>
            <a:ext cx="7724692" cy="4156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But state polls were less accurate, especially in key states Trump ended up winning</a:t>
            </a: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FB4A7BC-7823-4839-8CD3-084C19597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35" y="1871330"/>
            <a:ext cx="6690410" cy="43353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C9F20E-9829-4AFF-8025-52BF988F8CA8}"/>
              </a:ext>
            </a:extLst>
          </p:cNvPr>
          <p:cNvSpPr txBox="1"/>
          <p:nvPr/>
        </p:nvSpPr>
        <p:spPr>
          <a:xfrm>
            <a:off x="659219" y="6418152"/>
            <a:ext cx="832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American Association for Public Opinion Research report on 2016 poll accuracy</a:t>
            </a:r>
          </a:p>
        </p:txBody>
      </p:sp>
    </p:spTree>
    <p:extLst>
      <p:ext uri="{BB962C8B-B14F-4D97-AF65-F5344CB8AC3E}">
        <p14:creationId xmlns:p14="http://schemas.microsoft.com/office/powerpoint/2010/main" val="2820690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53E9-9E1D-6847-A1A9-C0C938684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national polls didn’t fare as well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725CDC-3986-7143-9F0D-CCB26ED1F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610" y="1846263"/>
            <a:ext cx="6543229" cy="40227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318FC2-2198-654B-B432-0E866F66E7A2}"/>
              </a:ext>
            </a:extLst>
          </p:cNvPr>
          <p:cNvSpPr txBox="1"/>
          <p:nvPr/>
        </p:nvSpPr>
        <p:spPr>
          <a:xfrm>
            <a:off x="659219" y="6418152"/>
            <a:ext cx="832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American Association for Public Opinion Research report on 2020 poll accuracy</a:t>
            </a:r>
          </a:p>
        </p:txBody>
      </p:sp>
    </p:spTree>
    <p:extLst>
      <p:ext uri="{BB962C8B-B14F-4D97-AF65-F5344CB8AC3E}">
        <p14:creationId xmlns:p14="http://schemas.microsoft.com/office/powerpoint/2010/main" val="669028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846A-0E6F-AC4C-98F2-83098BD0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Biden was overestimated in most states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C82DAC43-9BFC-8F41-BCF8-AF38A9B16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3232" y="1737362"/>
            <a:ext cx="4894489" cy="452876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F1CB54-497A-FB4A-9B54-31A352846D6C}"/>
              </a:ext>
            </a:extLst>
          </p:cNvPr>
          <p:cNvSpPr txBox="1"/>
          <p:nvPr/>
        </p:nvSpPr>
        <p:spPr>
          <a:xfrm>
            <a:off x="659219" y="6418152"/>
            <a:ext cx="832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American Association for Public Opinion Research report on 2020 poll accuracy</a:t>
            </a:r>
          </a:p>
        </p:txBody>
      </p:sp>
    </p:spTree>
    <p:extLst>
      <p:ext uri="{BB962C8B-B14F-4D97-AF65-F5344CB8AC3E}">
        <p14:creationId xmlns:p14="http://schemas.microsoft.com/office/powerpoint/2010/main" val="1741816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00399-9269-45E9-8D0D-9E1081A31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BAA7D-9897-4F7C-BC48-8270E6D1F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Was there a “shy Trump” effect? </a:t>
            </a:r>
          </a:p>
          <a:p>
            <a:pPr lvl="0"/>
            <a:r>
              <a:rPr lang="en-US" dirty="0"/>
              <a:t>Does Trump attract people unlikely to participate in polls?</a:t>
            </a:r>
          </a:p>
          <a:p>
            <a:pPr lvl="0"/>
            <a:r>
              <a:rPr lang="en-US" dirty="0"/>
              <a:t>Turnout?</a:t>
            </a:r>
          </a:p>
          <a:p>
            <a:pPr lvl="0"/>
            <a:r>
              <a:rPr lang="en-US" dirty="0"/>
              <a:t>Likely voter modeling?</a:t>
            </a:r>
          </a:p>
          <a:p>
            <a:pPr lvl="0"/>
            <a:r>
              <a:rPr lang="en-US" dirty="0"/>
              <a:t>Expectations set by forecasting give a false sense of precision in polling</a:t>
            </a:r>
          </a:p>
          <a:p>
            <a:pPr lvl="0"/>
            <a:r>
              <a:rPr lang="en-US" dirty="0"/>
              <a:t>Survey mode?</a:t>
            </a:r>
          </a:p>
          <a:p>
            <a:r>
              <a:rPr lang="en-US" sz="1850" dirty="0"/>
              <a:t>A check-in from 2021 elections: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50" dirty="0"/>
              <a:t>Virginia polling accurately showed a closing race, with Republicans favored in the final week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50" dirty="0"/>
              <a:t>New Jersey polling didn’t see the same trend occurring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13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06187-3F7C-4469-94D6-1A7DEFFED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likely voter challenge illustrated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727F4BB-359C-44FB-ADB7-681FE32A7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133" y="1846263"/>
            <a:ext cx="7144183" cy="4022725"/>
          </a:xfrm>
        </p:spPr>
      </p:pic>
    </p:spTree>
    <p:extLst>
      <p:ext uri="{BB962C8B-B14F-4D97-AF65-F5344CB8AC3E}">
        <p14:creationId xmlns:p14="http://schemas.microsoft.com/office/powerpoint/2010/main" val="2810283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83EB-0550-EB43-9B16-9C301CFA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64405"/>
            <a:ext cx="7543800" cy="983396"/>
          </a:xfrm>
        </p:spPr>
        <p:txBody>
          <a:bodyPr/>
          <a:lstStyle/>
          <a:p>
            <a:r>
              <a:rPr lang="en-US" dirty="0"/>
              <a:t>Are issue polls affected?</a:t>
            </a: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F777F3-93B7-5647-9E2B-732925539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6200" y="1737361"/>
            <a:ext cx="3772476" cy="5128771"/>
          </a:xfrm>
        </p:spPr>
      </p:pic>
    </p:spTree>
    <p:extLst>
      <p:ext uri="{BB962C8B-B14F-4D97-AF65-F5344CB8AC3E}">
        <p14:creationId xmlns:p14="http://schemas.microsoft.com/office/powerpoint/2010/main" val="2424609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47A0-E283-4A72-9EF2-07A79D0EC4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2022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D72FD-A2D2-47E4-91F2-DD5E063C7C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4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D76C9-1491-4605-8718-72731856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DISCLOSURE &amp; TRANSPARENCY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A7644-8044-4B27-B4A7-FCD84DB81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should be able to figure out when, how and by whom a poll was conducted</a:t>
            </a:r>
          </a:p>
          <a:p>
            <a:r>
              <a:rPr lang="en-US" dirty="0"/>
              <a:t>How many people were interviewed? When? What was the target population and how were they selected and interviewed? What questions were asked and in what order?</a:t>
            </a:r>
          </a:p>
          <a:p>
            <a:r>
              <a:rPr lang="en-US" dirty="0"/>
              <a:t>If you can’t answer these questions, you have no starting point to judge a poll’s quality or newsworthiness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27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7482A-E7C0-48D9-9570-1C08B1F1A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 what’s going to happen in 2022?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E8ACD-7433-4B9A-B4EE-E6F6C5ED8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There won’t be polls in every congressional district – even the competitive ones </a:t>
            </a:r>
          </a:p>
          <a:p>
            <a:r>
              <a:rPr lang="en-US" sz="1800" dirty="0"/>
              <a:t>National polls can give a </a:t>
            </a:r>
            <a:r>
              <a:rPr lang="en-US" sz="1800" b="1" dirty="0"/>
              <a:t>rough</a:t>
            </a:r>
            <a:r>
              <a:rPr lang="en-US" sz="1800" dirty="0"/>
              <a:t> indication of how many seats a party is expected to win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29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7D62B-AF06-4EB5-9DE3-92D177EB5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“generic ballot”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083EC-5A91-4A00-B6B0-3D331C34F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Measures support for an unnamed Democrat or Republican candidate for Congress, for example: If the election for the U.S. House of Representatives were being held today, would you vote for the Democratic candidate or the Republican candidate in your congressional district?</a:t>
            </a:r>
          </a:p>
          <a:p>
            <a:r>
              <a:rPr lang="en-US" dirty="0"/>
              <a:t>For Democrats, it’s not enough to be ahead: Forecasters and analysts estimate they need at least a 6 to 8 point advantage to win a House majority</a:t>
            </a:r>
          </a:p>
          <a:p>
            <a:r>
              <a:rPr lang="en-US" dirty="0"/>
              <a:t>Most are now trying to measure likely voters. This can make a big difference if turnout heavily favors one party!</a:t>
            </a:r>
          </a:p>
          <a:p>
            <a:r>
              <a:rPr lang="en-US" dirty="0"/>
              <a:t>It’s still early! A sitting president’s party often loses seats, but there’s a lot of time between now and November </a:t>
            </a:r>
          </a:p>
        </p:txBody>
      </p:sp>
    </p:spTree>
    <p:extLst>
      <p:ext uri="{BB962C8B-B14F-4D97-AF65-F5344CB8AC3E}">
        <p14:creationId xmlns:p14="http://schemas.microsoft.com/office/powerpoint/2010/main" val="857193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98761-E3B5-4657-9BCB-686BEE07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8E807-9EB0-4E6A-AAF1-1B4633520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AAPOR online course for journalists: </a:t>
            </a:r>
            <a:r>
              <a:rPr lang="en-US" u="sng" dirty="0">
                <a:hlinkClick r:id="rId2"/>
              </a:rPr>
              <a:t>http://www.aapor.org/Education-Resources/For-Media/Online-Course-for-Journalists.aspx</a:t>
            </a:r>
            <a:endParaRPr lang="en-US" u="sng" dirty="0"/>
          </a:p>
          <a:p>
            <a:r>
              <a:rPr lang="en-US" dirty="0"/>
              <a:t>AAPOR transparency initiative: </a:t>
            </a:r>
            <a:r>
              <a:rPr lang="en-US" u="sng" dirty="0">
                <a:hlinkClick r:id="rId3"/>
              </a:rPr>
              <a:t>http://www.aapor.org/Transparency_Initiative.htm</a:t>
            </a:r>
            <a:r>
              <a:rPr lang="en-US" dirty="0"/>
              <a:t> </a:t>
            </a:r>
          </a:p>
          <a:p>
            <a:r>
              <a:rPr lang="en-US" dirty="0"/>
              <a:t>Roper Center: </a:t>
            </a:r>
            <a:r>
              <a:rPr lang="en-US" u="sng" dirty="0">
                <a:hlinkClick r:id="rId4"/>
              </a:rPr>
              <a:t>https://ropercenter.cornell.edu/</a:t>
            </a:r>
            <a:r>
              <a:rPr lang="en-US" dirty="0"/>
              <a:t> </a:t>
            </a:r>
          </a:p>
          <a:p>
            <a:r>
              <a:rPr lang="en-US" dirty="0"/>
              <a:t>National Council on Public Polls “20 questions”: </a:t>
            </a:r>
            <a:r>
              <a:rPr lang="en-US" dirty="0">
                <a:hlinkClick r:id="rId5"/>
              </a:rPr>
              <a:t>http://www.ncpp.org/?q=node/4</a:t>
            </a:r>
            <a:r>
              <a:rPr lang="en-US" dirty="0"/>
              <a:t> </a:t>
            </a:r>
          </a:p>
          <a:p>
            <a:r>
              <a:rPr lang="en-US" dirty="0"/>
              <a:t>Polling Report </a:t>
            </a:r>
            <a:r>
              <a:rPr lang="en-US" dirty="0" err="1"/>
              <a:t>pollingreport.com</a:t>
            </a:r>
            <a:endParaRPr lang="en-US" dirty="0"/>
          </a:p>
          <a:p>
            <a:r>
              <a:rPr lang="en-US" dirty="0"/>
              <a:t>Pew Survey Basics: </a:t>
            </a:r>
            <a:r>
              <a:rPr lang="en-US" dirty="0">
                <a:hlinkClick r:id="rId6"/>
              </a:rPr>
              <a:t>https://www.pewresearch.org/topic/methodological-research/survey-basics/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CAA3D-704E-46B9-869B-33ED9B9E1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Who conducted the poll and who sponsored it?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219C-3DA5-4AD6-9546-AF6012B00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149" y="2094614"/>
            <a:ext cx="7012310" cy="2424223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/>
              <a:t>Is there a strategic reason for releasing this poll?</a:t>
            </a:r>
          </a:p>
          <a:p>
            <a:pPr lvl="1"/>
            <a:r>
              <a:rPr lang="en-US" sz="3100" dirty="0"/>
              <a:t>Political campaigns sometimes selectively release polls that suggest their candidate is competitive</a:t>
            </a:r>
          </a:p>
          <a:p>
            <a:r>
              <a:rPr lang="en-US" sz="3100" dirty="0"/>
              <a:t>Are the questions asked in a fair and unbiased way?</a:t>
            </a:r>
          </a:p>
          <a:p>
            <a:pPr lvl="1"/>
            <a:r>
              <a:rPr lang="en-US" sz="2900" dirty="0"/>
              <a:t>It’s always important to know a question’s wording and context, but especially take care when the poll sponsor has a stake in the outcome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D2863F6-6691-429B-A74A-5879854AC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751" y="4679229"/>
            <a:ext cx="6468378" cy="11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0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7A9C3B-7953-49FE-85F6-7AEA89921F3F}"/>
              </a:ext>
            </a:extLst>
          </p:cNvPr>
          <p:cNvSpPr txBox="1"/>
          <p:nvPr/>
        </p:nvSpPr>
        <p:spPr>
          <a:xfrm>
            <a:off x="297712" y="223285"/>
            <a:ext cx="865490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 you support or oppose offshore drilling for domestic oil and natural gas resources?</a:t>
            </a:r>
          </a:p>
          <a:p>
            <a:r>
              <a:rPr lang="en-US" dirty="0"/>
              <a:t>Poll’s sponsor – the American Petroleum Institute. </a:t>
            </a:r>
          </a:p>
          <a:p>
            <a:r>
              <a:rPr lang="en-US" dirty="0"/>
              <a:t>Comes after: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important to you is producing more oil and natural gas here at home?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important is energy when it comes to the issues the federal government should be focusing 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you think the federal government does enough to encourage the development of oil and natural gas resources right here in the U.S.?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indicate if you agree or disagree: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production of domestic oil and natural gas could lead to more jobs in the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production of domestic oil and natural gas could help stimulate the economy.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production of domestic oil and natural gas could help strengthen America’s energy security.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Producing more domestic oil and natural gas could help lower energy costs for consumers.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Producing more domestic oil and natural gas could help strengthen America’s national security by lessening the negative impacts of political instability occurring in other parts of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Producing more domestic oil and natural gas could benefit federal and state budgets through lease payments, royalty fees and other sources of revenue.</a:t>
            </a: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669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0AC1F-7357-4B6D-8852-72E529E9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were people contacted </a:t>
            </a:r>
            <a:r>
              <a:rPr lang="en-US" dirty="0"/>
              <a:t>to take part in the poll?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712F7-C885-4F0F-9D9D-79CF91C08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Phone</a:t>
            </a:r>
          </a:p>
          <a:p>
            <a:r>
              <a:rPr lang="en-US" sz="1800" dirty="0"/>
              <a:t>Online</a:t>
            </a:r>
          </a:p>
          <a:p>
            <a:r>
              <a:rPr lang="en-US" sz="1800" dirty="0"/>
              <a:t>Mail</a:t>
            </a:r>
          </a:p>
          <a:p>
            <a:r>
              <a:rPr lang="en-US" sz="1800" dirty="0"/>
              <a:t>In-person</a:t>
            </a:r>
          </a:p>
        </p:txBody>
      </p:sp>
    </p:spTree>
    <p:extLst>
      <p:ext uri="{BB962C8B-B14F-4D97-AF65-F5344CB8AC3E}">
        <p14:creationId xmlns:p14="http://schemas.microsoft.com/office/powerpoint/2010/main" val="169312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18A0-24C8-478E-88D6-0890F109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PHONE POLLS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776F1-2273-48AC-9789-0181C05F3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Major considerations:</a:t>
            </a:r>
          </a:p>
          <a:p>
            <a:pPr lvl="0"/>
            <a:r>
              <a:rPr lang="en-US" dirty="0"/>
              <a:t>Is everyone covered? </a:t>
            </a:r>
          </a:p>
          <a:p>
            <a:pPr lvl="1"/>
            <a:r>
              <a:rPr lang="en-US" dirty="0"/>
              <a:t>65% of American adults don’t have a landline phone at home</a:t>
            </a:r>
          </a:p>
          <a:p>
            <a:pPr lvl="1"/>
            <a:r>
              <a:rPr lang="en-US" dirty="0"/>
              <a:t>They differ from adults overall: 80-85% of those age 25-34 only have a cell phone, compared to 37% 65+</a:t>
            </a:r>
          </a:p>
          <a:p>
            <a:pPr lvl="0"/>
            <a:r>
              <a:rPr lang="en-US" dirty="0"/>
              <a:t>Where do phone numbers come from? </a:t>
            </a:r>
          </a:p>
          <a:p>
            <a:pPr lvl="1"/>
            <a:r>
              <a:rPr lang="en-US" dirty="0"/>
              <a:t>Random digit dialing</a:t>
            </a:r>
          </a:p>
          <a:p>
            <a:pPr lvl="1"/>
            <a:r>
              <a:rPr lang="en-US" dirty="0"/>
              <a:t>Voter lists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IVR/”</a:t>
            </a:r>
            <a:r>
              <a:rPr lang="en-US" dirty="0" err="1"/>
              <a:t>Robopolls</a:t>
            </a:r>
            <a:r>
              <a:rPr lang="en-US" dirty="0"/>
              <a:t>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6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96ADA-34CB-4080-93C0-29D9A6C4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ONLINE POLLS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8DC13-5527-4EFC-BD2D-09A9ADE20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Probability based panels: Ipsos </a:t>
            </a:r>
            <a:r>
              <a:rPr lang="en-US" dirty="0" err="1"/>
              <a:t>KnowledgePanel</a:t>
            </a:r>
            <a:r>
              <a:rPr lang="en-US" dirty="0"/>
              <a:t>, NORC </a:t>
            </a:r>
            <a:r>
              <a:rPr lang="en-US" dirty="0" err="1"/>
              <a:t>AmeriSpeak</a:t>
            </a:r>
            <a:r>
              <a:rPr lang="en-US" dirty="0"/>
              <a:t> Panel, Pew American Trends Panel</a:t>
            </a:r>
          </a:p>
          <a:p>
            <a:pPr lvl="0"/>
            <a:r>
              <a:rPr lang="en-US" dirty="0"/>
              <a:t>Opt-in panels: ongoing research and debate about ability to be representative of general population: Major players include Morning Consult, SurveyMonkey, YouGov, Ipsos (has both opt-in and probability)</a:t>
            </a:r>
          </a:p>
          <a:p>
            <a:pPr lvl="0"/>
            <a:r>
              <a:rPr lang="en-US" dirty="0"/>
              <a:t>Web votes and email/text message campaigns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9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96ADA-34CB-4080-93C0-29D9A6C4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DIFFERENT ANSWERS ONLINE vs PHONE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7E8204-250A-4AE5-B12B-1126093DE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50"/>
          <a:stretch/>
        </p:blipFill>
        <p:spPr>
          <a:xfrm>
            <a:off x="1688342" y="2167128"/>
            <a:ext cx="5767316" cy="35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158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6369</TotalTime>
  <Words>1906</Words>
  <Application>Microsoft Macintosh PowerPoint</Application>
  <PresentationFormat>On-screen Show (4:3)</PresentationFormat>
  <Paragraphs>149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Retrospect</vt:lpstr>
      <vt:lpstr>Political Polling</vt:lpstr>
      <vt:lpstr>So you’re thinking of writing about a poll....</vt:lpstr>
      <vt:lpstr>DISCLOSURE &amp; TRANSPARENCY</vt:lpstr>
      <vt:lpstr>Who conducted the poll and who sponsored it?</vt:lpstr>
      <vt:lpstr>PowerPoint Presentation</vt:lpstr>
      <vt:lpstr>How were people contacted to take part in the poll? </vt:lpstr>
      <vt:lpstr>PHONE POLLS </vt:lpstr>
      <vt:lpstr>ONLINE POLLS </vt:lpstr>
      <vt:lpstr>DIFFERENT ANSWERS ONLINE vs PHONE</vt:lpstr>
      <vt:lpstr>Margin of sampling error</vt:lpstr>
      <vt:lpstr>When is a candidate leading?</vt:lpstr>
      <vt:lpstr>PowerPoint Presentation</vt:lpstr>
      <vt:lpstr>TIMELINESS </vt:lpstr>
      <vt:lpstr>PUSH FOR ANSWERS</vt:lpstr>
      <vt:lpstr>What about the aggregators?</vt:lpstr>
      <vt:lpstr>Poll aggregation: Benefits and drawbacks</vt:lpstr>
      <vt:lpstr>Issue Polling</vt:lpstr>
      <vt:lpstr>Value of issue polling</vt:lpstr>
      <vt:lpstr>Where to get it </vt:lpstr>
      <vt:lpstr>Question wording matters</vt:lpstr>
      <vt:lpstr>Lessons of 2016 &amp; 2020</vt:lpstr>
      <vt:lpstr>What actually happened in 2016?</vt:lpstr>
      <vt:lpstr>PowerPoint Presentation</vt:lpstr>
      <vt:lpstr>2020 national polls didn’t fare as well</vt:lpstr>
      <vt:lpstr>Biden was overestimated in most states</vt:lpstr>
      <vt:lpstr>Why?</vt:lpstr>
      <vt:lpstr>The likely voter challenge illustrated</vt:lpstr>
      <vt:lpstr>Are issue polls affected?</vt:lpstr>
      <vt:lpstr>2022 </vt:lpstr>
      <vt:lpstr>So what’s going to happen in 2022?</vt:lpstr>
      <vt:lpstr>The “generic ballot”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Polling: What it Can Tell Us and What it Can’t</dc:title>
  <dc:creator>Swanson, Emily</dc:creator>
  <cp:lastModifiedBy>Robert Jones</cp:lastModifiedBy>
  <cp:revision>37</cp:revision>
  <dcterms:created xsi:type="dcterms:W3CDTF">2018-02-02T20:24:27Z</dcterms:created>
  <dcterms:modified xsi:type="dcterms:W3CDTF">2021-11-07T20:46:50Z</dcterms:modified>
</cp:coreProperties>
</file>