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709" r:id="rId5"/>
  </p:sldMasterIdLst>
  <p:notesMasterIdLst>
    <p:notesMasterId r:id="rId15"/>
  </p:notesMasterIdLst>
  <p:sldIdLst>
    <p:sldId id="257" r:id="rId6"/>
    <p:sldId id="258" r:id="rId7"/>
    <p:sldId id="259" r:id="rId8"/>
    <p:sldId id="1015" r:id="rId9"/>
    <p:sldId id="261" r:id="rId10"/>
    <p:sldId id="482" r:id="rId11"/>
    <p:sldId id="262" r:id="rId12"/>
    <p:sldId id="263" r:id="rId13"/>
    <p:sldId id="7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C477-C10A-42F1-9068-DE2CCE22F574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6FA88-F4D0-48D0-8151-FC2B8DF78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7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i="1"/>
              <a:t>Use only the logo for the lab you need</a:t>
            </a:r>
            <a:endParaRPr/>
          </a:p>
        </p:txBody>
      </p:sp>
      <p:sp>
        <p:nvSpPr>
          <p:cNvPr id="158" name="Google Shape;15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</a:rPr>
              <a:t>Identify, test, scale</a:t>
            </a:r>
            <a:endParaRPr/>
          </a:p>
        </p:txBody>
      </p:sp>
      <p:sp>
        <p:nvSpPr>
          <p:cNvPr id="189" name="Google Shape;189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FE820-594D-0F43-A92E-9B42BCC5291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charset="0"/>
                <a:ea typeface="+mn-ea"/>
                <a:cs typeface="Arial"/>
                <a:sym typeface="Arial"/>
              </a:rPr>
              <a:pPr marL="0" marR="0" lvl="0" indent="0" algn="r" defTabSz="465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12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stats of trauma exposure for C2C youth: </a:t>
            </a:r>
            <a:endParaRPr/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56% have been told about someone’s killing or injury</a:t>
            </a:r>
            <a:endParaRPr/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55% youth have seen or heard someone being badly hurt</a:t>
            </a:r>
            <a:endParaRPr/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 have been hurt or injured themselves</a:t>
            </a:r>
            <a:endParaRPr/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45% have seen someone dead or dying or had watched or heard someone being killed</a:t>
            </a:r>
            <a:endParaRPr sz="12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  <a:tabLst/>
                <a:defRPr/>
              </a:pPr>
              <a:t>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FE820-594D-0F43-A92E-9B42BCC52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651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79345-AFB2-45C0-A45E-5A46AC6668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73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8C3E-DFFC-4C2F-8B08-6D5BC17BB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EBF8E-AD26-4DE4-827F-E521B3339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9959F-0916-46C1-8DAF-25D713EA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52B1-F995-48D8-B4BC-E0E0232A836D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B06FB-527F-4A12-A35E-944050CF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EB59-9B07-42DC-BE9E-1AD5F431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4FD-7F15-4416-8904-2C9E79BE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4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5E19-C1AF-4E87-96BF-130D570F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E2CBC-9667-4229-96C4-2734999D5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6A6DD-07E9-444C-8491-A25F49F8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52B1-F995-48D8-B4BC-E0E0232A836D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E71DC-184F-4A97-B6CC-FE2250C4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29F9F-F139-4FA7-A592-00007B97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4FD-7F15-4416-8904-2C9E79BE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8EAD9-54B4-4AB4-A55E-05857537E0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04651-4148-48FA-BE77-E464B1C48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C73A-CBCE-4B61-A63A-F97D911D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52B1-F995-48D8-B4BC-E0E0232A836D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2B26D-6C25-4CAA-9229-C8C1CF09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078D7-2FDA-4D91-BF20-4B171392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4FD-7F15-4416-8904-2C9E79BE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61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_Slide_02">
  <p:cSld name="Text_Slide_0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-10947361" y="688218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11480804" y="6306857"/>
            <a:ext cx="346570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01651" y="495470"/>
            <a:ext cx="11117325" cy="49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b="1" i="0">
                <a:solidFill>
                  <a:srgbClr val="1C1B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652" y="6059302"/>
            <a:ext cx="400049" cy="443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10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148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36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_Slide_02">
  <p:cSld name="Text_Slide_0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-10947361" y="688218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11480804" y="6306857"/>
            <a:ext cx="346570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01651" y="495470"/>
            <a:ext cx="11117325" cy="49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b="1" i="0">
                <a:solidFill>
                  <a:srgbClr val="1C1B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652" y="6059302"/>
            <a:ext cx="400049" cy="443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9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8107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682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465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08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FBAA-AAFA-4365-955D-35A8489BF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7CCF6-9731-437E-B6EE-94818AC6D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6F55D-FA71-4D90-A9B0-8ED133C8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52B1-F995-48D8-B4BC-E0E0232A836D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EDD99-D8E4-4542-BBF0-729A0B81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E7DCE-B0E2-4B06-BE05-63106903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4FD-7F15-4416-8904-2C9E79BE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68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090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459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696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329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_Slide_02">
  <p:cSld name="Text_Slide_0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dt" idx="10"/>
          </p:nvPr>
        </p:nvSpPr>
        <p:spPr>
          <a:xfrm>
            <a:off x="-10947361" y="688218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11480804" y="6306857"/>
            <a:ext cx="346570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501651" y="495470"/>
            <a:ext cx="11117325" cy="49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b="1" i="0">
                <a:solidFill>
                  <a:srgbClr val="1C1B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652" y="6059302"/>
            <a:ext cx="400049" cy="443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112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0526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848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6199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1219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211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672E-85C6-433B-BE48-4C966074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A20B8-81D9-4AC0-845E-27E6E6F00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C0564-018A-4D5B-91F4-9FED8CFA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52B1-F995-48D8-B4BC-E0E0232A836D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757EB-E437-4192-AA1B-4C60667D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ACD05-ED8B-4DE0-8FAE-6CEF8025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4FD-7F15-4416-8904-2C9E79BE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08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919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330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7600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392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560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page 'Urban Labs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902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1" y="-1"/>
            <a:ext cx="105664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45" y="2901043"/>
            <a:ext cx="4877400" cy="10089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357" y="3048001"/>
            <a:ext cx="3306108" cy="7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24133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page 'Crime Lab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9029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1" y="-1"/>
            <a:ext cx="105664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357" y="3048001"/>
            <a:ext cx="3306108" cy="782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07" y="2745170"/>
            <a:ext cx="2821723" cy="12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512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page 'Education Lab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1" y="-1"/>
            <a:ext cx="105664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7979353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357" y="3048001"/>
            <a:ext cx="3306108" cy="782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06" y="2745168"/>
            <a:ext cx="4101143" cy="120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5559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page 'Energy &amp; Environment Lab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6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939252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357" y="3048001"/>
            <a:ext cx="3306108" cy="782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05" y="2747234"/>
            <a:ext cx="3919143" cy="120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3575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page 'Health Lab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2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939252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1" y="-1"/>
            <a:ext cx="105664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357" y="3048001"/>
            <a:ext cx="3306108" cy="782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12" y="2740693"/>
            <a:ext cx="3277867" cy="12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291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87F2-CE5B-404B-8FD2-B074E6D08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BD6C-62D9-46BB-95F8-942A538BA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53A0C-FE6B-49A3-8F74-3887BAA0E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B9F32-9587-4C47-B65A-CD2C6B6B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52B1-F995-48D8-B4BC-E0E0232A836D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DF407-99C5-4208-9AA1-CDB6954A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70C71-45BB-4156-82F0-FF504B7E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4FD-7F15-4416-8904-2C9E79BE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97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page 'Poverty Lab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292"/>
            <a:ext cx="12192000" cy="68767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0277" y="-1"/>
            <a:ext cx="12942279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357" y="3048001"/>
            <a:ext cx="3306108" cy="782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60" y="2740694"/>
            <a:ext cx="3465505" cy="12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50199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690" y="1219202"/>
            <a:ext cx="11180277" cy="2052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9066"/>
              </a:lnSpc>
              <a:defRPr sz="9600" b="1" i="0" kern="1200" spc="-200" baseline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Click to Enter Master Title.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1650" y="722391"/>
            <a:ext cx="6534343" cy="308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67" b="0" i="0" baseline="0">
                <a:solidFill>
                  <a:srgbClr val="A6A39F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marL="411470" marR="0" lvl="0" indent="-41147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00, 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1651" y="3445933"/>
            <a:ext cx="8978900" cy="13059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lvl="0"/>
            <a:r>
              <a:rPr lang="en-US" dirty="0"/>
              <a:t>Click to Edit Sub-Title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14" y="6159922"/>
            <a:ext cx="3475413" cy="3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947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'Crime Lab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690" y="1219200"/>
            <a:ext cx="11180277" cy="467217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7466"/>
              </a:lnSpc>
              <a:defRPr sz="7466" b="1" i="0" kern="1200" spc="-200" baseline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Click to Enter Master Title.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1650" y="722391"/>
            <a:ext cx="6534343" cy="308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67" b="0" i="0" baseline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marL="411470" marR="0" lvl="0" indent="-41147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00, 2016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83" y="6125843"/>
            <a:ext cx="2592823" cy="3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6382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'Education Lab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690" y="1219200"/>
            <a:ext cx="11180277" cy="453576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7466"/>
              </a:lnSpc>
              <a:defRPr sz="7466" b="1" i="0" kern="1200" spc="-200" baseline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Click to Enter Master Title.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1650" y="722391"/>
            <a:ext cx="6534343" cy="308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67" b="0" i="0" baseline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marL="411470" marR="0" lvl="0" indent="-41147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00,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83" y="6125844"/>
            <a:ext cx="2931584" cy="3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17103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'Energy &amp; Environment Lab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690" y="1219201"/>
            <a:ext cx="11180277" cy="4638076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7466"/>
              </a:lnSpc>
              <a:defRPr sz="7466" b="1" i="0" kern="1200" spc="-200" baseline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Click to Enter Master Title.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1650" y="722391"/>
            <a:ext cx="6534343" cy="308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67" b="0" i="0" baseline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marL="411470" marR="0" lvl="0" indent="-41147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00,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11" y="6125843"/>
            <a:ext cx="2901691" cy="3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17887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'Health Lab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690" y="1219200"/>
            <a:ext cx="11180277" cy="474038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7466"/>
              </a:lnSpc>
              <a:defRPr sz="7466" b="1" i="0" kern="1200" spc="-200" baseline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Click to Enter Master Title.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1650" y="722391"/>
            <a:ext cx="6534343" cy="308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67" b="0" i="0" baseline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marL="411470" marR="0" lvl="0" indent="-41147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00,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89" y="6125634"/>
            <a:ext cx="2692639" cy="38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88124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'Poverty Lab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690" y="1219200"/>
            <a:ext cx="11180277" cy="47148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7466"/>
              </a:lnSpc>
              <a:defRPr sz="7466" b="1" i="0" kern="1200" spc="-200" baseline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Click to Enter Master Title.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1650" y="722391"/>
            <a:ext cx="6534343" cy="308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67" b="0" i="0" baseline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marL="411470" marR="0" lvl="0" indent="-41147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00, 2016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09" y="6125052"/>
            <a:ext cx="2800092" cy="3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82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0690" y="1219202"/>
            <a:ext cx="11117325" cy="266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7466"/>
              </a:lnSpc>
              <a:spcBef>
                <a:spcPts val="0"/>
              </a:spcBef>
              <a:buFontTx/>
              <a:buNone/>
              <a:defRPr sz="7466" b="1" i="0" spc="-200" baseline="0">
                <a:solidFill>
                  <a:srgbClr val="1C1B1C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pPr lvl="0"/>
            <a:r>
              <a:rPr lang="en-US" dirty="0"/>
              <a:t>Click to Enter Section Title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13" y="6159921"/>
            <a:ext cx="3475731" cy="3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1364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0690" y="1219202"/>
            <a:ext cx="11117325" cy="266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7466"/>
              </a:lnSpc>
              <a:spcBef>
                <a:spcPts val="0"/>
              </a:spcBef>
              <a:buFontTx/>
              <a:buNone/>
              <a:defRPr sz="7466" b="1" i="0" spc="-200" baseline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pPr lvl="0"/>
            <a:r>
              <a:rPr lang="en-US" dirty="0"/>
              <a:t>Click to Enter Section Title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14" y="6159922"/>
            <a:ext cx="3475413" cy="3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80433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0690" y="1219202"/>
            <a:ext cx="11117325" cy="266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7466"/>
              </a:lnSpc>
              <a:spcBef>
                <a:spcPts val="0"/>
              </a:spcBef>
              <a:buFontTx/>
              <a:buNone/>
              <a:defRPr sz="7466" b="1" i="0" spc="-200" baseline="0">
                <a:solidFill>
                  <a:srgbClr val="1C1B1C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pPr lvl="0"/>
            <a:r>
              <a:rPr lang="en-US" dirty="0"/>
              <a:t>Click to Enter Section Title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13" y="6159921"/>
            <a:ext cx="3475731" cy="3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928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4A1A-7289-4D97-AD9C-140958C2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F7D79-CAA2-48B6-980C-6DFFD1045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6BA3E-E92F-4280-8052-6E045F1F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10C0B-3D47-4474-8FB6-7E30D369B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A6FBB-71B0-4E44-A329-562A6C528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F2AA7D-8155-44B7-BADB-D027B792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52B1-F995-48D8-B4BC-E0E0232A836D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867C80-0668-476D-8970-CF88466D3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D1ADF1-C726-459C-BB1F-68ABE5CE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4FD-7F15-4416-8904-2C9E79BE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466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_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10947361" y="688218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Gotham Book" charset="0"/>
              </a:defRPr>
            </a:lvl1pPr>
          </a:lstStyle>
          <a:p>
            <a:fld id="{B7E97780-FA7F-5546-859D-7426218CB873}" type="datetime1">
              <a:rPr lang="en-US" smtClean="0"/>
              <a:pPr/>
              <a:t>11/24/21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80804" y="6306857"/>
            <a:ext cx="34657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67" b="0" i="0" smtClean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  <a:t>‹#›</a:t>
            </a:fld>
            <a:endParaRPr lang="en-US" sz="1067" b="0" i="0" dirty="0">
              <a:solidFill>
                <a:schemeClr val="tx1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1651" y="495470"/>
            <a:ext cx="11117325" cy="4904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b="1" i="0">
                <a:solidFill>
                  <a:srgbClr val="1C1B1C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pPr lvl="0"/>
            <a:r>
              <a:rPr lang="en-US" dirty="0"/>
              <a:t>Click to Edit Sub-Title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2" y="6059302"/>
            <a:ext cx="400049" cy="44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12534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WithFoot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80804" y="6306857"/>
            <a:ext cx="34657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67" b="0" i="0" smtClean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  <a:t>‹#›</a:t>
            </a:fld>
            <a:endParaRPr lang="en-US" sz="1067" b="0" i="0" dirty="0">
              <a:solidFill>
                <a:schemeClr val="tx1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2" y="6059302"/>
            <a:ext cx="400049" cy="44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53933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80804" y="6306857"/>
            <a:ext cx="34657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67" b="0" i="0" smtClean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  <a:t>‹#›</a:t>
            </a:fld>
            <a:endParaRPr lang="en-US" sz="1067" b="0" i="0" dirty="0">
              <a:solidFill>
                <a:schemeClr val="tx1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73805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63" y="282097"/>
            <a:ext cx="10972800" cy="629996"/>
          </a:xfrm>
          <a:prstGeom prst="rect">
            <a:avLst/>
          </a:prstGeom>
        </p:spPr>
        <p:txBody>
          <a:bodyPr/>
          <a:lstStyle>
            <a:lvl1pPr algn="l">
              <a:defRPr sz="3360" b="0" i="0">
                <a:latin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08" y="1425098"/>
            <a:ext cx="10972800" cy="4305143"/>
          </a:xfrm>
          <a:prstGeom prst="rect">
            <a:avLst/>
          </a:prstGeom>
        </p:spPr>
        <p:txBody>
          <a:bodyPr/>
          <a:lstStyle>
            <a:lvl1pPr>
              <a:defRPr sz="2880" b="0" i="0">
                <a:latin typeface="Gotham Medium" charset="0"/>
                <a:cs typeface="Gotham Medium" charset="0"/>
              </a:defRPr>
            </a:lvl1pPr>
            <a:lvl2pPr>
              <a:defRPr sz="2400" b="0" i="0">
                <a:latin typeface="Gotham Medium" charset="0"/>
                <a:cs typeface="Gotham Medium" charset="0"/>
              </a:defRPr>
            </a:lvl2pPr>
            <a:lvl3pPr>
              <a:defRPr sz="2160" b="0" i="0">
                <a:latin typeface="Gotham Medium" charset="0"/>
                <a:cs typeface="Gotham Medium" charset="0"/>
              </a:defRPr>
            </a:lvl3pPr>
            <a:lvl4pPr>
              <a:defRPr>
                <a:latin typeface="Graphik Regular"/>
                <a:cs typeface="Graphik Regular"/>
              </a:defRPr>
            </a:lvl4pPr>
            <a:lvl5pPr>
              <a:defRPr>
                <a:latin typeface="Graphik Regular"/>
                <a:cs typeface="Graphik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80804" y="6306857"/>
            <a:ext cx="34657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67" b="0" i="0" smtClean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  <a:t>‹#›</a:t>
            </a:fld>
            <a:endParaRPr lang="en-US" sz="1067" b="0" i="0" dirty="0">
              <a:solidFill>
                <a:schemeClr val="tx1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13" y="6151032"/>
            <a:ext cx="1739747" cy="3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9529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63" y="282097"/>
            <a:ext cx="10972800" cy="629996"/>
          </a:xfrm>
          <a:prstGeom prst="rect">
            <a:avLst/>
          </a:prstGeom>
        </p:spPr>
        <p:txBody>
          <a:bodyPr/>
          <a:lstStyle>
            <a:lvl1pPr algn="l">
              <a:defRPr sz="3360" b="0" i="0">
                <a:latin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08" y="1425098"/>
            <a:ext cx="10972800" cy="4305143"/>
          </a:xfrm>
          <a:prstGeom prst="rect">
            <a:avLst/>
          </a:prstGeom>
        </p:spPr>
        <p:txBody>
          <a:bodyPr/>
          <a:lstStyle>
            <a:lvl1pPr>
              <a:defRPr sz="2880" b="0" i="0">
                <a:latin typeface="Gotham Medium" charset="0"/>
                <a:cs typeface="Gotham Medium" charset="0"/>
              </a:defRPr>
            </a:lvl1pPr>
            <a:lvl2pPr>
              <a:defRPr sz="2400" b="0" i="0">
                <a:latin typeface="Gotham Medium" charset="0"/>
                <a:cs typeface="Gotham Medium" charset="0"/>
              </a:defRPr>
            </a:lvl2pPr>
            <a:lvl3pPr>
              <a:defRPr sz="2160" b="0" i="0">
                <a:latin typeface="Gotham Medium" charset="0"/>
                <a:cs typeface="Gotham Medium" charset="0"/>
              </a:defRPr>
            </a:lvl3pPr>
            <a:lvl4pPr>
              <a:defRPr>
                <a:latin typeface="Graphik Regular"/>
                <a:cs typeface="Graphik Regular"/>
              </a:defRPr>
            </a:lvl4pPr>
            <a:lvl5pPr>
              <a:defRPr>
                <a:latin typeface="Graphik Regular"/>
                <a:cs typeface="Graphik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80804" y="6306857"/>
            <a:ext cx="34657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67" b="0" i="0" smtClean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  <a:t>‹#›</a:t>
            </a:fld>
            <a:endParaRPr lang="en-US" sz="1067" b="0" i="0" dirty="0">
              <a:solidFill>
                <a:schemeClr val="tx1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67" y="5886663"/>
            <a:ext cx="1179044" cy="84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8041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480804" y="6306857"/>
            <a:ext cx="34657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67" b="0" i="0" smtClean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  <a:t>‹#›</a:t>
            </a:fld>
            <a:endParaRPr lang="en-US" sz="1067" b="0" i="0" dirty="0">
              <a:solidFill>
                <a:schemeClr val="tx1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86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0690" y="1219202"/>
            <a:ext cx="11117325" cy="266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7466"/>
              </a:lnSpc>
              <a:spcBef>
                <a:spcPts val="0"/>
              </a:spcBef>
              <a:buFontTx/>
              <a:buNone/>
              <a:defRPr sz="7466" b="1" i="0" spc="-200" baseline="0">
                <a:solidFill>
                  <a:srgbClr val="1C1B1C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pPr lvl="0"/>
            <a:r>
              <a:rPr lang="en-US" dirty="0"/>
              <a:t>Click to Enter Section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13" y="6159921"/>
            <a:ext cx="3475731" cy="3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26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5863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86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NoFooter">
  <p:cSld name="Blank_NoFoot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/>
        </p:nvSpPr>
        <p:spPr>
          <a:xfrm>
            <a:off x="11480804" y="6306857"/>
            <a:ext cx="346570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67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67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7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B114-A0C9-4339-97F6-E62EA69D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7D596-50E0-48E0-ADE2-F63FF31A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52B1-F995-48D8-B4BC-E0E0232A836D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33DA0-3DBC-4D34-9CD1-AB3F8E8E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AD1D4-8B27-47A8-9DDF-09A134C9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4FD-7F15-4416-8904-2C9E79BE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932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72192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98609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59603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5391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162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353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927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xt_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10947361" y="688218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Gotham Book" charset="0"/>
              </a:defRPr>
            </a:lvl1pPr>
          </a:lstStyle>
          <a:p>
            <a:fld id="{B7E97780-FA7F-5546-859D-7426218CB873}" type="datetime1">
              <a:rPr lang="en-US" smtClean="0"/>
              <a:pPr/>
              <a:t>11/24/21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80804" y="6306857"/>
            <a:ext cx="34657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67" b="0" i="0" smtClean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  <a:t>‹#›</a:t>
            </a:fld>
            <a:endParaRPr lang="en-US" sz="1067" b="0" i="0" dirty="0">
              <a:solidFill>
                <a:schemeClr val="tx1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1651" y="495470"/>
            <a:ext cx="11117325" cy="4904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b="1" i="0">
                <a:solidFill>
                  <a:srgbClr val="1C1B1C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pPr lvl="0"/>
            <a:r>
              <a:rPr lang="en-US" dirty="0"/>
              <a:t>Click to Edit Sub-Title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2" y="6059302"/>
            <a:ext cx="400049" cy="44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8519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779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837EA-7F51-4D7D-B064-32C16F89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52B1-F995-48D8-B4BC-E0E0232A836D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F9A1F-CCEB-46E7-ADF6-D56EBA02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2D0E1-AE81-4701-B0B6-4365237C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4FD-7F15-4416-8904-2C9E79BE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5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9049-D0D5-4CCC-A7CF-26316B972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D9C4-F7F2-4A91-9230-A8B06C4C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6DDDD-261F-4B2E-86A7-459343D97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BD12C-A775-44C4-911B-6A0042D8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52B1-F995-48D8-B4BC-E0E0232A836D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7CF56-EA89-4DC0-9EAB-3FFE5263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04E99-5E91-4491-9D23-185E5189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4FD-7F15-4416-8904-2C9E79BE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1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A0D1-F782-4349-B97E-C80C4D3A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4CE05-A084-43C1-BA4F-2A4FD53B5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2C418-E4E7-4B1D-9E99-0CA5D0FED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1C45C-1095-4A7D-AC1A-91947CF7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52B1-F995-48D8-B4BC-E0E0232A836D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A0ED7-80BC-457F-B48F-82CEC2234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9E806-3BB6-4085-A510-98B75654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4FD-7F15-4416-8904-2C9E79BE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7897D-27FC-4645-9F01-CBDAE034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56C60-9640-4170-A83B-424966DD8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43E79-75B5-406B-93DE-B2177A520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52B1-F995-48D8-B4BC-E0E0232A836D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C6E40-F953-4AFA-8CA9-BAA8876C0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27D23-CB2C-4D82-9DA0-3A71EB2A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14FD-7F15-4416-8904-2C9E79BE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8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55064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743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52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</p:sldLayoutIdLst>
  <p:hf hdr="0" ftr="0" dt="0"/>
  <p:txStyles>
    <p:titleStyle>
      <a:lvl1pPr algn="ctr" defTabSz="548626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70" indent="-411470" algn="l" defTabSz="548626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18" indent="-342891" algn="l" defTabSz="548626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indent="-274313" algn="l" defTabSz="548626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92" indent="-274313" algn="l" defTabSz="548626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18" indent="-274313" algn="l" defTabSz="548626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445" indent="-274313" algn="l" defTabSz="54862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71" indent="-274313" algn="l" defTabSz="54862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97" indent="-274313" algn="l" defTabSz="54862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323" indent="-274313" algn="l" defTabSz="54862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5486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044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svg"/><Relationship Id="rId18" Type="http://schemas.openxmlformats.org/officeDocument/2006/relationships/image" Target="../media/image55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4.svg"/><Relationship Id="rId11" Type="http://schemas.openxmlformats.org/officeDocument/2006/relationships/image" Target="../media/image49.svg"/><Relationship Id="rId5" Type="http://schemas.openxmlformats.org/officeDocument/2006/relationships/image" Target="../media/image43.pn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0" y="2015074"/>
            <a:ext cx="12192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to Change (C2C) Overview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9772650" y="5962650"/>
            <a:ext cx="21907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October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0" y="880072"/>
            <a:ext cx="12192000" cy="59779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198349" y="201168"/>
            <a:ext cx="119936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Homegrown Solution to Decreasing Youth Violence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28"/>
          <p:cNvCxnSpPr/>
          <p:nvPr/>
        </p:nvCxnSpPr>
        <p:spPr>
          <a:xfrm>
            <a:off x="3048000" y="1356322"/>
            <a:ext cx="0" cy="5977928"/>
          </a:xfrm>
          <a:prstGeom prst="straightConnector1">
            <a:avLst/>
          </a:prstGeom>
          <a:noFill/>
          <a:ln w="25400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4" name="Google Shape;194;p28"/>
          <p:cNvCxnSpPr/>
          <p:nvPr/>
        </p:nvCxnSpPr>
        <p:spPr>
          <a:xfrm>
            <a:off x="9144000" y="1356322"/>
            <a:ext cx="0" cy="5977928"/>
          </a:xfrm>
          <a:prstGeom prst="straightConnector1">
            <a:avLst/>
          </a:prstGeom>
          <a:noFill/>
          <a:ln w="25400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p28"/>
          <p:cNvCxnSpPr/>
          <p:nvPr/>
        </p:nvCxnSpPr>
        <p:spPr>
          <a:xfrm>
            <a:off x="6076394" y="1356322"/>
            <a:ext cx="19606" cy="5654078"/>
          </a:xfrm>
          <a:prstGeom prst="straightConnector1">
            <a:avLst/>
          </a:prstGeom>
          <a:noFill/>
          <a:ln w="25400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28"/>
          <p:cNvSpPr txBox="1"/>
          <p:nvPr/>
        </p:nvSpPr>
        <p:spPr>
          <a:xfrm>
            <a:off x="0" y="1864150"/>
            <a:ext cx="30479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8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191918"/>
                </a:solidFill>
                <a:latin typeface="Arial"/>
                <a:ea typeface="Arial"/>
                <a:cs typeface="Arial"/>
                <a:sym typeface="Arial"/>
              </a:rPr>
              <a:t>Crowdsource</a:t>
            </a:r>
            <a:endParaRPr/>
          </a:p>
        </p:txBody>
      </p:sp>
      <p:sp>
        <p:nvSpPr>
          <p:cNvPr id="197" name="Google Shape;197;p28"/>
          <p:cNvSpPr txBox="1"/>
          <p:nvPr/>
        </p:nvSpPr>
        <p:spPr>
          <a:xfrm>
            <a:off x="9143992" y="1864150"/>
            <a:ext cx="30480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8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191918"/>
                </a:solidFill>
                <a:latin typeface="Arial"/>
                <a:ea typeface="Arial"/>
                <a:cs typeface="Arial"/>
                <a:sym typeface="Arial"/>
              </a:rPr>
              <a:t>Partner</a:t>
            </a:r>
            <a:endParaRPr/>
          </a:p>
        </p:txBody>
      </p:sp>
      <p:sp>
        <p:nvSpPr>
          <p:cNvPr id="198" name="Google Shape;198;p28"/>
          <p:cNvSpPr txBox="1"/>
          <p:nvPr/>
        </p:nvSpPr>
        <p:spPr>
          <a:xfrm>
            <a:off x="6095997" y="1864150"/>
            <a:ext cx="30479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8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191918"/>
                </a:solidFill>
                <a:latin typeface="Arial"/>
                <a:ea typeface="Arial"/>
                <a:cs typeface="Arial"/>
                <a:sym typeface="Arial"/>
              </a:rPr>
              <a:t>Assess</a:t>
            </a:r>
            <a:endParaRPr/>
          </a:p>
        </p:txBody>
      </p:sp>
      <p:sp>
        <p:nvSpPr>
          <p:cNvPr id="199" name="Google Shape;199;p28"/>
          <p:cNvSpPr txBox="1"/>
          <p:nvPr/>
        </p:nvSpPr>
        <p:spPr>
          <a:xfrm>
            <a:off x="3047999" y="1864150"/>
            <a:ext cx="30479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8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191918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19050" y="1165822"/>
            <a:ext cx="12192000" cy="584775"/>
          </a:xfrm>
          <a:prstGeom prst="rect">
            <a:avLst/>
          </a:prstGeom>
          <a:solidFill>
            <a:srgbClr val="001E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2015 Design Competition</a:t>
            </a:r>
            <a:endParaRPr/>
          </a:p>
        </p:txBody>
      </p:sp>
      <p:grpSp>
        <p:nvGrpSpPr>
          <p:cNvPr id="201" name="Google Shape;201;p28"/>
          <p:cNvGrpSpPr/>
          <p:nvPr/>
        </p:nvGrpSpPr>
        <p:grpSpPr>
          <a:xfrm>
            <a:off x="591672" y="2690533"/>
            <a:ext cx="1868563" cy="1616074"/>
            <a:chOff x="1618060" y="1786124"/>
            <a:chExt cx="2059119" cy="1824812"/>
          </a:xfrm>
        </p:grpSpPr>
        <p:pic>
          <p:nvPicPr>
            <p:cNvPr id="202" name="Google Shape;20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23254" y="2464118"/>
              <a:ext cx="1266986" cy="1146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00599" y="1786124"/>
              <a:ext cx="576580" cy="544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03377" y="2009162"/>
              <a:ext cx="576580" cy="544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1618060" y="1792175"/>
              <a:ext cx="576580" cy="544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26370" y="1836664"/>
              <a:ext cx="339640" cy="367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19069" y="1836664"/>
              <a:ext cx="339640" cy="367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20658" y="2068531"/>
              <a:ext cx="339640" cy="3670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9" name="Google Shape;209;p28"/>
          <p:cNvGrpSpPr/>
          <p:nvPr/>
        </p:nvGrpSpPr>
        <p:grpSpPr>
          <a:xfrm>
            <a:off x="3458059" y="3103157"/>
            <a:ext cx="2231973" cy="1024128"/>
            <a:chOff x="3416437" y="2119610"/>
            <a:chExt cx="1673980" cy="768096"/>
          </a:xfrm>
        </p:grpSpPr>
        <p:pic>
          <p:nvPicPr>
            <p:cNvPr id="210" name="Google Shape;210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86437" y="2119610"/>
              <a:ext cx="703980" cy="768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2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3416437" y="2135611"/>
              <a:ext cx="874284" cy="7327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28"/>
          <p:cNvSpPr/>
          <p:nvPr/>
        </p:nvSpPr>
        <p:spPr>
          <a:xfrm>
            <a:off x="9900354" y="2815080"/>
            <a:ext cx="1535293" cy="1595816"/>
          </a:xfrm>
          <a:custGeom>
            <a:avLst/>
            <a:gdLst/>
            <a:ahLst/>
            <a:cxnLst/>
            <a:rect l="l" t="t" r="r" b="b"/>
            <a:pathLst>
              <a:path w="2163" h="2164" extrusionOk="0">
                <a:moveTo>
                  <a:pt x="0" y="0"/>
                </a:moveTo>
                <a:lnTo>
                  <a:pt x="0" y="1081"/>
                </a:lnTo>
                <a:lnTo>
                  <a:pt x="221" y="1081"/>
                </a:lnTo>
                <a:lnTo>
                  <a:pt x="221" y="221"/>
                </a:lnTo>
                <a:lnTo>
                  <a:pt x="1942" y="221"/>
                </a:lnTo>
                <a:lnTo>
                  <a:pt x="1942" y="1942"/>
                </a:lnTo>
                <a:lnTo>
                  <a:pt x="1081" y="1942"/>
                </a:lnTo>
                <a:lnTo>
                  <a:pt x="1081" y="2163"/>
                </a:lnTo>
                <a:lnTo>
                  <a:pt x="2162" y="2163"/>
                </a:lnTo>
                <a:lnTo>
                  <a:pt x="2162" y="0"/>
                </a:lnTo>
                <a:lnTo>
                  <a:pt x="0" y="0"/>
                </a:lnTo>
                <a:close/>
                <a:moveTo>
                  <a:pt x="1721" y="971"/>
                </a:moveTo>
                <a:lnTo>
                  <a:pt x="1721" y="442"/>
                </a:lnTo>
                <a:lnTo>
                  <a:pt x="1191" y="442"/>
                </a:lnTo>
                <a:lnTo>
                  <a:pt x="1390" y="618"/>
                </a:lnTo>
                <a:lnTo>
                  <a:pt x="905" y="1104"/>
                </a:lnTo>
                <a:lnTo>
                  <a:pt x="1059" y="1258"/>
                </a:lnTo>
                <a:lnTo>
                  <a:pt x="1523" y="773"/>
                </a:lnTo>
                <a:lnTo>
                  <a:pt x="1721" y="971"/>
                </a:lnTo>
                <a:close/>
                <a:moveTo>
                  <a:pt x="0" y="1302"/>
                </a:moveTo>
                <a:lnTo>
                  <a:pt x="861" y="1302"/>
                </a:lnTo>
                <a:lnTo>
                  <a:pt x="861" y="2163"/>
                </a:lnTo>
                <a:lnTo>
                  <a:pt x="0" y="2163"/>
                </a:lnTo>
                <a:lnTo>
                  <a:pt x="0" y="1302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8"/>
          <p:cNvPicPr preferRelativeResize="0"/>
          <p:nvPr/>
        </p:nvPicPr>
        <p:blipFill rotWithShape="1">
          <a:blip r:embed="rId8">
            <a:alphaModFix/>
          </a:blip>
          <a:srcRect r="11022" b="14132"/>
          <a:stretch/>
        </p:blipFill>
        <p:spPr>
          <a:xfrm>
            <a:off x="6832747" y="2665045"/>
            <a:ext cx="1574494" cy="189934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8"/>
          <p:cNvSpPr/>
          <p:nvPr/>
        </p:nvSpPr>
        <p:spPr>
          <a:xfrm>
            <a:off x="-1265" y="4838606"/>
            <a:ext cx="304799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Labs and foundations crowdsourced promising solutions to gun violence from every corner of the urban landscape. </a:t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6092200" y="4838606"/>
            <a:ext cx="304799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matter experts selected the ideas with the greatest potential to improve lives at scale. Of almost 200 entries, three winners were recognized.</a:t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9141466" y="4838606"/>
            <a:ext cx="305053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Crime Lab and Education Lab partnered with winners to rigorously evaluate and help scale the most cost-efficient and effective programs.</a:t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3044198" y="4838606"/>
            <a:ext cx="303219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Children’s Home &amp; Aid and Youth Advocate Programs developed the C2C program by combining the strengths of each organization.</a:t>
            </a:r>
            <a:endParaRPr/>
          </a:p>
        </p:txBody>
      </p:sp>
      <p:pic>
        <p:nvPicPr>
          <p:cNvPr id="218" name="Google Shape;218;p28" descr="A picture containing qr cod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485518"/>
            <a:ext cx="1799117" cy="36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9"/>
          <p:cNvPicPr preferRelativeResize="0"/>
          <p:nvPr/>
        </p:nvPicPr>
        <p:blipFill rotWithShape="1">
          <a:blip r:embed="rId3">
            <a:alphaModFix/>
          </a:blip>
          <a:srcRect l="23293" t="5055" b="30930"/>
          <a:stretch/>
        </p:blipFill>
        <p:spPr>
          <a:xfrm>
            <a:off x="5057573" y="4495209"/>
            <a:ext cx="2122314" cy="235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4">
            <a:alphaModFix/>
          </a:blip>
          <a:srcRect l="432" t="14011" r="20081" b="4551"/>
          <a:stretch/>
        </p:blipFill>
        <p:spPr>
          <a:xfrm>
            <a:off x="5039842" y="2264908"/>
            <a:ext cx="2148816" cy="233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5">
            <a:alphaModFix/>
          </a:blip>
          <a:srcRect l="11891" t="12500" r="9604" b="38811"/>
          <a:stretch/>
        </p:blipFill>
        <p:spPr>
          <a:xfrm>
            <a:off x="5039842" y="2794"/>
            <a:ext cx="2122312" cy="2334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29"/>
          <p:cNvCxnSpPr/>
          <p:nvPr/>
        </p:nvCxnSpPr>
        <p:spPr>
          <a:xfrm rot="10800000">
            <a:off x="7171117" y="-11575"/>
            <a:ext cx="17541" cy="6869575"/>
          </a:xfrm>
          <a:prstGeom prst="straightConnector1">
            <a:avLst/>
          </a:prstGeom>
          <a:noFill/>
          <a:ln w="38100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29"/>
          <p:cNvSpPr/>
          <p:nvPr/>
        </p:nvSpPr>
        <p:spPr>
          <a:xfrm>
            <a:off x="6424804" y="177499"/>
            <a:ext cx="1492626" cy="149262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E4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8007358" y="331342"/>
            <a:ext cx="3943342" cy="118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Relentless Engagement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Advocates do not give up on participants, especially those who are difficult to engage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6424804" y="1847624"/>
            <a:ext cx="1492626" cy="149262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6424804" y="3517749"/>
            <a:ext cx="1492626" cy="149262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9"/>
          <p:cNvSpPr/>
          <p:nvPr/>
        </p:nvSpPr>
        <p:spPr>
          <a:xfrm>
            <a:off x="6424804" y="5187874"/>
            <a:ext cx="1492626" cy="149262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8007358" y="2001467"/>
            <a:ext cx="3943342" cy="118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Applied Learning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Advocates attend group therapy and help youth identify contexts where CBT skills can apply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8007358" y="5341717"/>
            <a:ext cx="3943342" cy="118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Strong Relationships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C2C staff bring lived experience and compassion in order to build life-long relationships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8007358" y="3671592"/>
            <a:ext cx="3943342" cy="118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Decision-Making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Participants learn tools to disrupt negative thoughts, resolve conflict, and build self-efficacy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6" name="Google Shape;236;p29"/>
          <p:cNvGrpSpPr/>
          <p:nvPr/>
        </p:nvGrpSpPr>
        <p:grpSpPr>
          <a:xfrm>
            <a:off x="-172030" y="1785850"/>
            <a:ext cx="5392974" cy="3286302"/>
            <a:chOff x="6972533" y="1309015"/>
            <a:chExt cx="5392974" cy="3286302"/>
          </a:xfrm>
        </p:grpSpPr>
        <p:sp>
          <p:nvSpPr>
            <p:cNvPr id="237" name="Google Shape;237;p29"/>
            <p:cNvSpPr/>
            <p:nvPr/>
          </p:nvSpPr>
          <p:spPr>
            <a:xfrm>
              <a:off x="6972533" y="1309015"/>
              <a:ext cx="539297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1E46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Choose to Change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1E46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The Model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8" name="Google Shape;238;p29"/>
            <p:cNvGrpSpPr/>
            <p:nvPr/>
          </p:nvGrpSpPr>
          <p:grpSpPr>
            <a:xfrm>
              <a:off x="7278952" y="3986649"/>
              <a:ext cx="4780136" cy="608668"/>
              <a:chOff x="6615180" y="3681142"/>
              <a:chExt cx="5373826" cy="684264"/>
            </a:xfrm>
          </p:grpSpPr>
          <p:sp>
            <p:nvSpPr>
              <p:cNvPr id="239" name="Google Shape;239;p29"/>
              <p:cNvSpPr/>
              <p:nvPr/>
            </p:nvSpPr>
            <p:spPr>
              <a:xfrm>
                <a:off x="6615180" y="3681142"/>
                <a:ext cx="2560320" cy="684264"/>
              </a:xfrm>
              <a:prstGeom prst="roundRect">
                <a:avLst>
                  <a:gd name="adj" fmla="val 16667"/>
                </a:avLst>
              </a:prstGeom>
              <a:solidFill>
                <a:srgbClr val="001E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Wraparound Support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9"/>
              <p:cNvSpPr/>
              <p:nvPr/>
            </p:nvSpPr>
            <p:spPr>
              <a:xfrm>
                <a:off x="9428686" y="3681142"/>
                <a:ext cx="2560320" cy="684264"/>
              </a:xfrm>
              <a:prstGeom prst="roundRect">
                <a:avLst>
                  <a:gd name="adj" fmla="val 16667"/>
                </a:avLst>
              </a:prstGeom>
              <a:solidFill>
                <a:srgbClr val="001E46"/>
              </a:soli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Trauma-informed Therapy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41" name="Google Shape;241;p29"/>
          <p:cNvCxnSpPr/>
          <p:nvPr/>
        </p:nvCxnSpPr>
        <p:spPr>
          <a:xfrm rot="10800000" flipH="1">
            <a:off x="5039841" y="-11575"/>
            <a:ext cx="1" cy="6869575"/>
          </a:xfrm>
          <a:prstGeom prst="straightConnector1">
            <a:avLst/>
          </a:prstGeom>
          <a:noFill/>
          <a:ln w="38100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2" name="Google Shape;242;p29" descr="A close up of text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21926" t="30427" r="59941" b="48044"/>
          <a:stretch/>
        </p:blipFill>
        <p:spPr>
          <a:xfrm>
            <a:off x="658085" y="3135904"/>
            <a:ext cx="1230067" cy="118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9" descr="A close up of text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2319" t="30235" r="15332" b="48217"/>
          <a:stretch/>
        </p:blipFill>
        <p:spPr>
          <a:xfrm>
            <a:off x="2678678" y="3122030"/>
            <a:ext cx="2194233" cy="11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9"/>
          <p:cNvPicPr preferRelativeResize="0"/>
          <p:nvPr/>
        </p:nvPicPr>
        <p:blipFill rotWithShape="1">
          <a:blip r:embed="rId7">
            <a:alphaModFix/>
          </a:blip>
          <a:srcRect l="22676" t="7035" r="64057" b="75325"/>
          <a:stretch/>
        </p:blipFill>
        <p:spPr>
          <a:xfrm>
            <a:off x="6859126" y="440451"/>
            <a:ext cx="606056" cy="97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/>
          <p:cNvPicPr preferRelativeResize="0"/>
          <p:nvPr/>
        </p:nvPicPr>
        <p:blipFill rotWithShape="1">
          <a:blip r:embed="rId7">
            <a:alphaModFix/>
          </a:blip>
          <a:srcRect l="58984" t="8102" r="21931" b="75138"/>
          <a:stretch/>
        </p:blipFill>
        <p:spPr>
          <a:xfrm>
            <a:off x="6735182" y="2134149"/>
            <a:ext cx="871870" cy="92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 rotWithShape="1">
          <a:blip r:embed="rId7">
            <a:alphaModFix/>
          </a:blip>
          <a:srcRect l="60037" t="50855" r="20877" b="32386"/>
          <a:stretch/>
        </p:blipFill>
        <p:spPr>
          <a:xfrm>
            <a:off x="6751851" y="3819308"/>
            <a:ext cx="871870" cy="92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 rotWithShape="1">
          <a:blip r:embed="rId7">
            <a:alphaModFix/>
          </a:blip>
          <a:srcRect l="20755" t="53507" r="60160" b="32498"/>
          <a:stretch/>
        </p:blipFill>
        <p:spPr>
          <a:xfrm>
            <a:off x="6704953" y="5545097"/>
            <a:ext cx="871869" cy="77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18;p28" descr="A picture containing qr code&#10;&#10;Description automatically generated">
            <a:extLst>
              <a:ext uri="{FF2B5EF4-FFF2-40B4-BE49-F238E27FC236}">
                <a16:creationId xmlns:a16="http://schemas.microsoft.com/office/drawing/2014/main" id="{38E5A660-11AC-4C77-8B27-20C7D5FCC18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485518"/>
            <a:ext cx="1799117" cy="36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3C927A-F04D-4D4D-8D5A-B7967178767D}"/>
              </a:ext>
            </a:extLst>
          </p:cNvPr>
          <p:cNvSpPr/>
          <p:nvPr/>
        </p:nvSpPr>
        <p:spPr>
          <a:xfrm>
            <a:off x="201168" y="201168"/>
            <a:ext cx="11990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C2C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serves youth who are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justice-involved or disconnecting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from school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9E993E-AA41-4303-9CC4-8E9252BC317E}"/>
              </a:ext>
            </a:extLst>
          </p:cNvPr>
          <p:cNvCxnSpPr/>
          <p:nvPr/>
        </p:nvCxnSpPr>
        <p:spPr>
          <a:xfrm>
            <a:off x="-893019" y="2403033"/>
            <a:ext cx="0" cy="347472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21BFA36-F366-2C43-92BA-EBF0186E6C29}"/>
              </a:ext>
            </a:extLst>
          </p:cNvPr>
          <p:cNvGrpSpPr/>
          <p:nvPr/>
        </p:nvGrpSpPr>
        <p:grpSpPr>
          <a:xfrm>
            <a:off x="4264503" y="2158465"/>
            <a:ext cx="7706278" cy="1374618"/>
            <a:chOff x="243840" y="2006754"/>
            <a:chExt cx="12398254" cy="206399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27FB08-DF8F-9442-BDDC-7C392811C1B9}"/>
                </a:ext>
              </a:extLst>
            </p:cNvPr>
            <p:cNvGrpSpPr/>
            <p:nvPr/>
          </p:nvGrpSpPr>
          <p:grpSpPr>
            <a:xfrm>
              <a:off x="6847453" y="2066724"/>
              <a:ext cx="3136956" cy="2004029"/>
              <a:chOff x="5493773" y="2066724"/>
              <a:chExt cx="3136956" cy="2004029"/>
            </a:xfrm>
          </p:grpSpPr>
          <p:pic>
            <p:nvPicPr>
              <p:cNvPr id="9" name="Graphic 8" descr="Books">
                <a:extLst>
                  <a:ext uri="{FF2B5EF4-FFF2-40B4-BE49-F238E27FC236}">
                    <a16:creationId xmlns:a16="http://schemas.microsoft.com/office/drawing/2014/main" id="{5D4909AF-8977-4661-9B0C-CE8ADAAD3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464375" y="2066724"/>
                <a:ext cx="730353" cy="73035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7EFC51-D623-4CC0-AA6A-138B30DF861E}"/>
                  </a:ext>
                </a:extLst>
              </p:cNvPr>
              <p:cNvSpPr txBox="1"/>
              <p:nvPr/>
            </p:nvSpPr>
            <p:spPr>
              <a:xfrm>
                <a:off x="6322657" y="2731514"/>
                <a:ext cx="1036662" cy="554555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raphik" charset="0"/>
                    <a:cs typeface="Arial" panose="020B0604020202020204" pitchFamily="34" charset="0"/>
                    <a:sym typeface="Arial"/>
                  </a:rPr>
                  <a:t>24%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46"/>
                  </a:solidFill>
                  <a:effectLst/>
                  <a:uLnTx/>
                  <a:uFillTx/>
                  <a:latin typeface="Arial" panose="020B0604020202020204" pitchFamily="34" charset="0"/>
                  <a:ea typeface="Graphik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B50D49-4557-4242-989B-FECE3DCDAD6C}"/>
                  </a:ext>
                </a:extLst>
              </p:cNvPr>
              <p:cNvSpPr txBox="1"/>
              <p:nvPr/>
            </p:nvSpPr>
            <p:spPr>
              <a:xfrm>
                <a:off x="5493773" y="3238921"/>
                <a:ext cx="3136956" cy="831832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otham"/>
                    <a:ea typeface="Graphik" charset="0"/>
                    <a:cs typeface="Arial" panose="020B0604020202020204" pitchFamily="34" charset="0"/>
                    <a:sym typeface="Arial"/>
                  </a:rPr>
                  <a:t>have an Individualized Education Plan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Gotham"/>
                  <a:ea typeface="Graphik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A38FF65-CB24-2742-959D-7D908FD47112}"/>
                </a:ext>
              </a:extLst>
            </p:cNvPr>
            <p:cNvGrpSpPr/>
            <p:nvPr/>
          </p:nvGrpSpPr>
          <p:grpSpPr>
            <a:xfrm>
              <a:off x="3678195" y="2096688"/>
              <a:ext cx="2743200" cy="1595738"/>
              <a:chOff x="2859283" y="2096688"/>
              <a:chExt cx="2743200" cy="1595738"/>
            </a:xfrm>
          </p:grpSpPr>
          <p:pic>
            <p:nvPicPr>
              <p:cNvPr id="7" name="Graphic 6" descr="Handcuffs">
                <a:extLst>
                  <a:ext uri="{FF2B5EF4-FFF2-40B4-BE49-F238E27FC236}">
                    <a16:creationId xmlns:a16="http://schemas.microsoft.com/office/drawing/2014/main" id="{9AD00268-64AC-46A8-965C-F604BAE9A1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94074" y="2096688"/>
                <a:ext cx="730352" cy="730353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F19F1B-387C-4042-BE1E-49EB5101A780}"/>
                  </a:ext>
                </a:extLst>
              </p:cNvPr>
              <p:cNvSpPr txBox="1"/>
              <p:nvPr/>
            </p:nvSpPr>
            <p:spPr>
              <a:xfrm>
                <a:off x="3563429" y="2754452"/>
                <a:ext cx="1036661" cy="554555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raphik" charset="0"/>
                    <a:cs typeface="Arial" panose="020B0604020202020204" pitchFamily="34" charset="0"/>
                    <a:sym typeface="Arial"/>
                  </a:rPr>
                  <a:t>37%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36CA7E-3B98-49AB-B598-C23CBF7A73A4}"/>
                  </a:ext>
                </a:extLst>
              </p:cNvPr>
              <p:cNvSpPr txBox="1"/>
              <p:nvPr/>
            </p:nvSpPr>
            <p:spPr>
              <a:xfrm>
                <a:off x="2859283" y="3207191"/>
                <a:ext cx="2743200" cy="485235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otham"/>
                    <a:ea typeface="Graphik" charset="0"/>
                    <a:cs typeface="Arial" panose="020B0604020202020204" pitchFamily="34" charset="0"/>
                    <a:sym typeface="Arial"/>
                  </a:rPr>
                  <a:t>have a prior arrest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Gotham"/>
                  <a:ea typeface="Graphik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F01F1-5171-0040-8D37-5BEEC20A3E57}"/>
                </a:ext>
              </a:extLst>
            </p:cNvPr>
            <p:cNvGrpSpPr/>
            <p:nvPr/>
          </p:nvGrpSpPr>
          <p:grpSpPr>
            <a:xfrm>
              <a:off x="243840" y="2006754"/>
              <a:ext cx="2743200" cy="1956413"/>
              <a:chOff x="269395" y="2006754"/>
              <a:chExt cx="2743200" cy="1956413"/>
            </a:xfrm>
          </p:grpSpPr>
          <p:pic>
            <p:nvPicPr>
              <p:cNvPr id="11" name="Graphic 10" descr="House">
                <a:extLst>
                  <a:ext uri="{FF2B5EF4-FFF2-40B4-BE49-F238E27FC236}">
                    <a16:creationId xmlns:a16="http://schemas.microsoft.com/office/drawing/2014/main" id="{846508CA-87B9-429E-99FB-F317F449F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75819" y="2006754"/>
                <a:ext cx="730353" cy="730353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302C738-A958-4DD7-98F4-533CEE4F26CF}"/>
                  </a:ext>
                </a:extLst>
              </p:cNvPr>
              <p:cNvSpPr txBox="1"/>
              <p:nvPr/>
            </p:nvSpPr>
            <p:spPr>
              <a:xfrm>
                <a:off x="1131955" y="2704641"/>
                <a:ext cx="1036663" cy="554555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raphik" charset="0"/>
                    <a:cs typeface="Arial" panose="020B0604020202020204" pitchFamily="34" charset="0"/>
                    <a:sym typeface="Arial"/>
                  </a:rPr>
                  <a:t>21%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FB6B61-AC39-4CFF-BC5B-0A3975F2563F}"/>
                  </a:ext>
                </a:extLst>
              </p:cNvPr>
              <p:cNvSpPr txBox="1"/>
              <p:nvPr/>
            </p:nvSpPr>
            <p:spPr>
              <a:xfrm>
                <a:off x="269395" y="3131335"/>
                <a:ext cx="2743200" cy="831832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otham"/>
                    <a:ea typeface="Graphik" charset="0"/>
                    <a:cs typeface="Arial" panose="020B0604020202020204" pitchFamily="34" charset="0"/>
                    <a:sym typeface="Arial"/>
                  </a:rPr>
                  <a:t>homeless or housing unstable 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Gotham"/>
                  <a:ea typeface="Graphik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637C2CD-E2BF-2743-89F0-08D9A5ADAE58}"/>
                </a:ext>
              </a:extLst>
            </p:cNvPr>
            <p:cNvGrpSpPr/>
            <p:nvPr/>
          </p:nvGrpSpPr>
          <p:grpSpPr>
            <a:xfrm>
              <a:off x="9898894" y="2151376"/>
              <a:ext cx="2743200" cy="1572780"/>
              <a:chOff x="8161476" y="2151376"/>
              <a:chExt cx="2743200" cy="157278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2C68C6-6D79-1742-A374-6E61CCC005C2}"/>
                  </a:ext>
                </a:extLst>
              </p:cNvPr>
              <p:cNvSpPr txBox="1"/>
              <p:nvPr/>
            </p:nvSpPr>
            <p:spPr>
              <a:xfrm>
                <a:off x="8811748" y="2709889"/>
                <a:ext cx="1031293" cy="554555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raphik" charset="0"/>
                    <a:cs typeface="Arial" panose="020B0604020202020204" pitchFamily="34" charset="0"/>
                    <a:sym typeface="Arial"/>
                  </a:rPr>
                  <a:t>95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raphik" charset="0"/>
                    <a:cs typeface="Arial" panose="020B0604020202020204" pitchFamily="34" charset="0"/>
                    <a:sym typeface="Arial"/>
                  </a:rPr>
                  <a:t>%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B18D733-2BB9-C343-86E8-4686C96BC7AA}"/>
                  </a:ext>
                </a:extLst>
              </p:cNvPr>
              <p:cNvSpPr txBox="1"/>
              <p:nvPr/>
            </p:nvSpPr>
            <p:spPr>
              <a:xfrm>
                <a:off x="8161476" y="3238921"/>
                <a:ext cx="2743200" cy="485235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otham"/>
                    <a:ea typeface="Graphik" charset="0"/>
                    <a:cs typeface="Arial" panose="020B0604020202020204" pitchFamily="34" charset="0"/>
                    <a:sym typeface="Arial"/>
                  </a:rPr>
                  <a:t>Black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Gotham"/>
                  <a:ea typeface="Graphik" charset="0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6AA206B-16C4-574B-B163-EBCC48E726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82" t="8677" r="7672" b="23810"/>
              <a:stretch/>
            </p:blipFill>
            <p:spPr>
              <a:xfrm>
                <a:off x="9048246" y="2151376"/>
                <a:ext cx="743324" cy="590084"/>
              </a:xfrm>
              <a:prstGeom prst="rect">
                <a:avLst/>
              </a:prstGeom>
            </p:spPr>
          </p:pic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ED09B51-EE83-AD4D-B419-5BB84A0CABAB}"/>
              </a:ext>
            </a:extLst>
          </p:cNvPr>
          <p:cNvGrpSpPr/>
          <p:nvPr/>
        </p:nvGrpSpPr>
        <p:grpSpPr>
          <a:xfrm>
            <a:off x="4262153" y="3710016"/>
            <a:ext cx="7589989" cy="1555863"/>
            <a:chOff x="-539778" y="4414646"/>
            <a:chExt cx="12361913" cy="253405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087AA50-902C-D442-9A91-32EA837D0DC9}"/>
                </a:ext>
              </a:extLst>
            </p:cNvPr>
            <p:cNvGrpSpPr/>
            <p:nvPr/>
          </p:nvGrpSpPr>
          <p:grpSpPr>
            <a:xfrm>
              <a:off x="-539778" y="4574302"/>
              <a:ext cx="2743200" cy="2374400"/>
              <a:chOff x="-756481" y="4574302"/>
              <a:chExt cx="2743200" cy="2374400"/>
            </a:xfrm>
          </p:grpSpPr>
          <p:pic>
            <p:nvPicPr>
              <p:cNvPr id="5" name="Graphic 4" descr="Daily calendar">
                <a:extLst>
                  <a:ext uri="{FF2B5EF4-FFF2-40B4-BE49-F238E27FC236}">
                    <a16:creationId xmlns:a16="http://schemas.microsoft.com/office/drawing/2014/main" id="{A92A8035-768B-4303-BC69-F8D3AE6F6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05974" y="4574302"/>
                <a:ext cx="764391" cy="764391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928803-5B7E-41C8-B6D6-E36E8500DDD4}"/>
                  </a:ext>
                </a:extLst>
              </p:cNvPr>
              <p:cNvSpPr txBox="1"/>
              <p:nvPr/>
            </p:nvSpPr>
            <p:spPr>
              <a:xfrm>
                <a:off x="91868" y="5203367"/>
                <a:ext cx="1048112" cy="601536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raphik" charset="0"/>
                    <a:cs typeface="Arial" panose="020B0604020202020204" pitchFamily="34" charset="0"/>
                    <a:sym typeface="Arial"/>
                  </a:rPr>
                  <a:t>30%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9C84CF-2A93-4297-8F32-4FBB364FC2E7}"/>
                  </a:ext>
                </a:extLst>
              </p:cNvPr>
              <p:cNvSpPr txBox="1"/>
              <p:nvPr/>
            </p:nvSpPr>
            <p:spPr>
              <a:xfrm>
                <a:off x="-756481" y="5670438"/>
                <a:ext cx="2743200" cy="1278264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otham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of school days in prior school year missed 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Gotham"/>
                  <a:ea typeface="Graphik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5DA4BF-CC1C-D949-9BD5-BDFA4CEBB2C0}"/>
                </a:ext>
              </a:extLst>
            </p:cNvPr>
            <p:cNvGrpSpPr/>
            <p:nvPr/>
          </p:nvGrpSpPr>
          <p:grpSpPr>
            <a:xfrm>
              <a:off x="2994110" y="4414646"/>
              <a:ext cx="3153202" cy="2523143"/>
              <a:chOff x="2875344" y="4414646"/>
              <a:chExt cx="3153202" cy="2523143"/>
            </a:xfrm>
          </p:grpSpPr>
          <p:pic>
            <p:nvPicPr>
              <p:cNvPr id="13" name="Graphic 12" descr="Schoolhouse">
                <a:extLst>
                  <a:ext uri="{FF2B5EF4-FFF2-40B4-BE49-F238E27FC236}">
                    <a16:creationId xmlns:a16="http://schemas.microsoft.com/office/drawing/2014/main" id="{E9B93839-00B7-4306-A265-FCDE4FBEC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059226" y="4414646"/>
                <a:ext cx="764391" cy="764391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366F3D9-D58D-4E4F-BEF3-3D7A9930C072}"/>
                  </a:ext>
                </a:extLst>
              </p:cNvPr>
              <p:cNvSpPr txBox="1"/>
              <p:nvPr/>
            </p:nvSpPr>
            <p:spPr>
              <a:xfrm>
                <a:off x="3962126" y="5063493"/>
                <a:ext cx="1048112" cy="601536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raphik" charset="0"/>
                    <a:cs typeface="Arial" panose="020B0604020202020204" pitchFamily="34" charset="0"/>
                    <a:sym typeface="Arial"/>
                  </a:rPr>
                  <a:t>22%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CD5600-830F-472D-8F27-F5212F87D37C}"/>
                  </a:ext>
                </a:extLst>
              </p:cNvPr>
              <p:cNvSpPr txBox="1"/>
              <p:nvPr/>
            </p:nvSpPr>
            <p:spPr>
              <a:xfrm>
                <a:off x="2875344" y="5659526"/>
                <a:ext cx="3153202" cy="1278263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otham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not enrolled in school at some point during the prior school year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Gotham"/>
                  <a:ea typeface="Graphik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638997-CC93-E647-98B2-D60E5EF7C251}"/>
                </a:ext>
              </a:extLst>
            </p:cNvPr>
            <p:cNvGrpSpPr/>
            <p:nvPr/>
          </p:nvGrpSpPr>
          <p:grpSpPr>
            <a:xfrm>
              <a:off x="6449452" y="4447020"/>
              <a:ext cx="2743200" cy="1769827"/>
              <a:chOff x="6046606" y="4447020"/>
              <a:chExt cx="2743200" cy="176982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779EE37-76C4-41C0-8467-B81F4E881DE6}"/>
                  </a:ext>
                </a:extLst>
              </p:cNvPr>
              <p:cNvSpPr txBox="1"/>
              <p:nvPr/>
            </p:nvSpPr>
            <p:spPr>
              <a:xfrm>
                <a:off x="6763218" y="5189069"/>
                <a:ext cx="1048112" cy="601537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raphik" charset="0"/>
                    <a:cs typeface="Arial" panose="020B0604020202020204" pitchFamily="34" charset="0"/>
                    <a:sym typeface="Arial"/>
                  </a:rPr>
                  <a:t>41%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46"/>
                  </a:solidFill>
                  <a:effectLst/>
                  <a:uLnTx/>
                  <a:uFillTx/>
                  <a:latin typeface="Arial" panose="020B0604020202020204" pitchFamily="34" charset="0"/>
                  <a:ea typeface="Graphik" charset="0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16" name="Graphic 15" descr="Group">
                <a:extLst>
                  <a:ext uri="{FF2B5EF4-FFF2-40B4-BE49-F238E27FC236}">
                    <a16:creationId xmlns:a16="http://schemas.microsoft.com/office/drawing/2014/main" id="{6137881D-758D-4B74-8F3C-237208698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922695" y="4447020"/>
                <a:ext cx="764391" cy="764391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231BE13-AEB7-5149-B8E8-6FBF8C822CFE}"/>
                  </a:ext>
                </a:extLst>
              </p:cNvPr>
              <p:cNvSpPr txBox="1"/>
              <p:nvPr/>
            </p:nvSpPr>
            <p:spPr>
              <a:xfrm>
                <a:off x="6046606" y="5690503"/>
                <a:ext cx="2743200" cy="526344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otham"/>
                    <a:ea typeface="Graphik" charset="0"/>
                    <a:cs typeface="Arial" panose="020B0604020202020204" pitchFamily="34" charset="0"/>
                    <a:sym typeface="Arial"/>
                  </a:rPr>
                  <a:t>a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otham"/>
                    <a:ea typeface="Graphik" charset="0"/>
                    <a:cs typeface="Arial" panose="020B0604020202020204" pitchFamily="34" charset="0"/>
                    <a:sym typeface="Arial"/>
                  </a:rPr>
                  <a:t>re female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Gotham"/>
                  <a:ea typeface="Graphik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B8C8B63-60DB-A241-99D3-C8C90A79A3A8}"/>
                </a:ext>
              </a:extLst>
            </p:cNvPr>
            <p:cNvGrpSpPr/>
            <p:nvPr/>
          </p:nvGrpSpPr>
          <p:grpSpPr>
            <a:xfrm>
              <a:off x="9452083" y="4511390"/>
              <a:ext cx="2370052" cy="1813786"/>
              <a:chOff x="8728647" y="4511390"/>
              <a:chExt cx="2370052" cy="1813786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EFE41BD-FBCC-3F49-A0A0-B82D856F14C5}"/>
                  </a:ext>
                </a:extLst>
              </p:cNvPr>
              <p:cNvSpPr txBox="1"/>
              <p:nvPr/>
            </p:nvSpPr>
            <p:spPr>
              <a:xfrm>
                <a:off x="9471110" y="5160263"/>
                <a:ext cx="764029" cy="601536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raphik" charset="0"/>
                    <a:cs typeface="Arial" panose="020B0604020202020204" pitchFamily="34" charset="0"/>
                    <a:sym typeface="Arial"/>
                  </a:rPr>
                  <a:t>16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46"/>
                  </a:solidFill>
                  <a:effectLst/>
                  <a:uLnTx/>
                  <a:uFillTx/>
                  <a:latin typeface="Arial" panose="020B0604020202020204" pitchFamily="34" charset="0"/>
                  <a:ea typeface="Graphik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6E64B74-EE1C-B74A-8849-FC231F04D962}"/>
                  </a:ext>
                </a:extLst>
              </p:cNvPr>
              <p:cNvSpPr txBox="1"/>
              <p:nvPr/>
            </p:nvSpPr>
            <p:spPr>
              <a:xfrm>
                <a:off x="8728647" y="5798833"/>
                <a:ext cx="2370052" cy="526343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otham"/>
                    <a:ea typeface="Graphik" charset="0"/>
                    <a:cs typeface="Arial" panose="020B0604020202020204" pitchFamily="34" charset="0"/>
                    <a:sym typeface="Arial"/>
                  </a:rPr>
                  <a:t>average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raphik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raphik" charset="0"/>
                    <a:cs typeface="Arial" panose="020B0604020202020204" pitchFamily="34" charset="0"/>
                    <a:sym typeface="Arial"/>
                  </a:rPr>
                  <a:t>age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 panose="020B0604020202020204" pitchFamily="34" charset="0"/>
                  <a:ea typeface="Graphik" charset="0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4F82E15-27BA-A546-BAAE-AAFA94BD9F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62" r="21555" b="14374"/>
              <a:stretch/>
            </p:blipFill>
            <p:spPr>
              <a:xfrm flipH="1">
                <a:off x="9665832" y="4511390"/>
                <a:ext cx="374585" cy="570898"/>
              </a:xfrm>
              <a:prstGeom prst="rect">
                <a:avLst/>
              </a:prstGeom>
            </p:spPr>
          </p:pic>
        </p:grp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5CBB1C-D11B-42C7-BDC7-B25AA9B3B68A}"/>
              </a:ext>
            </a:extLst>
          </p:cNvPr>
          <p:cNvCxnSpPr>
            <a:cxnSpLocks/>
          </p:cNvCxnSpPr>
          <p:nvPr/>
        </p:nvCxnSpPr>
        <p:spPr>
          <a:xfrm>
            <a:off x="4171675" y="3614460"/>
            <a:ext cx="7799106" cy="0"/>
          </a:xfrm>
          <a:prstGeom prst="line">
            <a:avLst/>
          </a:prstGeom>
          <a:ln w="28575">
            <a:solidFill>
              <a:srgbClr val="001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C03CAF-B228-4D97-8B86-BBE235FB4393}"/>
              </a:ext>
            </a:extLst>
          </p:cNvPr>
          <p:cNvCxnSpPr/>
          <p:nvPr/>
        </p:nvCxnSpPr>
        <p:spPr>
          <a:xfrm>
            <a:off x="6296272" y="2254783"/>
            <a:ext cx="0" cy="2902352"/>
          </a:xfrm>
          <a:prstGeom prst="line">
            <a:avLst/>
          </a:prstGeom>
          <a:ln w="28575">
            <a:solidFill>
              <a:srgbClr val="001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A5F6DC8-424C-493E-B585-FFCE4165ABCA}"/>
              </a:ext>
            </a:extLst>
          </p:cNvPr>
          <p:cNvCxnSpPr/>
          <p:nvPr/>
        </p:nvCxnSpPr>
        <p:spPr>
          <a:xfrm>
            <a:off x="8367904" y="2218361"/>
            <a:ext cx="0" cy="2902352"/>
          </a:xfrm>
          <a:prstGeom prst="line">
            <a:avLst/>
          </a:prstGeom>
          <a:ln w="28575">
            <a:solidFill>
              <a:srgbClr val="001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4F572CE-A12E-47F4-B8EC-E5A3E11F2436}"/>
              </a:ext>
            </a:extLst>
          </p:cNvPr>
          <p:cNvCxnSpPr/>
          <p:nvPr/>
        </p:nvCxnSpPr>
        <p:spPr>
          <a:xfrm>
            <a:off x="10337223" y="2236163"/>
            <a:ext cx="0" cy="2902352"/>
          </a:xfrm>
          <a:prstGeom prst="line">
            <a:avLst/>
          </a:prstGeom>
          <a:ln w="28575">
            <a:solidFill>
              <a:srgbClr val="001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Google Shape;147;p5" descr="A picture containing qr code&#10;&#10;Description automatically generated">
            <a:extLst>
              <a:ext uri="{FF2B5EF4-FFF2-40B4-BE49-F238E27FC236}">
                <a16:creationId xmlns:a16="http://schemas.microsoft.com/office/drawing/2014/main" id="{33E63A17-524B-4C88-9F1B-ED113C44B967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6485518"/>
            <a:ext cx="1799117" cy="3627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F5FA4DA-DE09-47A3-918E-891ABEEE17F3}"/>
              </a:ext>
            </a:extLst>
          </p:cNvPr>
          <p:cNvCxnSpPr/>
          <p:nvPr/>
        </p:nvCxnSpPr>
        <p:spPr>
          <a:xfrm>
            <a:off x="4099891" y="2122958"/>
            <a:ext cx="0" cy="2996877"/>
          </a:xfrm>
          <a:prstGeom prst="line">
            <a:avLst/>
          </a:prstGeom>
          <a:ln>
            <a:solidFill>
              <a:srgbClr val="001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oogle Shape;290;p30">
            <a:extLst>
              <a:ext uri="{FF2B5EF4-FFF2-40B4-BE49-F238E27FC236}">
                <a16:creationId xmlns:a16="http://schemas.microsoft.com/office/drawing/2014/main" id="{CEBA5515-9BDF-7247-8B2C-DE78AD4C1C6A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 l="20054" r="23101"/>
          <a:stretch/>
        </p:blipFill>
        <p:spPr>
          <a:xfrm>
            <a:off x="822600" y="2099068"/>
            <a:ext cx="3069824" cy="405111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296;p30">
            <a:extLst>
              <a:ext uri="{FF2B5EF4-FFF2-40B4-BE49-F238E27FC236}">
                <a16:creationId xmlns:a16="http://schemas.microsoft.com/office/drawing/2014/main" id="{F784C3BC-5A37-3A45-A857-9D450AB5133D}"/>
              </a:ext>
            </a:extLst>
          </p:cNvPr>
          <p:cNvSpPr/>
          <p:nvPr/>
        </p:nvSpPr>
        <p:spPr>
          <a:xfrm>
            <a:off x="201168" y="1589341"/>
            <a:ext cx="4155704" cy="52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C2C Meets the Need – where C2C youth live*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Community Areas with highest levels of violence outlined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27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"/>
          <p:cNvSpPr/>
          <p:nvPr/>
        </p:nvSpPr>
        <p:spPr>
          <a:xfrm>
            <a:off x="1935466" y="6461133"/>
            <a:ext cx="9072055" cy="32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191918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*Based on Children’s Home and Aid data from a Trauma History Checklist completed by 60% of the C2C participants from the RCT.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1"/>
          <p:cNvSpPr/>
          <p:nvPr/>
        </p:nvSpPr>
        <p:spPr>
          <a:xfrm>
            <a:off x="11411339" y="6204857"/>
            <a:ext cx="373224" cy="48519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1"/>
          <p:cNvSpPr/>
          <p:nvPr/>
        </p:nvSpPr>
        <p:spPr>
          <a:xfrm>
            <a:off x="100584" y="129851"/>
            <a:ext cx="1199083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 average, C2C participants have experienced high levels of trauma exposure at the start of the program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9445" y="1773999"/>
            <a:ext cx="1602180" cy="249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4431" y="1754949"/>
            <a:ext cx="1602180" cy="249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9417" y="1754949"/>
            <a:ext cx="1602180" cy="249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4459" y="1773999"/>
            <a:ext cx="1602180" cy="249275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1"/>
          <p:cNvSpPr txBox="1"/>
          <p:nvPr/>
        </p:nvSpPr>
        <p:spPr>
          <a:xfrm>
            <a:off x="3774899" y="3934570"/>
            <a:ext cx="1680676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have been </a:t>
            </a: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told</a:t>
            </a: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about someone’s killing or injury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5556665" y="3965130"/>
            <a:ext cx="212774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have been </a:t>
            </a: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hurt or injured </a:t>
            </a: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themselves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31"/>
          <p:cNvSpPr txBox="1"/>
          <p:nvPr/>
        </p:nvSpPr>
        <p:spPr>
          <a:xfrm>
            <a:off x="7561651" y="3939868"/>
            <a:ext cx="212774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seen or heard </a:t>
            </a: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someone being badly hurt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1"/>
          <p:cNvSpPr txBox="1"/>
          <p:nvPr/>
        </p:nvSpPr>
        <p:spPr>
          <a:xfrm>
            <a:off x="9689391" y="3934570"/>
            <a:ext cx="21277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have </a:t>
            </a: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seen someone dead or dying</a:t>
            </a: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 had </a:t>
            </a: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watched or heard someone being killed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4103214" y="2727988"/>
            <a:ext cx="10245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50%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31"/>
          <p:cNvSpPr txBox="1"/>
          <p:nvPr/>
        </p:nvSpPr>
        <p:spPr>
          <a:xfrm>
            <a:off x="6114048" y="2727987"/>
            <a:ext cx="10129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45%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31"/>
          <p:cNvSpPr txBox="1"/>
          <p:nvPr/>
        </p:nvSpPr>
        <p:spPr>
          <a:xfrm>
            <a:off x="10055365" y="2708937"/>
            <a:ext cx="11502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39%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9" name="Google Shape;319;p31"/>
          <p:cNvSpPr txBox="1"/>
          <p:nvPr/>
        </p:nvSpPr>
        <p:spPr>
          <a:xfrm>
            <a:off x="8098994" y="2708937"/>
            <a:ext cx="10530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31"/>
          <p:cNvSpPr txBox="1">
            <a:spLocks noGrp="1"/>
          </p:cNvSpPr>
          <p:nvPr>
            <p:ph type="body" idx="1"/>
          </p:nvPr>
        </p:nvSpPr>
        <p:spPr>
          <a:xfrm>
            <a:off x="721888" y="2215882"/>
            <a:ext cx="2028701" cy="2303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r>
              <a:rPr lang="en-US" b="0" dirty="0"/>
              <a:t>On average, C2C youth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r>
              <a:rPr lang="en-US" b="0" dirty="0"/>
              <a:t>have experienced</a:t>
            </a:r>
            <a:endParaRPr dirty="0"/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37634"/>
              <a:buNone/>
            </a:pPr>
            <a:r>
              <a:rPr lang="en-US" sz="9600" dirty="0">
                <a:solidFill>
                  <a:srgbClr val="F8A429"/>
                </a:solidFill>
              </a:rPr>
              <a:t>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r>
              <a:rPr lang="en-US" b="0" dirty="0"/>
              <a:t>traumatic events*</a:t>
            </a:r>
            <a:endParaRPr dirty="0"/>
          </a:p>
          <a:p>
            <a:pPr marL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endParaRPr dirty="0"/>
          </a:p>
          <a:p>
            <a:pPr marL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endParaRPr dirty="0"/>
          </a:p>
        </p:txBody>
      </p:sp>
      <p:sp>
        <p:nvSpPr>
          <p:cNvPr id="321" name="Google Shape;321;p31"/>
          <p:cNvSpPr/>
          <p:nvPr/>
        </p:nvSpPr>
        <p:spPr>
          <a:xfrm>
            <a:off x="363576" y="3212112"/>
            <a:ext cx="28277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4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at least seven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22" name="Google Shape;322;p31"/>
          <p:cNvCxnSpPr/>
          <p:nvPr/>
        </p:nvCxnSpPr>
        <p:spPr>
          <a:xfrm>
            <a:off x="3479800" y="2116861"/>
            <a:ext cx="0" cy="2996877"/>
          </a:xfrm>
          <a:prstGeom prst="straightConnector1">
            <a:avLst/>
          </a:prstGeom>
          <a:noFill/>
          <a:ln w="9525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31"/>
          <p:cNvSpPr/>
          <p:nvPr/>
        </p:nvSpPr>
        <p:spPr>
          <a:xfrm>
            <a:off x="363576" y="5840927"/>
            <a:ext cx="550824" cy="84912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31" descr="A picture containing qr cod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485518"/>
            <a:ext cx="1799117" cy="36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5452" y="4240637"/>
            <a:ext cx="3200400" cy="2554545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C2C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RECEIVES REFERRALS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OF YOUTH AGED 13-18 WHO MEET THE CRITERIA: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Disconnecting from school (chronically truant or frequent misconducts),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gang affiliated,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victim of traumatic events,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has previous contact with juvenile justice system.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5803" y="4719891"/>
            <a:ext cx="3200400" cy="830997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REFERRALS ARE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RANDOMLY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DIVIDED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INTO TWO GROUPS,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SIMILAR TO A LOTTERY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856154" y="4719891"/>
            <a:ext cx="3200400" cy="830997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POST-INTERVENTION,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C0622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OUTCOMES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ARE MEASURED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FOR BOTH GROUPS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8E47060-D4BE-8A4D-B37E-24B087776BB0}"/>
              </a:ext>
            </a:extLst>
          </p:cNvPr>
          <p:cNvGrpSpPr/>
          <p:nvPr/>
        </p:nvGrpSpPr>
        <p:grpSpPr>
          <a:xfrm>
            <a:off x="849163" y="1273677"/>
            <a:ext cx="10493675" cy="3242050"/>
            <a:chOff x="2151369" y="1637223"/>
            <a:chExt cx="7889265" cy="2303760"/>
          </a:xfrm>
        </p:grpSpPr>
        <p:grpSp>
          <p:nvGrpSpPr>
            <p:cNvPr id="4" name="Group 3"/>
            <p:cNvGrpSpPr/>
            <p:nvPr/>
          </p:nvGrpSpPr>
          <p:grpSpPr>
            <a:xfrm>
              <a:off x="2151369" y="2289616"/>
              <a:ext cx="1327651" cy="1358576"/>
              <a:chOff x="1003968" y="2186548"/>
              <a:chExt cx="995738" cy="101893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1003968" y="270764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1006871" y="2186548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1207167" y="2186548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1207168" y="270764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1410368" y="270764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1613568" y="270764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1814611" y="270764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1410368" y="2186548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1613568" y="2186548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1814611" y="2186548"/>
                <a:ext cx="185095" cy="497840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3612872" y="2237337"/>
              <a:ext cx="1714301" cy="1441583"/>
              <a:chOff x="2709654" y="1793749"/>
              <a:chExt cx="1285726" cy="1081187"/>
            </a:xfrm>
          </p:grpSpPr>
          <p:sp>
            <p:nvSpPr>
              <p:cNvPr id="16" name="Left Brace 15"/>
              <p:cNvSpPr/>
              <p:nvPr/>
            </p:nvSpPr>
            <p:spPr>
              <a:xfrm>
                <a:off x="3568264" y="1832960"/>
                <a:ext cx="345739" cy="1004616"/>
              </a:xfrm>
              <a:prstGeom prst="leftBrace">
                <a:avLst>
                  <a:gd name="adj1" fmla="val 55208"/>
                  <a:gd name="adj2" fmla="val 50000"/>
                </a:avLst>
              </a:prstGeom>
              <a:ln w="15875" cap="rnd">
                <a:solidFill>
                  <a:srgbClr val="7C062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709654" y="2335267"/>
                <a:ext cx="849086" cy="0"/>
              </a:xfrm>
              <a:prstGeom prst="line">
                <a:avLst/>
              </a:prstGeom>
              <a:ln w="15875" cap="rnd">
                <a:solidFill>
                  <a:srgbClr val="7C062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riangle 17"/>
              <p:cNvSpPr/>
              <p:nvPr/>
            </p:nvSpPr>
            <p:spPr>
              <a:xfrm rot="5400000">
                <a:off x="3906957" y="1788465"/>
                <a:ext cx="83139" cy="93707"/>
              </a:xfrm>
              <a:prstGeom prst="triangle">
                <a:avLst/>
              </a:prstGeom>
              <a:solidFill>
                <a:srgbClr val="7C062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Triangle 18"/>
              <p:cNvSpPr/>
              <p:nvPr/>
            </p:nvSpPr>
            <p:spPr>
              <a:xfrm rot="5400000">
                <a:off x="3906957" y="2786513"/>
                <a:ext cx="83139" cy="93707"/>
              </a:xfrm>
              <a:prstGeom prst="triangle">
                <a:avLst/>
              </a:prstGeom>
              <a:solidFill>
                <a:srgbClr val="7C062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990397" y="2237338"/>
              <a:ext cx="1583341" cy="1441583"/>
              <a:chOff x="5242797" y="1793749"/>
              <a:chExt cx="1187506" cy="1081187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242797" y="1793749"/>
                <a:ext cx="1187506" cy="83139"/>
                <a:chOff x="5242797" y="1793749"/>
                <a:chExt cx="1187506" cy="83139"/>
              </a:xfrm>
            </p:grpSpPr>
            <p:cxnSp>
              <p:nvCxnSpPr>
                <p:cNvPr id="25" name="Straight Connector 24"/>
                <p:cNvCxnSpPr>
                  <a:cxnSpLocks/>
                </p:cNvCxnSpPr>
                <p:nvPr/>
              </p:nvCxnSpPr>
              <p:spPr>
                <a:xfrm>
                  <a:off x="5242797" y="1839931"/>
                  <a:ext cx="1089688" cy="1"/>
                </a:xfrm>
                <a:prstGeom prst="line">
                  <a:avLst/>
                </a:prstGeom>
                <a:ln w="15875" cap="rnd">
                  <a:solidFill>
                    <a:srgbClr val="7C0622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riangle 25"/>
                <p:cNvSpPr/>
                <p:nvPr/>
              </p:nvSpPr>
              <p:spPr>
                <a:xfrm rot="5400000">
                  <a:off x="6341880" y="1788465"/>
                  <a:ext cx="83139" cy="93707"/>
                </a:xfrm>
                <a:prstGeom prst="triangle">
                  <a:avLst/>
                </a:prstGeom>
                <a:solidFill>
                  <a:srgbClr val="7C062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5251302" y="2791797"/>
                <a:ext cx="1179001" cy="83139"/>
                <a:chOff x="5251302" y="2791797"/>
                <a:chExt cx="1179001" cy="83139"/>
              </a:xfrm>
            </p:grpSpPr>
            <p:cxnSp>
              <p:nvCxnSpPr>
                <p:cNvPr id="23" name="Straight Connector 22"/>
                <p:cNvCxnSpPr>
                  <a:cxnSpLocks/>
                </p:cNvCxnSpPr>
                <p:nvPr/>
              </p:nvCxnSpPr>
              <p:spPr>
                <a:xfrm>
                  <a:off x="5251302" y="2830954"/>
                  <a:ext cx="1089688" cy="1"/>
                </a:xfrm>
                <a:prstGeom prst="line">
                  <a:avLst/>
                </a:prstGeom>
                <a:ln w="15875" cap="rnd">
                  <a:solidFill>
                    <a:srgbClr val="7C0622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riangle 23"/>
                <p:cNvSpPr/>
                <p:nvPr/>
              </p:nvSpPr>
              <p:spPr>
                <a:xfrm rot="5400000">
                  <a:off x="6341880" y="2786513"/>
                  <a:ext cx="83139" cy="93707"/>
                </a:xfrm>
                <a:prstGeom prst="triangle">
                  <a:avLst/>
                </a:prstGeom>
                <a:solidFill>
                  <a:srgbClr val="7C062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5436048" y="1956636"/>
              <a:ext cx="1323780" cy="663787"/>
              <a:chOff x="2675415" y="1838050"/>
              <a:chExt cx="992835" cy="497840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2675415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2875711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3078912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3282112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3483155" y="1838050"/>
                <a:ext cx="185095" cy="497840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5436048" y="3277195"/>
              <a:ext cx="1323780" cy="663787"/>
              <a:chOff x="2675415" y="1838050"/>
              <a:chExt cx="992835" cy="49784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2675415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2875711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3078912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3282112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3483155" y="1838050"/>
                <a:ext cx="185095" cy="497840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8716854" y="1956637"/>
              <a:ext cx="1323780" cy="663787"/>
              <a:chOff x="4843580" y="1838050"/>
              <a:chExt cx="992835" cy="497840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4843580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3876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5247077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0277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1320" y="1838050"/>
                <a:ext cx="185095" cy="497840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8716854" y="3277196"/>
              <a:ext cx="1323780" cy="663787"/>
              <a:chOff x="4843580" y="3110669"/>
              <a:chExt cx="992835" cy="497840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4843580" y="3110669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5043876" y="3110669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5247077" y="3110669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0277" y="3110669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5651320" y="3110669"/>
                <a:ext cx="185095" cy="49784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5141916" y="1637223"/>
              <a:ext cx="1908178" cy="1586118"/>
              <a:chOff x="3856438" y="1227917"/>
              <a:chExt cx="1431134" cy="118958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856438" y="1227917"/>
                <a:ext cx="1431134" cy="196832"/>
              </a:xfrm>
              <a:prstGeom prst="rect">
                <a:avLst/>
              </a:prstGeom>
            </p:spPr>
            <p:txBody>
              <a:bodyPr vert="horz"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9191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YOUTH OFFERED C2C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864416" y="2220673"/>
                <a:ext cx="1415175" cy="196832"/>
              </a:xfrm>
              <a:prstGeom prst="rect">
                <a:avLst/>
              </a:prstGeom>
            </p:spPr>
            <p:txBody>
              <a:bodyPr vert="horz"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9191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COMPARISON GROUP</a:t>
                </a:r>
              </a:p>
            </p:txBody>
          </p:sp>
        </p:grp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A2EBCEA5-FB29-5B4A-94FC-0721A3185C68}"/>
              </a:ext>
            </a:extLst>
          </p:cNvPr>
          <p:cNvSpPr/>
          <p:nvPr/>
        </p:nvSpPr>
        <p:spPr>
          <a:xfrm>
            <a:off x="201168" y="201168"/>
            <a:ext cx="11990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C2C was evaluated through a randomized controlled trial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2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/>
          <p:nvPr/>
        </p:nvSpPr>
        <p:spPr>
          <a:xfrm>
            <a:off x="201168" y="201168"/>
            <a:ext cx="119908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C2C keeps youth safe in the immediate and longer term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32"/>
          <p:cNvCxnSpPr/>
          <p:nvPr/>
        </p:nvCxnSpPr>
        <p:spPr>
          <a:xfrm>
            <a:off x="0" y="3390900"/>
            <a:ext cx="11832588" cy="0"/>
          </a:xfrm>
          <a:prstGeom prst="straightConnector1">
            <a:avLst/>
          </a:prstGeom>
          <a:noFill/>
          <a:ln w="177800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2" name="Google Shape;332;p32"/>
          <p:cNvSpPr/>
          <p:nvPr/>
        </p:nvSpPr>
        <p:spPr>
          <a:xfrm>
            <a:off x="891476" y="3237832"/>
            <a:ext cx="312227" cy="312227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2"/>
          <p:cNvSpPr/>
          <p:nvPr/>
        </p:nvSpPr>
        <p:spPr>
          <a:xfrm>
            <a:off x="4670368" y="3237832"/>
            <a:ext cx="312227" cy="312227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2"/>
          <p:cNvSpPr/>
          <p:nvPr/>
        </p:nvSpPr>
        <p:spPr>
          <a:xfrm>
            <a:off x="8449260" y="3237832"/>
            <a:ext cx="312227" cy="312227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" name="Google Shape;335;p32"/>
          <p:cNvGrpSpPr/>
          <p:nvPr/>
        </p:nvGrpSpPr>
        <p:grpSpPr>
          <a:xfrm>
            <a:off x="708394" y="4085964"/>
            <a:ext cx="3070498" cy="668325"/>
            <a:chOff x="4404545" y="3301592"/>
            <a:chExt cx="817056" cy="129272"/>
          </a:xfrm>
        </p:grpSpPr>
        <p:sp>
          <p:nvSpPr>
            <p:cNvPr id="336" name="Google Shape;336;p32"/>
            <p:cNvSpPr/>
            <p:nvPr/>
          </p:nvSpPr>
          <p:spPr>
            <a:xfrm>
              <a:off x="4404545" y="3301592"/>
              <a:ext cx="817056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	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C2C </a:t>
              </a: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reduces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violent 	crime arrests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4416034" y="3308320"/>
              <a:ext cx="120286" cy="11572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32"/>
          <p:cNvSpPr/>
          <p:nvPr/>
        </p:nvSpPr>
        <p:spPr>
          <a:xfrm>
            <a:off x="498949" y="3871487"/>
            <a:ext cx="1097280" cy="1097280"/>
          </a:xfrm>
          <a:prstGeom prst="ellipse">
            <a:avLst/>
          </a:prstGeom>
          <a:solidFill>
            <a:srgbClr val="D8D8D8"/>
          </a:solidFill>
          <a:ln w="9525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2"/>
          <p:cNvSpPr txBox="1"/>
          <p:nvPr/>
        </p:nvSpPr>
        <p:spPr>
          <a:xfrm>
            <a:off x="498949" y="4189295"/>
            <a:ext cx="10972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46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-48%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4002107" y="1312917"/>
            <a:ext cx="41877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46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Justice System Outcomes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266022" y="2478280"/>
            <a:ext cx="1563134" cy="646331"/>
          </a:xfrm>
          <a:prstGeom prst="rect">
            <a:avLst/>
          </a:prstGeom>
          <a:noFill/>
          <a:ln w="28575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During the Program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3788009" y="2452632"/>
            <a:ext cx="2103120" cy="697627"/>
          </a:xfrm>
          <a:prstGeom prst="rect">
            <a:avLst/>
          </a:prstGeom>
          <a:noFill/>
          <a:ln w="28575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1.5 Years After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Program Ends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7553813" y="2452632"/>
            <a:ext cx="2103120" cy="697627"/>
          </a:xfrm>
          <a:prstGeom prst="rect">
            <a:avLst/>
          </a:prstGeom>
          <a:noFill/>
          <a:ln w="28575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2.5 Years After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Program Ends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44" name="Google Shape;344;p32"/>
          <p:cNvCxnSpPr>
            <a:stCxn id="342" idx="2"/>
          </p:cNvCxnSpPr>
          <p:nvPr/>
        </p:nvCxnSpPr>
        <p:spPr>
          <a:xfrm flipH="1">
            <a:off x="4826369" y="3150259"/>
            <a:ext cx="13200" cy="7965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5" name="Google Shape;345;p32"/>
          <p:cNvSpPr/>
          <p:nvPr/>
        </p:nvSpPr>
        <p:spPr>
          <a:xfrm rot="5400000">
            <a:off x="11644137" y="3166232"/>
            <a:ext cx="521232" cy="449337"/>
          </a:xfrm>
          <a:prstGeom prst="triangle">
            <a:avLst>
              <a:gd name="adj" fmla="val 50000"/>
            </a:avLst>
          </a:prstGeom>
          <a:solidFill>
            <a:srgbClr val="001E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6" name="Google Shape;346;p32"/>
          <p:cNvCxnSpPr>
            <a:stCxn id="343" idx="2"/>
          </p:cNvCxnSpPr>
          <p:nvPr/>
        </p:nvCxnSpPr>
        <p:spPr>
          <a:xfrm>
            <a:off x="8605373" y="3150259"/>
            <a:ext cx="0" cy="832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47" name="Google Shape;347;p32"/>
          <p:cNvGrpSpPr/>
          <p:nvPr/>
        </p:nvGrpSpPr>
        <p:grpSpPr>
          <a:xfrm>
            <a:off x="4487285" y="4085964"/>
            <a:ext cx="3070498" cy="668325"/>
            <a:chOff x="4404545" y="3301592"/>
            <a:chExt cx="817056" cy="129272"/>
          </a:xfrm>
        </p:grpSpPr>
        <p:sp>
          <p:nvSpPr>
            <p:cNvPr id="348" name="Google Shape;348;p32"/>
            <p:cNvSpPr/>
            <p:nvPr/>
          </p:nvSpPr>
          <p:spPr>
            <a:xfrm>
              <a:off x="4404545" y="3301592"/>
              <a:ext cx="817056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	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C2C </a:t>
              </a: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reduces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violent 	crime arrests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4416034" y="3308320"/>
              <a:ext cx="120286" cy="11572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32"/>
          <p:cNvSpPr/>
          <p:nvPr/>
        </p:nvSpPr>
        <p:spPr>
          <a:xfrm>
            <a:off x="4277841" y="3871487"/>
            <a:ext cx="1097280" cy="1097280"/>
          </a:xfrm>
          <a:prstGeom prst="ellipse">
            <a:avLst/>
          </a:prstGeom>
          <a:solidFill>
            <a:srgbClr val="D8D8D8"/>
          </a:solidFill>
          <a:ln w="9525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2"/>
          <p:cNvSpPr txBox="1"/>
          <p:nvPr/>
        </p:nvSpPr>
        <p:spPr>
          <a:xfrm>
            <a:off x="4277841" y="4189295"/>
            <a:ext cx="10972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46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-38%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2" name="Google Shape;352;p32"/>
          <p:cNvGrpSpPr/>
          <p:nvPr/>
        </p:nvGrpSpPr>
        <p:grpSpPr>
          <a:xfrm>
            <a:off x="8266179" y="4085964"/>
            <a:ext cx="3640275" cy="668325"/>
            <a:chOff x="4404545" y="3301592"/>
            <a:chExt cx="968673" cy="129272"/>
          </a:xfrm>
        </p:grpSpPr>
        <p:sp>
          <p:nvSpPr>
            <p:cNvPr id="353" name="Google Shape;353;p32"/>
            <p:cNvSpPr/>
            <p:nvPr/>
          </p:nvSpPr>
          <p:spPr>
            <a:xfrm>
              <a:off x="4404545" y="3301592"/>
              <a:ext cx="96867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	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C2C </a:t>
              </a: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reduces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the 	probability of </a:t>
              </a: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any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arrest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416034" y="3308320"/>
              <a:ext cx="120286" cy="11572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p32"/>
          <p:cNvSpPr/>
          <p:nvPr/>
        </p:nvSpPr>
        <p:spPr>
          <a:xfrm>
            <a:off x="8056733" y="3871487"/>
            <a:ext cx="1097280" cy="1097280"/>
          </a:xfrm>
          <a:prstGeom prst="ellipse">
            <a:avLst/>
          </a:prstGeom>
          <a:solidFill>
            <a:srgbClr val="D8D8D8"/>
          </a:solidFill>
          <a:ln w="9525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2"/>
          <p:cNvSpPr txBox="1"/>
          <p:nvPr/>
        </p:nvSpPr>
        <p:spPr>
          <a:xfrm>
            <a:off x="8056733" y="4189295"/>
            <a:ext cx="10972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46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-33%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57" name="Google Shape;357;p32"/>
          <p:cNvCxnSpPr>
            <a:stCxn id="341" idx="2"/>
          </p:cNvCxnSpPr>
          <p:nvPr/>
        </p:nvCxnSpPr>
        <p:spPr>
          <a:xfrm>
            <a:off x="1047589" y="3124611"/>
            <a:ext cx="0" cy="747000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8" name="Google Shape;358;p32"/>
          <p:cNvSpPr/>
          <p:nvPr/>
        </p:nvSpPr>
        <p:spPr>
          <a:xfrm rot="5400000">
            <a:off x="3360082" y="4177804"/>
            <a:ext cx="679867" cy="473103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2"/>
          <p:cNvSpPr/>
          <p:nvPr/>
        </p:nvSpPr>
        <p:spPr>
          <a:xfrm rot="5400000">
            <a:off x="7139813" y="4189346"/>
            <a:ext cx="679867" cy="473103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2"/>
          <p:cNvSpPr/>
          <p:nvPr/>
        </p:nvSpPr>
        <p:spPr>
          <a:xfrm rot="5400000">
            <a:off x="11492654" y="4189346"/>
            <a:ext cx="679867" cy="473103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32" descr="A picture containing qr cod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5518"/>
            <a:ext cx="1799117" cy="36276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2"/>
          <p:cNvSpPr txBox="1"/>
          <p:nvPr/>
        </p:nvSpPr>
        <p:spPr>
          <a:xfrm>
            <a:off x="7243195" y="6256474"/>
            <a:ext cx="52251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8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*All results shown are the impact of participation in C2C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8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*This is a summary and subset of all results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3"/>
          <p:cNvSpPr/>
          <p:nvPr/>
        </p:nvSpPr>
        <p:spPr>
          <a:xfrm>
            <a:off x="201168" y="201168"/>
            <a:ext cx="119908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C2C increases youth’s attachment to school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33"/>
          <p:cNvCxnSpPr/>
          <p:nvPr/>
        </p:nvCxnSpPr>
        <p:spPr>
          <a:xfrm>
            <a:off x="0" y="3390900"/>
            <a:ext cx="11832588" cy="0"/>
          </a:xfrm>
          <a:prstGeom prst="straightConnector1">
            <a:avLst/>
          </a:prstGeom>
          <a:noFill/>
          <a:ln w="177800" cap="flat" cmpd="sng">
            <a:solidFill>
              <a:srgbClr val="001E4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0" name="Google Shape;370;p33"/>
          <p:cNvSpPr/>
          <p:nvPr/>
        </p:nvSpPr>
        <p:spPr>
          <a:xfrm>
            <a:off x="4002107" y="1312917"/>
            <a:ext cx="41877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46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Educational Outcomes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33"/>
          <p:cNvSpPr/>
          <p:nvPr/>
        </p:nvSpPr>
        <p:spPr>
          <a:xfrm rot="5400000">
            <a:off x="11644137" y="3166232"/>
            <a:ext cx="521232" cy="449337"/>
          </a:xfrm>
          <a:prstGeom prst="triangle">
            <a:avLst>
              <a:gd name="adj" fmla="val 50000"/>
            </a:avLst>
          </a:prstGeom>
          <a:solidFill>
            <a:srgbClr val="001E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2" name="Google Shape;372;p33"/>
          <p:cNvGrpSpPr/>
          <p:nvPr/>
        </p:nvGrpSpPr>
        <p:grpSpPr>
          <a:xfrm>
            <a:off x="4111970" y="2452632"/>
            <a:ext cx="3968060" cy="3827892"/>
            <a:chOff x="5044440" y="2452632"/>
            <a:chExt cx="3968060" cy="3827892"/>
          </a:xfrm>
        </p:grpSpPr>
        <p:cxnSp>
          <p:nvCxnSpPr>
            <p:cNvPr id="373" name="Google Shape;373;p33"/>
            <p:cNvCxnSpPr>
              <a:stCxn id="374" idx="2"/>
              <a:endCxn id="375" idx="0"/>
            </p:cNvCxnSpPr>
            <p:nvPr/>
          </p:nvCxnSpPr>
          <p:spPr>
            <a:xfrm>
              <a:off x="6096000" y="3088704"/>
              <a:ext cx="26700" cy="2094600"/>
            </a:xfrm>
            <a:prstGeom prst="straightConnector1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6" name="Google Shape;376;p33"/>
            <p:cNvSpPr/>
            <p:nvPr/>
          </p:nvSpPr>
          <p:spPr>
            <a:xfrm>
              <a:off x="5939887" y="3237832"/>
              <a:ext cx="312227" cy="312227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5044440" y="2452632"/>
              <a:ext cx="2103120" cy="636072"/>
            </a:xfrm>
            <a:prstGeom prst="rect">
              <a:avLst/>
            </a:prstGeom>
            <a:noFill/>
            <a:ln w="28575" cap="flat" cmpd="sng">
              <a:solidFill>
                <a:srgbClr val="001E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6 Months After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C0C0C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the Program Ends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7" name="Google Shape;377;p33"/>
            <p:cNvGrpSpPr/>
            <p:nvPr/>
          </p:nvGrpSpPr>
          <p:grpSpPr>
            <a:xfrm>
              <a:off x="5574043" y="5183244"/>
              <a:ext cx="3438457" cy="1097280"/>
              <a:chOff x="6266637" y="3871487"/>
              <a:chExt cx="3438457" cy="1097280"/>
            </a:xfrm>
          </p:grpSpPr>
          <p:grpSp>
            <p:nvGrpSpPr>
              <p:cNvPr id="378" name="Google Shape;378;p33"/>
              <p:cNvGrpSpPr/>
              <p:nvPr/>
            </p:nvGrpSpPr>
            <p:grpSpPr>
              <a:xfrm>
                <a:off x="6476082" y="4085964"/>
                <a:ext cx="3070498" cy="668325"/>
                <a:chOff x="4404545" y="3301592"/>
                <a:chExt cx="817056" cy="129272"/>
              </a:xfrm>
            </p:grpSpPr>
            <p:sp>
              <p:nvSpPr>
                <p:cNvPr id="379" name="Google Shape;379;p33"/>
                <p:cNvSpPr/>
                <p:nvPr/>
              </p:nvSpPr>
              <p:spPr>
                <a:xfrm>
                  <a:off x="4404545" y="3301592"/>
                  <a:ext cx="817056" cy="129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8" h="2863" extrusionOk="0">
                      <a:moveTo>
                        <a:pt x="1432" y="1"/>
                      </a:moveTo>
                      <a:cubicBezTo>
                        <a:pt x="641" y="1"/>
                        <a:pt x="1" y="641"/>
                        <a:pt x="2" y="1431"/>
                      </a:cubicBezTo>
                      <a:cubicBezTo>
                        <a:pt x="1" y="2222"/>
                        <a:pt x="641" y="2861"/>
                        <a:pt x="1432" y="2862"/>
                      </a:cubicBezTo>
                      <a:lnTo>
                        <a:pt x="15897" y="2862"/>
                      </a:lnTo>
                      <a:cubicBezTo>
                        <a:pt x="16687" y="2861"/>
                        <a:pt x="17327" y="2222"/>
                        <a:pt x="17327" y="1431"/>
                      </a:cubicBezTo>
                      <a:cubicBezTo>
                        <a:pt x="17327" y="641"/>
                        <a:pt x="16687" y="1"/>
                        <a:pt x="1589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	</a:t>
                  </a: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C2C </a:t>
                  </a:r>
                  <a:r>
                    <a:rPr kumimoji="0" lang="en-US" sz="1600" b="0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reduces </a:t>
                  </a: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school 	misconduct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33"/>
                <p:cNvSpPr/>
                <p:nvPr/>
              </p:nvSpPr>
              <p:spPr>
                <a:xfrm>
                  <a:off x="4416034" y="3308320"/>
                  <a:ext cx="120286" cy="11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2563" extrusionOk="0">
                      <a:moveTo>
                        <a:pt x="1382" y="1"/>
                      </a:moveTo>
                      <a:cubicBezTo>
                        <a:pt x="864" y="1"/>
                        <a:pt x="398" y="313"/>
                        <a:pt x="199" y="792"/>
                      </a:cubicBezTo>
                      <a:cubicBezTo>
                        <a:pt x="0" y="1270"/>
                        <a:pt x="109" y="1821"/>
                        <a:pt x="476" y="2188"/>
                      </a:cubicBezTo>
                      <a:cubicBezTo>
                        <a:pt x="721" y="2433"/>
                        <a:pt x="1048" y="2563"/>
                        <a:pt x="1381" y="2563"/>
                      </a:cubicBezTo>
                      <a:cubicBezTo>
                        <a:pt x="1547" y="2563"/>
                        <a:pt x="1713" y="2531"/>
                        <a:pt x="1872" y="2465"/>
                      </a:cubicBezTo>
                      <a:cubicBezTo>
                        <a:pt x="2351" y="2268"/>
                        <a:pt x="2663" y="1800"/>
                        <a:pt x="2663" y="1282"/>
                      </a:cubicBezTo>
                      <a:cubicBezTo>
                        <a:pt x="2663" y="574"/>
                        <a:pt x="2090" y="1"/>
                        <a:pt x="1382" y="1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5" name="Google Shape;375;p33"/>
              <p:cNvSpPr/>
              <p:nvPr/>
            </p:nvSpPr>
            <p:spPr>
              <a:xfrm>
                <a:off x="6266637" y="3871487"/>
                <a:ext cx="1097280" cy="10972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001E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3"/>
              <p:cNvSpPr txBox="1"/>
              <p:nvPr/>
            </p:nvSpPr>
            <p:spPr>
              <a:xfrm>
                <a:off x="6266637" y="4189295"/>
                <a:ext cx="109728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1E46"/>
                  </a:buClr>
                  <a:buSzPts val="2400"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-33%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3"/>
              <p:cNvSpPr/>
              <p:nvPr/>
            </p:nvSpPr>
            <p:spPr>
              <a:xfrm rot="5400000">
                <a:off x="9128609" y="4189346"/>
                <a:ext cx="679867" cy="473103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1918" extrusionOk="0">
                    <a:moveTo>
                      <a:pt x="1757" y="0"/>
                    </a:moveTo>
                    <a:cubicBezTo>
                      <a:pt x="1693" y="0"/>
                      <a:pt x="1630" y="25"/>
                      <a:pt x="1580" y="75"/>
                    </a:cubicBezTo>
                    <a:cubicBezTo>
                      <a:pt x="1479" y="176"/>
                      <a:pt x="1479" y="335"/>
                      <a:pt x="1580" y="436"/>
                    </a:cubicBezTo>
                    <a:lnTo>
                      <a:pt x="1768" y="623"/>
                    </a:lnTo>
                    <a:cubicBezTo>
                      <a:pt x="1797" y="652"/>
                      <a:pt x="1775" y="702"/>
                      <a:pt x="1739" y="702"/>
                    </a:cubicBezTo>
                    <a:lnTo>
                      <a:pt x="253" y="702"/>
                    </a:lnTo>
                    <a:cubicBezTo>
                      <a:pt x="116" y="702"/>
                      <a:pt x="1" y="818"/>
                      <a:pt x="1" y="962"/>
                    </a:cubicBezTo>
                    <a:cubicBezTo>
                      <a:pt x="1" y="1099"/>
                      <a:pt x="116" y="1215"/>
                      <a:pt x="253" y="1215"/>
                    </a:cubicBezTo>
                    <a:lnTo>
                      <a:pt x="1739" y="1215"/>
                    </a:lnTo>
                    <a:cubicBezTo>
                      <a:pt x="1775" y="1215"/>
                      <a:pt x="1797" y="1265"/>
                      <a:pt x="1768" y="1294"/>
                    </a:cubicBezTo>
                    <a:lnTo>
                      <a:pt x="1580" y="1481"/>
                    </a:lnTo>
                    <a:cubicBezTo>
                      <a:pt x="1479" y="1582"/>
                      <a:pt x="1479" y="1741"/>
                      <a:pt x="1580" y="1842"/>
                    </a:cubicBezTo>
                    <a:cubicBezTo>
                      <a:pt x="1631" y="1892"/>
                      <a:pt x="1696" y="1918"/>
                      <a:pt x="1760" y="1918"/>
                    </a:cubicBezTo>
                    <a:cubicBezTo>
                      <a:pt x="1825" y="1918"/>
                      <a:pt x="1890" y="1892"/>
                      <a:pt x="1941" y="1842"/>
                    </a:cubicBezTo>
                    <a:lnTo>
                      <a:pt x="2676" y="1106"/>
                    </a:lnTo>
                    <a:cubicBezTo>
                      <a:pt x="2756" y="1027"/>
                      <a:pt x="2756" y="897"/>
                      <a:pt x="2676" y="811"/>
                    </a:cubicBezTo>
                    <a:lnTo>
                      <a:pt x="1941" y="82"/>
                    </a:lnTo>
                    <a:cubicBezTo>
                      <a:pt x="1889" y="27"/>
                      <a:pt x="1823" y="0"/>
                      <a:pt x="1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rgbClr val="001E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3" name="Google Shape;383;p33"/>
            <p:cNvGrpSpPr/>
            <p:nvPr/>
          </p:nvGrpSpPr>
          <p:grpSpPr>
            <a:xfrm>
              <a:off x="5547739" y="3871487"/>
              <a:ext cx="3438457" cy="1097280"/>
              <a:chOff x="2486906" y="3871487"/>
              <a:chExt cx="3438457" cy="1097280"/>
            </a:xfrm>
          </p:grpSpPr>
          <p:grpSp>
            <p:nvGrpSpPr>
              <p:cNvPr id="384" name="Google Shape;384;p33"/>
              <p:cNvGrpSpPr/>
              <p:nvPr/>
            </p:nvGrpSpPr>
            <p:grpSpPr>
              <a:xfrm>
                <a:off x="2697189" y="4085964"/>
                <a:ext cx="3070498" cy="668325"/>
                <a:chOff x="4404545" y="3301592"/>
                <a:chExt cx="817056" cy="129272"/>
              </a:xfrm>
            </p:grpSpPr>
            <p:sp>
              <p:nvSpPr>
                <p:cNvPr id="385" name="Google Shape;385;p33"/>
                <p:cNvSpPr/>
                <p:nvPr/>
              </p:nvSpPr>
              <p:spPr>
                <a:xfrm>
                  <a:off x="4404545" y="3301592"/>
                  <a:ext cx="817056" cy="129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8" h="2863" extrusionOk="0">
                      <a:moveTo>
                        <a:pt x="1432" y="1"/>
                      </a:moveTo>
                      <a:cubicBezTo>
                        <a:pt x="641" y="1"/>
                        <a:pt x="1" y="641"/>
                        <a:pt x="2" y="1431"/>
                      </a:cubicBezTo>
                      <a:cubicBezTo>
                        <a:pt x="1" y="2222"/>
                        <a:pt x="641" y="2861"/>
                        <a:pt x="1432" y="2862"/>
                      </a:cubicBezTo>
                      <a:lnTo>
                        <a:pt x="15897" y="2862"/>
                      </a:lnTo>
                      <a:cubicBezTo>
                        <a:pt x="16687" y="2861"/>
                        <a:pt x="17327" y="2222"/>
                        <a:pt x="17327" y="1431"/>
                      </a:cubicBezTo>
                      <a:cubicBezTo>
                        <a:pt x="17327" y="641"/>
                        <a:pt x="16687" y="1"/>
                        <a:pt x="1589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	</a:t>
                  </a: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C2C </a:t>
                  </a:r>
                  <a:r>
                    <a:rPr kumimoji="0" lang="en-US" sz="1600" b="0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increases 	</a:t>
                  </a: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attendance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33"/>
                <p:cNvSpPr/>
                <p:nvPr/>
              </p:nvSpPr>
              <p:spPr>
                <a:xfrm>
                  <a:off x="4416034" y="3308320"/>
                  <a:ext cx="120286" cy="11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2563" extrusionOk="0">
                      <a:moveTo>
                        <a:pt x="1382" y="1"/>
                      </a:moveTo>
                      <a:cubicBezTo>
                        <a:pt x="864" y="1"/>
                        <a:pt x="398" y="313"/>
                        <a:pt x="199" y="792"/>
                      </a:cubicBezTo>
                      <a:cubicBezTo>
                        <a:pt x="0" y="1270"/>
                        <a:pt x="109" y="1821"/>
                        <a:pt x="476" y="2188"/>
                      </a:cubicBezTo>
                      <a:cubicBezTo>
                        <a:pt x="721" y="2433"/>
                        <a:pt x="1048" y="2563"/>
                        <a:pt x="1381" y="2563"/>
                      </a:cubicBezTo>
                      <a:cubicBezTo>
                        <a:pt x="1547" y="2563"/>
                        <a:pt x="1713" y="2531"/>
                        <a:pt x="1872" y="2465"/>
                      </a:cubicBezTo>
                      <a:cubicBezTo>
                        <a:pt x="2351" y="2268"/>
                        <a:pt x="2663" y="1800"/>
                        <a:pt x="2663" y="1282"/>
                      </a:cubicBezTo>
                      <a:cubicBezTo>
                        <a:pt x="2663" y="574"/>
                        <a:pt x="2090" y="1"/>
                        <a:pt x="1382" y="1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7" name="Google Shape;387;p33"/>
              <p:cNvSpPr/>
              <p:nvPr/>
            </p:nvSpPr>
            <p:spPr>
              <a:xfrm>
                <a:off x="2487745" y="3871487"/>
                <a:ext cx="1097280" cy="10972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001E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3"/>
              <p:cNvSpPr/>
              <p:nvPr/>
            </p:nvSpPr>
            <p:spPr>
              <a:xfrm rot="-5400000">
                <a:off x="5348878" y="4177804"/>
                <a:ext cx="679867" cy="473103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1918" extrusionOk="0">
                    <a:moveTo>
                      <a:pt x="1757" y="0"/>
                    </a:moveTo>
                    <a:cubicBezTo>
                      <a:pt x="1693" y="0"/>
                      <a:pt x="1630" y="25"/>
                      <a:pt x="1580" y="75"/>
                    </a:cubicBezTo>
                    <a:cubicBezTo>
                      <a:pt x="1479" y="176"/>
                      <a:pt x="1479" y="335"/>
                      <a:pt x="1580" y="436"/>
                    </a:cubicBezTo>
                    <a:lnTo>
                      <a:pt x="1768" y="623"/>
                    </a:lnTo>
                    <a:cubicBezTo>
                      <a:pt x="1797" y="652"/>
                      <a:pt x="1775" y="702"/>
                      <a:pt x="1739" y="702"/>
                    </a:cubicBezTo>
                    <a:lnTo>
                      <a:pt x="253" y="702"/>
                    </a:lnTo>
                    <a:cubicBezTo>
                      <a:pt x="116" y="702"/>
                      <a:pt x="1" y="818"/>
                      <a:pt x="1" y="962"/>
                    </a:cubicBezTo>
                    <a:cubicBezTo>
                      <a:pt x="1" y="1099"/>
                      <a:pt x="116" y="1215"/>
                      <a:pt x="253" y="1215"/>
                    </a:cubicBezTo>
                    <a:lnTo>
                      <a:pt x="1739" y="1215"/>
                    </a:lnTo>
                    <a:cubicBezTo>
                      <a:pt x="1775" y="1215"/>
                      <a:pt x="1797" y="1265"/>
                      <a:pt x="1768" y="1294"/>
                    </a:cubicBezTo>
                    <a:lnTo>
                      <a:pt x="1580" y="1481"/>
                    </a:lnTo>
                    <a:cubicBezTo>
                      <a:pt x="1479" y="1582"/>
                      <a:pt x="1479" y="1741"/>
                      <a:pt x="1580" y="1842"/>
                    </a:cubicBezTo>
                    <a:cubicBezTo>
                      <a:pt x="1631" y="1892"/>
                      <a:pt x="1696" y="1918"/>
                      <a:pt x="1760" y="1918"/>
                    </a:cubicBezTo>
                    <a:cubicBezTo>
                      <a:pt x="1825" y="1918"/>
                      <a:pt x="1890" y="1892"/>
                      <a:pt x="1941" y="1842"/>
                    </a:cubicBezTo>
                    <a:lnTo>
                      <a:pt x="2676" y="1106"/>
                    </a:lnTo>
                    <a:cubicBezTo>
                      <a:pt x="2756" y="1027"/>
                      <a:pt x="2756" y="897"/>
                      <a:pt x="2676" y="811"/>
                    </a:cubicBezTo>
                    <a:lnTo>
                      <a:pt x="1941" y="82"/>
                    </a:lnTo>
                    <a:cubicBezTo>
                      <a:pt x="1889" y="27"/>
                      <a:pt x="1823" y="0"/>
                      <a:pt x="1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rgbClr val="001E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3"/>
              <p:cNvSpPr txBox="1"/>
              <p:nvPr/>
            </p:nvSpPr>
            <p:spPr>
              <a:xfrm>
                <a:off x="2486906" y="4025787"/>
                <a:ext cx="109728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1E46"/>
                  </a:buClr>
                  <a:buSzPts val="2400"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+6%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One full week of school</a:t>
                </a:r>
                <a:endParaRPr kumimoji="0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90" name="Google Shape;390;p33" descr="A picture containing qr cod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5518"/>
            <a:ext cx="1799117" cy="36276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3"/>
          <p:cNvSpPr txBox="1"/>
          <p:nvPr/>
        </p:nvSpPr>
        <p:spPr>
          <a:xfrm>
            <a:off x="7132951" y="6256474"/>
            <a:ext cx="52251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8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*All results shown are the impact of participation in C2C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8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*This is a summary and subset of all results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497" r="1" b="3624"/>
          <a:stretch/>
        </p:blipFill>
        <p:spPr>
          <a:xfrm>
            <a:off x="0" y="0"/>
            <a:ext cx="609539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86438B-3623-3E4A-BD95-FC30669EDE6E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6F9CF8-50FF-804A-897D-A0AC2D46F272}"/>
              </a:ext>
            </a:extLst>
          </p:cNvPr>
          <p:cNvGrpSpPr/>
          <p:nvPr/>
        </p:nvGrpSpPr>
        <p:grpSpPr>
          <a:xfrm>
            <a:off x="6515706" y="617809"/>
            <a:ext cx="5295626" cy="5622382"/>
            <a:chOff x="6515706" y="465409"/>
            <a:chExt cx="5295626" cy="56223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35080C-6265-4DC7-BE55-FDBC3F5C1731}"/>
                </a:ext>
              </a:extLst>
            </p:cNvPr>
            <p:cNvSpPr txBox="1"/>
            <p:nvPr/>
          </p:nvSpPr>
          <p:spPr>
            <a:xfrm>
              <a:off x="6515706" y="616477"/>
              <a:ext cx="5295625" cy="1200329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609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C2C Program leaves a lasting impact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9DD9BF-AA29-A54B-AB77-5DC8B0EB36FB}"/>
                </a:ext>
              </a:extLst>
            </p:cNvPr>
            <p:cNvSpPr/>
            <p:nvPr/>
          </p:nvSpPr>
          <p:spPr>
            <a:xfrm>
              <a:off x="6516318" y="465409"/>
              <a:ext cx="5295014" cy="5622382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64071" y="2149554"/>
              <a:ext cx="4999508" cy="3816429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“Influence, intelligence, experience.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He’d been there done that, he’d been my age before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But I hadn’t ever been his age, and I’m trying to get there.” – C2C Alum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“I learned how to walk away and not act on everything and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make a permanent decision on a temporary situation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.” – C2C Alum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7D5E608-B09B-334C-940F-E2D68B821A16}"/>
                </a:ext>
              </a:extLst>
            </p:cNvPr>
            <p:cNvCxnSpPr>
              <a:cxnSpLocks/>
            </p:cNvCxnSpPr>
            <p:nvPr/>
          </p:nvCxnSpPr>
          <p:spPr>
            <a:xfrm>
              <a:off x="6819346" y="1938614"/>
              <a:ext cx="468895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108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ar charts">
  <a:themeElements>
    <a:clrScheme name="Urban Labs Colors">
      <a:dk1>
        <a:sysClr val="windowText" lastClr="000000"/>
      </a:dk1>
      <a:lt1>
        <a:sysClr val="window" lastClr="FFFFFF"/>
      </a:lt1>
      <a:dk2>
        <a:srgbClr val="767676"/>
      </a:dk2>
      <a:lt2>
        <a:srgbClr val="D6D6CE"/>
      </a:lt2>
      <a:accent1>
        <a:srgbClr val="800000"/>
      </a:accent1>
      <a:accent2>
        <a:srgbClr val="725663"/>
      </a:accent2>
      <a:accent3>
        <a:srgbClr val="F8A429"/>
      </a:accent3>
      <a:accent4>
        <a:srgbClr val="5B96AD"/>
      </a:accent4>
      <a:accent5>
        <a:srgbClr val="C16622"/>
      </a:accent5>
      <a:accent6>
        <a:srgbClr val="AEB1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002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rtlCol="0">
        <a:spAutoFit/>
      </a:bodyPr>
      <a:lstStyle>
        <a:defPPr>
          <a:defRPr smtClean="0">
            <a:solidFill>
              <a:srgbClr val="191918"/>
            </a:solidFill>
            <a:latin typeface="Graphik" charset="0"/>
            <a:ea typeface="Graphik" charset="0"/>
            <a:cs typeface="Graphi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r charts" id="{54645EB5-6FA2-4A26-B46B-3DE119450659}" vid="{DD0B973A-81B5-4EC4-A91D-1B3286F826E6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722</Words>
  <Application>Microsoft Macintosh PowerPoint</Application>
  <PresentationFormat>Widescreen</PresentationFormat>
  <Paragraphs>118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Calibri Light</vt:lpstr>
      <vt:lpstr>Gotham</vt:lpstr>
      <vt:lpstr>Gotham Book</vt:lpstr>
      <vt:lpstr>Gotham Medium</vt:lpstr>
      <vt:lpstr>Graphik Regular</vt:lpstr>
      <vt:lpstr>Work Sans</vt:lpstr>
      <vt:lpstr>Office Theme</vt:lpstr>
      <vt:lpstr>1_Office Theme</vt:lpstr>
      <vt:lpstr>2_Office Theme</vt:lpstr>
      <vt:lpstr>Bar charts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Smith</dc:creator>
  <cp:lastModifiedBy>Meredith Stricker</cp:lastModifiedBy>
  <cp:revision>2</cp:revision>
  <dcterms:created xsi:type="dcterms:W3CDTF">2021-11-12T18:46:20Z</dcterms:created>
  <dcterms:modified xsi:type="dcterms:W3CDTF">2021-11-24T19:26:37Z</dcterms:modified>
</cp:coreProperties>
</file>