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8" r:id="rId2"/>
    <p:sldId id="2071590097" r:id="rId3"/>
    <p:sldId id="2071590131" r:id="rId4"/>
    <p:sldId id="2071590141" r:id="rId5"/>
    <p:sldId id="2071590156" r:id="rId6"/>
    <p:sldId id="2071590157" r:id="rId7"/>
    <p:sldId id="2071590164" r:id="rId8"/>
    <p:sldId id="2071590163" r:id="rId9"/>
    <p:sldId id="2071590155" r:id="rId10"/>
    <p:sldId id="2071590165" r:id="rId11"/>
    <p:sldId id="2071590166" r:id="rId12"/>
    <p:sldId id="292" r:id="rId13"/>
    <p:sldId id="2071590151" r:id="rId14"/>
    <p:sldId id="2071590133" r:id="rId15"/>
    <p:sldId id="2071590149" r:id="rId16"/>
    <p:sldId id="271" r:id="rId17"/>
    <p:sldId id="272" r:id="rId18"/>
    <p:sldId id="273" r:id="rId19"/>
    <p:sldId id="284" r:id="rId20"/>
    <p:sldId id="2071590132" r:id="rId21"/>
    <p:sldId id="2071590143" r:id="rId22"/>
    <p:sldId id="285" r:id="rId23"/>
    <p:sldId id="280" r:id="rId24"/>
    <p:sldId id="2071590144" r:id="rId25"/>
    <p:sldId id="283" r:id="rId26"/>
    <p:sldId id="2071590134" r:id="rId27"/>
    <p:sldId id="2071590167" r:id="rId28"/>
    <p:sldId id="2071590145"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D7E"/>
    <a:srgbClr val="003E6F"/>
    <a:srgbClr val="AC2376"/>
    <a:srgbClr val="50B8C2"/>
    <a:srgbClr val="7F001D"/>
    <a:srgbClr val="929292"/>
    <a:srgbClr val="7C7D7D"/>
    <a:srgbClr val="EF4723"/>
    <a:srgbClr val="FFC4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49"/>
    <p:restoredTop sz="85868"/>
  </p:normalViewPr>
  <p:slideViewPr>
    <p:cSldViewPr snapToGrid="0" snapToObjects="1">
      <p:cViewPr varScale="1">
        <p:scale>
          <a:sx n="131" d="100"/>
          <a:sy n="131" d="100"/>
        </p:scale>
        <p:origin x="208" y="68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081A1-E115-A444-AEDB-1DCFF0F3FD57}" type="datetimeFigureOut">
              <a:rPr lang="en-US" smtClean="0"/>
              <a:t>9/12/21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56381-4A72-1545-BA64-E27761237CBF}" type="slidenum">
              <a:rPr lang="en-US" smtClean="0"/>
              <a:t>‹#›</a:t>
            </a:fld>
            <a:endParaRPr lang="en-US" dirty="0"/>
          </a:p>
        </p:txBody>
      </p:sp>
    </p:spTree>
    <p:extLst>
      <p:ext uri="{BB962C8B-B14F-4D97-AF65-F5344CB8AC3E}">
        <p14:creationId xmlns:p14="http://schemas.microsoft.com/office/powerpoint/2010/main" val="303420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6</a:t>
            </a:fld>
            <a:endParaRPr lang="en-US" dirty="0"/>
          </a:p>
        </p:txBody>
      </p:sp>
    </p:spTree>
    <p:extLst>
      <p:ext uri="{BB962C8B-B14F-4D97-AF65-F5344CB8AC3E}">
        <p14:creationId xmlns:p14="http://schemas.microsoft.com/office/powerpoint/2010/main" val="3505154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5ac32e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5ac32e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4295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16</a:t>
            </a:fld>
            <a:endParaRPr lang="en-US" dirty="0"/>
          </a:p>
        </p:txBody>
      </p:sp>
    </p:spTree>
    <p:extLst>
      <p:ext uri="{BB962C8B-B14F-4D97-AF65-F5344CB8AC3E}">
        <p14:creationId xmlns:p14="http://schemas.microsoft.com/office/powerpoint/2010/main" val="2015305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6B7880-3E48-E144-93F7-33E076AA8BB9}" type="slidenum">
              <a:rPr lang="en-US" smtClean="0"/>
              <a:t>17</a:t>
            </a:fld>
            <a:endParaRPr lang="en-US"/>
          </a:p>
        </p:txBody>
      </p:sp>
    </p:spTree>
    <p:extLst>
      <p:ext uri="{BB962C8B-B14F-4D97-AF65-F5344CB8AC3E}">
        <p14:creationId xmlns:p14="http://schemas.microsoft.com/office/powerpoint/2010/main" val="1539658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18</a:t>
            </a:fld>
            <a:endParaRPr lang="en-US" dirty="0"/>
          </a:p>
        </p:txBody>
      </p:sp>
    </p:spTree>
    <p:extLst>
      <p:ext uri="{BB962C8B-B14F-4D97-AF65-F5344CB8AC3E}">
        <p14:creationId xmlns:p14="http://schemas.microsoft.com/office/powerpoint/2010/main" val="1305939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5ac32e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5ac32e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6097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5ac32e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5ac32e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4189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22</a:t>
            </a:fld>
            <a:endParaRPr lang="en-US" dirty="0"/>
          </a:p>
        </p:txBody>
      </p:sp>
    </p:spTree>
    <p:extLst>
      <p:ext uri="{BB962C8B-B14F-4D97-AF65-F5344CB8AC3E}">
        <p14:creationId xmlns:p14="http://schemas.microsoft.com/office/powerpoint/2010/main" val="2712504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5ac32e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5ac32e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9298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5ac32e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5ac32e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3510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28</a:t>
            </a:fld>
            <a:endParaRPr lang="en-US" dirty="0"/>
          </a:p>
        </p:txBody>
      </p:sp>
    </p:spTree>
    <p:extLst>
      <p:ext uri="{BB962C8B-B14F-4D97-AF65-F5344CB8AC3E}">
        <p14:creationId xmlns:p14="http://schemas.microsoft.com/office/powerpoint/2010/main" val="89493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7</a:t>
            </a:fld>
            <a:endParaRPr lang="en-US" dirty="0"/>
          </a:p>
        </p:txBody>
      </p:sp>
    </p:spTree>
    <p:extLst>
      <p:ext uri="{BB962C8B-B14F-4D97-AF65-F5344CB8AC3E}">
        <p14:creationId xmlns:p14="http://schemas.microsoft.com/office/powerpoint/2010/main" val="1766063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8</a:t>
            </a:fld>
            <a:endParaRPr lang="en-US" dirty="0"/>
          </a:p>
        </p:txBody>
      </p:sp>
    </p:spTree>
    <p:extLst>
      <p:ext uri="{BB962C8B-B14F-4D97-AF65-F5344CB8AC3E}">
        <p14:creationId xmlns:p14="http://schemas.microsoft.com/office/powerpoint/2010/main" val="393269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9</a:t>
            </a:fld>
            <a:endParaRPr lang="en-US" dirty="0"/>
          </a:p>
        </p:txBody>
      </p:sp>
    </p:spTree>
    <p:extLst>
      <p:ext uri="{BB962C8B-B14F-4D97-AF65-F5344CB8AC3E}">
        <p14:creationId xmlns:p14="http://schemas.microsoft.com/office/powerpoint/2010/main" val="372383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10</a:t>
            </a:fld>
            <a:endParaRPr lang="en-US" dirty="0"/>
          </a:p>
        </p:txBody>
      </p:sp>
    </p:spTree>
    <p:extLst>
      <p:ext uri="{BB962C8B-B14F-4D97-AF65-F5344CB8AC3E}">
        <p14:creationId xmlns:p14="http://schemas.microsoft.com/office/powerpoint/2010/main" val="3470315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56381-4A72-1545-BA64-E27761237CBF}" type="slidenum">
              <a:rPr lang="en-US" smtClean="0"/>
              <a:t>11</a:t>
            </a:fld>
            <a:endParaRPr lang="en-US" dirty="0"/>
          </a:p>
        </p:txBody>
      </p:sp>
    </p:spTree>
    <p:extLst>
      <p:ext uri="{BB962C8B-B14F-4D97-AF65-F5344CB8AC3E}">
        <p14:creationId xmlns:p14="http://schemas.microsoft.com/office/powerpoint/2010/main" val="233204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5ac32e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5ac32e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311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5ac32e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5ac32e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8156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5ac32e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5ac32e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3767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2C2AAA-942A-C041-8168-09ABB4D6E056}"/>
              </a:ext>
            </a:extLst>
          </p:cNvPr>
          <p:cNvSpPr>
            <a:spLocks noGrp="1"/>
          </p:cNvSpPr>
          <p:nvPr>
            <p:ph type="subTitle" idx="1"/>
          </p:nvPr>
        </p:nvSpPr>
        <p:spPr>
          <a:xfrm>
            <a:off x="838200" y="1617016"/>
            <a:ext cx="105156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9EFEF8CA-9B7E-5343-BAAD-BCE9830D09B1}"/>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a:t>
            </a:fld>
            <a:endParaRPr lang="en-US" dirty="0"/>
          </a:p>
        </p:txBody>
      </p:sp>
      <p:sp>
        <p:nvSpPr>
          <p:cNvPr id="7" name="Rectangle 6">
            <a:extLst>
              <a:ext uri="{FF2B5EF4-FFF2-40B4-BE49-F238E27FC236}">
                <a16:creationId xmlns:a16="http://schemas.microsoft.com/office/drawing/2014/main" id="{8F22900C-CDCF-B245-8C03-B46202D31D3A}"/>
              </a:ext>
            </a:extLst>
          </p:cNvPr>
          <p:cNvSpPr/>
          <p:nvPr userDrawn="1"/>
        </p:nvSpPr>
        <p:spPr>
          <a:xfrm>
            <a:off x="-14615" y="-2382"/>
            <a:ext cx="12192000" cy="1030288"/>
          </a:xfrm>
          <a:prstGeom prst="rect">
            <a:avLst/>
          </a:prstGeom>
          <a:solidFill>
            <a:srgbClr val="003E6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250FD9E-1025-1047-9899-A44DF6159E7C}"/>
              </a:ext>
            </a:extLst>
          </p:cNvPr>
          <p:cNvPicPr>
            <a:picLocks noChangeAspect="1"/>
          </p:cNvPicPr>
          <p:nvPr userDrawn="1"/>
        </p:nvPicPr>
        <p:blipFill>
          <a:blip r:embed="rId2"/>
          <a:stretch>
            <a:fillRect/>
          </a:stretch>
        </p:blipFill>
        <p:spPr>
          <a:xfrm>
            <a:off x="14613" y="6244974"/>
            <a:ext cx="12162773" cy="613026"/>
          </a:xfrm>
          <a:prstGeom prst="rect">
            <a:avLst/>
          </a:prstGeom>
        </p:spPr>
      </p:pic>
      <p:sp>
        <p:nvSpPr>
          <p:cNvPr id="11" name="Title 10">
            <a:extLst>
              <a:ext uri="{FF2B5EF4-FFF2-40B4-BE49-F238E27FC236}">
                <a16:creationId xmlns:a16="http://schemas.microsoft.com/office/drawing/2014/main" id="{EC53E672-D5AA-B648-A67B-9083FCC63E27}"/>
              </a:ext>
            </a:extLst>
          </p:cNvPr>
          <p:cNvSpPr>
            <a:spLocks noGrp="1"/>
          </p:cNvSpPr>
          <p:nvPr>
            <p:ph type="title"/>
          </p:nvPr>
        </p:nvSpPr>
        <p:spPr>
          <a:xfrm>
            <a:off x="-14615" y="365125"/>
            <a:ext cx="12162773" cy="662781"/>
          </a:xfrm>
          <a:prstGeom prst="rect">
            <a:avLst/>
          </a:prstGeom>
        </p:spPr>
        <p:txBody>
          <a:bodyPr/>
          <a:lstStyle>
            <a:lvl1pPr algn="ctr">
              <a:defRPr b="1" i="0" baseline="0">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3278290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2952-B715-1B4F-9F1C-E28BE144FD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FD4C6B-DFD0-314A-8882-58F21D2AC2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65AE0-ADEE-9F46-976A-456182F03778}"/>
              </a:ext>
            </a:extLst>
          </p:cNvPr>
          <p:cNvSpPr>
            <a:spLocks noGrp="1"/>
          </p:cNvSpPr>
          <p:nvPr>
            <p:ph type="dt" sz="half" idx="10"/>
          </p:nvPr>
        </p:nvSpPr>
        <p:spPr>
          <a:xfrm>
            <a:off x="838200" y="6356350"/>
            <a:ext cx="2743200" cy="365125"/>
          </a:xfrm>
          <a:prstGeom prst="rect">
            <a:avLst/>
          </a:prstGeom>
        </p:spPr>
        <p:txBody>
          <a:bodyPr/>
          <a:lstStyle/>
          <a:p>
            <a:fld id="{8CC3F96F-F5F8-B24A-A4CD-CE286DCA65C9}" type="datetimeFigureOut">
              <a:rPr lang="en-US" smtClean="0"/>
              <a:t>9/12/21</a:t>
            </a:fld>
            <a:endParaRPr lang="en-US" dirty="0"/>
          </a:p>
        </p:txBody>
      </p:sp>
      <p:sp>
        <p:nvSpPr>
          <p:cNvPr id="5" name="Footer Placeholder 4">
            <a:extLst>
              <a:ext uri="{FF2B5EF4-FFF2-40B4-BE49-F238E27FC236}">
                <a16:creationId xmlns:a16="http://schemas.microsoft.com/office/drawing/2014/main" id="{CE3BB18A-4266-7847-95C9-4491E56A231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BC7A8AA-79FB-6840-BF81-572FCF352149}"/>
              </a:ext>
            </a:extLst>
          </p:cNvPr>
          <p:cNvSpPr>
            <a:spLocks noGrp="1"/>
          </p:cNvSpPr>
          <p:nvPr>
            <p:ph type="sldNum" sz="quarter" idx="12"/>
          </p:nvPr>
        </p:nvSpPr>
        <p:spPr>
          <a:xfrm>
            <a:off x="8610600" y="6356350"/>
            <a:ext cx="2743200" cy="365125"/>
          </a:xfrm>
          <a:prstGeom prst="rect">
            <a:avLst/>
          </a:prstGeom>
        </p:spPr>
        <p:txBody>
          <a:bodyPr/>
          <a:lstStyle/>
          <a:p>
            <a:fld id="{9F48607A-8FF3-0F49-B5EC-9E96C71116D7}" type="slidenum">
              <a:rPr lang="en-US" smtClean="0"/>
              <a:t>‹#›</a:t>
            </a:fld>
            <a:endParaRPr lang="en-US" dirty="0"/>
          </a:p>
        </p:txBody>
      </p:sp>
    </p:spTree>
    <p:extLst>
      <p:ext uri="{BB962C8B-B14F-4D97-AF65-F5344CB8AC3E}">
        <p14:creationId xmlns:p14="http://schemas.microsoft.com/office/powerpoint/2010/main" val="39220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D2A217-22B6-D941-B12A-B87235B223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65CB7D-223C-5040-98AA-BFE436668F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F59F-9053-0343-8325-446D3DE4AF4E}"/>
              </a:ext>
            </a:extLst>
          </p:cNvPr>
          <p:cNvSpPr>
            <a:spLocks noGrp="1"/>
          </p:cNvSpPr>
          <p:nvPr>
            <p:ph type="dt" sz="half" idx="10"/>
          </p:nvPr>
        </p:nvSpPr>
        <p:spPr>
          <a:xfrm>
            <a:off x="838200" y="6356350"/>
            <a:ext cx="2743200" cy="365125"/>
          </a:xfrm>
          <a:prstGeom prst="rect">
            <a:avLst/>
          </a:prstGeom>
        </p:spPr>
        <p:txBody>
          <a:bodyPr/>
          <a:lstStyle/>
          <a:p>
            <a:fld id="{8CC3F96F-F5F8-B24A-A4CD-CE286DCA65C9}" type="datetimeFigureOut">
              <a:rPr lang="en-US" smtClean="0"/>
              <a:t>9/12/21</a:t>
            </a:fld>
            <a:endParaRPr lang="en-US" dirty="0"/>
          </a:p>
        </p:txBody>
      </p:sp>
      <p:sp>
        <p:nvSpPr>
          <p:cNvPr id="5" name="Footer Placeholder 4">
            <a:extLst>
              <a:ext uri="{FF2B5EF4-FFF2-40B4-BE49-F238E27FC236}">
                <a16:creationId xmlns:a16="http://schemas.microsoft.com/office/drawing/2014/main" id="{9D8B67B1-D4B8-0F4E-9FC3-ECD5A328A76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90A4791-E601-6F42-B41F-DC716FBD3C08}"/>
              </a:ext>
            </a:extLst>
          </p:cNvPr>
          <p:cNvSpPr>
            <a:spLocks noGrp="1"/>
          </p:cNvSpPr>
          <p:nvPr>
            <p:ph type="sldNum" sz="quarter" idx="12"/>
          </p:nvPr>
        </p:nvSpPr>
        <p:spPr>
          <a:xfrm>
            <a:off x="8610600" y="6356350"/>
            <a:ext cx="2743200" cy="365125"/>
          </a:xfrm>
          <a:prstGeom prst="rect">
            <a:avLst/>
          </a:prstGeom>
        </p:spPr>
        <p:txBody>
          <a:bodyPr/>
          <a:lstStyle/>
          <a:p>
            <a:fld id="{9F48607A-8FF3-0F49-B5EC-9E96C71116D7}" type="slidenum">
              <a:rPr lang="en-US" smtClean="0"/>
              <a:t>‹#›</a:t>
            </a:fld>
            <a:endParaRPr lang="en-US" dirty="0"/>
          </a:p>
        </p:txBody>
      </p:sp>
    </p:spTree>
    <p:extLst>
      <p:ext uri="{BB962C8B-B14F-4D97-AF65-F5344CB8AC3E}">
        <p14:creationId xmlns:p14="http://schemas.microsoft.com/office/powerpoint/2010/main" val="232796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984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0B24212-DE2A-E042-97DC-6692A59846E4}"/>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a:t>
            </a:fld>
            <a:endParaRPr lang="en-US" dirty="0"/>
          </a:p>
        </p:txBody>
      </p:sp>
      <p:pic>
        <p:nvPicPr>
          <p:cNvPr id="8" name="Picture 7">
            <a:extLst>
              <a:ext uri="{FF2B5EF4-FFF2-40B4-BE49-F238E27FC236}">
                <a16:creationId xmlns:a16="http://schemas.microsoft.com/office/drawing/2014/main" id="{4622C00E-81EF-BD42-B144-C3CE25CDB10E}"/>
              </a:ext>
            </a:extLst>
          </p:cNvPr>
          <p:cNvPicPr>
            <a:picLocks noChangeAspect="1"/>
          </p:cNvPicPr>
          <p:nvPr userDrawn="1"/>
        </p:nvPicPr>
        <p:blipFill>
          <a:blip r:embed="rId2"/>
          <a:stretch>
            <a:fillRect/>
          </a:stretch>
        </p:blipFill>
        <p:spPr>
          <a:xfrm>
            <a:off x="14613" y="6244974"/>
            <a:ext cx="12162773" cy="613026"/>
          </a:xfrm>
          <a:prstGeom prst="rect">
            <a:avLst/>
          </a:prstGeom>
        </p:spPr>
      </p:pic>
      <p:sp>
        <p:nvSpPr>
          <p:cNvPr id="9" name="Rectangle 8">
            <a:extLst>
              <a:ext uri="{FF2B5EF4-FFF2-40B4-BE49-F238E27FC236}">
                <a16:creationId xmlns:a16="http://schemas.microsoft.com/office/drawing/2014/main" id="{B6C91401-F84F-424D-B914-817EB9257676}"/>
              </a:ext>
            </a:extLst>
          </p:cNvPr>
          <p:cNvSpPr/>
          <p:nvPr userDrawn="1"/>
        </p:nvSpPr>
        <p:spPr>
          <a:xfrm>
            <a:off x="0" y="0"/>
            <a:ext cx="12192000" cy="268357"/>
          </a:xfrm>
          <a:prstGeom prst="rect">
            <a:avLst/>
          </a:prstGeom>
          <a:solidFill>
            <a:srgbClr val="AC2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A8865D44-C013-7F48-8F30-89384EFEA0D4}"/>
              </a:ext>
            </a:extLst>
          </p:cNvPr>
          <p:cNvSpPr>
            <a:spLocks noGrp="1"/>
          </p:cNvSpPr>
          <p:nvPr>
            <p:ph type="subTitle" idx="4294967295"/>
          </p:nvPr>
        </p:nvSpPr>
        <p:spPr>
          <a:xfrm>
            <a:off x="850492" y="1846923"/>
            <a:ext cx="10514194" cy="504739"/>
          </a:xfrm>
          <a:prstGeom prst="rect">
            <a:avLst/>
          </a:prstGeom>
        </p:spPr>
        <p:txBody>
          <a:bodyPr/>
          <a:lstStyle/>
          <a:p>
            <a:pPr algn="l"/>
            <a:endParaRPr lang="en-US" dirty="0"/>
          </a:p>
        </p:txBody>
      </p:sp>
      <p:sp>
        <p:nvSpPr>
          <p:cNvPr id="11" name="Title 1">
            <a:extLst>
              <a:ext uri="{FF2B5EF4-FFF2-40B4-BE49-F238E27FC236}">
                <a16:creationId xmlns:a16="http://schemas.microsoft.com/office/drawing/2014/main" id="{93E0A492-7157-054A-BD2E-7D87E667BCA3}"/>
              </a:ext>
            </a:extLst>
          </p:cNvPr>
          <p:cNvSpPr>
            <a:spLocks noGrp="1"/>
          </p:cNvSpPr>
          <p:nvPr>
            <p:ph type="ctrTitle"/>
          </p:nvPr>
        </p:nvSpPr>
        <p:spPr>
          <a:xfrm>
            <a:off x="850492" y="932733"/>
            <a:ext cx="10514194" cy="754553"/>
          </a:xfrm>
          <a:prstGeom prst="rect">
            <a:avLst/>
          </a:prstGeom>
        </p:spPr>
        <p:txBody>
          <a:bodyPr anchor="t">
            <a:normAutofit/>
          </a:bodyPr>
          <a:lstStyle/>
          <a:p>
            <a:pPr algn="l"/>
            <a:endParaRPr lang="en-US" sz="4400" b="1" dirty="0">
              <a:solidFill>
                <a:srgbClr val="003E6F"/>
              </a:solidFill>
              <a:latin typeface="Helvetica" pitchFamily="2" charset="0"/>
            </a:endParaRPr>
          </a:p>
        </p:txBody>
      </p:sp>
    </p:spTree>
    <p:extLst>
      <p:ext uri="{BB962C8B-B14F-4D97-AF65-F5344CB8AC3E}">
        <p14:creationId xmlns:p14="http://schemas.microsoft.com/office/powerpoint/2010/main" val="188711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09BAF51-CC4E-CB4A-9E33-D249EDE5E24A}"/>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a:t>
            </a:fld>
            <a:endParaRPr lang="en-US" dirty="0"/>
          </a:p>
        </p:txBody>
      </p:sp>
      <p:pic>
        <p:nvPicPr>
          <p:cNvPr id="8" name="Picture 7">
            <a:extLst>
              <a:ext uri="{FF2B5EF4-FFF2-40B4-BE49-F238E27FC236}">
                <a16:creationId xmlns:a16="http://schemas.microsoft.com/office/drawing/2014/main" id="{E2B5985B-D192-DF4B-B8E7-11AC84ABD24E}"/>
              </a:ext>
            </a:extLst>
          </p:cNvPr>
          <p:cNvPicPr>
            <a:picLocks noChangeAspect="1"/>
          </p:cNvPicPr>
          <p:nvPr userDrawn="1"/>
        </p:nvPicPr>
        <p:blipFill>
          <a:blip r:embed="rId2"/>
          <a:stretch>
            <a:fillRect/>
          </a:stretch>
        </p:blipFill>
        <p:spPr>
          <a:xfrm>
            <a:off x="14613" y="6244974"/>
            <a:ext cx="12162773" cy="613026"/>
          </a:xfrm>
          <a:prstGeom prst="rect">
            <a:avLst/>
          </a:prstGeom>
        </p:spPr>
      </p:pic>
      <p:sp>
        <p:nvSpPr>
          <p:cNvPr id="9" name="Rectangle 8">
            <a:extLst>
              <a:ext uri="{FF2B5EF4-FFF2-40B4-BE49-F238E27FC236}">
                <a16:creationId xmlns:a16="http://schemas.microsoft.com/office/drawing/2014/main" id="{6C8F5035-4C7A-7743-B598-09D1D7F5220F}"/>
              </a:ext>
            </a:extLst>
          </p:cNvPr>
          <p:cNvSpPr/>
          <p:nvPr userDrawn="1"/>
        </p:nvSpPr>
        <p:spPr>
          <a:xfrm>
            <a:off x="1070797" y="785355"/>
            <a:ext cx="3453789" cy="5057282"/>
          </a:xfrm>
          <a:prstGeom prst="rect">
            <a:avLst/>
          </a:prstGeom>
          <a:solidFill>
            <a:srgbClr val="003E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90B2CC4-B35E-8D4E-9944-41C22D3956A5}"/>
              </a:ext>
            </a:extLst>
          </p:cNvPr>
          <p:cNvSpPr>
            <a:spLocks noGrp="1"/>
          </p:cNvSpPr>
          <p:nvPr>
            <p:ph type="ctrTitle"/>
          </p:nvPr>
        </p:nvSpPr>
        <p:spPr>
          <a:xfrm>
            <a:off x="1220608" y="916254"/>
            <a:ext cx="3154166" cy="3933148"/>
          </a:xfrm>
          <a:prstGeom prst="rect">
            <a:avLst/>
          </a:prstGeom>
        </p:spPr>
        <p:txBody>
          <a:bodyPr anchor="ctr">
            <a:normAutofit/>
          </a:bodyPr>
          <a:lstStyle/>
          <a:p>
            <a:endParaRPr lang="en-US" sz="3200" b="1" dirty="0">
              <a:solidFill>
                <a:schemeClr val="bg1"/>
              </a:solidFill>
              <a:latin typeface="Helvetica" pitchFamily="2" charset="0"/>
            </a:endParaRPr>
          </a:p>
        </p:txBody>
      </p:sp>
      <p:sp>
        <p:nvSpPr>
          <p:cNvPr id="11" name="Subtitle 2">
            <a:extLst>
              <a:ext uri="{FF2B5EF4-FFF2-40B4-BE49-F238E27FC236}">
                <a16:creationId xmlns:a16="http://schemas.microsoft.com/office/drawing/2014/main" id="{9C0E3F50-212E-A54B-A3B9-3ECA053682D2}"/>
              </a:ext>
            </a:extLst>
          </p:cNvPr>
          <p:cNvSpPr>
            <a:spLocks noGrp="1"/>
          </p:cNvSpPr>
          <p:nvPr>
            <p:ph type="subTitle" idx="4294967295"/>
          </p:nvPr>
        </p:nvSpPr>
        <p:spPr>
          <a:xfrm>
            <a:off x="4676414" y="1161123"/>
            <a:ext cx="5583484" cy="2472026"/>
          </a:xfrm>
          <a:prstGeom prst="rect">
            <a:avLst/>
          </a:prstGeom>
        </p:spPr>
        <p:txBody>
          <a:bodyPr/>
          <a:lstStyle/>
          <a:p>
            <a:pPr algn="l"/>
            <a:endParaRPr lang="en-US" dirty="0"/>
          </a:p>
        </p:txBody>
      </p:sp>
      <p:sp>
        <p:nvSpPr>
          <p:cNvPr id="12" name="Rectangle 11">
            <a:extLst>
              <a:ext uri="{FF2B5EF4-FFF2-40B4-BE49-F238E27FC236}">
                <a16:creationId xmlns:a16="http://schemas.microsoft.com/office/drawing/2014/main" id="{4082796F-1AB2-0543-B51B-A29EC70DA5E3}"/>
              </a:ext>
            </a:extLst>
          </p:cNvPr>
          <p:cNvSpPr/>
          <p:nvPr userDrawn="1"/>
        </p:nvSpPr>
        <p:spPr>
          <a:xfrm>
            <a:off x="0" y="0"/>
            <a:ext cx="12192000" cy="268357"/>
          </a:xfrm>
          <a:prstGeom prst="rect">
            <a:avLst/>
          </a:prstGeom>
          <a:solidFill>
            <a:srgbClr val="AC2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565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AA6AE-586E-1F43-8BC6-063D7C96C2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152C3E-926B-5542-983D-9FE39BB1769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673948-73D8-D24F-A34F-9F978C8DFA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9F4F39-0BFE-F747-A285-3A683CF0C1A2}"/>
              </a:ext>
            </a:extLst>
          </p:cNvPr>
          <p:cNvSpPr>
            <a:spLocks noGrp="1"/>
          </p:cNvSpPr>
          <p:nvPr>
            <p:ph type="dt" sz="half" idx="10"/>
          </p:nvPr>
        </p:nvSpPr>
        <p:spPr>
          <a:xfrm>
            <a:off x="838200" y="6356350"/>
            <a:ext cx="2743200" cy="365125"/>
          </a:xfrm>
          <a:prstGeom prst="rect">
            <a:avLst/>
          </a:prstGeom>
        </p:spPr>
        <p:txBody>
          <a:bodyPr/>
          <a:lstStyle/>
          <a:p>
            <a:fld id="{8CC3F96F-F5F8-B24A-A4CD-CE286DCA65C9}" type="datetimeFigureOut">
              <a:rPr lang="en-US" smtClean="0"/>
              <a:t>9/12/21</a:t>
            </a:fld>
            <a:endParaRPr lang="en-US" dirty="0"/>
          </a:p>
        </p:txBody>
      </p:sp>
      <p:sp>
        <p:nvSpPr>
          <p:cNvPr id="6" name="Footer Placeholder 5">
            <a:extLst>
              <a:ext uri="{FF2B5EF4-FFF2-40B4-BE49-F238E27FC236}">
                <a16:creationId xmlns:a16="http://schemas.microsoft.com/office/drawing/2014/main" id="{7C1EA363-AFD6-1C4A-9416-19AC1C1F7C2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2BA7CF1-98BB-A24E-BA3F-716F24AC8CE5}"/>
              </a:ext>
            </a:extLst>
          </p:cNvPr>
          <p:cNvSpPr>
            <a:spLocks noGrp="1"/>
          </p:cNvSpPr>
          <p:nvPr>
            <p:ph type="sldNum" sz="quarter" idx="12"/>
          </p:nvPr>
        </p:nvSpPr>
        <p:spPr>
          <a:xfrm>
            <a:off x="8610600" y="6356350"/>
            <a:ext cx="2743200" cy="365125"/>
          </a:xfrm>
          <a:prstGeom prst="rect">
            <a:avLst/>
          </a:prstGeom>
        </p:spPr>
        <p:txBody>
          <a:bodyPr/>
          <a:lstStyle/>
          <a:p>
            <a:fld id="{9F48607A-8FF3-0F49-B5EC-9E96C71116D7}" type="slidenum">
              <a:rPr lang="en-US" smtClean="0"/>
              <a:t>‹#›</a:t>
            </a:fld>
            <a:endParaRPr lang="en-US" dirty="0"/>
          </a:p>
        </p:txBody>
      </p:sp>
    </p:spTree>
    <p:extLst>
      <p:ext uri="{BB962C8B-B14F-4D97-AF65-F5344CB8AC3E}">
        <p14:creationId xmlns:p14="http://schemas.microsoft.com/office/powerpoint/2010/main" val="2555944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7D5D0-F598-3247-9E7C-470F6A71A9D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9E8A31-00E5-124F-8260-01CD8BBE5A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C970E4-D683-A348-812D-9582718621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BE60-C1F3-324B-8789-33329501A7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B3B68-F39B-DE4A-AF74-4D5671BFEB3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D1720A-D56F-FA4A-96E4-505CE6DDEE25}"/>
              </a:ext>
            </a:extLst>
          </p:cNvPr>
          <p:cNvSpPr>
            <a:spLocks noGrp="1"/>
          </p:cNvSpPr>
          <p:nvPr>
            <p:ph type="dt" sz="half" idx="10"/>
          </p:nvPr>
        </p:nvSpPr>
        <p:spPr>
          <a:xfrm>
            <a:off x="838200" y="6356350"/>
            <a:ext cx="2743200" cy="365125"/>
          </a:xfrm>
          <a:prstGeom prst="rect">
            <a:avLst/>
          </a:prstGeom>
        </p:spPr>
        <p:txBody>
          <a:bodyPr/>
          <a:lstStyle/>
          <a:p>
            <a:fld id="{8CC3F96F-F5F8-B24A-A4CD-CE286DCA65C9}" type="datetimeFigureOut">
              <a:rPr lang="en-US" smtClean="0"/>
              <a:t>9/12/21</a:t>
            </a:fld>
            <a:endParaRPr lang="en-US" dirty="0"/>
          </a:p>
        </p:txBody>
      </p:sp>
      <p:sp>
        <p:nvSpPr>
          <p:cNvPr id="8" name="Footer Placeholder 7">
            <a:extLst>
              <a:ext uri="{FF2B5EF4-FFF2-40B4-BE49-F238E27FC236}">
                <a16:creationId xmlns:a16="http://schemas.microsoft.com/office/drawing/2014/main" id="{0E0FCEAA-8098-4E4D-B4E5-D0E06798A1C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93FDB75-3CFE-B54F-9F6D-75F6C5CC24DB}"/>
              </a:ext>
            </a:extLst>
          </p:cNvPr>
          <p:cNvSpPr>
            <a:spLocks noGrp="1"/>
          </p:cNvSpPr>
          <p:nvPr>
            <p:ph type="sldNum" sz="quarter" idx="12"/>
          </p:nvPr>
        </p:nvSpPr>
        <p:spPr>
          <a:xfrm>
            <a:off x="8610600" y="6356350"/>
            <a:ext cx="2743200" cy="365125"/>
          </a:xfrm>
          <a:prstGeom prst="rect">
            <a:avLst/>
          </a:prstGeom>
        </p:spPr>
        <p:txBody>
          <a:bodyPr/>
          <a:lstStyle/>
          <a:p>
            <a:fld id="{9F48607A-8FF3-0F49-B5EC-9E96C71116D7}" type="slidenum">
              <a:rPr lang="en-US" smtClean="0"/>
              <a:t>‹#›</a:t>
            </a:fld>
            <a:endParaRPr lang="en-US" dirty="0"/>
          </a:p>
        </p:txBody>
      </p:sp>
    </p:spTree>
    <p:extLst>
      <p:ext uri="{BB962C8B-B14F-4D97-AF65-F5344CB8AC3E}">
        <p14:creationId xmlns:p14="http://schemas.microsoft.com/office/powerpoint/2010/main" val="269970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094B-6A6B-9048-91E2-CCD0F96E0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7E82737-357E-394B-BE86-6C510A2A1F31}"/>
              </a:ext>
            </a:extLst>
          </p:cNvPr>
          <p:cNvSpPr>
            <a:spLocks noGrp="1"/>
          </p:cNvSpPr>
          <p:nvPr>
            <p:ph type="dt" sz="half" idx="10"/>
          </p:nvPr>
        </p:nvSpPr>
        <p:spPr>
          <a:xfrm>
            <a:off x="838200" y="6356350"/>
            <a:ext cx="2743200" cy="365125"/>
          </a:xfrm>
          <a:prstGeom prst="rect">
            <a:avLst/>
          </a:prstGeom>
        </p:spPr>
        <p:txBody>
          <a:bodyPr/>
          <a:lstStyle/>
          <a:p>
            <a:fld id="{8CC3F96F-F5F8-B24A-A4CD-CE286DCA65C9}" type="datetimeFigureOut">
              <a:rPr lang="en-US" smtClean="0"/>
              <a:t>9/12/21</a:t>
            </a:fld>
            <a:endParaRPr lang="en-US" dirty="0"/>
          </a:p>
        </p:txBody>
      </p:sp>
      <p:sp>
        <p:nvSpPr>
          <p:cNvPr id="4" name="Footer Placeholder 3">
            <a:extLst>
              <a:ext uri="{FF2B5EF4-FFF2-40B4-BE49-F238E27FC236}">
                <a16:creationId xmlns:a16="http://schemas.microsoft.com/office/drawing/2014/main" id="{F07E1A70-0F98-6D4E-8FB3-A65425FE857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7D5154C-D9A1-8B48-9095-32F81A82F50B}"/>
              </a:ext>
            </a:extLst>
          </p:cNvPr>
          <p:cNvSpPr>
            <a:spLocks noGrp="1"/>
          </p:cNvSpPr>
          <p:nvPr>
            <p:ph type="sldNum" sz="quarter" idx="12"/>
          </p:nvPr>
        </p:nvSpPr>
        <p:spPr>
          <a:xfrm>
            <a:off x="8610600" y="6356350"/>
            <a:ext cx="2743200" cy="365125"/>
          </a:xfrm>
          <a:prstGeom prst="rect">
            <a:avLst/>
          </a:prstGeom>
        </p:spPr>
        <p:txBody>
          <a:bodyPr/>
          <a:lstStyle/>
          <a:p>
            <a:fld id="{9F48607A-8FF3-0F49-B5EC-9E96C71116D7}" type="slidenum">
              <a:rPr lang="en-US" smtClean="0"/>
              <a:t>‹#›</a:t>
            </a:fld>
            <a:endParaRPr lang="en-US" dirty="0"/>
          </a:p>
        </p:txBody>
      </p:sp>
    </p:spTree>
    <p:extLst>
      <p:ext uri="{BB962C8B-B14F-4D97-AF65-F5344CB8AC3E}">
        <p14:creationId xmlns:p14="http://schemas.microsoft.com/office/powerpoint/2010/main" val="57377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E4FED-9FC7-3542-A7F3-DFECD00202D5}"/>
              </a:ext>
            </a:extLst>
          </p:cNvPr>
          <p:cNvSpPr>
            <a:spLocks noGrp="1"/>
          </p:cNvSpPr>
          <p:nvPr>
            <p:ph type="dt" sz="half" idx="10"/>
          </p:nvPr>
        </p:nvSpPr>
        <p:spPr>
          <a:xfrm>
            <a:off x="838200" y="6356350"/>
            <a:ext cx="2743200" cy="365125"/>
          </a:xfrm>
          <a:prstGeom prst="rect">
            <a:avLst/>
          </a:prstGeom>
        </p:spPr>
        <p:txBody>
          <a:bodyPr/>
          <a:lstStyle/>
          <a:p>
            <a:fld id="{8CC3F96F-F5F8-B24A-A4CD-CE286DCA65C9}" type="datetimeFigureOut">
              <a:rPr lang="en-US" smtClean="0"/>
              <a:t>9/12/21</a:t>
            </a:fld>
            <a:endParaRPr lang="en-US" dirty="0"/>
          </a:p>
        </p:txBody>
      </p:sp>
      <p:sp>
        <p:nvSpPr>
          <p:cNvPr id="3" name="Footer Placeholder 2">
            <a:extLst>
              <a:ext uri="{FF2B5EF4-FFF2-40B4-BE49-F238E27FC236}">
                <a16:creationId xmlns:a16="http://schemas.microsoft.com/office/drawing/2014/main" id="{A290E029-EE34-DB4D-B563-00624CAE3A3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F495D88-11C2-1947-8AB8-5A3FAD584849}"/>
              </a:ext>
            </a:extLst>
          </p:cNvPr>
          <p:cNvSpPr>
            <a:spLocks noGrp="1"/>
          </p:cNvSpPr>
          <p:nvPr>
            <p:ph type="sldNum" sz="quarter" idx="12"/>
          </p:nvPr>
        </p:nvSpPr>
        <p:spPr>
          <a:xfrm>
            <a:off x="8610600" y="6356350"/>
            <a:ext cx="2743200" cy="365125"/>
          </a:xfrm>
          <a:prstGeom prst="rect">
            <a:avLst/>
          </a:prstGeom>
        </p:spPr>
        <p:txBody>
          <a:bodyPr/>
          <a:lstStyle/>
          <a:p>
            <a:fld id="{9F48607A-8FF3-0F49-B5EC-9E96C71116D7}" type="slidenum">
              <a:rPr lang="en-US" smtClean="0"/>
              <a:t>‹#›</a:t>
            </a:fld>
            <a:endParaRPr lang="en-US" dirty="0"/>
          </a:p>
        </p:txBody>
      </p:sp>
    </p:spTree>
    <p:extLst>
      <p:ext uri="{BB962C8B-B14F-4D97-AF65-F5344CB8AC3E}">
        <p14:creationId xmlns:p14="http://schemas.microsoft.com/office/powerpoint/2010/main" val="409462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0A85-BD9C-B942-8A9D-5D503A2883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D3DEF1-2EA1-3944-BFD5-DCB390FB653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3593A1-A7D8-2144-8882-53A7E0D9C3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A8856B-AC5C-4041-B610-1BD9B936E1A8}"/>
              </a:ext>
            </a:extLst>
          </p:cNvPr>
          <p:cNvSpPr>
            <a:spLocks noGrp="1"/>
          </p:cNvSpPr>
          <p:nvPr>
            <p:ph type="dt" sz="half" idx="10"/>
          </p:nvPr>
        </p:nvSpPr>
        <p:spPr>
          <a:xfrm>
            <a:off x="838200" y="6356350"/>
            <a:ext cx="2743200" cy="365125"/>
          </a:xfrm>
          <a:prstGeom prst="rect">
            <a:avLst/>
          </a:prstGeom>
        </p:spPr>
        <p:txBody>
          <a:bodyPr/>
          <a:lstStyle/>
          <a:p>
            <a:fld id="{8CC3F96F-F5F8-B24A-A4CD-CE286DCA65C9}" type="datetimeFigureOut">
              <a:rPr lang="en-US" smtClean="0"/>
              <a:t>9/12/21</a:t>
            </a:fld>
            <a:endParaRPr lang="en-US" dirty="0"/>
          </a:p>
        </p:txBody>
      </p:sp>
      <p:sp>
        <p:nvSpPr>
          <p:cNvPr id="6" name="Footer Placeholder 5">
            <a:extLst>
              <a:ext uri="{FF2B5EF4-FFF2-40B4-BE49-F238E27FC236}">
                <a16:creationId xmlns:a16="http://schemas.microsoft.com/office/drawing/2014/main" id="{88C86264-1249-D04E-AC13-E84EE930DDF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8DDAC12-1F2E-CE41-94FE-849371245D79}"/>
              </a:ext>
            </a:extLst>
          </p:cNvPr>
          <p:cNvSpPr>
            <a:spLocks noGrp="1"/>
          </p:cNvSpPr>
          <p:nvPr>
            <p:ph type="sldNum" sz="quarter" idx="12"/>
          </p:nvPr>
        </p:nvSpPr>
        <p:spPr>
          <a:xfrm>
            <a:off x="8610600" y="6356350"/>
            <a:ext cx="2743200" cy="365125"/>
          </a:xfrm>
          <a:prstGeom prst="rect">
            <a:avLst/>
          </a:prstGeom>
        </p:spPr>
        <p:txBody>
          <a:bodyPr/>
          <a:lstStyle/>
          <a:p>
            <a:fld id="{9F48607A-8FF3-0F49-B5EC-9E96C71116D7}" type="slidenum">
              <a:rPr lang="en-US" smtClean="0"/>
              <a:t>‹#›</a:t>
            </a:fld>
            <a:endParaRPr lang="en-US" dirty="0"/>
          </a:p>
        </p:txBody>
      </p:sp>
    </p:spTree>
    <p:extLst>
      <p:ext uri="{BB962C8B-B14F-4D97-AF65-F5344CB8AC3E}">
        <p14:creationId xmlns:p14="http://schemas.microsoft.com/office/powerpoint/2010/main" val="193413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9598-9E3D-5140-9B33-87ABC743E7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EEE952-3525-BD47-9827-F0A4CCD14A4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8B3024-E440-0C40-B25E-ACAA7BFCBB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8D9A9-D3F4-E442-A964-179D6E1A4AFF}"/>
              </a:ext>
            </a:extLst>
          </p:cNvPr>
          <p:cNvSpPr>
            <a:spLocks noGrp="1"/>
          </p:cNvSpPr>
          <p:nvPr>
            <p:ph type="dt" sz="half" idx="10"/>
          </p:nvPr>
        </p:nvSpPr>
        <p:spPr>
          <a:xfrm>
            <a:off x="838200" y="6356350"/>
            <a:ext cx="2743200" cy="365125"/>
          </a:xfrm>
          <a:prstGeom prst="rect">
            <a:avLst/>
          </a:prstGeom>
        </p:spPr>
        <p:txBody>
          <a:bodyPr/>
          <a:lstStyle/>
          <a:p>
            <a:fld id="{8CC3F96F-F5F8-B24A-A4CD-CE286DCA65C9}" type="datetimeFigureOut">
              <a:rPr lang="en-US" smtClean="0"/>
              <a:t>9/12/21</a:t>
            </a:fld>
            <a:endParaRPr lang="en-US" dirty="0"/>
          </a:p>
        </p:txBody>
      </p:sp>
      <p:sp>
        <p:nvSpPr>
          <p:cNvPr id="6" name="Footer Placeholder 5">
            <a:extLst>
              <a:ext uri="{FF2B5EF4-FFF2-40B4-BE49-F238E27FC236}">
                <a16:creationId xmlns:a16="http://schemas.microsoft.com/office/drawing/2014/main" id="{607C1B1D-1115-CC49-A2B7-34F478C8F2F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495BE7F-4410-F04B-88F3-8205263A8BA5}"/>
              </a:ext>
            </a:extLst>
          </p:cNvPr>
          <p:cNvSpPr>
            <a:spLocks noGrp="1"/>
          </p:cNvSpPr>
          <p:nvPr>
            <p:ph type="sldNum" sz="quarter" idx="12"/>
          </p:nvPr>
        </p:nvSpPr>
        <p:spPr>
          <a:xfrm>
            <a:off x="8610600" y="6356350"/>
            <a:ext cx="2743200" cy="365125"/>
          </a:xfrm>
          <a:prstGeom prst="rect">
            <a:avLst/>
          </a:prstGeom>
        </p:spPr>
        <p:txBody>
          <a:bodyPr/>
          <a:lstStyle/>
          <a:p>
            <a:fld id="{9F48607A-8FF3-0F49-B5EC-9E96C71116D7}" type="slidenum">
              <a:rPr lang="en-US" smtClean="0"/>
              <a:t>‹#›</a:t>
            </a:fld>
            <a:endParaRPr lang="en-US" dirty="0"/>
          </a:p>
        </p:txBody>
      </p:sp>
    </p:spTree>
    <p:extLst>
      <p:ext uri="{BB962C8B-B14F-4D97-AF65-F5344CB8AC3E}">
        <p14:creationId xmlns:p14="http://schemas.microsoft.com/office/powerpoint/2010/main" val="2013842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1F9EFC7-3621-43EC-98FA-9232082D909C}"/>
              </a:ext>
            </a:extLst>
          </p:cNvPr>
          <p:cNvGraphicFramePr>
            <a:graphicFrameLocks noChangeAspect="1"/>
          </p:cNvGraphicFramePr>
          <p:nvPr userDrawn="1">
            <p:custDataLst>
              <p:tags r:id="rId15"/>
            </p:custDataLst>
            <p:extLst>
              <p:ext uri="{D42A27DB-BD31-4B8C-83A1-F6EECF244321}">
                <p14:modId xmlns:p14="http://schemas.microsoft.com/office/powerpoint/2010/main" val="3290444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7" name="think-cell Slide" r:id="rId16" imgW="395" imgH="394" progId="TCLayout.ActiveDocument.1">
                  <p:embed/>
                </p:oleObj>
              </mc:Choice>
              <mc:Fallback>
                <p:oleObj name="think-cell Slide" r:id="rId16" imgW="395" imgH="394" progId="TCLayout.ActiveDocument.1">
                  <p:embed/>
                  <p:pic>
                    <p:nvPicPr>
                      <p:cNvPr id="2" name="Object 1" hidden="1">
                        <a:extLst>
                          <a:ext uri="{FF2B5EF4-FFF2-40B4-BE49-F238E27FC236}">
                            <a16:creationId xmlns:a16="http://schemas.microsoft.com/office/drawing/2014/main" id="{51F9EFC7-3621-43EC-98FA-9232082D909C}"/>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19FBD71-87B8-6D4F-8881-B991C275EAB2}"/>
              </a:ext>
            </a:extLst>
          </p:cNvPr>
          <p:cNvSpPr>
            <a:spLocks noGrp="1"/>
          </p:cNvSpPr>
          <p:nvPr>
            <p:ph type="sldNum" sz="quarter" idx="4"/>
          </p:nvPr>
        </p:nvSpPr>
        <p:spPr>
          <a:xfrm>
            <a:off x="8483184" y="594729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8607A-8FF3-0F49-B5EC-9E96C71116D7}" type="slidenum">
              <a:rPr lang="en-US" smtClean="0"/>
              <a:t>‹#›</a:t>
            </a:fld>
            <a:endParaRPr lang="en-US" dirty="0"/>
          </a:p>
        </p:txBody>
      </p:sp>
    </p:spTree>
    <p:extLst>
      <p:ext uri="{BB962C8B-B14F-4D97-AF65-F5344CB8AC3E}">
        <p14:creationId xmlns:p14="http://schemas.microsoft.com/office/powerpoint/2010/main" val="80643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9.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xml"/><Relationship Id="rId7" Type="http://schemas.openxmlformats.org/officeDocument/2006/relationships/image" Target="../media/image19.jp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8.xml"/><Relationship Id="rId9" Type="http://schemas.openxmlformats.org/officeDocument/2006/relationships/hyperlink" Target="https://www.rarediseasediversity.org/steering-committee-1" TargetMode="External"/></Relationships>
</file>

<file path=ppt/slides/_rels/slide14.xml.rels><?xml version="1.0" encoding="UTF-8" standalone="yes"?>
<Relationships xmlns="http://schemas.openxmlformats.org/package/2006/relationships"><Relationship Id="rId13" Type="http://schemas.openxmlformats.org/officeDocument/2006/relationships/image" Target="../media/image30.jpg"/><Relationship Id="rId18" Type="http://schemas.openxmlformats.org/officeDocument/2006/relationships/image" Target="../media/image35.svg"/><Relationship Id="rId26" Type="http://schemas.openxmlformats.org/officeDocument/2006/relationships/image" Target="../media/image43.jpg"/><Relationship Id="rId3" Type="http://schemas.openxmlformats.org/officeDocument/2006/relationships/image" Target="../media/image21.pn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emf"/><Relationship Id="rId2" Type="http://schemas.openxmlformats.org/officeDocument/2006/relationships/notesSlide" Target="../notesSlides/notesSlide9.xml"/><Relationship Id="rId16" Type="http://schemas.openxmlformats.org/officeDocument/2006/relationships/image" Target="../media/image33.jpg"/><Relationship Id="rId20" Type="http://schemas.openxmlformats.org/officeDocument/2006/relationships/image" Target="../media/image37.jpg"/><Relationship Id="rId29" Type="http://schemas.openxmlformats.org/officeDocument/2006/relationships/image" Target="../media/image46.jpg"/><Relationship Id="rId1" Type="http://schemas.openxmlformats.org/officeDocument/2006/relationships/slideLayout" Target="../slideLayouts/slideLayout12.xml"/><Relationship Id="rId6" Type="http://schemas.openxmlformats.org/officeDocument/2006/relationships/image" Target="../media/image6.emf"/><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5" Type="http://schemas.openxmlformats.org/officeDocument/2006/relationships/image" Target="../media/image23.emf"/><Relationship Id="rId15" Type="http://schemas.openxmlformats.org/officeDocument/2006/relationships/image" Target="../media/image32.png"/><Relationship Id="rId23" Type="http://schemas.openxmlformats.org/officeDocument/2006/relationships/image" Target="../media/image40.jp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2.jpg"/><Relationship Id="rId9" Type="http://schemas.openxmlformats.org/officeDocument/2006/relationships/image" Target="../media/image26.png"/><Relationship Id="rId14" Type="http://schemas.openxmlformats.org/officeDocument/2006/relationships/image" Target="../media/image31.jpg"/><Relationship Id="rId22" Type="http://schemas.openxmlformats.org/officeDocument/2006/relationships/image" Target="../media/image39.png"/><Relationship Id="rId27" Type="http://schemas.openxmlformats.org/officeDocument/2006/relationships/image" Target="../media/image44.jpg"/><Relationship Id="rId30" Type="http://schemas.openxmlformats.org/officeDocument/2006/relationships/image" Target="../media/image47.jpg"/><Relationship Id="rId8"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12.xml"/><Relationship Id="rId7" Type="http://schemas.openxmlformats.org/officeDocument/2006/relationships/image" Target="../media/image19.jp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0.xml"/><Relationship Id="rId9"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6.emf"/><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emf"/><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g"/><Relationship Id="rId18" Type="http://schemas.openxmlformats.org/officeDocument/2006/relationships/image" Target="../media/image81.jpg"/><Relationship Id="rId3" Type="http://schemas.openxmlformats.org/officeDocument/2006/relationships/image" Target="../media/image6.emf"/><Relationship Id="rId21" Type="http://schemas.openxmlformats.org/officeDocument/2006/relationships/image" Target="../media/image84.jpg"/><Relationship Id="rId7" Type="http://schemas.openxmlformats.org/officeDocument/2006/relationships/image" Target="../media/image70.jpg"/><Relationship Id="rId12" Type="http://schemas.openxmlformats.org/officeDocument/2006/relationships/image" Target="../media/image75.jpg"/><Relationship Id="rId17" Type="http://schemas.openxmlformats.org/officeDocument/2006/relationships/image" Target="../media/image80.jpg"/><Relationship Id="rId2" Type="http://schemas.openxmlformats.org/officeDocument/2006/relationships/notesSlide" Target="../notesSlides/notesSlide18.xml"/><Relationship Id="rId16" Type="http://schemas.openxmlformats.org/officeDocument/2006/relationships/image" Target="../media/image79.jpg"/><Relationship Id="rId20" Type="http://schemas.openxmlformats.org/officeDocument/2006/relationships/image" Target="../media/image83.jpg"/><Relationship Id="rId1" Type="http://schemas.openxmlformats.org/officeDocument/2006/relationships/slideLayout" Target="../slideLayouts/slideLayout12.xml"/><Relationship Id="rId6" Type="http://schemas.openxmlformats.org/officeDocument/2006/relationships/image" Target="../media/image69.jpg"/><Relationship Id="rId11" Type="http://schemas.openxmlformats.org/officeDocument/2006/relationships/image" Target="../media/image74.jpg"/><Relationship Id="rId24" Type="http://schemas.openxmlformats.org/officeDocument/2006/relationships/image" Target="../media/image87.jpg"/><Relationship Id="rId5" Type="http://schemas.openxmlformats.org/officeDocument/2006/relationships/image" Target="../media/image68.jpg"/><Relationship Id="rId15" Type="http://schemas.openxmlformats.org/officeDocument/2006/relationships/image" Target="../media/image78.jpg"/><Relationship Id="rId23" Type="http://schemas.openxmlformats.org/officeDocument/2006/relationships/image" Target="../media/image86.jpg"/><Relationship Id="rId10" Type="http://schemas.openxmlformats.org/officeDocument/2006/relationships/image" Target="../media/image73.jpg"/><Relationship Id="rId19" Type="http://schemas.openxmlformats.org/officeDocument/2006/relationships/image" Target="../media/image82.jpg"/><Relationship Id="rId4" Type="http://schemas.openxmlformats.org/officeDocument/2006/relationships/image" Target="../media/image67.jpg"/><Relationship Id="rId9" Type="http://schemas.openxmlformats.org/officeDocument/2006/relationships/image" Target="../media/image72.jpg"/><Relationship Id="rId14" Type="http://schemas.openxmlformats.org/officeDocument/2006/relationships/image" Target="../media/image77.jpg"/><Relationship Id="rId22" Type="http://schemas.openxmlformats.org/officeDocument/2006/relationships/image" Target="../media/image85.jp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outdoor object&#10;&#10;Description automatically generated">
            <a:extLst>
              <a:ext uri="{FF2B5EF4-FFF2-40B4-BE49-F238E27FC236}">
                <a16:creationId xmlns:a16="http://schemas.microsoft.com/office/drawing/2014/main" id="{9CC09995-81FC-F143-B34E-DF117CFD98DB}"/>
              </a:ext>
            </a:extLst>
          </p:cNvPr>
          <p:cNvPicPr>
            <a:picLocks noChangeAspect="1"/>
          </p:cNvPicPr>
          <p:nvPr/>
        </p:nvPicPr>
        <p:blipFill>
          <a:blip r:embed="rId2"/>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EB70D0F8-E5E9-A448-A0F2-199C393FCA6D}"/>
              </a:ext>
            </a:extLst>
          </p:cNvPr>
          <p:cNvSpPr/>
          <p:nvPr/>
        </p:nvSpPr>
        <p:spPr>
          <a:xfrm>
            <a:off x="728869" y="629480"/>
            <a:ext cx="4386470" cy="3198053"/>
          </a:xfrm>
          <a:prstGeom prst="rect">
            <a:avLst/>
          </a:prstGeom>
          <a:solidFill>
            <a:srgbClr val="002060">
              <a:alpha val="71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57B802C-736D-7C40-B006-D52A14237E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0984" y="5425041"/>
            <a:ext cx="1770031" cy="840319"/>
          </a:xfrm>
          <a:prstGeom prst="rect">
            <a:avLst/>
          </a:prstGeom>
        </p:spPr>
      </p:pic>
      <p:sp>
        <p:nvSpPr>
          <p:cNvPr id="16" name="Rectangle 15">
            <a:extLst>
              <a:ext uri="{FF2B5EF4-FFF2-40B4-BE49-F238E27FC236}">
                <a16:creationId xmlns:a16="http://schemas.microsoft.com/office/drawing/2014/main" id="{00969D7E-01F2-4849-B197-3475A75F39C3}"/>
              </a:ext>
            </a:extLst>
          </p:cNvPr>
          <p:cNvSpPr/>
          <p:nvPr/>
        </p:nvSpPr>
        <p:spPr>
          <a:xfrm>
            <a:off x="934884" y="831733"/>
            <a:ext cx="4180455" cy="2862322"/>
          </a:xfrm>
          <a:prstGeom prst="rect">
            <a:avLst/>
          </a:prstGeom>
        </p:spPr>
        <p:txBody>
          <a:bodyPr wrap="square">
            <a:spAutoFit/>
          </a:bodyPr>
          <a:lstStyle/>
          <a:p>
            <a:pPr>
              <a:lnSpc>
                <a:spcPts val="5400"/>
              </a:lnSpc>
            </a:pPr>
            <a:r>
              <a:rPr lang="en-US" sz="5400" dirty="0">
                <a:solidFill>
                  <a:schemeClr val="bg1"/>
                </a:solidFill>
                <a:latin typeface="Arial" panose="020B0604020202020204" pitchFamily="34" charset="0"/>
                <a:cs typeface="Arial" panose="020B0604020202020204" pitchFamily="34" charset="0"/>
              </a:rPr>
              <a:t>THE RARE DISEASE </a:t>
            </a:r>
          </a:p>
          <a:p>
            <a:pPr>
              <a:lnSpc>
                <a:spcPts val="5400"/>
              </a:lnSpc>
            </a:pPr>
            <a:r>
              <a:rPr lang="en-US" sz="5400" dirty="0">
                <a:solidFill>
                  <a:schemeClr val="bg1"/>
                </a:solidFill>
                <a:latin typeface="Arial" panose="020B0604020202020204" pitchFamily="34" charset="0"/>
                <a:cs typeface="Arial" panose="020B0604020202020204" pitchFamily="34" charset="0"/>
              </a:rPr>
              <a:t>DIVERSITY COALITION</a:t>
            </a:r>
          </a:p>
        </p:txBody>
      </p:sp>
    </p:spTree>
    <p:extLst>
      <p:ext uri="{BB962C8B-B14F-4D97-AF65-F5344CB8AC3E}">
        <p14:creationId xmlns:p14="http://schemas.microsoft.com/office/powerpoint/2010/main" val="1180767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DAE025-9B35-214E-9FED-3EB0FDEC8559}"/>
              </a:ext>
            </a:extLst>
          </p:cNvPr>
          <p:cNvSpPr/>
          <p:nvPr/>
        </p:nvSpPr>
        <p:spPr>
          <a:xfrm>
            <a:off x="-1" y="-5522"/>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D23B9D4-28B1-1341-9B21-7174BF48A951}"/>
              </a:ext>
            </a:extLst>
          </p:cNvPr>
          <p:cNvSpPr txBox="1"/>
          <p:nvPr/>
        </p:nvSpPr>
        <p:spPr>
          <a:xfrm>
            <a:off x="2437819" y="1583227"/>
            <a:ext cx="7544381" cy="4278094"/>
          </a:xfrm>
          <a:prstGeom prst="rect">
            <a:avLst/>
          </a:prstGeom>
          <a:noFill/>
        </p:spPr>
        <p:txBody>
          <a:bodyPr wrap="square" rtlCol="0">
            <a:spAutoFit/>
          </a:bodyPr>
          <a:lstStyle/>
          <a:p>
            <a:pPr algn="ctr"/>
            <a:r>
              <a:rPr lang="en-US" sz="2800" b="1" dirty="0">
                <a:solidFill>
                  <a:srgbClr val="AC2376"/>
                </a:solidFill>
                <a:latin typeface="Arial" panose="020B0604020202020204" pitchFamily="34" charset="0"/>
                <a:cs typeface="Arial" panose="020B0604020202020204" pitchFamily="34" charset="0"/>
              </a:rPr>
              <a:t>What Becomes Evidence Depends on Who’s Asking the Questions,</a:t>
            </a:r>
          </a:p>
          <a:p>
            <a:pPr algn="ctr"/>
            <a:r>
              <a:rPr lang="en-US" sz="2800" b="1" dirty="0">
                <a:solidFill>
                  <a:srgbClr val="AC2376"/>
                </a:solidFill>
                <a:latin typeface="Arial" panose="020B0604020202020204" pitchFamily="34" charset="0"/>
                <a:cs typeface="Arial" panose="020B0604020202020204" pitchFamily="34" charset="0"/>
              </a:rPr>
              <a:t>Who They’re Asking and,</a:t>
            </a:r>
          </a:p>
          <a:p>
            <a:pPr algn="ctr"/>
            <a:r>
              <a:rPr lang="en-US" sz="2800" b="1" dirty="0">
                <a:solidFill>
                  <a:srgbClr val="AC2376"/>
                </a:solidFill>
                <a:latin typeface="Arial" panose="020B0604020202020204" pitchFamily="34" charset="0"/>
                <a:cs typeface="Arial" panose="020B0604020202020204" pitchFamily="34" charset="0"/>
              </a:rPr>
              <a:t>Who is Funding the Research</a:t>
            </a:r>
          </a:p>
          <a:p>
            <a:pPr algn="ctr"/>
            <a:endParaRPr lang="en-US" sz="2800" b="1" dirty="0">
              <a:solidFill>
                <a:srgbClr val="AC2376"/>
              </a:solidFill>
              <a:latin typeface="Arial" panose="020B0604020202020204" pitchFamily="34" charset="0"/>
              <a:cs typeface="Arial" panose="020B0604020202020204" pitchFamily="34" charset="0"/>
            </a:endParaRPr>
          </a:p>
          <a:p>
            <a:pPr algn="ctr"/>
            <a:r>
              <a:rPr lang="en-US" sz="2400" dirty="0">
                <a:solidFill>
                  <a:schemeClr val="accent1">
                    <a:lumMod val="50000"/>
                  </a:schemeClr>
                </a:solidFill>
                <a:latin typeface="Arial" panose="020B0604020202020204" pitchFamily="34" charset="0"/>
                <a:cs typeface="Arial" panose="020B0604020202020204" pitchFamily="34" charset="0"/>
              </a:rPr>
              <a:t>It’s Not Who You Know, But Who Knows You</a:t>
            </a:r>
          </a:p>
          <a:p>
            <a:pPr algn="ctr"/>
            <a:endParaRPr lang="en-US" sz="2400" dirty="0">
              <a:solidFill>
                <a:schemeClr val="accent1">
                  <a:lumMod val="50000"/>
                </a:schemeClr>
              </a:solidFill>
              <a:latin typeface="Arial" panose="020B0604020202020204" pitchFamily="34" charset="0"/>
              <a:cs typeface="Arial" panose="020B0604020202020204" pitchFamily="34" charset="0"/>
            </a:endParaRPr>
          </a:p>
          <a:p>
            <a:pPr algn="ctr"/>
            <a:r>
              <a:rPr lang="en-US" sz="2800" dirty="0">
                <a:solidFill>
                  <a:schemeClr val="accent1">
                    <a:lumMod val="50000"/>
                  </a:schemeClr>
                </a:solidFill>
              </a:rPr>
              <a:t>The % of Black and Hispanic physicians is about 5% and NIH funded researchers is &lt;2%. That has not changed in over 40 years</a:t>
            </a:r>
          </a:p>
        </p:txBody>
      </p:sp>
      <p:pic>
        <p:nvPicPr>
          <p:cNvPr id="3" name="Picture 1">
            <a:extLst>
              <a:ext uri="{FF2B5EF4-FFF2-40B4-BE49-F238E27FC236}">
                <a16:creationId xmlns:a16="http://schemas.microsoft.com/office/drawing/2014/main" id="{CACBBDF6-CE43-AD4F-AC6E-29636EAA3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292850"/>
            <a:ext cx="12192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81913245-4C3B-BD4E-ADD0-6C30FA15A03F}"/>
              </a:ext>
            </a:extLst>
          </p:cNvPr>
          <p:cNvSpPr txBox="1">
            <a:spLocks/>
          </p:cNvSpPr>
          <p:nvPr/>
        </p:nvSpPr>
        <p:spPr>
          <a:xfrm>
            <a:off x="7306" y="235823"/>
            <a:ext cx="12162773" cy="662781"/>
          </a:xfrm>
          <a:prstGeom prst="rect">
            <a:avLst/>
          </a:prstGeom>
        </p:spPr>
        <p:txBody>
          <a:bodyPr/>
          <a:lstStyle>
            <a:lvl1pPr algn="ctr" defTabSz="914400" rtl="0" eaLnBrk="1" latinLnBrk="0" hangingPunct="1">
              <a:lnSpc>
                <a:spcPct val="90000"/>
              </a:lnSpc>
              <a:spcBef>
                <a:spcPct val="0"/>
              </a:spcBef>
              <a:buNone/>
              <a:defRPr sz="4400" b="1" i="0" kern="1200" baseline="0">
                <a:solidFill>
                  <a:schemeClr val="bg1"/>
                </a:solidFill>
                <a:latin typeface="Helvetica" pitchFamily="2" charset="0"/>
                <a:ea typeface="+mj-ea"/>
                <a:cs typeface="+mj-cs"/>
              </a:defRPr>
            </a:lvl1pPr>
          </a:lstStyle>
          <a:p>
            <a:r>
              <a:rPr lang="en-US" sz="3600" b="0" dirty="0">
                <a:latin typeface="Arial" panose="020B0604020202020204" pitchFamily="34" charset="0"/>
                <a:cs typeface="Arial" panose="020B0604020202020204" pitchFamily="34" charset="0"/>
              </a:rPr>
              <a:t>Why Is This Necessary?</a:t>
            </a:r>
          </a:p>
        </p:txBody>
      </p:sp>
      <p:sp>
        <p:nvSpPr>
          <p:cNvPr id="8" name="Slide Number Placeholder 5">
            <a:extLst>
              <a:ext uri="{FF2B5EF4-FFF2-40B4-BE49-F238E27FC236}">
                <a16:creationId xmlns:a16="http://schemas.microsoft.com/office/drawing/2014/main" id="{F53B50FE-DFC0-D644-B853-9B70C0B971A7}"/>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10</a:t>
            </a:fld>
            <a:endParaRPr lang="en-US" dirty="0"/>
          </a:p>
        </p:txBody>
      </p:sp>
      <p:pic>
        <p:nvPicPr>
          <p:cNvPr id="9" name="Picture 2">
            <a:extLst>
              <a:ext uri="{FF2B5EF4-FFF2-40B4-BE49-F238E27FC236}">
                <a16:creationId xmlns:a16="http://schemas.microsoft.com/office/drawing/2014/main" id="{3BA59D2D-C230-E047-B956-1E7CF9FC0E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93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7F179FA-18C9-EB46-84F4-3044EA3DFDBB}"/>
              </a:ext>
            </a:extLst>
          </p:cNvPr>
          <p:cNvPicPr>
            <a:picLocks noChangeAspect="1"/>
          </p:cNvPicPr>
          <p:nvPr/>
        </p:nvPicPr>
        <p:blipFill>
          <a:blip r:embed="rId3"/>
          <a:stretch>
            <a:fillRect/>
          </a:stretch>
        </p:blipFill>
        <p:spPr>
          <a:xfrm>
            <a:off x="0" y="5227"/>
            <a:ext cx="12192000" cy="6827520"/>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E5324F46-94AB-694F-8D37-3BC65303271D}"/>
              </a:ext>
            </a:extLst>
          </p:cNvPr>
          <p:cNvPicPr>
            <a:picLocks noChangeAspect="1"/>
          </p:cNvPicPr>
          <p:nvPr/>
        </p:nvPicPr>
        <p:blipFill>
          <a:blip r:embed="rId4"/>
          <a:stretch>
            <a:fillRect/>
          </a:stretch>
        </p:blipFill>
        <p:spPr>
          <a:xfrm>
            <a:off x="3618545" y="1124148"/>
            <a:ext cx="4457753" cy="1305618"/>
          </a:xfrm>
          <a:prstGeom prst="rect">
            <a:avLst/>
          </a:prstGeom>
        </p:spPr>
      </p:pic>
      <p:pic>
        <p:nvPicPr>
          <p:cNvPr id="7" name="Picture 6" descr="A group of people&#10;&#10;Description automatically generated with low confidence">
            <a:extLst>
              <a:ext uri="{FF2B5EF4-FFF2-40B4-BE49-F238E27FC236}">
                <a16:creationId xmlns:a16="http://schemas.microsoft.com/office/drawing/2014/main" id="{E415A7BB-1E50-2E4D-BEE0-1A9621D26F6D}"/>
              </a:ext>
            </a:extLst>
          </p:cNvPr>
          <p:cNvPicPr>
            <a:picLocks noChangeAspect="1"/>
          </p:cNvPicPr>
          <p:nvPr/>
        </p:nvPicPr>
        <p:blipFill>
          <a:blip r:embed="rId5"/>
          <a:stretch>
            <a:fillRect/>
          </a:stretch>
        </p:blipFill>
        <p:spPr>
          <a:xfrm>
            <a:off x="2825548" y="2751986"/>
            <a:ext cx="6043745" cy="1762388"/>
          </a:xfrm>
          <a:prstGeom prst="rect">
            <a:avLst/>
          </a:prstGeom>
        </p:spPr>
      </p:pic>
      <p:pic>
        <p:nvPicPr>
          <p:cNvPr id="8" name="Picture 7">
            <a:extLst>
              <a:ext uri="{FF2B5EF4-FFF2-40B4-BE49-F238E27FC236}">
                <a16:creationId xmlns:a16="http://schemas.microsoft.com/office/drawing/2014/main" id="{78C31073-C9A8-234F-B8DC-E8E2C5A55E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46478" y="4973361"/>
            <a:ext cx="1601884" cy="760491"/>
          </a:xfrm>
          <a:prstGeom prst="rect">
            <a:avLst/>
          </a:prstGeom>
        </p:spPr>
      </p:pic>
    </p:spTree>
    <p:extLst>
      <p:ext uri="{BB962C8B-B14F-4D97-AF65-F5344CB8AC3E}">
        <p14:creationId xmlns:p14="http://schemas.microsoft.com/office/powerpoint/2010/main" val="1555989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7" name="Picture 6" descr="A picture containing wine, glasses, accessory&#10;&#10;Description automatically generated">
            <a:extLst>
              <a:ext uri="{FF2B5EF4-FFF2-40B4-BE49-F238E27FC236}">
                <a16:creationId xmlns:a16="http://schemas.microsoft.com/office/drawing/2014/main" id="{037AAB13-4C57-5641-9E23-35E088E1C8E9}"/>
              </a:ext>
            </a:extLst>
          </p:cNvPr>
          <p:cNvPicPr>
            <a:picLocks noChangeAspect="1"/>
          </p:cNvPicPr>
          <p:nvPr/>
        </p:nvPicPr>
        <p:blipFill>
          <a:blip r:embed="rId3">
            <a:alphaModFix amt="28000"/>
          </a:blip>
          <a:stretch>
            <a:fillRect/>
          </a:stretch>
        </p:blipFill>
        <p:spPr>
          <a:xfrm>
            <a:off x="-7309" y="747713"/>
            <a:ext cx="12192000" cy="6096000"/>
          </a:xfrm>
          <a:prstGeom prst="rect">
            <a:avLst/>
          </a:prstGeom>
          <a:effectLst/>
        </p:spPr>
      </p:pic>
      <p:sp>
        <p:nvSpPr>
          <p:cNvPr id="91" name="Google Shape;91;p17"/>
          <p:cNvSpPr txBox="1">
            <a:spLocks noGrp="1"/>
          </p:cNvSpPr>
          <p:nvPr>
            <p:ph type="body" idx="1"/>
          </p:nvPr>
        </p:nvSpPr>
        <p:spPr>
          <a:xfrm>
            <a:off x="2272987" y="2968896"/>
            <a:ext cx="7994382" cy="2822414"/>
          </a:xfrm>
          <a:prstGeom prst="rect">
            <a:avLst/>
          </a:prstGeom>
        </p:spPr>
        <p:txBody>
          <a:bodyPr spcFirstLastPara="1" wrap="square" lIns="121900" tIns="121900" rIns="121900" bIns="121900" anchor="ctr" anchorCtr="0">
            <a:noAutofit/>
          </a:bodyPr>
          <a:lstStyle/>
          <a:p>
            <a:pPr marL="0" indent="0">
              <a:lnSpc>
                <a:spcPct val="115000"/>
              </a:lnSpc>
              <a:buNone/>
            </a:pPr>
            <a:r>
              <a:rPr lang="en-US" sz="2000" dirty="0">
                <a:latin typeface="Arial" panose="020B0604020202020204" pitchFamily="34" charset="0"/>
                <a:cs typeface="Arial" panose="020B0604020202020204" pitchFamily="34" charset="0"/>
              </a:rPr>
              <a:t>Black Women's Health Imperative and </a:t>
            </a:r>
            <a:r>
              <a:rPr lang="en-US" sz="2000" dirty="0" err="1">
                <a:latin typeface="Arial" panose="020B0604020202020204" pitchFamily="34" charset="0"/>
                <a:cs typeface="Arial" panose="020B0604020202020204" pitchFamily="34" charset="0"/>
              </a:rPr>
              <a:t>Travere</a:t>
            </a:r>
            <a:r>
              <a:rPr lang="en-US" sz="2000" dirty="0">
                <a:latin typeface="Arial" panose="020B0604020202020204" pitchFamily="34" charset="0"/>
                <a:cs typeface="Arial" panose="020B0604020202020204" pitchFamily="34" charset="0"/>
              </a:rPr>
              <a:t> launched the Rare Disease Diversity Coalition (RDDC) to address the extraordinary challenges faced by rare disease patients of color. The Coalition brings together rare disease experts, health and diversity advocates, and industry leaders to identify and advocate for evidence-based solutions to alleviate the disproportionate burden of rare diseases on communities of color.</a:t>
            </a:r>
            <a:endParaRPr sz="2000" dirty="0">
              <a:solidFill>
                <a:schemeClr val="dk1"/>
              </a:solidFill>
              <a:latin typeface="Arial" panose="020B0604020202020204" pitchFamily="34" charset="0"/>
              <a:cs typeface="Arial" panose="020B0604020202020204" pitchFamily="34" charset="0"/>
            </a:endParaRPr>
          </a:p>
          <a:p>
            <a:pPr marL="0" indent="0">
              <a:spcAft>
                <a:spcPts val="2133"/>
              </a:spcAft>
              <a:buNone/>
            </a:pPr>
            <a:endParaRPr dirty="0"/>
          </a:p>
        </p:txBody>
      </p:sp>
      <p:sp>
        <p:nvSpPr>
          <p:cNvPr id="12" name="Rectangle 11">
            <a:extLst>
              <a:ext uri="{FF2B5EF4-FFF2-40B4-BE49-F238E27FC236}">
                <a16:creationId xmlns:a16="http://schemas.microsoft.com/office/drawing/2014/main" id="{A635F4E5-DB0C-724C-A000-E8F0FA0157A0}"/>
              </a:ext>
            </a:extLst>
          </p:cNvPr>
          <p:cNvSpPr/>
          <p:nvPr/>
        </p:nvSpPr>
        <p:spPr>
          <a:xfrm>
            <a:off x="-36535" y="-62221"/>
            <a:ext cx="12206614"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Google Shape;90;p17"/>
          <p:cNvSpPr txBox="1">
            <a:spLocks noGrp="1"/>
          </p:cNvSpPr>
          <p:nvPr>
            <p:ph type="title"/>
          </p:nvPr>
        </p:nvSpPr>
        <p:spPr>
          <a:xfrm>
            <a:off x="-14615" y="273563"/>
            <a:ext cx="12206613" cy="763600"/>
          </a:xfrm>
          <a:prstGeom prst="rect">
            <a:avLst/>
          </a:prstGeom>
        </p:spPr>
        <p:txBody>
          <a:bodyPr spcFirstLastPara="1" wrap="square" lIns="121900" tIns="121900" rIns="121900" bIns="121900" anchor="t" anchorCtr="0">
            <a:noAutofit/>
          </a:bodyPr>
          <a:lstStyle/>
          <a:p>
            <a:pPr algn="ctr"/>
            <a:r>
              <a:rPr lang="en" sz="3600" dirty="0">
                <a:solidFill>
                  <a:schemeClr val="bg1"/>
                </a:solidFill>
                <a:latin typeface="Arial" panose="020B0604020202020204" pitchFamily="34" charset="0"/>
                <a:cs typeface="Arial" panose="020B0604020202020204" pitchFamily="34" charset="0"/>
              </a:rPr>
              <a:t>About Rare Disease Diversity Coalition</a:t>
            </a:r>
            <a:endParaRPr sz="3600" dirty="0">
              <a:solidFill>
                <a:schemeClr val="bg1"/>
              </a:solidFill>
              <a:latin typeface="Arial" panose="020B0604020202020204" pitchFamily="34" charset="0"/>
              <a:cs typeface="Arial" panose="020B0604020202020204" pitchFamily="34" charset="0"/>
            </a:endParaRPr>
          </a:p>
          <a:p>
            <a:pPr algn="ctr"/>
            <a:endParaRPr b="1" dirty="0"/>
          </a:p>
        </p:txBody>
      </p:sp>
      <p:sp>
        <p:nvSpPr>
          <p:cNvPr id="13" name="Slide Number Placeholder 5">
            <a:extLst>
              <a:ext uri="{FF2B5EF4-FFF2-40B4-BE49-F238E27FC236}">
                <a16:creationId xmlns:a16="http://schemas.microsoft.com/office/drawing/2014/main" id="{AFB99298-9BD8-F149-87EC-90AC1B6E79C5}"/>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12</a:t>
            </a:fld>
            <a:endParaRPr lang="en-US" dirty="0"/>
          </a:p>
        </p:txBody>
      </p:sp>
      <p:pic>
        <p:nvPicPr>
          <p:cNvPr id="17" name="Picture 2">
            <a:extLst>
              <a:ext uri="{FF2B5EF4-FFF2-40B4-BE49-F238E27FC236}">
                <a16:creationId xmlns:a16="http://schemas.microsoft.com/office/drawing/2014/main" id="{664BB805-C152-0847-9234-1BAA89FEC5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67369" y="-108673"/>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ext&#10;&#10;Description automatically generated">
            <a:extLst>
              <a:ext uri="{FF2B5EF4-FFF2-40B4-BE49-F238E27FC236}">
                <a16:creationId xmlns:a16="http://schemas.microsoft.com/office/drawing/2014/main" id="{15DAB16B-8E8D-4847-A565-CA1AF3B66D77}"/>
              </a:ext>
            </a:extLst>
          </p:cNvPr>
          <p:cNvPicPr>
            <a:picLocks noChangeAspect="1"/>
          </p:cNvPicPr>
          <p:nvPr/>
        </p:nvPicPr>
        <p:blipFill>
          <a:blip r:embed="rId5"/>
          <a:stretch>
            <a:fillRect/>
          </a:stretch>
        </p:blipFill>
        <p:spPr>
          <a:xfrm>
            <a:off x="2406537" y="1709810"/>
            <a:ext cx="2686290" cy="805887"/>
          </a:xfrm>
          <a:prstGeom prst="rect">
            <a:avLst/>
          </a:prstGeom>
        </p:spPr>
      </p:pic>
    </p:spTree>
    <p:extLst>
      <p:ext uri="{BB962C8B-B14F-4D97-AF65-F5344CB8AC3E}">
        <p14:creationId xmlns:p14="http://schemas.microsoft.com/office/powerpoint/2010/main" val="388742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4207C50-7853-4A52-A345-6438E40C4704}"/>
              </a:ext>
            </a:extLst>
          </p:cNvPr>
          <p:cNvGraphicFramePr>
            <a:graphicFrameLocks noChangeAspect="1"/>
          </p:cNvGraphicFramePr>
          <p:nvPr>
            <p:custDataLst>
              <p:tags r:id="rId2"/>
            </p:custDataLst>
            <p:extLst>
              <p:ext uri="{D42A27DB-BD31-4B8C-83A1-F6EECF244321}">
                <p14:modId xmlns:p14="http://schemas.microsoft.com/office/powerpoint/2010/main" val="2258368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1" name="think-cell Slide" r:id="rId5" imgW="395" imgH="394" progId="TCLayout.ActiveDocument.1">
                  <p:embed/>
                </p:oleObj>
              </mc:Choice>
              <mc:Fallback>
                <p:oleObj name="think-cell Slide" r:id="rId5" imgW="395" imgH="394" progId="TCLayout.ActiveDocument.1">
                  <p:embed/>
                  <p:pic>
                    <p:nvPicPr>
                      <p:cNvPr id="2" name="Object 1" hidden="1">
                        <a:extLst>
                          <a:ext uri="{FF2B5EF4-FFF2-40B4-BE49-F238E27FC236}">
                            <a16:creationId xmlns:a16="http://schemas.microsoft.com/office/drawing/2014/main" id="{84207C50-7853-4A52-A345-6438E40C47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8" name="Picture 37" descr="A picture containing wine, glasses, accessory&#10;&#10;Description automatically generated">
            <a:extLst>
              <a:ext uri="{FF2B5EF4-FFF2-40B4-BE49-F238E27FC236}">
                <a16:creationId xmlns:a16="http://schemas.microsoft.com/office/drawing/2014/main" id="{9F16C90F-38A0-4340-B18D-B353A3CF5C5B}"/>
              </a:ext>
            </a:extLst>
          </p:cNvPr>
          <p:cNvPicPr>
            <a:picLocks noChangeAspect="1"/>
          </p:cNvPicPr>
          <p:nvPr/>
        </p:nvPicPr>
        <p:blipFill>
          <a:blip r:embed="rId7">
            <a:alphaModFix amt="28000"/>
          </a:blip>
          <a:stretch>
            <a:fillRect/>
          </a:stretch>
        </p:blipFill>
        <p:spPr>
          <a:xfrm>
            <a:off x="-7309" y="747713"/>
            <a:ext cx="12192000" cy="6096000"/>
          </a:xfrm>
          <a:prstGeom prst="rect">
            <a:avLst/>
          </a:prstGeom>
          <a:effectLst/>
        </p:spPr>
      </p:pic>
      <p:sp>
        <p:nvSpPr>
          <p:cNvPr id="12" name="Rectangle 11">
            <a:extLst>
              <a:ext uri="{FF2B5EF4-FFF2-40B4-BE49-F238E27FC236}">
                <a16:creationId xmlns:a16="http://schemas.microsoft.com/office/drawing/2014/main" id="{A635F4E5-DB0C-724C-A000-E8F0FA0157A0}"/>
              </a:ext>
            </a:extLst>
          </p:cNvPr>
          <p:cNvSpPr/>
          <p:nvPr/>
        </p:nvSpPr>
        <p:spPr>
          <a:xfrm>
            <a:off x="0" y="0"/>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Google Shape;90;p17"/>
          <p:cNvSpPr txBox="1">
            <a:spLocks noGrp="1"/>
          </p:cNvSpPr>
          <p:nvPr>
            <p:ph type="title"/>
          </p:nvPr>
        </p:nvSpPr>
        <p:spPr>
          <a:xfrm>
            <a:off x="-36534" y="271235"/>
            <a:ext cx="12206613" cy="763600"/>
          </a:xfrm>
          <a:prstGeom prst="rect">
            <a:avLst/>
          </a:prstGeom>
        </p:spPr>
        <p:txBody>
          <a:bodyPr spcFirstLastPara="1" wrap="square" lIns="121900" tIns="121900" rIns="121900" bIns="121900" anchor="t" anchorCtr="0">
            <a:noAutofit/>
          </a:bodyPr>
          <a:lstStyle/>
          <a:p>
            <a:pPr algn="ctr"/>
            <a:r>
              <a:rPr lang="en" sz="3200" dirty="0">
                <a:solidFill>
                  <a:schemeClr val="bg1"/>
                </a:solidFill>
                <a:latin typeface="Arial" panose="020B0604020202020204" pitchFamily="34" charset="0"/>
                <a:cs typeface="Arial" panose="020B0604020202020204" pitchFamily="34" charset="0"/>
              </a:rPr>
              <a:t>RDDC </a:t>
            </a:r>
            <a:r>
              <a:rPr lang="en-US" sz="3200" dirty="0">
                <a:solidFill>
                  <a:schemeClr val="bg1"/>
                </a:solidFill>
                <a:latin typeface="Arial" panose="020B0604020202020204" pitchFamily="34" charset="0"/>
                <a:cs typeface="Arial" panose="020B0604020202020204" pitchFamily="34" charset="0"/>
              </a:rPr>
              <a:t>Steering Committee</a:t>
            </a:r>
          </a:p>
        </p:txBody>
      </p:sp>
      <p:sp>
        <p:nvSpPr>
          <p:cNvPr id="13" name="Slide Number Placeholder 5">
            <a:extLst>
              <a:ext uri="{FF2B5EF4-FFF2-40B4-BE49-F238E27FC236}">
                <a16:creationId xmlns:a16="http://schemas.microsoft.com/office/drawing/2014/main" id="{AFB99298-9BD8-F149-87EC-90AC1B6E79C5}"/>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13</a:t>
            </a:fld>
            <a:endParaRPr lang="en-US" dirty="0"/>
          </a:p>
        </p:txBody>
      </p:sp>
      <p:pic>
        <p:nvPicPr>
          <p:cNvPr id="17" name="Picture 2">
            <a:extLst>
              <a:ext uri="{FF2B5EF4-FFF2-40B4-BE49-F238E27FC236}">
                <a16:creationId xmlns:a16="http://schemas.microsoft.com/office/drawing/2014/main" id="{664BB805-C152-0847-9234-1BAA89FEC5D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9C95CF1-1D32-4DDB-B9B1-98A652D618ED}"/>
              </a:ext>
            </a:extLst>
          </p:cNvPr>
          <p:cNvSpPr txBox="1"/>
          <p:nvPr/>
        </p:nvSpPr>
        <p:spPr>
          <a:xfrm>
            <a:off x="271691" y="1301523"/>
            <a:ext cx="11516823" cy="3677930"/>
          </a:xfrm>
          <a:prstGeom prst="rect">
            <a:avLst/>
          </a:prstGeom>
          <a:solidFill>
            <a:schemeClr val="bg1"/>
          </a:solidFill>
        </p:spPr>
        <p:txBody>
          <a:bodyPr wrap="square" rtlCol="0">
            <a:spAutoFit/>
          </a:bodyPr>
          <a:lstStyle/>
          <a:p>
            <a:pPr>
              <a:spcAft>
                <a:spcPts val="600"/>
              </a:spcAft>
            </a:pPr>
            <a:r>
              <a:rPr lang="en-US" dirty="0">
                <a:latin typeface="Arial" panose="020B0604020202020204" pitchFamily="34" charset="0"/>
                <a:cs typeface="Arial" panose="020B0604020202020204" pitchFamily="34" charset="0"/>
              </a:rPr>
              <a:t>By convening key stakeholders with deep knowledge of the medical, industry, regulatory, and cultural challenges facing patients of color with rare disease, the RDDC is poised to achieve action in the years to come.</a:t>
            </a:r>
          </a:p>
          <a:p>
            <a:pPr>
              <a:spcAft>
                <a:spcPts val="600"/>
              </a:spcAft>
            </a:pPr>
            <a:r>
              <a:rPr lang="en-US" dirty="0">
                <a:latin typeface="Arial" panose="020B0604020202020204" pitchFamily="34" charset="0"/>
                <a:cs typeface="Arial" panose="020B0604020202020204" pitchFamily="34" charset="0"/>
              </a:rPr>
              <a:t>Anchored by the expertise of the Rare Disease Diversity Coalition Steering Committee and supported by a growing number of sponsors and Coalition members, the RDDC advocates for solutions to alleviate the disproportionate burden of rare diseases on communities of color. </a:t>
            </a:r>
          </a:p>
          <a:p>
            <a:pPr>
              <a:spcAft>
                <a:spcPts val="600"/>
              </a:spcAft>
            </a:pPr>
            <a:r>
              <a:rPr lang="en-US" dirty="0">
                <a:latin typeface="Arial" panose="020B0604020202020204" pitchFamily="34" charset="0"/>
                <a:ea typeface="Calibri" panose="020F0502020204030204" pitchFamily="34" charset="0"/>
                <a:cs typeface="Arial" panose="020B0604020202020204" pitchFamily="34" charset="0"/>
              </a:rPr>
              <a:t>The Coalition is governed by a diverse </a:t>
            </a:r>
            <a:r>
              <a:rPr lang="en-US"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Steering Committee</a:t>
            </a:r>
            <a:r>
              <a:rPr lang="en-US" dirty="0">
                <a:latin typeface="Arial" panose="020B0604020202020204" pitchFamily="34" charset="0"/>
                <a:ea typeface="Calibri" panose="020F0502020204030204" pitchFamily="34" charset="0"/>
                <a:cs typeface="Arial" panose="020B0604020202020204" pitchFamily="34" charset="0"/>
              </a:rPr>
              <a:t> comprised of:</a:t>
            </a:r>
          </a:p>
          <a:p>
            <a:pPr marL="285750" indent="-285750">
              <a:spcAft>
                <a:spcPts val="6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Influential health experts</a:t>
            </a:r>
          </a:p>
          <a:p>
            <a:pPr marL="285750" indent="-285750">
              <a:spcAft>
                <a:spcPts val="6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Patient advocacy leaders</a:t>
            </a:r>
          </a:p>
          <a:p>
            <a:pPr marL="285750" indent="-285750">
              <a:spcAft>
                <a:spcPts val="6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Health groups comprised of and focused on communities of color</a:t>
            </a:r>
          </a:p>
          <a:p>
            <a:pPr marL="285750" indent="-285750">
              <a:spcAft>
                <a:spcPts val="6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Rare disease organizations</a:t>
            </a:r>
          </a:p>
          <a:p>
            <a:pPr marL="285750" indent="-285750">
              <a:spcAft>
                <a:spcPts val="6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Medical associations</a:t>
            </a:r>
          </a:p>
        </p:txBody>
      </p:sp>
    </p:spTree>
    <p:extLst>
      <p:ext uri="{BB962C8B-B14F-4D97-AF65-F5344CB8AC3E}">
        <p14:creationId xmlns:p14="http://schemas.microsoft.com/office/powerpoint/2010/main" val="3105365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7" name="Picture 46" descr="Logo, company name&#10;&#10;Description automatically generated">
            <a:extLst>
              <a:ext uri="{FF2B5EF4-FFF2-40B4-BE49-F238E27FC236}">
                <a16:creationId xmlns:a16="http://schemas.microsoft.com/office/drawing/2014/main" id="{262FB580-BDD6-E149-97DE-5929BF5ECE46}"/>
              </a:ext>
            </a:extLst>
          </p:cNvPr>
          <p:cNvPicPr>
            <a:picLocks noChangeAspect="1"/>
          </p:cNvPicPr>
          <p:nvPr/>
        </p:nvPicPr>
        <p:blipFill>
          <a:blip r:embed="rId3"/>
          <a:stretch>
            <a:fillRect/>
          </a:stretch>
        </p:blipFill>
        <p:spPr>
          <a:xfrm>
            <a:off x="4071340" y="3099074"/>
            <a:ext cx="2813710" cy="1477198"/>
          </a:xfrm>
          <a:prstGeom prst="rect">
            <a:avLst/>
          </a:prstGeom>
        </p:spPr>
      </p:pic>
      <p:pic>
        <p:nvPicPr>
          <p:cNvPr id="39" name="Picture 38" descr="Logo, company name&#10;&#10;Description automatically generated">
            <a:extLst>
              <a:ext uri="{FF2B5EF4-FFF2-40B4-BE49-F238E27FC236}">
                <a16:creationId xmlns:a16="http://schemas.microsoft.com/office/drawing/2014/main" id="{C2AE6DA8-A478-EB4E-A66F-5AC0D222C7A3}"/>
              </a:ext>
            </a:extLst>
          </p:cNvPr>
          <p:cNvPicPr>
            <a:picLocks noChangeAspect="1"/>
          </p:cNvPicPr>
          <p:nvPr/>
        </p:nvPicPr>
        <p:blipFill>
          <a:blip r:embed="rId4"/>
          <a:stretch>
            <a:fillRect/>
          </a:stretch>
        </p:blipFill>
        <p:spPr>
          <a:xfrm>
            <a:off x="572818" y="1192824"/>
            <a:ext cx="1323305" cy="1323305"/>
          </a:xfrm>
          <a:prstGeom prst="rect">
            <a:avLst/>
          </a:prstGeom>
        </p:spPr>
      </p:pic>
      <p:pic>
        <p:nvPicPr>
          <p:cNvPr id="18" name="Picture 17">
            <a:extLst>
              <a:ext uri="{FF2B5EF4-FFF2-40B4-BE49-F238E27FC236}">
                <a16:creationId xmlns:a16="http://schemas.microsoft.com/office/drawing/2014/main" id="{7E2941EA-B609-0E47-BD3F-D31B4F27F1A1}"/>
              </a:ext>
            </a:extLst>
          </p:cNvPr>
          <p:cNvPicPr>
            <a:picLocks noChangeAspect="1"/>
          </p:cNvPicPr>
          <p:nvPr/>
        </p:nvPicPr>
        <p:blipFill>
          <a:blip r:embed="rId5"/>
          <a:stretch>
            <a:fillRect/>
          </a:stretch>
        </p:blipFill>
        <p:spPr>
          <a:xfrm>
            <a:off x="1692716" y="4634043"/>
            <a:ext cx="527448" cy="527448"/>
          </a:xfrm>
          <a:prstGeom prst="rect">
            <a:avLst/>
          </a:prstGeom>
        </p:spPr>
      </p:pic>
      <p:sp>
        <p:nvSpPr>
          <p:cNvPr id="12" name="Rectangle 11">
            <a:extLst>
              <a:ext uri="{FF2B5EF4-FFF2-40B4-BE49-F238E27FC236}">
                <a16:creationId xmlns:a16="http://schemas.microsoft.com/office/drawing/2014/main" id="{A635F4E5-DB0C-724C-A000-E8F0FA0157A0}"/>
              </a:ext>
            </a:extLst>
          </p:cNvPr>
          <p:cNvSpPr/>
          <p:nvPr/>
        </p:nvSpPr>
        <p:spPr>
          <a:xfrm>
            <a:off x="0" y="0"/>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Google Shape;90;p17"/>
          <p:cNvSpPr txBox="1">
            <a:spLocks noGrp="1"/>
          </p:cNvSpPr>
          <p:nvPr>
            <p:ph type="title"/>
          </p:nvPr>
        </p:nvSpPr>
        <p:spPr>
          <a:xfrm>
            <a:off x="-36534" y="271235"/>
            <a:ext cx="12206613" cy="763600"/>
          </a:xfrm>
          <a:prstGeom prst="rect">
            <a:avLst/>
          </a:prstGeom>
        </p:spPr>
        <p:txBody>
          <a:bodyPr spcFirstLastPara="1" wrap="square" lIns="121900" tIns="121900" rIns="121900" bIns="121900" anchor="t" anchorCtr="0">
            <a:noAutofit/>
          </a:bodyPr>
          <a:lstStyle/>
          <a:p>
            <a:pPr algn="ctr"/>
            <a:r>
              <a:rPr lang="en" sz="3200" dirty="0">
                <a:solidFill>
                  <a:schemeClr val="bg1"/>
                </a:solidFill>
                <a:latin typeface="Arial" panose="020B0604020202020204" pitchFamily="34" charset="0"/>
                <a:cs typeface="Arial" panose="020B0604020202020204" pitchFamily="34" charset="0"/>
              </a:rPr>
              <a:t>Rare Disease Diversity Coalition</a:t>
            </a:r>
            <a:r>
              <a:rPr lang="en-US" sz="3200" dirty="0">
                <a:solidFill>
                  <a:schemeClr val="bg1"/>
                </a:solidFill>
                <a:latin typeface="Arial" panose="020B0604020202020204" pitchFamily="34" charset="0"/>
                <a:cs typeface="Arial" panose="020B0604020202020204" pitchFamily="34" charset="0"/>
              </a:rPr>
              <a:t> Members</a:t>
            </a:r>
          </a:p>
        </p:txBody>
      </p:sp>
      <p:sp>
        <p:nvSpPr>
          <p:cNvPr id="13" name="Slide Number Placeholder 5">
            <a:extLst>
              <a:ext uri="{FF2B5EF4-FFF2-40B4-BE49-F238E27FC236}">
                <a16:creationId xmlns:a16="http://schemas.microsoft.com/office/drawing/2014/main" id="{AFB99298-9BD8-F149-87EC-90AC1B6E79C5}"/>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14</a:t>
            </a:fld>
            <a:endParaRPr lang="en-US" dirty="0"/>
          </a:p>
        </p:txBody>
      </p:sp>
      <p:pic>
        <p:nvPicPr>
          <p:cNvPr id="17" name="Picture 2">
            <a:extLst>
              <a:ext uri="{FF2B5EF4-FFF2-40B4-BE49-F238E27FC236}">
                <a16:creationId xmlns:a16="http://schemas.microsoft.com/office/drawing/2014/main" id="{664BB805-C152-0847-9234-1BAA89FEC5D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D4571E60-F4E8-424D-9ABE-92134BD0E0FA}"/>
              </a:ext>
            </a:extLst>
          </p:cNvPr>
          <p:cNvPicPr>
            <a:picLocks noChangeAspect="1"/>
          </p:cNvPicPr>
          <p:nvPr/>
        </p:nvPicPr>
        <p:blipFill>
          <a:blip r:embed="rId7"/>
          <a:stretch>
            <a:fillRect/>
          </a:stretch>
        </p:blipFill>
        <p:spPr>
          <a:xfrm>
            <a:off x="604359" y="2256712"/>
            <a:ext cx="2198076" cy="109903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BB0B446-740C-2C41-9AD8-7309F88C0233}"/>
              </a:ext>
            </a:extLst>
          </p:cNvPr>
          <p:cNvPicPr>
            <a:picLocks noChangeAspect="1"/>
          </p:cNvPicPr>
          <p:nvPr/>
        </p:nvPicPr>
        <p:blipFill>
          <a:blip r:embed="rId8"/>
          <a:stretch>
            <a:fillRect/>
          </a:stretch>
        </p:blipFill>
        <p:spPr>
          <a:xfrm>
            <a:off x="10394614" y="1496535"/>
            <a:ext cx="1157121" cy="646775"/>
          </a:xfrm>
          <a:prstGeom prst="rect">
            <a:avLst/>
          </a:prstGeom>
        </p:spPr>
      </p:pic>
      <p:pic>
        <p:nvPicPr>
          <p:cNvPr id="19" name="Picture 18" descr="Logo&#10;&#10;Description automatically generated">
            <a:extLst>
              <a:ext uri="{FF2B5EF4-FFF2-40B4-BE49-F238E27FC236}">
                <a16:creationId xmlns:a16="http://schemas.microsoft.com/office/drawing/2014/main" id="{F6545E97-A259-C145-9E34-84527BEFA36C}"/>
              </a:ext>
            </a:extLst>
          </p:cNvPr>
          <p:cNvPicPr>
            <a:picLocks noChangeAspect="1"/>
          </p:cNvPicPr>
          <p:nvPr/>
        </p:nvPicPr>
        <p:blipFill>
          <a:blip r:embed="rId9"/>
          <a:stretch>
            <a:fillRect/>
          </a:stretch>
        </p:blipFill>
        <p:spPr>
          <a:xfrm>
            <a:off x="7944086" y="2428142"/>
            <a:ext cx="1440339" cy="756178"/>
          </a:xfrm>
          <a:prstGeom prst="rect">
            <a:avLst/>
          </a:prstGeom>
        </p:spPr>
      </p:pic>
      <p:pic>
        <p:nvPicPr>
          <p:cNvPr id="21" name="Picture 20" descr="Logo, company name&#10;&#10;Description automatically generated">
            <a:extLst>
              <a:ext uri="{FF2B5EF4-FFF2-40B4-BE49-F238E27FC236}">
                <a16:creationId xmlns:a16="http://schemas.microsoft.com/office/drawing/2014/main" id="{CC2A76A0-C420-3E46-8D58-EC808D805751}"/>
              </a:ext>
            </a:extLst>
          </p:cNvPr>
          <p:cNvPicPr>
            <a:picLocks noChangeAspect="1"/>
          </p:cNvPicPr>
          <p:nvPr/>
        </p:nvPicPr>
        <p:blipFill>
          <a:blip r:embed="rId10"/>
          <a:stretch>
            <a:fillRect/>
          </a:stretch>
        </p:blipFill>
        <p:spPr>
          <a:xfrm>
            <a:off x="9943861" y="2480871"/>
            <a:ext cx="1125363" cy="650720"/>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CAF17A33-5C7C-3E4E-8C36-DBDA438DE509}"/>
              </a:ext>
            </a:extLst>
          </p:cNvPr>
          <p:cNvPicPr>
            <a:picLocks noChangeAspect="1"/>
          </p:cNvPicPr>
          <p:nvPr/>
        </p:nvPicPr>
        <p:blipFill>
          <a:blip r:embed="rId11"/>
          <a:stretch>
            <a:fillRect/>
          </a:stretch>
        </p:blipFill>
        <p:spPr>
          <a:xfrm>
            <a:off x="637036" y="3447375"/>
            <a:ext cx="1431518" cy="748896"/>
          </a:xfrm>
          <a:prstGeom prst="rect">
            <a:avLst/>
          </a:prstGeom>
        </p:spPr>
      </p:pic>
      <p:pic>
        <p:nvPicPr>
          <p:cNvPr id="25" name="Picture 24" descr="Logo&#10;&#10;Description automatically generated">
            <a:extLst>
              <a:ext uri="{FF2B5EF4-FFF2-40B4-BE49-F238E27FC236}">
                <a16:creationId xmlns:a16="http://schemas.microsoft.com/office/drawing/2014/main" id="{F55308A1-84EE-644B-BE06-D95764719296}"/>
              </a:ext>
            </a:extLst>
          </p:cNvPr>
          <p:cNvPicPr>
            <a:picLocks noChangeAspect="1"/>
          </p:cNvPicPr>
          <p:nvPr/>
        </p:nvPicPr>
        <p:blipFill>
          <a:blip r:embed="rId12"/>
          <a:stretch>
            <a:fillRect/>
          </a:stretch>
        </p:blipFill>
        <p:spPr>
          <a:xfrm>
            <a:off x="2617932" y="3472144"/>
            <a:ext cx="1293311" cy="655636"/>
          </a:xfrm>
          <a:prstGeom prst="rect">
            <a:avLst/>
          </a:prstGeom>
        </p:spPr>
      </p:pic>
      <p:pic>
        <p:nvPicPr>
          <p:cNvPr id="35" name="Picture 34" descr="A picture containing text, clipart&#10;&#10;Description automatically generated">
            <a:extLst>
              <a:ext uri="{FF2B5EF4-FFF2-40B4-BE49-F238E27FC236}">
                <a16:creationId xmlns:a16="http://schemas.microsoft.com/office/drawing/2014/main" id="{DFE23D8D-DF06-1341-8A3C-BD5CDBC6908E}"/>
              </a:ext>
            </a:extLst>
          </p:cNvPr>
          <p:cNvPicPr>
            <a:picLocks noChangeAspect="1"/>
          </p:cNvPicPr>
          <p:nvPr/>
        </p:nvPicPr>
        <p:blipFill>
          <a:blip r:embed="rId13"/>
          <a:stretch>
            <a:fillRect/>
          </a:stretch>
        </p:blipFill>
        <p:spPr>
          <a:xfrm>
            <a:off x="2312807" y="1448819"/>
            <a:ext cx="1419242" cy="742206"/>
          </a:xfrm>
          <a:prstGeom prst="rect">
            <a:avLst/>
          </a:prstGeom>
        </p:spPr>
      </p:pic>
      <p:pic>
        <p:nvPicPr>
          <p:cNvPr id="41" name="Picture 40" descr="Logo&#10;&#10;Description automatically generated">
            <a:extLst>
              <a:ext uri="{FF2B5EF4-FFF2-40B4-BE49-F238E27FC236}">
                <a16:creationId xmlns:a16="http://schemas.microsoft.com/office/drawing/2014/main" id="{840C8AD4-AE09-4C42-A033-FABD2A972B68}"/>
              </a:ext>
            </a:extLst>
          </p:cNvPr>
          <p:cNvPicPr>
            <a:picLocks noChangeAspect="1"/>
          </p:cNvPicPr>
          <p:nvPr/>
        </p:nvPicPr>
        <p:blipFill>
          <a:blip r:embed="rId14"/>
          <a:stretch>
            <a:fillRect/>
          </a:stretch>
        </p:blipFill>
        <p:spPr>
          <a:xfrm>
            <a:off x="4018878" y="1395284"/>
            <a:ext cx="918344" cy="918344"/>
          </a:xfrm>
          <a:prstGeom prst="rect">
            <a:avLst/>
          </a:prstGeom>
        </p:spPr>
      </p:pic>
      <p:pic>
        <p:nvPicPr>
          <p:cNvPr id="43" name="Picture 42" descr="Logo, company name&#10;&#10;Description automatically generated">
            <a:extLst>
              <a:ext uri="{FF2B5EF4-FFF2-40B4-BE49-F238E27FC236}">
                <a16:creationId xmlns:a16="http://schemas.microsoft.com/office/drawing/2014/main" id="{5F873E3D-7B6F-2947-B31D-F7CD94D6E702}"/>
              </a:ext>
            </a:extLst>
          </p:cNvPr>
          <p:cNvPicPr>
            <a:picLocks noChangeAspect="1"/>
          </p:cNvPicPr>
          <p:nvPr/>
        </p:nvPicPr>
        <p:blipFill>
          <a:blip r:embed="rId15"/>
          <a:stretch>
            <a:fillRect/>
          </a:stretch>
        </p:blipFill>
        <p:spPr>
          <a:xfrm>
            <a:off x="5423673" y="1566025"/>
            <a:ext cx="1221865" cy="518582"/>
          </a:xfrm>
          <a:prstGeom prst="rect">
            <a:avLst/>
          </a:prstGeom>
        </p:spPr>
      </p:pic>
      <p:pic>
        <p:nvPicPr>
          <p:cNvPr id="45" name="Picture 44" descr="Diagram&#10;&#10;Description automatically generated with medium confidence">
            <a:extLst>
              <a:ext uri="{FF2B5EF4-FFF2-40B4-BE49-F238E27FC236}">
                <a16:creationId xmlns:a16="http://schemas.microsoft.com/office/drawing/2014/main" id="{6A09F460-2E39-D94C-97A4-FAB46AFD8D05}"/>
              </a:ext>
            </a:extLst>
          </p:cNvPr>
          <p:cNvPicPr>
            <a:picLocks noChangeAspect="1"/>
          </p:cNvPicPr>
          <p:nvPr/>
        </p:nvPicPr>
        <p:blipFill>
          <a:blip r:embed="rId16"/>
          <a:stretch>
            <a:fillRect/>
          </a:stretch>
        </p:blipFill>
        <p:spPr>
          <a:xfrm>
            <a:off x="8573303" y="1496535"/>
            <a:ext cx="1534482" cy="639367"/>
          </a:xfrm>
          <a:prstGeom prst="rect">
            <a:avLst/>
          </a:prstGeom>
        </p:spPr>
      </p:pic>
      <p:pic>
        <p:nvPicPr>
          <p:cNvPr id="49" name="Graphic 48">
            <a:extLst>
              <a:ext uri="{FF2B5EF4-FFF2-40B4-BE49-F238E27FC236}">
                <a16:creationId xmlns:a16="http://schemas.microsoft.com/office/drawing/2014/main" id="{C301F6EC-7D19-9D41-A421-E5DAE259FE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35439" y="2628578"/>
            <a:ext cx="2114107" cy="412508"/>
          </a:xfrm>
          <a:prstGeom prst="rect">
            <a:avLst/>
          </a:prstGeom>
        </p:spPr>
      </p:pic>
      <p:pic>
        <p:nvPicPr>
          <p:cNvPr id="51" name="Picture 50" descr="A picture containing text, clipart&#10;&#10;Description automatically generated">
            <a:extLst>
              <a:ext uri="{FF2B5EF4-FFF2-40B4-BE49-F238E27FC236}">
                <a16:creationId xmlns:a16="http://schemas.microsoft.com/office/drawing/2014/main" id="{D93559C1-9249-684D-8186-A25FB98BACCE}"/>
              </a:ext>
            </a:extLst>
          </p:cNvPr>
          <p:cNvPicPr>
            <a:picLocks noChangeAspect="1"/>
          </p:cNvPicPr>
          <p:nvPr/>
        </p:nvPicPr>
        <p:blipFill>
          <a:blip r:embed="rId19"/>
          <a:stretch>
            <a:fillRect/>
          </a:stretch>
        </p:blipFill>
        <p:spPr>
          <a:xfrm>
            <a:off x="6920367" y="3522029"/>
            <a:ext cx="1490308" cy="599589"/>
          </a:xfrm>
          <a:prstGeom prst="rect">
            <a:avLst/>
          </a:prstGeom>
        </p:spPr>
      </p:pic>
      <p:pic>
        <p:nvPicPr>
          <p:cNvPr id="53" name="Picture 52" descr="Logo, company name&#10;&#10;Description automatically generated">
            <a:extLst>
              <a:ext uri="{FF2B5EF4-FFF2-40B4-BE49-F238E27FC236}">
                <a16:creationId xmlns:a16="http://schemas.microsoft.com/office/drawing/2014/main" id="{5C9D58E2-6B86-7845-B7E1-EB5B24DFA7B2}"/>
              </a:ext>
            </a:extLst>
          </p:cNvPr>
          <p:cNvPicPr>
            <a:picLocks noChangeAspect="1"/>
          </p:cNvPicPr>
          <p:nvPr/>
        </p:nvPicPr>
        <p:blipFill>
          <a:blip r:embed="rId20"/>
          <a:stretch>
            <a:fillRect/>
          </a:stretch>
        </p:blipFill>
        <p:spPr>
          <a:xfrm>
            <a:off x="9110102" y="3345730"/>
            <a:ext cx="876374" cy="876374"/>
          </a:xfrm>
          <a:prstGeom prst="rect">
            <a:avLst/>
          </a:prstGeom>
        </p:spPr>
      </p:pic>
      <p:pic>
        <p:nvPicPr>
          <p:cNvPr id="55" name="Picture 54" descr="Shape&#10;&#10;Description automatically generated with medium confidence">
            <a:extLst>
              <a:ext uri="{FF2B5EF4-FFF2-40B4-BE49-F238E27FC236}">
                <a16:creationId xmlns:a16="http://schemas.microsoft.com/office/drawing/2014/main" id="{F8578D48-D638-CE46-9756-FF9F29143A6E}"/>
              </a:ext>
            </a:extLst>
          </p:cNvPr>
          <p:cNvPicPr>
            <a:picLocks noChangeAspect="1"/>
          </p:cNvPicPr>
          <p:nvPr/>
        </p:nvPicPr>
        <p:blipFill>
          <a:blip r:embed="rId21"/>
          <a:stretch>
            <a:fillRect/>
          </a:stretch>
        </p:blipFill>
        <p:spPr>
          <a:xfrm>
            <a:off x="10506543" y="3638238"/>
            <a:ext cx="1049058" cy="367170"/>
          </a:xfrm>
          <a:prstGeom prst="rect">
            <a:avLst/>
          </a:prstGeom>
        </p:spPr>
      </p:pic>
      <p:pic>
        <p:nvPicPr>
          <p:cNvPr id="57" name="Picture 56" descr="Icon&#10;&#10;Description automatically generated">
            <a:extLst>
              <a:ext uri="{FF2B5EF4-FFF2-40B4-BE49-F238E27FC236}">
                <a16:creationId xmlns:a16="http://schemas.microsoft.com/office/drawing/2014/main" id="{1C441C13-88A4-E644-AC8B-1215AF43F6E6}"/>
              </a:ext>
            </a:extLst>
          </p:cNvPr>
          <p:cNvPicPr>
            <a:picLocks noChangeAspect="1"/>
          </p:cNvPicPr>
          <p:nvPr/>
        </p:nvPicPr>
        <p:blipFill>
          <a:blip r:embed="rId22"/>
          <a:stretch>
            <a:fillRect/>
          </a:stretch>
        </p:blipFill>
        <p:spPr>
          <a:xfrm>
            <a:off x="1068295" y="4496315"/>
            <a:ext cx="1269236" cy="550002"/>
          </a:xfrm>
          <a:prstGeom prst="rect">
            <a:avLst/>
          </a:prstGeom>
        </p:spPr>
      </p:pic>
      <p:pic>
        <p:nvPicPr>
          <p:cNvPr id="59" name="Picture 58" descr="Text&#10;&#10;Description automatically generated with medium confidence">
            <a:extLst>
              <a:ext uri="{FF2B5EF4-FFF2-40B4-BE49-F238E27FC236}">
                <a16:creationId xmlns:a16="http://schemas.microsoft.com/office/drawing/2014/main" id="{D23C534A-6FE4-5F42-983C-A0E938900BEE}"/>
              </a:ext>
            </a:extLst>
          </p:cNvPr>
          <p:cNvPicPr>
            <a:picLocks noChangeAspect="1"/>
          </p:cNvPicPr>
          <p:nvPr/>
        </p:nvPicPr>
        <p:blipFill>
          <a:blip r:embed="rId23"/>
          <a:stretch>
            <a:fillRect/>
          </a:stretch>
        </p:blipFill>
        <p:spPr>
          <a:xfrm>
            <a:off x="2910968" y="4557485"/>
            <a:ext cx="1357165" cy="508936"/>
          </a:xfrm>
          <a:prstGeom prst="rect">
            <a:avLst/>
          </a:prstGeom>
        </p:spPr>
      </p:pic>
      <p:pic>
        <p:nvPicPr>
          <p:cNvPr id="61" name="Picture 60" descr="Logo&#10;&#10;Description automatically generated">
            <a:extLst>
              <a:ext uri="{FF2B5EF4-FFF2-40B4-BE49-F238E27FC236}">
                <a16:creationId xmlns:a16="http://schemas.microsoft.com/office/drawing/2014/main" id="{212630E2-4BB3-E34D-9E9B-4E6F3CF19049}"/>
              </a:ext>
            </a:extLst>
          </p:cNvPr>
          <p:cNvPicPr>
            <a:picLocks noChangeAspect="1"/>
          </p:cNvPicPr>
          <p:nvPr/>
        </p:nvPicPr>
        <p:blipFill>
          <a:blip r:embed="rId24"/>
          <a:stretch>
            <a:fillRect/>
          </a:stretch>
        </p:blipFill>
        <p:spPr>
          <a:xfrm>
            <a:off x="4825736" y="4550978"/>
            <a:ext cx="1721686" cy="569153"/>
          </a:xfrm>
          <a:prstGeom prst="rect">
            <a:avLst/>
          </a:prstGeom>
        </p:spPr>
      </p:pic>
      <p:pic>
        <p:nvPicPr>
          <p:cNvPr id="63" name="Picture 62" descr="Logo&#10;&#10;Description automatically generated with medium confidence">
            <a:extLst>
              <a:ext uri="{FF2B5EF4-FFF2-40B4-BE49-F238E27FC236}">
                <a16:creationId xmlns:a16="http://schemas.microsoft.com/office/drawing/2014/main" id="{59BC86FB-6A42-3643-A48D-180EBC2D15FF}"/>
              </a:ext>
            </a:extLst>
          </p:cNvPr>
          <p:cNvPicPr>
            <a:picLocks noChangeAspect="1"/>
          </p:cNvPicPr>
          <p:nvPr/>
        </p:nvPicPr>
        <p:blipFill>
          <a:blip r:embed="rId25"/>
          <a:stretch>
            <a:fillRect/>
          </a:stretch>
        </p:blipFill>
        <p:spPr>
          <a:xfrm>
            <a:off x="7057330" y="4526172"/>
            <a:ext cx="1773512" cy="612098"/>
          </a:xfrm>
          <a:prstGeom prst="rect">
            <a:avLst/>
          </a:prstGeom>
        </p:spPr>
      </p:pic>
      <p:pic>
        <p:nvPicPr>
          <p:cNvPr id="65" name="Picture 64" descr="Text&#10;&#10;Description automatically generated with low confidence">
            <a:extLst>
              <a:ext uri="{FF2B5EF4-FFF2-40B4-BE49-F238E27FC236}">
                <a16:creationId xmlns:a16="http://schemas.microsoft.com/office/drawing/2014/main" id="{3A7DB941-4D0D-0C4C-969E-1926B06B35C9}"/>
              </a:ext>
            </a:extLst>
          </p:cNvPr>
          <p:cNvPicPr>
            <a:picLocks noChangeAspect="1"/>
          </p:cNvPicPr>
          <p:nvPr/>
        </p:nvPicPr>
        <p:blipFill>
          <a:blip r:embed="rId26"/>
          <a:stretch>
            <a:fillRect/>
          </a:stretch>
        </p:blipFill>
        <p:spPr>
          <a:xfrm>
            <a:off x="9521646" y="4631263"/>
            <a:ext cx="1718605" cy="518309"/>
          </a:xfrm>
          <a:prstGeom prst="rect">
            <a:avLst/>
          </a:prstGeom>
        </p:spPr>
      </p:pic>
      <p:pic>
        <p:nvPicPr>
          <p:cNvPr id="69" name="Picture 68" descr="Logo, company name&#10;&#10;Description automatically generated">
            <a:extLst>
              <a:ext uri="{FF2B5EF4-FFF2-40B4-BE49-F238E27FC236}">
                <a16:creationId xmlns:a16="http://schemas.microsoft.com/office/drawing/2014/main" id="{56139868-7C54-4349-8C3B-F626035C0DBE}"/>
              </a:ext>
            </a:extLst>
          </p:cNvPr>
          <p:cNvPicPr>
            <a:picLocks noChangeAspect="1"/>
          </p:cNvPicPr>
          <p:nvPr/>
        </p:nvPicPr>
        <p:blipFill>
          <a:blip r:embed="rId27"/>
          <a:stretch>
            <a:fillRect/>
          </a:stretch>
        </p:blipFill>
        <p:spPr>
          <a:xfrm>
            <a:off x="1702913" y="5396924"/>
            <a:ext cx="1205235" cy="751263"/>
          </a:xfrm>
          <a:prstGeom prst="rect">
            <a:avLst/>
          </a:prstGeom>
        </p:spPr>
      </p:pic>
      <p:pic>
        <p:nvPicPr>
          <p:cNvPr id="73" name="Picture 72" descr="A picture containing text, sign, clock, orange&#10;&#10;Description automatically generated">
            <a:extLst>
              <a:ext uri="{FF2B5EF4-FFF2-40B4-BE49-F238E27FC236}">
                <a16:creationId xmlns:a16="http://schemas.microsoft.com/office/drawing/2014/main" id="{AA4D5DFC-EA83-B746-A837-991837067540}"/>
              </a:ext>
            </a:extLst>
          </p:cNvPr>
          <p:cNvPicPr>
            <a:picLocks noChangeAspect="1"/>
          </p:cNvPicPr>
          <p:nvPr/>
        </p:nvPicPr>
        <p:blipFill>
          <a:blip r:embed="rId28"/>
          <a:stretch>
            <a:fillRect/>
          </a:stretch>
        </p:blipFill>
        <p:spPr>
          <a:xfrm>
            <a:off x="6660485" y="5718183"/>
            <a:ext cx="1832789" cy="390995"/>
          </a:xfrm>
          <a:prstGeom prst="rect">
            <a:avLst/>
          </a:prstGeom>
        </p:spPr>
      </p:pic>
      <p:pic>
        <p:nvPicPr>
          <p:cNvPr id="75" name="Picture 74" descr="A picture containing text, clipart, vector graphics&#10;&#10;Description automatically generated">
            <a:extLst>
              <a:ext uri="{FF2B5EF4-FFF2-40B4-BE49-F238E27FC236}">
                <a16:creationId xmlns:a16="http://schemas.microsoft.com/office/drawing/2014/main" id="{93E2158C-8871-124D-AB11-6AF04593DC55}"/>
              </a:ext>
            </a:extLst>
          </p:cNvPr>
          <p:cNvPicPr>
            <a:picLocks noChangeAspect="1"/>
          </p:cNvPicPr>
          <p:nvPr/>
        </p:nvPicPr>
        <p:blipFill>
          <a:blip r:embed="rId29"/>
          <a:stretch>
            <a:fillRect/>
          </a:stretch>
        </p:blipFill>
        <p:spPr>
          <a:xfrm>
            <a:off x="5056226" y="5484115"/>
            <a:ext cx="734894" cy="734894"/>
          </a:xfrm>
          <a:prstGeom prst="rect">
            <a:avLst/>
          </a:prstGeom>
        </p:spPr>
      </p:pic>
      <p:pic>
        <p:nvPicPr>
          <p:cNvPr id="77" name="Picture 76" descr="A picture containing shape&#10;&#10;Description automatically generated">
            <a:extLst>
              <a:ext uri="{FF2B5EF4-FFF2-40B4-BE49-F238E27FC236}">
                <a16:creationId xmlns:a16="http://schemas.microsoft.com/office/drawing/2014/main" id="{429C2562-B78E-EC46-B4E6-990808DA7592}"/>
              </a:ext>
            </a:extLst>
          </p:cNvPr>
          <p:cNvPicPr>
            <a:picLocks noChangeAspect="1"/>
          </p:cNvPicPr>
          <p:nvPr/>
        </p:nvPicPr>
        <p:blipFill>
          <a:blip r:embed="rId30"/>
          <a:stretch>
            <a:fillRect/>
          </a:stretch>
        </p:blipFill>
        <p:spPr>
          <a:xfrm>
            <a:off x="6926246" y="1395284"/>
            <a:ext cx="1559841" cy="899508"/>
          </a:xfrm>
          <a:prstGeom prst="rect">
            <a:avLst/>
          </a:prstGeom>
        </p:spPr>
      </p:pic>
      <p:pic>
        <p:nvPicPr>
          <p:cNvPr id="81" name="Picture 80" descr="Diagram, logo&#10;&#10;Description automatically generated">
            <a:extLst>
              <a:ext uri="{FF2B5EF4-FFF2-40B4-BE49-F238E27FC236}">
                <a16:creationId xmlns:a16="http://schemas.microsoft.com/office/drawing/2014/main" id="{6771134B-E53B-7440-90A3-03A95FB5C846}"/>
              </a:ext>
            </a:extLst>
          </p:cNvPr>
          <p:cNvPicPr>
            <a:picLocks noChangeAspect="1"/>
          </p:cNvPicPr>
          <p:nvPr/>
        </p:nvPicPr>
        <p:blipFill>
          <a:blip r:embed="rId31"/>
          <a:stretch>
            <a:fillRect/>
          </a:stretch>
        </p:blipFill>
        <p:spPr>
          <a:xfrm>
            <a:off x="3520950" y="5457009"/>
            <a:ext cx="817908" cy="817908"/>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31C1D5DD-814C-AB44-9958-7A0E6F38F2BF}"/>
              </a:ext>
            </a:extLst>
          </p:cNvPr>
          <p:cNvPicPr>
            <a:picLocks noChangeAspect="1"/>
          </p:cNvPicPr>
          <p:nvPr/>
        </p:nvPicPr>
        <p:blipFill>
          <a:blip r:embed="rId32"/>
          <a:stretch>
            <a:fillRect/>
          </a:stretch>
        </p:blipFill>
        <p:spPr>
          <a:xfrm>
            <a:off x="9110102" y="5428891"/>
            <a:ext cx="1396441" cy="740114"/>
          </a:xfrm>
          <a:prstGeom prst="rect">
            <a:avLst/>
          </a:prstGeom>
        </p:spPr>
      </p:pic>
      <p:pic>
        <p:nvPicPr>
          <p:cNvPr id="6" name="Picture 5">
            <a:extLst>
              <a:ext uri="{FF2B5EF4-FFF2-40B4-BE49-F238E27FC236}">
                <a16:creationId xmlns:a16="http://schemas.microsoft.com/office/drawing/2014/main" id="{8A6FB91E-F2DE-2D43-B5B1-F1063F52652F}"/>
              </a:ext>
            </a:extLst>
          </p:cNvPr>
          <p:cNvPicPr>
            <a:picLocks noChangeAspect="1"/>
          </p:cNvPicPr>
          <p:nvPr/>
        </p:nvPicPr>
        <p:blipFill>
          <a:blip r:embed="rId33"/>
          <a:stretch>
            <a:fillRect/>
          </a:stretch>
        </p:blipFill>
        <p:spPr>
          <a:xfrm>
            <a:off x="3039457" y="2504568"/>
            <a:ext cx="1286304" cy="610670"/>
          </a:xfrm>
          <a:prstGeom prst="rect">
            <a:avLst/>
          </a:prstGeom>
        </p:spPr>
      </p:pic>
    </p:spTree>
    <p:extLst>
      <p:ext uri="{BB962C8B-B14F-4D97-AF65-F5344CB8AC3E}">
        <p14:creationId xmlns:p14="http://schemas.microsoft.com/office/powerpoint/2010/main" val="4004060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08A2BA-3D7C-4DA7-A365-CC4E632F3ABC}"/>
              </a:ext>
            </a:extLst>
          </p:cNvPr>
          <p:cNvGraphicFramePr>
            <a:graphicFrameLocks noChangeAspect="1"/>
          </p:cNvGraphicFramePr>
          <p:nvPr>
            <p:custDataLst>
              <p:tags r:id="rId2"/>
            </p:custDataLst>
            <p:extLst>
              <p:ext uri="{D42A27DB-BD31-4B8C-83A1-F6EECF244321}">
                <p14:modId xmlns:p14="http://schemas.microsoft.com/office/powerpoint/2010/main" val="1465546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5" name="think-cell Slide" r:id="rId5" imgW="395" imgH="394" progId="TCLayout.ActiveDocument.1">
                  <p:embed/>
                </p:oleObj>
              </mc:Choice>
              <mc:Fallback>
                <p:oleObj name="think-cell Slide" r:id="rId5" imgW="395" imgH="394" progId="TCLayout.ActiveDocument.1">
                  <p:embed/>
                  <p:pic>
                    <p:nvPicPr>
                      <p:cNvPr id="2" name="Object 1" hidden="1">
                        <a:extLst>
                          <a:ext uri="{FF2B5EF4-FFF2-40B4-BE49-F238E27FC236}">
                            <a16:creationId xmlns:a16="http://schemas.microsoft.com/office/drawing/2014/main" id="{3408A2BA-3D7C-4DA7-A365-CC4E632F3AB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4" name="Picture 13" descr="A picture containing wine, glasses, accessory&#10;&#10;Description automatically generated">
            <a:extLst>
              <a:ext uri="{FF2B5EF4-FFF2-40B4-BE49-F238E27FC236}">
                <a16:creationId xmlns:a16="http://schemas.microsoft.com/office/drawing/2014/main" id="{E746F428-65FE-B646-831A-06B77794EF87}"/>
              </a:ext>
            </a:extLst>
          </p:cNvPr>
          <p:cNvPicPr>
            <a:picLocks noChangeAspect="1"/>
          </p:cNvPicPr>
          <p:nvPr/>
        </p:nvPicPr>
        <p:blipFill>
          <a:blip r:embed="rId7">
            <a:alphaModFix amt="28000"/>
          </a:blip>
          <a:stretch>
            <a:fillRect/>
          </a:stretch>
        </p:blipFill>
        <p:spPr>
          <a:xfrm>
            <a:off x="-7309" y="747713"/>
            <a:ext cx="12192000" cy="6096000"/>
          </a:xfrm>
          <a:prstGeom prst="rect">
            <a:avLst/>
          </a:prstGeom>
          <a:effectLst/>
        </p:spPr>
      </p:pic>
      <p:pic>
        <p:nvPicPr>
          <p:cNvPr id="18" name="Picture 17">
            <a:extLst>
              <a:ext uri="{FF2B5EF4-FFF2-40B4-BE49-F238E27FC236}">
                <a16:creationId xmlns:a16="http://schemas.microsoft.com/office/drawing/2014/main" id="{7E2941EA-B609-0E47-BD3F-D31B4F27F1A1}"/>
              </a:ext>
            </a:extLst>
          </p:cNvPr>
          <p:cNvPicPr>
            <a:picLocks noChangeAspect="1"/>
          </p:cNvPicPr>
          <p:nvPr/>
        </p:nvPicPr>
        <p:blipFill>
          <a:blip r:embed="rId8"/>
          <a:stretch>
            <a:fillRect/>
          </a:stretch>
        </p:blipFill>
        <p:spPr>
          <a:xfrm>
            <a:off x="2781288" y="196296"/>
            <a:ext cx="626652" cy="626652"/>
          </a:xfrm>
          <a:prstGeom prst="rect">
            <a:avLst/>
          </a:prstGeom>
        </p:spPr>
      </p:pic>
      <p:sp>
        <p:nvSpPr>
          <p:cNvPr id="12" name="Rectangle 11">
            <a:extLst>
              <a:ext uri="{FF2B5EF4-FFF2-40B4-BE49-F238E27FC236}">
                <a16:creationId xmlns:a16="http://schemas.microsoft.com/office/drawing/2014/main" id="{A635F4E5-DB0C-724C-A000-E8F0FA0157A0}"/>
              </a:ext>
            </a:extLst>
          </p:cNvPr>
          <p:cNvSpPr/>
          <p:nvPr/>
        </p:nvSpPr>
        <p:spPr>
          <a:xfrm>
            <a:off x="0" y="0"/>
            <a:ext cx="12206614"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Google Shape;90;p17"/>
          <p:cNvSpPr txBox="1">
            <a:spLocks noGrp="1"/>
          </p:cNvSpPr>
          <p:nvPr>
            <p:ph type="title"/>
          </p:nvPr>
        </p:nvSpPr>
        <p:spPr>
          <a:xfrm>
            <a:off x="-14613" y="265215"/>
            <a:ext cx="12206613" cy="763600"/>
          </a:xfrm>
          <a:prstGeom prst="rect">
            <a:avLst/>
          </a:prstGeom>
        </p:spPr>
        <p:txBody>
          <a:bodyPr spcFirstLastPara="1" wrap="square" lIns="121900" tIns="121900" rIns="121900" bIns="121900" anchor="t" anchorCtr="0">
            <a:noAutofit/>
          </a:bodyPr>
          <a:lstStyle/>
          <a:p>
            <a:pPr algn="ctr"/>
            <a:r>
              <a:rPr lang="en-US" sz="3600" dirty="0">
                <a:solidFill>
                  <a:schemeClr val="bg1"/>
                </a:solidFill>
                <a:latin typeface="Arial" panose="020B0604020202020204" pitchFamily="34" charset="0"/>
                <a:cs typeface="Arial" panose="020B0604020202020204" pitchFamily="34" charset="0"/>
              </a:rPr>
              <a:t>RDDC Working Groups</a:t>
            </a:r>
            <a:endParaRPr sz="3600" b="1" dirty="0"/>
          </a:p>
        </p:txBody>
      </p:sp>
      <p:sp>
        <p:nvSpPr>
          <p:cNvPr id="13" name="Slide Number Placeholder 5">
            <a:extLst>
              <a:ext uri="{FF2B5EF4-FFF2-40B4-BE49-F238E27FC236}">
                <a16:creationId xmlns:a16="http://schemas.microsoft.com/office/drawing/2014/main" id="{AFB99298-9BD8-F149-87EC-90AC1B6E79C5}"/>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15</a:t>
            </a:fld>
            <a:endParaRPr lang="en-US" dirty="0"/>
          </a:p>
        </p:txBody>
      </p:sp>
      <p:pic>
        <p:nvPicPr>
          <p:cNvPr id="17" name="Picture 2">
            <a:extLst>
              <a:ext uri="{FF2B5EF4-FFF2-40B4-BE49-F238E27FC236}">
                <a16:creationId xmlns:a16="http://schemas.microsoft.com/office/drawing/2014/main" id="{664BB805-C152-0847-9234-1BAA89FEC5D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CF8EA1CB-B48F-40F3-A51B-864018C0798D}"/>
              </a:ext>
            </a:extLst>
          </p:cNvPr>
          <p:cNvSpPr/>
          <p:nvPr/>
        </p:nvSpPr>
        <p:spPr>
          <a:xfrm>
            <a:off x="7909559" y="4126052"/>
            <a:ext cx="3557016" cy="2468880"/>
          </a:xfrm>
          <a:prstGeom prst="rect">
            <a:avLst/>
          </a:prstGeom>
          <a:pattFill prst="dkDnDiag">
            <a:fgClr>
              <a:srgbClr val="3E1B59"/>
            </a:fgClr>
            <a:bgClr>
              <a:schemeClr val="bg1"/>
            </a:bgClr>
          </a:pattFill>
          <a:ln w="1079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mn-cs"/>
            </a:endParaRPr>
          </a:p>
        </p:txBody>
      </p:sp>
      <p:sp>
        <p:nvSpPr>
          <p:cNvPr id="15" name="Rectangle 14">
            <a:extLst>
              <a:ext uri="{FF2B5EF4-FFF2-40B4-BE49-F238E27FC236}">
                <a16:creationId xmlns:a16="http://schemas.microsoft.com/office/drawing/2014/main" id="{F48C719E-5AE0-45A4-8E5F-C32BD144B4AE}"/>
              </a:ext>
            </a:extLst>
          </p:cNvPr>
          <p:cNvSpPr/>
          <p:nvPr/>
        </p:nvSpPr>
        <p:spPr>
          <a:xfrm>
            <a:off x="8030805" y="4491875"/>
            <a:ext cx="3300214" cy="2022067"/>
          </a:xfrm>
          <a:prstGeom prst="rect">
            <a:avLst/>
          </a:prstGeom>
          <a:solidFill>
            <a:srgbClr val="FFFFFF"/>
          </a:solidFill>
        </p:spPr>
        <p:txBody>
          <a:bodyPr wrap="square" tIns="182880" bIns="182880">
            <a:noAutofit/>
          </a:bodyPr>
          <a:lstStyle/>
          <a:p>
            <a:pPr lvl="0">
              <a:spcBef>
                <a:spcPts val="600"/>
              </a:spcBef>
              <a:spcAft>
                <a:spcPts val="0"/>
              </a:spcAft>
            </a:pPr>
            <a:r>
              <a:rPr lang="en-US" sz="1400" i="1" dirty="0">
                <a:latin typeface="Arial" panose="020B0604020202020204" pitchFamily="34" charset="0"/>
                <a:ea typeface="Arial"/>
                <a:cs typeface="Arial" panose="020B0604020202020204" pitchFamily="34" charset="0"/>
                <a:sym typeface="Arial"/>
              </a:rPr>
              <a:t>Co-Chairs:</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Tammy Boyd, Chief Policy Officer &amp; Counsel of </a:t>
            </a:r>
            <a:r>
              <a:rPr lang="en-US" sz="1400" dirty="0">
                <a:solidFill>
                  <a:srgbClr val="7030A0"/>
                </a:solidFill>
                <a:latin typeface="Arial" panose="020B0604020202020204" pitchFamily="34" charset="0"/>
                <a:ea typeface="Arial"/>
                <a:cs typeface="Arial" panose="020B0604020202020204" pitchFamily="34" charset="0"/>
                <a:sym typeface="Arial"/>
              </a:rPr>
              <a:t>Black Women's Health Imperative</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Julia Jenkins, Executive Director of </a:t>
            </a:r>
            <a:r>
              <a:rPr lang="en-US" sz="1400" dirty="0" err="1">
                <a:solidFill>
                  <a:srgbClr val="7030A0"/>
                </a:solidFill>
                <a:latin typeface="Arial" panose="020B0604020202020204" pitchFamily="34" charset="0"/>
                <a:ea typeface="Arial"/>
                <a:cs typeface="Arial" panose="020B0604020202020204" pitchFamily="34" charset="0"/>
                <a:sym typeface="Arial"/>
              </a:rPr>
              <a:t>EveryLife</a:t>
            </a:r>
            <a:r>
              <a:rPr lang="en-US" sz="1400" dirty="0">
                <a:solidFill>
                  <a:srgbClr val="7030A0"/>
                </a:solidFill>
                <a:latin typeface="Arial" panose="020B0604020202020204" pitchFamily="34" charset="0"/>
                <a:ea typeface="Arial"/>
                <a:cs typeface="Arial" panose="020B0604020202020204" pitchFamily="34" charset="0"/>
                <a:sym typeface="Arial"/>
              </a:rPr>
              <a:t> Foundation</a:t>
            </a:r>
          </a:p>
          <a:p>
            <a:pPr marL="285750" lvl="1" indent="-285750">
              <a:spcBef>
                <a:spcPts val="1200"/>
              </a:spcBef>
              <a:spcAft>
                <a:spcPct val="0"/>
              </a:spcAft>
              <a:buClr>
                <a:srgbClr val="009FDF"/>
              </a:buClr>
              <a:buSzPct val="100000"/>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9797BA9-9692-47A1-80CF-DD11764B8232}"/>
              </a:ext>
            </a:extLst>
          </p:cNvPr>
          <p:cNvSpPr/>
          <p:nvPr/>
        </p:nvSpPr>
        <p:spPr>
          <a:xfrm>
            <a:off x="7909560" y="4126451"/>
            <a:ext cx="3557016" cy="481657"/>
          </a:xfrm>
          <a:prstGeom prst="rect">
            <a:avLst/>
          </a:prstGeom>
          <a:solidFill>
            <a:srgbClr val="422D7E"/>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lvl="0">
              <a:spcBef>
                <a:spcPts val="0"/>
              </a:spcBef>
              <a:spcAft>
                <a:spcPts val="0"/>
              </a:spcAft>
            </a:pPr>
            <a:r>
              <a:rPr lang="en-US" sz="1400" b="1" dirty="0">
                <a:solidFill>
                  <a:schemeClr val="bg1"/>
                </a:solidFill>
                <a:latin typeface="Arial" panose="020B0604020202020204" pitchFamily="34" charset="0"/>
                <a:ea typeface="Arial"/>
                <a:cs typeface="Arial" panose="020B0604020202020204" pitchFamily="34" charset="0"/>
                <a:sym typeface="Arial"/>
              </a:rPr>
              <a:t>GOVERNMENT REGULATION, LEGISLATION &amp; POLICY</a:t>
            </a:r>
            <a:endParaRPr lang="en-US" sz="1400"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537EB1B-7E56-4E0F-8414-743C73733E42}"/>
              </a:ext>
            </a:extLst>
          </p:cNvPr>
          <p:cNvSpPr/>
          <p:nvPr/>
        </p:nvSpPr>
        <p:spPr>
          <a:xfrm>
            <a:off x="500224" y="4126052"/>
            <a:ext cx="3553616" cy="2468880"/>
          </a:xfrm>
          <a:prstGeom prst="rect">
            <a:avLst/>
          </a:prstGeom>
          <a:pattFill prst="dkDnDiag">
            <a:fgClr>
              <a:srgbClr val="3E1B59"/>
            </a:fgClr>
            <a:bgClr>
              <a:schemeClr val="bg1"/>
            </a:bgClr>
          </a:pattFill>
          <a:ln w="1079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id="{1D3A74A7-2C98-4790-8B77-9A19C56BA8A4}"/>
              </a:ext>
            </a:extLst>
          </p:cNvPr>
          <p:cNvSpPr/>
          <p:nvPr/>
        </p:nvSpPr>
        <p:spPr>
          <a:xfrm>
            <a:off x="640754" y="4491875"/>
            <a:ext cx="3291840" cy="2022066"/>
          </a:xfrm>
          <a:prstGeom prst="rect">
            <a:avLst/>
          </a:prstGeom>
          <a:solidFill>
            <a:srgbClr val="FFFFFF"/>
          </a:solidFill>
        </p:spPr>
        <p:txBody>
          <a:bodyPr wrap="square" tIns="182880" bIns="182880">
            <a:noAutofit/>
          </a:bodyPr>
          <a:lstStyle/>
          <a:p>
            <a:pPr lvl="0">
              <a:spcBef>
                <a:spcPts val="600"/>
              </a:spcBef>
              <a:spcAft>
                <a:spcPts val="0"/>
              </a:spcAft>
            </a:pPr>
            <a:r>
              <a:rPr lang="en-US" sz="1400" i="1" dirty="0">
                <a:latin typeface="Arial" panose="020B0604020202020204" pitchFamily="34" charset="0"/>
                <a:ea typeface="Arial"/>
                <a:cs typeface="Arial" panose="020B0604020202020204" pitchFamily="34" charset="0"/>
                <a:sym typeface="Arial"/>
              </a:rPr>
              <a:t>Co-Chairs:</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Dr. Garfield </a:t>
            </a:r>
            <a:r>
              <a:rPr lang="en-US" sz="1400" dirty="0" err="1">
                <a:latin typeface="Arial" panose="020B0604020202020204" pitchFamily="34" charset="0"/>
                <a:ea typeface="Arial"/>
                <a:cs typeface="Arial" panose="020B0604020202020204" pitchFamily="34" charset="0"/>
                <a:sym typeface="Arial"/>
              </a:rPr>
              <a:t>Clunie</a:t>
            </a:r>
            <a:r>
              <a:rPr lang="en-US" sz="1400" dirty="0">
                <a:latin typeface="Arial" panose="020B0604020202020204" pitchFamily="34" charset="0"/>
                <a:ea typeface="Arial"/>
                <a:cs typeface="Arial" panose="020B0604020202020204" pitchFamily="34" charset="0"/>
                <a:sym typeface="Arial"/>
              </a:rPr>
              <a:t>, Board of Trustees and Treasurer of the </a:t>
            </a:r>
            <a:r>
              <a:rPr lang="en-US" sz="1400" dirty="0">
                <a:solidFill>
                  <a:srgbClr val="7030A0"/>
                </a:solidFill>
                <a:latin typeface="Arial" panose="020B0604020202020204" pitchFamily="34" charset="0"/>
                <a:ea typeface="Arial"/>
                <a:cs typeface="Arial" panose="020B0604020202020204" pitchFamily="34" charset="0"/>
                <a:sym typeface="Arial"/>
              </a:rPr>
              <a:t>National Medical Association</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Christian Rubio, Vice-President of Strategic Advancement </a:t>
            </a:r>
            <a:r>
              <a:rPr lang="en-US" sz="1400" dirty="0">
                <a:solidFill>
                  <a:srgbClr val="7030A0"/>
                </a:solidFill>
                <a:latin typeface="Arial" panose="020B0604020202020204" pitchFamily="34" charset="0"/>
                <a:ea typeface="Arial"/>
                <a:cs typeface="Arial" panose="020B0604020202020204" pitchFamily="34" charset="0"/>
                <a:sym typeface="Arial"/>
              </a:rPr>
              <a:t>at Global Genes</a:t>
            </a:r>
          </a:p>
          <a:p>
            <a:pPr marL="285750" lvl="1" indent="-285750">
              <a:spcBef>
                <a:spcPts val="1200"/>
              </a:spcBef>
              <a:spcAft>
                <a:spcPct val="0"/>
              </a:spcAft>
              <a:buClr>
                <a:srgbClr val="009FDF"/>
              </a:buClr>
              <a:buSzPct val="100000"/>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0B47CA5-5154-4927-85C0-5BC3B9D5CCD8}"/>
              </a:ext>
            </a:extLst>
          </p:cNvPr>
          <p:cNvSpPr/>
          <p:nvPr/>
        </p:nvSpPr>
        <p:spPr>
          <a:xfrm>
            <a:off x="500224" y="4126402"/>
            <a:ext cx="3553616" cy="464452"/>
          </a:xfrm>
          <a:prstGeom prst="rect">
            <a:avLst/>
          </a:prstGeom>
          <a:solidFill>
            <a:srgbClr val="422D7E"/>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lvl="0">
              <a:spcBef>
                <a:spcPts val="600"/>
              </a:spcBef>
              <a:spcAft>
                <a:spcPts val="0"/>
              </a:spcAft>
            </a:pPr>
            <a:r>
              <a:rPr lang="en-US" sz="1400" b="1" dirty="0">
                <a:latin typeface="Arial" panose="020B0604020202020204" pitchFamily="34" charset="0"/>
                <a:ea typeface="Arial"/>
                <a:cs typeface="Arial" panose="020B0604020202020204" pitchFamily="34" charset="0"/>
                <a:sym typeface="Arial"/>
              </a:rPr>
              <a:t>DELAYS IN DIAGNOSIS &amp; TREATMENT</a:t>
            </a:r>
            <a:endParaRPr lang="en-US" sz="14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E0424C5-D9B7-47D3-B389-B97BB2C7B772}"/>
              </a:ext>
            </a:extLst>
          </p:cNvPr>
          <p:cNvSpPr/>
          <p:nvPr/>
        </p:nvSpPr>
        <p:spPr>
          <a:xfrm>
            <a:off x="4194370" y="4126052"/>
            <a:ext cx="3557016" cy="2468880"/>
          </a:xfrm>
          <a:prstGeom prst="rect">
            <a:avLst/>
          </a:prstGeom>
          <a:pattFill prst="dkDnDiag">
            <a:fgClr>
              <a:srgbClr val="3E1B59"/>
            </a:fgClr>
            <a:bgClr>
              <a:schemeClr val="bg1"/>
            </a:bgClr>
          </a:pattFill>
          <a:ln w="1079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mn-cs"/>
            </a:endParaRPr>
          </a:p>
        </p:txBody>
      </p:sp>
      <p:sp>
        <p:nvSpPr>
          <p:cNvPr id="23" name="Rectangle 22">
            <a:extLst>
              <a:ext uri="{FF2B5EF4-FFF2-40B4-BE49-F238E27FC236}">
                <a16:creationId xmlns:a16="http://schemas.microsoft.com/office/drawing/2014/main" id="{114D33C1-7861-4510-8C32-AE609FB3F985}"/>
              </a:ext>
            </a:extLst>
          </p:cNvPr>
          <p:cNvSpPr/>
          <p:nvPr/>
        </p:nvSpPr>
        <p:spPr>
          <a:xfrm>
            <a:off x="4315615" y="4491875"/>
            <a:ext cx="3330631" cy="2022066"/>
          </a:xfrm>
          <a:prstGeom prst="rect">
            <a:avLst/>
          </a:prstGeom>
          <a:solidFill>
            <a:srgbClr val="FFFFFF"/>
          </a:solidFill>
        </p:spPr>
        <p:txBody>
          <a:bodyPr wrap="square" tIns="182880" bIns="182880">
            <a:noAutofit/>
          </a:bodyPr>
          <a:lstStyle/>
          <a:p>
            <a:pPr lvl="0">
              <a:spcBef>
                <a:spcPts val="600"/>
              </a:spcBef>
              <a:spcAft>
                <a:spcPts val="0"/>
              </a:spcAft>
            </a:pPr>
            <a:r>
              <a:rPr lang="en-US" sz="1400" i="1" dirty="0">
                <a:latin typeface="Arial" panose="020B0604020202020204" pitchFamily="34" charset="0"/>
                <a:ea typeface="Arial"/>
                <a:cs typeface="Arial" panose="020B0604020202020204" pitchFamily="34" charset="0"/>
                <a:sym typeface="Arial"/>
              </a:rPr>
              <a:t>Co-Chairs:</a:t>
            </a:r>
          </a:p>
          <a:p>
            <a:pPr marL="28575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Linda Goler Blount, President &amp; CEO of Black Women's Health Imperative</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Dr. Marshall </a:t>
            </a:r>
            <a:r>
              <a:rPr lang="en-US" sz="1400" dirty="0" err="1">
                <a:latin typeface="Arial" panose="020B0604020202020204" pitchFamily="34" charset="0"/>
                <a:ea typeface="Arial"/>
                <a:cs typeface="Arial" panose="020B0604020202020204" pitchFamily="34" charset="0"/>
                <a:sym typeface="Arial"/>
              </a:rPr>
              <a:t>Summar</a:t>
            </a:r>
            <a:r>
              <a:rPr lang="en-US" sz="1400" dirty="0">
                <a:latin typeface="Arial" panose="020B0604020202020204" pitchFamily="34" charset="0"/>
                <a:ea typeface="Arial"/>
                <a:cs typeface="Arial" panose="020B0604020202020204" pitchFamily="34" charset="0"/>
                <a:sym typeface="Arial"/>
              </a:rPr>
              <a:t>, Director of the </a:t>
            </a:r>
            <a:r>
              <a:rPr lang="en-US" sz="1400" dirty="0">
                <a:solidFill>
                  <a:srgbClr val="7030A0"/>
                </a:solidFill>
                <a:latin typeface="Arial" panose="020B0604020202020204" pitchFamily="34" charset="0"/>
                <a:ea typeface="Arial"/>
                <a:cs typeface="Arial" panose="020B0604020202020204" pitchFamily="34" charset="0"/>
                <a:sym typeface="Arial"/>
              </a:rPr>
              <a:t>Rare Disease Institute at Children’s National Hospital</a:t>
            </a:r>
          </a:p>
          <a:p>
            <a:pPr marL="285750" lvl="1" indent="-285750">
              <a:spcBef>
                <a:spcPts val="1200"/>
              </a:spcBef>
              <a:spcAft>
                <a:spcPct val="0"/>
              </a:spcAft>
              <a:buClr>
                <a:srgbClr val="009FDF"/>
              </a:buClr>
              <a:buSzPct val="100000"/>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E0D2FF0-9979-4F91-937B-A9E2F462AB92}"/>
              </a:ext>
            </a:extLst>
          </p:cNvPr>
          <p:cNvSpPr/>
          <p:nvPr/>
        </p:nvSpPr>
        <p:spPr>
          <a:xfrm>
            <a:off x="4194370" y="4126400"/>
            <a:ext cx="3557016" cy="464453"/>
          </a:xfrm>
          <a:prstGeom prst="rect">
            <a:avLst/>
          </a:prstGeom>
          <a:solidFill>
            <a:srgbClr val="422D7E"/>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lvl="0">
              <a:spcBef>
                <a:spcPts val="0"/>
              </a:spcBef>
              <a:spcAft>
                <a:spcPts val="0"/>
              </a:spcAft>
            </a:pPr>
            <a:r>
              <a:rPr lang="en-US" sz="1400" b="1" dirty="0">
                <a:solidFill>
                  <a:schemeClr val="bg1"/>
                </a:solidFill>
                <a:latin typeface="Arial" panose="020B0604020202020204" pitchFamily="34" charset="0"/>
                <a:ea typeface="Arial"/>
                <a:cs typeface="Arial" panose="020B0604020202020204" pitchFamily="34" charset="0"/>
                <a:sym typeface="Arial"/>
              </a:rPr>
              <a:t>RESEARCH &amp; CLINICAL TRIALS</a:t>
            </a:r>
            <a:endParaRPr lang="en-US" sz="1400"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5C72D7A-1295-4935-9950-533D290FC444}"/>
              </a:ext>
            </a:extLst>
          </p:cNvPr>
          <p:cNvSpPr/>
          <p:nvPr/>
        </p:nvSpPr>
        <p:spPr>
          <a:xfrm>
            <a:off x="2277032" y="1540497"/>
            <a:ext cx="3553616" cy="2468880"/>
          </a:xfrm>
          <a:prstGeom prst="rect">
            <a:avLst/>
          </a:prstGeom>
          <a:pattFill prst="dkDnDiag">
            <a:fgClr>
              <a:srgbClr val="3E1B59"/>
            </a:fgClr>
            <a:bgClr>
              <a:schemeClr val="bg1"/>
            </a:bgClr>
          </a:pattFill>
          <a:ln w="1079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3726E3B-D895-46E4-BAC9-64F1D3E8C675}"/>
              </a:ext>
            </a:extLst>
          </p:cNvPr>
          <p:cNvSpPr/>
          <p:nvPr/>
        </p:nvSpPr>
        <p:spPr>
          <a:xfrm>
            <a:off x="2398278" y="1762346"/>
            <a:ext cx="3291840" cy="2166040"/>
          </a:xfrm>
          <a:prstGeom prst="rect">
            <a:avLst/>
          </a:prstGeom>
          <a:solidFill>
            <a:srgbClr val="FFFFFF"/>
          </a:solidFill>
        </p:spPr>
        <p:txBody>
          <a:bodyPr wrap="square" tIns="182880" bIns="182880">
            <a:noAutofit/>
          </a:bodyPr>
          <a:lstStyle/>
          <a:p>
            <a:pPr lvl="0">
              <a:spcBef>
                <a:spcPts val="600"/>
              </a:spcBef>
              <a:spcAft>
                <a:spcPts val="0"/>
              </a:spcAft>
            </a:pPr>
            <a:r>
              <a:rPr lang="en-US" sz="1400" i="1" dirty="0">
                <a:latin typeface="Arial" panose="020B0604020202020204" pitchFamily="34" charset="0"/>
                <a:ea typeface="Arial"/>
                <a:cs typeface="Arial" panose="020B0604020202020204" pitchFamily="34" charset="0"/>
                <a:sym typeface="Arial"/>
              </a:rPr>
              <a:t>Co-Chairs:</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Shonta Chambers, Executive Vice President of </a:t>
            </a:r>
            <a:r>
              <a:rPr lang="en-US" sz="1400" dirty="0">
                <a:solidFill>
                  <a:srgbClr val="7030A0"/>
                </a:solidFill>
                <a:latin typeface="Arial" panose="020B0604020202020204" pitchFamily="34" charset="0"/>
                <a:ea typeface="Arial"/>
                <a:cs typeface="Arial" panose="020B0604020202020204" pitchFamily="34" charset="0"/>
                <a:sym typeface="Arial"/>
              </a:rPr>
              <a:t>National Patient Advocate Foundation</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Donna Cryer, CEO of </a:t>
            </a:r>
            <a:r>
              <a:rPr lang="en-US" sz="1400" dirty="0">
                <a:solidFill>
                  <a:srgbClr val="7030A0"/>
                </a:solidFill>
                <a:latin typeface="Arial" panose="020B0604020202020204" pitchFamily="34" charset="0"/>
                <a:ea typeface="Arial"/>
                <a:cs typeface="Arial" panose="020B0604020202020204" pitchFamily="34" charset="0"/>
                <a:sym typeface="Arial"/>
              </a:rPr>
              <a:t>the Global Liver Institute</a:t>
            </a:r>
            <a:endParaRPr lang="en-US" sz="1400" dirty="0">
              <a:solidFill>
                <a:srgbClr val="7030A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4B33A83-4EA5-4A06-AC78-2C98D48D0DB5}"/>
              </a:ext>
            </a:extLst>
          </p:cNvPr>
          <p:cNvSpPr/>
          <p:nvPr/>
        </p:nvSpPr>
        <p:spPr>
          <a:xfrm>
            <a:off x="2277032" y="1540847"/>
            <a:ext cx="3553616" cy="387967"/>
          </a:xfrm>
          <a:prstGeom prst="rect">
            <a:avLst/>
          </a:prstGeom>
          <a:solidFill>
            <a:srgbClr val="422D7E"/>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lvl="0">
              <a:spcBef>
                <a:spcPts val="600"/>
              </a:spcBef>
              <a:spcAft>
                <a:spcPts val="0"/>
              </a:spcAft>
            </a:pPr>
            <a:r>
              <a:rPr lang="en-US" sz="1400" b="1" dirty="0">
                <a:ea typeface="Arial"/>
                <a:cs typeface="Arial"/>
                <a:sym typeface="Arial"/>
              </a:rPr>
              <a:t>PATIENT &amp; CAREGIVER</a:t>
            </a:r>
          </a:p>
        </p:txBody>
      </p:sp>
      <p:sp>
        <p:nvSpPr>
          <p:cNvPr id="28" name="Rectangle 27">
            <a:extLst>
              <a:ext uri="{FF2B5EF4-FFF2-40B4-BE49-F238E27FC236}">
                <a16:creationId xmlns:a16="http://schemas.microsoft.com/office/drawing/2014/main" id="{4AC6F905-EFF0-45B6-84DB-ED45A850467E}"/>
              </a:ext>
            </a:extLst>
          </p:cNvPr>
          <p:cNvSpPr/>
          <p:nvPr/>
        </p:nvSpPr>
        <p:spPr>
          <a:xfrm>
            <a:off x="6096000" y="1540497"/>
            <a:ext cx="3553616" cy="2468880"/>
          </a:xfrm>
          <a:prstGeom prst="rect">
            <a:avLst/>
          </a:prstGeom>
          <a:pattFill prst="dkDnDiag">
            <a:fgClr>
              <a:srgbClr val="3E1B59"/>
            </a:fgClr>
            <a:bgClr>
              <a:schemeClr val="bg1"/>
            </a:bgClr>
          </a:pattFill>
          <a:ln w="1079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mn-cs"/>
            </a:endParaRPr>
          </a:p>
        </p:txBody>
      </p:sp>
      <p:sp>
        <p:nvSpPr>
          <p:cNvPr id="29" name="Rectangle 28">
            <a:extLst>
              <a:ext uri="{FF2B5EF4-FFF2-40B4-BE49-F238E27FC236}">
                <a16:creationId xmlns:a16="http://schemas.microsoft.com/office/drawing/2014/main" id="{F166F5E3-3502-4ADD-ABA6-15538C09C753}"/>
              </a:ext>
            </a:extLst>
          </p:cNvPr>
          <p:cNvSpPr/>
          <p:nvPr/>
        </p:nvSpPr>
        <p:spPr>
          <a:xfrm>
            <a:off x="6217246" y="1762346"/>
            <a:ext cx="3432370" cy="2166040"/>
          </a:xfrm>
          <a:prstGeom prst="rect">
            <a:avLst/>
          </a:prstGeom>
          <a:solidFill>
            <a:srgbClr val="FFFFFF"/>
          </a:solidFill>
        </p:spPr>
        <p:txBody>
          <a:bodyPr wrap="square" tIns="182880" bIns="182880">
            <a:noAutofit/>
          </a:bodyPr>
          <a:lstStyle/>
          <a:p>
            <a:pPr lvl="0">
              <a:spcBef>
                <a:spcPts val="600"/>
              </a:spcBef>
              <a:spcAft>
                <a:spcPts val="0"/>
              </a:spcAft>
            </a:pPr>
            <a:r>
              <a:rPr lang="en-US" sz="1400" i="1" dirty="0">
                <a:latin typeface="Arial" panose="020B0604020202020204" pitchFamily="34" charset="0"/>
                <a:ea typeface="Arial"/>
                <a:cs typeface="Arial" panose="020B0604020202020204" pitchFamily="34" charset="0"/>
                <a:sym typeface="Arial"/>
              </a:rPr>
              <a:t>Co-Chairs:</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Dr. LaTonya Washington, President of </a:t>
            </a:r>
            <a:r>
              <a:rPr lang="en-US" sz="1400" dirty="0">
                <a:solidFill>
                  <a:srgbClr val="7030A0"/>
                </a:solidFill>
                <a:latin typeface="Arial" panose="020B0604020202020204" pitchFamily="34" charset="0"/>
                <a:ea typeface="Arial"/>
                <a:cs typeface="Arial" panose="020B0604020202020204" pitchFamily="34" charset="0"/>
                <a:sym typeface="Arial"/>
              </a:rPr>
              <a:t>Bluff City Medical Society</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Rev. Anthony J. Brownlow, Deputy Chief Operating Officer of </a:t>
            </a:r>
            <a:r>
              <a:rPr lang="en-US" sz="1400" dirty="0">
                <a:solidFill>
                  <a:srgbClr val="7030A0"/>
                </a:solidFill>
                <a:latin typeface="Arial" panose="020B0604020202020204" pitchFamily="34" charset="0"/>
                <a:ea typeface="Arial"/>
                <a:cs typeface="Arial" panose="020B0604020202020204" pitchFamily="34" charset="0"/>
                <a:sym typeface="Arial"/>
              </a:rPr>
              <a:t>Alfred Street Baptist Church</a:t>
            </a:r>
          </a:p>
          <a:p>
            <a:pPr marL="285750" lvl="0" indent="-285750">
              <a:spcBef>
                <a:spcPts val="600"/>
              </a:spcBef>
              <a:spcAft>
                <a:spcPts val="0"/>
              </a:spcAft>
              <a:buFont typeface="Arial" panose="020B0604020202020204" pitchFamily="34" charset="0"/>
              <a:buChar char="•"/>
            </a:pPr>
            <a:r>
              <a:rPr lang="en-US" sz="1400" dirty="0">
                <a:latin typeface="Arial" panose="020B0604020202020204" pitchFamily="34" charset="0"/>
                <a:ea typeface="Arial"/>
                <a:cs typeface="Arial" panose="020B0604020202020204" pitchFamily="34" charset="0"/>
                <a:sym typeface="Arial"/>
              </a:rPr>
              <a:t>Joaquin Baca, Senior Policy Analyst at the </a:t>
            </a:r>
            <a:r>
              <a:rPr lang="en-US" sz="1400" dirty="0">
                <a:solidFill>
                  <a:srgbClr val="7030A0"/>
                </a:solidFill>
                <a:latin typeface="Arial" panose="020B0604020202020204" pitchFamily="34" charset="0"/>
                <a:ea typeface="Arial"/>
                <a:cs typeface="Arial" panose="020B0604020202020204" pitchFamily="34" charset="0"/>
                <a:sym typeface="Arial"/>
              </a:rPr>
              <a:t>American Medical Association</a:t>
            </a:r>
            <a:endParaRPr lang="en-US" sz="1400" dirty="0">
              <a:solidFill>
                <a:srgbClr val="7030A0"/>
              </a:solidFill>
              <a:highlight>
                <a:srgbClr val="FFFF00"/>
              </a:highlight>
              <a:latin typeface="Arial" panose="020B0604020202020204" pitchFamily="34" charset="0"/>
              <a:ea typeface="Arial"/>
              <a:cs typeface="Arial" panose="020B0604020202020204" pitchFamily="34" charset="0"/>
              <a:sym typeface="Arial"/>
            </a:endParaRPr>
          </a:p>
        </p:txBody>
      </p:sp>
      <p:sp>
        <p:nvSpPr>
          <p:cNvPr id="30" name="Rectangle 29">
            <a:extLst>
              <a:ext uri="{FF2B5EF4-FFF2-40B4-BE49-F238E27FC236}">
                <a16:creationId xmlns:a16="http://schemas.microsoft.com/office/drawing/2014/main" id="{B4D6A895-85A1-405A-A77C-FC0B936A7404}"/>
              </a:ext>
            </a:extLst>
          </p:cNvPr>
          <p:cNvSpPr/>
          <p:nvPr/>
        </p:nvSpPr>
        <p:spPr>
          <a:xfrm>
            <a:off x="6096000" y="1540846"/>
            <a:ext cx="3553616" cy="384048"/>
          </a:xfrm>
          <a:prstGeom prst="rect">
            <a:avLst/>
          </a:prstGeom>
          <a:solidFill>
            <a:srgbClr val="422D7E"/>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lvl="0">
              <a:spcBef>
                <a:spcPts val="600"/>
              </a:spcBef>
              <a:spcAft>
                <a:spcPts val="0"/>
              </a:spcAft>
            </a:pPr>
            <a:r>
              <a:rPr lang="en-US" sz="1400" b="1" dirty="0">
                <a:solidFill>
                  <a:schemeClr val="bg1"/>
                </a:solidFill>
                <a:latin typeface="Arial" panose="020B0604020202020204" pitchFamily="34" charset="0"/>
                <a:ea typeface="Arial"/>
                <a:cs typeface="Arial" panose="020B0604020202020204" pitchFamily="34" charset="0"/>
                <a:sym typeface="Arial"/>
              </a:rPr>
              <a:t>PROVIDER EDUCATION &amp; ENGAGEMENT</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97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08BA5B-676E-9948-B1D6-63D54C8A0A81}"/>
              </a:ext>
            </a:extLst>
          </p:cNvPr>
          <p:cNvSpPr/>
          <p:nvPr/>
        </p:nvSpPr>
        <p:spPr>
          <a:xfrm>
            <a:off x="-12700" y="1073426"/>
            <a:ext cx="12230098" cy="5784574"/>
          </a:xfrm>
          <a:prstGeom prst="rect">
            <a:avLst/>
          </a:prstGeom>
          <a:gradFill>
            <a:gsLst>
              <a:gs pos="37000">
                <a:schemeClr val="accent1">
                  <a:lumMod val="0"/>
                  <a:lumOff val="100000"/>
                </a:schemeClr>
              </a:gs>
              <a:gs pos="100000">
                <a:schemeClr val="bg1">
                  <a:lumMod val="85000"/>
                </a:schemeClr>
              </a:gs>
            </a:gsLst>
            <a:lin ang="5400000" scaled="1"/>
            <a:tileRect/>
          </a:gra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DB13B6-B6BB-45DB-B2AE-770D584E22BA}"/>
              </a:ext>
            </a:extLst>
          </p:cNvPr>
          <p:cNvSpPr>
            <a:spLocks noGrp="1"/>
          </p:cNvSpPr>
          <p:nvPr>
            <p:ph sz="half" idx="1"/>
          </p:nvPr>
        </p:nvSpPr>
        <p:spPr>
          <a:xfrm>
            <a:off x="784487" y="1522718"/>
            <a:ext cx="5286113" cy="4507554"/>
          </a:xfrm>
          <a:ln>
            <a:noFill/>
          </a:ln>
        </p:spPr>
        <p:txBody>
          <a:bodyPr>
            <a:noAutofit/>
          </a:bodyPr>
          <a:lstStyle/>
          <a:p>
            <a:pPr marL="0" indent="0">
              <a:lnSpc>
                <a:spcPct val="100000"/>
              </a:lnSpc>
              <a:buNone/>
            </a:pPr>
            <a:r>
              <a:rPr lang="en-US" sz="2400" b="1" dirty="0">
                <a:solidFill>
                  <a:srgbClr val="002060"/>
                </a:solidFill>
                <a:latin typeface="Arial" panose="020B0604020202020204" pitchFamily="34" charset="0"/>
                <a:cs typeface="Arial" panose="020B0604020202020204" pitchFamily="34" charset="0"/>
              </a:rPr>
              <a:t>Delays in Diagnosis</a:t>
            </a:r>
            <a:br>
              <a:rPr lang="en-US" sz="1800" b="1" dirty="0">
                <a:solidFill>
                  <a:srgbClr val="002060"/>
                </a:solidFill>
                <a:latin typeface="Arial" panose="020B0604020202020204" pitchFamily="34" charset="0"/>
                <a:cs typeface="Arial" panose="020B0604020202020204" pitchFamily="34" charset="0"/>
              </a:rPr>
            </a:br>
            <a:r>
              <a:rPr lang="en-US" sz="1800" b="1" dirty="0">
                <a:solidFill>
                  <a:srgbClr val="002060"/>
                </a:solidFill>
                <a:latin typeface="Arial" panose="020B0604020202020204" pitchFamily="34" charset="0"/>
                <a:cs typeface="Arial" panose="020B0604020202020204" pitchFamily="34" charset="0"/>
              </a:rPr>
              <a:t> </a:t>
            </a:r>
          </a:p>
          <a:p>
            <a:pPr marL="331470" indent="-331470">
              <a:lnSpc>
                <a:spcPct val="100000"/>
              </a:lnSpc>
              <a:buFont typeface="+mj-lt"/>
              <a:buAutoNum type="arabicPeriod"/>
            </a:pPr>
            <a:r>
              <a:rPr lang="en-US" sz="1800" dirty="0">
                <a:latin typeface="Arial" panose="020B0604020202020204" pitchFamily="34" charset="0"/>
                <a:cs typeface="Arial" panose="020B0604020202020204" pitchFamily="34" charset="0"/>
              </a:rPr>
              <a:t>Family Health History:  Develop patient-oriented education media campaign to build awareness of the importance of family. </a:t>
            </a:r>
          </a:p>
          <a:p>
            <a:pPr marL="331470" indent="-331470">
              <a:lnSpc>
                <a:spcPct val="100000"/>
              </a:lnSpc>
              <a:buFont typeface="+mj-lt"/>
              <a:buAutoNum type="arabicPeriod"/>
            </a:pPr>
            <a:r>
              <a:rPr lang="en-US" sz="1800" dirty="0">
                <a:latin typeface="Arial" panose="020B0604020202020204" pitchFamily="34" charset="0"/>
                <a:cs typeface="Arial" panose="020B0604020202020204" pitchFamily="34" charset="0"/>
              </a:rPr>
              <a:t>Genetic Testing:  Develop patient education for genetic testing with multi-lingual materials to connect them with genetic counselors. </a:t>
            </a:r>
          </a:p>
          <a:p>
            <a:pPr marL="331470" indent="-331470">
              <a:lnSpc>
                <a:spcPct val="100000"/>
              </a:lnSpc>
              <a:buFont typeface="+mj-lt"/>
              <a:buAutoNum type="arabicPeriod"/>
            </a:pPr>
            <a:r>
              <a:rPr lang="en-US" sz="1800" dirty="0">
                <a:latin typeface="Arial" panose="020B0604020202020204" pitchFamily="34" charset="0"/>
                <a:cs typeface="Arial" panose="020B0604020202020204" pitchFamily="34" charset="0"/>
              </a:rPr>
              <a:t>Increasing Industry commitment : Develop an industry sign-on “pledge” to provide guidance for the healthcare industry on how to develop and deploy culturally sensitive and inclusive patient materials.</a:t>
            </a:r>
          </a:p>
        </p:txBody>
      </p:sp>
      <p:sp>
        <p:nvSpPr>
          <p:cNvPr id="4" name="Content Placeholder 3">
            <a:extLst>
              <a:ext uri="{FF2B5EF4-FFF2-40B4-BE49-F238E27FC236}">
                <a16:creationId xmlns:a16="http://schemas.microsoft.com/office/drawing/2014/main" id="{749F0361-9323-4E14-84F5-C1D59FA642EA}"/>
              </a:ext>
            </a:extLst>
          </p:cNvPr>
          <p:cNvSpPr>
            <a:spLocks noGrp="1"/>
          </p:cNvSpPr>
          <p:nvPr>
            <p:ph sz="half" idx="2"/>
          </p:nvPr>
        </p:nvSpPr>
        <p:spPr>
          <a:xfrm>
            <a:off x="6494245" y="1522718"/>
            <a:ext cx="5066483" cy="4839982"/>
          </a:xfrm>
          <a:ln>
            <a:noFill/>
          </a:ln>
        </p:spPr>
        <p:txBody>
          <a:bodyPr>
            <a:normAutofit/>
          </a:bodyPr>
          <a:lstStyle/>
          <a:p>
            <a:pPr marL="0" indent="0">
              <a:lnSpc>
                <a:spcPct val="120000"/>
              </a:lnSpc>
              <a:buNone/>
            </a:pPr>
            <a:r>
              <a:rPr lang="en-US" sz="2400" b="1" dirty="0">
                <a:solidFill>
                  <a:srgbClr val="002060"/>
                </a:solidFill>
                <a:latin typeface="Arial" panose="020B0604020202020204" pitchFamily="34" charset="0"/>
                <a:cs typeface="Arial" panose="020B0604020202020204" pitchFamily="34" charset="0"/>
              </a:rPr>
              <a:t>Research &amp; Clinical Trials  </a:t>
            </a:r>
          </a:p>
          <a:p>
            <a:pPr marL="0" indent="0">
              <a:lnSpc>
                <a:spcPct val="120000"/>
              </a:lnSpc>
              <a:buNone/>
            </a:pPr>
            <a:endParaRPr lang="en-US" sz="1800" b="1" dirty="0">
              <a:solidFill>
                <a:srgbClr val="002060"/>
              </a:solidFill>
              <a:latin typeface="Arial" panose="020B0604020202020204" pitchFamily="34" charset="0"/>
              <a:cs typeface="Arial" panose="020B0604020202020204" pitchFamily="34" charset="0"/>
            </a:endParaRPr>
          </a:p>
          <a:p>
            <a:pPr marL="274320" indent="-27432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Research, evaluate, and confirm the composition of the patient data base in rare disease clinical trials.</a:t>
            </a:r>
          </a:p>
          <a:p>
            <a:pPr marL="274320" indent="-27432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Increase the number of principal investigators/study coordinators of color by creating a R25 Grant Award and Program for young investigators.</a:t>
            </a:r>
          </a:p>
          <a:p>
            <a:pPr marL="274320" indent="-274320">
              <a:lnSpc>
                <a:spcPct val="100000"/>
              </a:lnSpc>
              <a:spcBef>
                <a:spcPts val="0"/>
              </a:spcBef>
              <a:buFont typeface="+mj-lt"/>
              <a:buAutoNum type="arabicPeriod"/>
            </a:pPr>
            <a:r>
              <a:rPr lang="en-US" sz="1800" dirty="0">
                <a:latin typeface="Arial" panose="020B0604020202020204" pitchFamily="34" charset="0"/>
                <a:cs typeface="Arial" panose="020B0604020202020204" pitchFamily="34" charset="0"/>
              </a:rPr>
              <a:t>Utilize </a:t>
            </a:r>
            <a:r>
              <a:rPr lang="en-US" sz="1800" dirty="0" err="1">
                <a:latin typeface="Arial" panose="020B0604020202020204" pitchFamily="34" charset="0"/>
                <a:cs typeface="Arial" panose="020B0604020202020204" pitchFamily="34" charset="0"/>
              </a:rPr>
              <a:t>BearGenes</a:t>
            </a:r>
            <a:r>
              <a:rPr lang="en-US" sz="1800" dirty="0">
                <a:latin typeface="Arial" panose="020B0604020202020204" pitchFamily="34" charset="0"/>
                <a:cs typeface="Arial" panose="020B0604020202020204" pitchFamily="34" charset="0"/>
              </a:rPr>
              <a:t> app to provide educational videos as a resource for patients regarding research and clinical trials.</a:t>
            </a:r>
          </a:p>
        </p:txBody>
      </p:sp>
      <p:pic>
        <p:nvPicPr>
          <p:cNvPr id="6" name="Picture 5">
            <a:extLst>
              <a:ext uri="{FF2B5EF4-FFF2-40B4-BE49-F238E27FC236}">
                <a16:creationId xmlns:a16="http://schemas.microsoft.com/office/drawing/2014/main" id="{7F7B1007-04FD-7940-9B29-B9DAE39BE958}"/>
              </a:ext>
            </a:extLst>
          </p:cNvPr>
          <p:cNvPicPr>
            <a:picLocks noChangeAspect="1"/>
          </p:cNvPicPr>
          <p:nvPr/>
        </p:nvPicPr>
        <p:blipFill>
          <a:blip r:embed="rId3"/>
          <a:srcRect/>
          <a:stretch>
            <a:fillRect/>
          </a:stretch>
        </p:blipFill>
        <p:spPr>
          <a:xfrm>
            <a:off x="-1" y="0"/>
            <a:ext cx="12230098" cy="1155700"/>
          </a:xfrm>
          <a:prstGeom prst="rect">
            <a:avLst/>
          </a:prstGeom>
        </p:spPr>
      </p:pic>
      <p:sp>
        <p:nvSpPr>
          <p:cNvPr id="7" name="TextBox 6">
            <a:extLst>
              <a:ext uri="{FF2B5EF4-FFF2-40B4-BE49-F238E27FC236}">
                <a16:creationId xmlns:a16="http://schemas.microsoft.com/office/drawing/2014/main" id="{72AEEEEA-83DF-4342-8058-E78B5F7886BD}"/>
              </a:ext>
            </a:extLst>
          </p:cNvPr>
          <p:cNvSpPr txBox="1"/>
          <p:nvPr/>
        </p:nvSpPr>
        <p:spPr>
          <a:xfrm>
            <a:off x="1741534" y="5982470"/>
            <a:ext cx="8192081" cy="461665"/>
          </a:xfrm>
          <a:prstGeom prst="rect">
            <a:avLst/>
          </a:prstGeom>
          <a:noFill/>
        </p:spPr>
        <p:txBody>
          <a:bodyPr wrap="square" rtlCol="0">
            <a:spAutoFit/>
          </a:bodyPr>
          <a:lstStyle/>
          <a:p>
            <a:pPr algn="ctr"/>
            <a:r>
              <a:rPr lang="en-US" sz="2400" b="1" dirty="0">
                <a:solidFill>
                  <a:srgbClr val="AC2376"/>
                </a:solidFill>
                <a:latin typeface="Arial" panose="020B0604020202020204" pitchFamily="34" charset="0"/>
                <a:cs typeface="Arial" panose="020B0604020202020204" pitchFamily="34" charset="0"/>
              </a:rPr>
              <a:t>Putting Money Where Our Collective Mouths Are</a:t>
            </a:r>
            <a:endParaRPr lang="en-US" dirty="0"/>
          </a:p>
        </p:txBody>
      </p:sp>
    </p:spTree>
    <p:extLst>
      <p:ext uri="{BB962C8B-B14F-4D97-AF65-F5344CB8AC3E}">
        <p14:creationId xmlns:p14="http://schemas.microsoft.com/office/powerpoint/2010/main" val="395951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939F83-6316-254D-BEB1-BA6B70ED6408}"/>
              </a:ext>
            </a:extLst>
          </p:cNvPr>
          <p:cNvSpPr/>
          <p:nvPr/>
        </p:nvSpPr>
        <p:spPr>
          <a:xfrm>
            <a:off x="-12700" y="1073426"/>
            <a:ext cx="12230098" cy="5784574"/>
          </a:xfrm>
          <a:prstGeom prst="rect">
            <a:avLst/>
          </a:prstGeom>
          <a:gradFill>
            <a:gsLst>
              <a:gs pos="37000">
                <a:schemeClr val="accent1">
                  <a:lumMod val="0"/>
                  <a:lumOff val="100000"/>
                </a:schemeClr>
              </a:gs>
              <a:gs pos="100000">
                <a:schemeClr val="bg1">
                  <a:lumMod val="85000"/>
                </a:schemeClr>
              </a:gs>
            </a:gsLst>
            <a:lin ang="5400000" scaled="1"/>
            <a:tileRect/>
          </a:gra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DB13B6-B6BB-45DB-B2AE-770D584E22BA}"/>
              </a:ext>
            </a:extLst>
          </p:cNvPr>
          <p:cNvSpPr>
            <a:spLocks noGrp="1"/>
          </p:cNvSpPr>
          <p:nvPr>
            <p:ph sz="half" idx="1"/>
          </p:nvPr>
        </p:nvSpPr>
        <p:spPr>
          <a:xfrm>
            <a:off x="825502" y="1495686"/>
            <a:ext cx="5168899" cy="4930513"/>
          </a:xfrm>
          <a:ln>
            <a:noFill/>
          </a:ln>
        </p:spPr>
        <p:txBody>
          <a:bodyPr>
            <a:noAutofit/>
          </a:bodyPr>
          <a:lstStyle/>
          <a:p>
            <a:pPr marL="0" indent="0">
              <a:lnSpc>
                <a:spcPct val="100000"/>
              </a:lnSpc>
              <a:buNone/>
            </a:pPr>
            <a:r>
              <a:rPr lang="en-US" sz="2400" b="1" dirty="0">
                <a:solidFill>
                  <a:srgbClr val="002060"/>
                </a:solidFill>
                <a:latin typeface="Arial" panose="020B0604020202020204" pitchFamily="34" charset="0"/>
                <a:cs typeface="Arial" panose="020B0604020202020204" pitchFamily="34" charset="0"/>
              </a:rPr>
              <a:t>Government Regulation, Legislation &amp; Policy  </a:t>
            </a:r>
          </a:p>
          <a:p>
            <a:pPr marL="0" indent="0">
              <a:lnSpc>
                <a:spcPct val="100000"/>
              </a:lnSpc>
              <a:buNone/>
            </a:pPr>
            <a:endParaRPr lang="en-US" sz="1800" b="1" dirty="0">
              <a:solidFill>
                <a:srgbClr val="002060"/>
              </a:solidFill>
              <a:latin typeface="Arial" panose="020B0604020202020204" pitchFamily="34" charset="0"/>
              <a:cs typeface="Arial" panose="020B0604020202020204" pitchFamily="34" charset="0"/>
            </a:endParaRPr>
          </a:p>
          <a:p>
            <a:pPr marL="274320" indent="-274320">
              <a:lnSpc>
                <a:spcPct val="100000"/>
              </a:lnSpc>
              <a:buFont typeface="+mj-lt"/>
              <a:buAutoNum type="arabicPeriod"/>
            </a:pPr>
            <a:r>
              <a:rPr lang="en-US" sz="1800" dirty="0">
                <a:latin typeface="Arial" panose="020B0604020202020204" pitchFamily="34" charset="0"/>
                <a:cs typeface="Arial" panose="020B0604020202020204" pitchFamily="34" charset="0"/>
              </a:rPr>
              <a:t>Develop clear and concise advocacy messaging for use in both the legislative and executive branch on our policy objectives and proposals. </a:t>
            </a:r>
          </a:p>
          <a:p>
            <a:pPr marL="274320" indent="-274320">
              <a:lnSpc>
                <a:spcPct val="100000"/>
              </a:lnSpc>
              <a:buFont typeface="+mj-lt"/>
              <a:buAutoNum type="arabicPeriod"/>
            </a:pPr>
            <a:r>
              <a:rPr lang="en-US" sz="1800" dirty="0">
                <a:latin typeface="Arial" panose="020B0604020202020204" pitchFamily="34" charset="0"/>
                <a:cs typeface="Arial" panose="020B0604020202020204" pitchFamily="34" charset="0"/>
              </a:rPr>
              <a:t>Schedule an RDDC virtual advocacy day on the Hill targeting 40-60 participants covering over 200 office visits.</a:t>
            </a:r>
          </a:p>
          <a:p>
            <a:pPr marL="274320" indent="-274320">
              <a:lnSpc>
                <a:spcPct val="100000"/>
              </a:lnSpc>
              <a:buFont typeface="+mj-lt"/>
              <a:buAutoNum type="arabicPeriod"/>
            </a:pPr>
            <a:r>
              <a:rPr lang="en-US" sz="1800" dirty="0">
                <a:latin typeface="Arial" panose="020B0604020202020204" pitchFamily="34" charset="0"/>
                <a:cs typeface="Arial" panose="020B0604020202020204" pitchFamily="34" charset="0"/>
              </a:rPr>
              <a:t>Track executive branch regulatory comments and draft and submit comments on behalf of RDDC.</a:t>
            </a:r>
          </a:p>
        </p:txBody>
      </p:sp>
      <p:sp>
        <p:nvSpPr>
          <p:cNvPr id="4" name="Content Placeholder 3">
            <a:extLst>
              <a:ext uri="{FF2B5EF4-FFF2-40B4-BE49-F238E27FC236}">
                <a16:creationId xmlns:a16="http://schemas.microsoft.com/office/drawing/2014/main" id="{749F0361-9323-4E14-84F5-C1D59FA642EA}"/>
              </a:ext>
            </a:extLst>
          </p:cNvPr>
          <p:cNvSpPr>
            <a:spLocks noGrp="1"/>
          </p:cNvSpPr>
          <p:nvPr>
            <p:ph sz="half" idx="2"/>
          </p:nvPr>
        </p:nvSpPr>
        <p:spPr>
          <a:xfrm>
            <a:off x="6515101" y="1495687"/>
            <a:ext cx="5168899" cy="4490776"/>
          </a:xfrm>
          <a:ln>
            <a:noFill/>
          </a:ln>
        </p:spPr>
        <p:txBody>
          <a:bodyPr>
            <a:noAutofit/>
          </a:bodyPr>
          <a:lstStyle/>
          <a:p>
            <a:pPr marL="0" indent="0">
              <a:lnSpc>
                <a:spcPct val="100000"/>
              </a:lnSpc>
              <a:buNone/>
            </a:pPr>
            <a:r>
              <a:rPr lang="en-US" sz="2400" b="1" dirty="0">
                <a:solidFill>
                  <a:srgbClr val="002060"/>
                </a:solidFill>
                <a:latin typeface="Arial" panose="020B0604020202020204" pitchFamily="34" charset="0"/>
                <a:cs typeface="Arial" panose="020B0604020202020204" pitchFamily="34" charset="0"/>
              </a:rPr>
              <a:t>Provider Education </a:t>
            </a:r>
          </a:p>
          <a:p>
            <a:pPr marL="0" indent="0">
              <a:lnSpc>
                <a:spcPct val="100000"/>
              </a:lnSpc>
              <a:buNone/>
            </a:pPr>
            <a:endParaRPr lang="en-US" sz="2400" b="1" dirty="0">
              <a:solidFill>
                <a:srgbClr val="002060"/>
              </a:solidFill>
              <a:latin typeface="Arial" panose="020B0604020202020204" pitchFamily="34" charset="0"/>
              <a:cs typeface="Arial" panose="020B0604020202020204" pitchFamily="34" charset="0"/>
            </a:endParaRPr>
          </a:p>
          <a:p>
            <a:pPr marL="331470" indent="-331470">
              <a:lnSpc>
                <a:spcPct val="100000"/>
              </a:lnSpc>
              <a:buFont typeface="+mj-lt"/>
              <a:buAutoNum type="arabicPeriod"/>
            </a:pPr>
            <a:r>
              <a:rPr lang="en-US" sz="1800" dirty="0">
                <a:latin typeface="Arial" panose="020B0604020202020204" pitchFamily="34" charset="0"/>
                <a:cs typeface="Arial" panose="020B0604020202020204" pitchFamily="34" charset="0"/>
              </a:rPr>
              <a:t>Develop healthcare provider cultural sensitivity/awareness/bias training for providers with CME accreditation.</a:t>
            </a:r>
          </a:p>
          <a:p>
            <a:pPr marL="331470" indent="-331470">
              <a:lnSpc>
                <a:spcPct val="100000"/>
              </a:lnSpc>
              <a:buFont typeface="+mj-lt"/>
              <a:buAutoNum type="arabicPeriod"/>
            </a:pPr>
            <a:r>
              <a:rPr lang="en-US" sz="1800" dirty="0">
                <a:latin typeface="Arial" panose="020B0604020202020204" pitchFamily="34" charset="0"/>
                <a:cs typeface="Arial" panose="020B0604020202020204" pitchFamily="34" charset="0"/>
              </a:rPr>
              <a:t>Create &amp; promote webinar series to increase medical student education/exposure to rare disease.</a:t>
            </a:r>
          </a:p>
          <a:p>
            <a:pPr marL="331470" indent="-331470">
              <a:lnSpc>
                <a:spcPct val="100000"/>
              </a:lnSpc>
              <a:buFont typeface="+mj-lt"/>
              <a:buAutoNum type="arabicPeriod"/>
            </a:pPr>
            <a:r>
              <a:rPr lang="en-US" sz="1800" dirty="0">
                <a:latin typeface="Arial" panose="020B0604020202020204" pitchFamily="34" charset="0"/>
                <a:cs typeface="Arial" panose="020B0604020202020204" pitchFamily="34" charset="0"/>
              </a:rPr>
              <a:t>Produce a pipeline initiative to increase people of color enrollment in medical schools.</a:t>
            </a:r>
          </a:p>
          <a:p>
            <a:pPr marL="331470" indent="-331470">
              <a:lnSpc>
                <a:spcPct val="100000"/>
              </a:lnSpc>
              <a:buFont typeface="+mj-lt"/>
              <a:buAutoNum type="arabicPeriod"/>
            </a:pPr>
            <a:r>
              <a:rPr lang="en-US" sz="1800" dirty="0">
                <a:latin typeface="Arial" panose="020B0604020202020204" pitchFamily="34" charset="0"/>
                <a:cs typeface="Arial" panose="020B0604020202020204" pitchFamily="34" charset="0"/>
              </a:rPr>
              <a:t>Create a communities of color rare disease fellowship program, beginning with 3 part-time fellows in December, 2021</a:t>
            </a:r>
          </a:p>
        </p:txBody>
      </p:sp>
      <p:pic>
        <p:nvPicPr>
          <p:cNvPr id="6" name="Picture 5">
            <a:extLst>
              <a:ext uri="{FF2B5EF4-FFF2-40B4-BE49-F238E27FC236}">
                <a16:creationId xmlns:a16="http://schemas.microsoft.com/office/drawing/2014/main" id="{9D869575-470C-C043-BA8D-08A766DA6CA2}"/>
              </a:ext>
            </a:extLst>
          </p:cNvPr>
          <p:cNvPicPr>
            <a:picLocks noChangeAspect="1"/>
          </p:cNvPicPr>
          <p:nvPr/>
        </p:nvPicPr>
        <p:blipFill>
          <a:blip r:embed="rId3"/>
          <a:srcRect/>
          <a:stretch>
            <a:fillRect/>
          </a:stretch>
        </p:blipFill>
        <p:spPr>
          <a:xfrm>
            <a:off x="-1" y="0"/>
            <a:ext cx="12230097" cy="1155700"/>
          </a:xfrm>
          <a:prstGeom prst="rect">
            <a:avLst/>
          </a:prstGeom>
        </p:spPr>
      </p:pic>
    </p:spTree>
    <p:extLst>
      <p:ext uri="{BB962C8B-B14F-4D97-AF65-F5344CB8AC3E}">
        <p14:creationId xmlns:p14="http://schemas.microsoft.com/office/powerpoint/2010/main" val="355797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3BBC0-FB11-0143-8FB8-3613F07C4770}"/>
              </a:ext>
            </a:extLst>
          </p:cNvPr>
          <p:cNvSpPr/>
          <p:nvPr/>
        </p:nvSpPr>
        <p:spPr>
          <a:xfrm>
            <a:off x="-12700" y="1073426"/>
            <a:ext cx="12230098" cy="5784574"/>
          </a:xfrm>
          <a:prstGeom prst="rect">
            <a:avLst/>
          </a:prstGeom>
          <a:gradFill>
            <a:gsLst>
              <a:gs pos="37000">
                <a:schemeClr val="accent1">
                  <a:lumMod val="0"/>
                  <a:lumOff val="100000"/>
                </a:schemeClr>
              </a:gs>
              <a:gs pos="100000">
                <a:schemeClr val="bg1">
                  <a:lumMod val="85000"/>
                </a:schemeClr>
              </a:gs>
            </a:gsLst>
            <a:lin ang="5400000" scaled="1"/>
            <a:tileRect/>
          </a:gra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DB13B6-B6BB-45DB-B2AE-770D584E22BA}"/>
              </a:ext>
            </a:extLst>
          </p:cNvPr>
          <p:cNvSpPr>
            <a:spLocks noGrp="1"/>
          </p:cNvSpPr>
          <p:nvPr>
            <p:ph sz="half" idx="1"/>
          </p:nvPr>
        </p:nvSpPr>
        <p:spPr>
          <a:xfrm>
            <a:off x="3551368" y="1920080"/>
            <a:ext cx="5089263" cy="4091265"/>
          </a:xfrm>
          <a:ln>
            <a:noFill/>
          </a:ln>
        </p:spPr>
        <p:txBody>
          <a:bodyPr>
            <a:normAutofit/>
          </a:bodyPr>
          <a:lstStyle/>
          <a:p>
            <a:pPr marL="0" indent="0">
              <a:buNone/>
            </a:pPr>
            <a:r>
              <a:rPr lang="en-US" sz="2400" b="1" dirty="0">
                <a:solidFill>
                  <a:srgbClr val="002060"/>
                </a:solidFill>
                <a:latin typeface="Arial" panose="020B0604020202020204" pitchFamily="34" charset="0"/>
                <a:cs typeface="Arial" panose="020B0604020202020204" pitchFamily="34" charset="0"/>
              </a:rPr>
              <a:t>Patient and Caregiver  </a:t>
            </a:r>
          </a:p>
          <a:p>
            <a:pPr marL="0" indent="0">
              <a:buNone/>
            </a:pPr>
            <a:endParaRPr lang="en-US" sz="2200" b="1" dirty="0">
              <a:solidFill>
                <a:srgbClr val="002060"/>
              </a:solidFill>
              <a:latin typeface="Arial" panose="020B0604020202020204" pitchFamily="34" charset="0"/>
              <a:cs typeface="Arial" panose="020B0604020202020204" pitchFamily="34" charset="0"/>
            </a:endParaRPr>
          </a:p>
          <a:p>
            <a:pPr marL="274320" indent="-274320">
              <a:lnSpc>
                <a:spcPct val="100000"/>
              </a:lnSpc>
              <a:buFont typeface="+mj-lt"/>
              <a:buAutoNum type="arabicPeriod"/>
            </a:pPr>
            <a:r>
              <a:rPr lang="en-US" sz="1800" dirty="0">
                <a:latin typeface="Arial" panose="020B0604020202020204" pitchFamily="34" charset="0"/>
                <a:cs typeface="Arial" panose="020B0604020202020204" pitchFamily="34" charset="0"/>
              </a:rPr>
              <a:t>Conduct an analysis on the needs of rare disease patients and caregivers of color to identify gaps in areas like healthcare access, patient/provider communications, and patient engagement.</a:t>
            </a:r>
          </a:p>
          <a:p>
            <a:pPr marL="274320" indent="-274320">
              <a:lnSpc>
                <a:spcPct val="100000"/>
              </a:lnSpc>
              <a:buFont typeface="+mj-lt"/>
              <a:buAutoNum type="arabicPeriod"/>
            </a:pPr>
            <a:r>
              <a:rPr lang="en-US" sz="1800" dirty="0">
                <a:latin typeface="Arial" panose="020B0604020202020204" pitchFamily="34" charset="0"/>
                <a:cs typeface="Arial" panose="020B0604020202020204" pitchFamily="34" charset="0"/>
              </a:rPr>
              <a:t>Conduct an audit and analysis of the current state and efforts of patient organizations in rare disease to improve patient outreach and communications to develop best practice tools.</a:t>
            </a: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57EE0566-0561-6A49-8B85-46402D883415}"/>
              </a:ext>
            </a:extLst>
          </p:cNvPr>
          <p:cNvPicPr>
            <a:picLocks noChangeAspect="1"/>
          </p:cNvPicPr>
          <p:nvPr/>
        </p:nvPicPr>
        <p:blipFill>
          <a:blip r:embed="rId3"/>
          <a:srcRect/>
          <a:stretch>
            <a:fillRect/>
          </a:stretch>
        </p:blipFill>
        <p:spPr>
          <a:xfrm>
            <a:off x="-1" y="0"/>
            <a:ext cx="12230097" cy="1155700"/>
          </a:xfrm>
          <a:prstGeom prst="rect">
            <a:avLst/>
          </a:prstGeom>
        </p:spPr>
      </p:pic>
    </p:spTree>
    <p:extLst>
      <p:ext uri="{BB962C8B-B14F-4D97-AF65-F5344CB8AC3E}">
        <p14:creationId xmlns:p14="http://schemas.microsoft.com/office/powerpoint/2010/main" val="4117125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C3E136-F714-4271-921E-7F24D6A82569}"/>
              </a:ext>
            </a:extLst>
          </p:cNvPr>
          <p:cNvSpPr txBox="1"/>
          <p:nvPr/>
        </p:nvSpPr>
        <p:spPr>
          <a:xfrm>
            <a:off x="0" y="1403034"/>
            <a:ext cx="12110224"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Key RDDC Coalition Meetings</a:t>
            </a:r>
          </a:p>
        </p:txBody>
      </p:sp>
      <p:pic>
        <p:nvPicPr>
          <p:cNvPr id="6" name="Picture 5">
            <a:extLst>
              <a:ext uri="{FF2B5EF4-FFF2-40B4-BE49-F238E27FC236}">
                <a16:creationId xmlns:a16="http://schemas.microsoft.com/office/drawing/2014/main" id="{F0539766-54CB-D14D-A312-6C62BD74FB25}"/>
              </a:ext>
            </a:extLst>
          </p:cNvPr>
          <p:cNvPicPr>
            <a:picLocks noChangeAspect="1"/>
          </p:cNvPicPr>
          <p:nvPr/>
        </p:nvPicPr>
        <p:blipFill>
          <a:blip r:embed="rId2"/>
          <a:srcRect/>
          <a:stretch>
            <a:fillRect/>
          </a:stretch>
        </p:blipFill>
        <p:spPr>
          <a:xfrm>
            <a:off x="0" y="0"/>
            <a:ext cx="12192000" cy="1155700"/>
          </a:xfrm>
          <a:prstGeom prst="rect">
            <a:avLst/>
          </a:prstGeom>
        </p:spPr>
      </p:pic>
      <p:pic>
        <p:nvPicPr>
          <p:cNvPr id="7" name="Picture 6" descr="A picture containing text, electronics&#10;&#10;Description automatically generated">
            <a:extLst>
              <a:ext uri="{FF2B5EF4-FFF2-40B4-BE49-F238E27FC236}">
                <a16:creationId xmlns:a16="http://schemas.microsoft.com/office/drawing/2014/main" id="{09376FB0-9B1C-7F4C-8DDF-8359A3B85731}"/>
              </a:ext>
            </a:extLst>
          </p:cNvPr>
          <p:cNvPicPr>
            <a:picLocks noChangeAspect="1"/>
          </p:cNvPicPr>
          <p:nvPr/>
        </p:nvPicPr>
        <p:blipFill>
          <a:blip r:embed="rId3"/>
          <a:srcRect/>
          <a:stretch>
            <a:fillRect/>
          </a:stretch>
        </p:blipFill>
        <p:spPr>
          <a:xfrm>
            <a:off x="7320809" y="2331267"/>
            <a:ext cx="2081218" cy="2696587"/>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C0EF88B3-00D2-D84B-8C9A-82563CBC94D4}"/>
              </a:ext>
            </a:extLst>
          </p:cNvPr>
          <p:cNvPicPr>
            <a:picLocks noChangeAspect="1"/>
          </p:cNvPicPr>
          <p:nvPr/>
        </p:nvPicPr>
        <p:blipFill>
          <a:blip r:embed="rId4"/>
          <a:srcRect/>
          <a:stretch>
            <a:fillRect/>
          </a:stretch>
        </p:blipFill>
        <p:spPr>
          <a:xfrm>
            <a:off x="9545123" y="2331268"/>
            <a:ext cx="2092868" cy="2674284"/>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CA72F38B-9A71-B34A-AFDC-0354B4A34431}"/>
              </a:ext>
            </a:extLst>
          </p:cNvPr>
          <p:cNvPicPr>
            <a:picLocks noChangeAspect="1"/>
          </p:cNvPicPr>
          <p:nvPr/>
        </p:nvPicPr>
        <p:blipFill>
          <a:blip r:embed="rId5"/>
          <a:srcRect/>
          <a:stretch>
            <a:fillRect/>
          </a:stretch>
        </p:blipFill>
        <p:spPr>
          <a:xfrm>
            <a:off x="5102604" y="2331267"/>
            <a:ext cx="2075109" cy="2685436"/>
          </a:xfrm>
          <a:prstGeom prst="rect">
            <a:avLst/>
          </a:prstGeom>
          <a:ln w="3175">
            <a:solidFill>
              <a:schemeClr val="tx1"/>
            </a:solidFill>
          </a:ln>
        </p:spPr>
      </p:pic>
      <p:pic>
        <p:nvPicPr>
          <p:cNvPr id="13" name="Picture 12">
            <a:extLst>
              <a:ext uri="{FF2B5EF4-FFF2-40B4-BE49-F238E27FC236}">
                <a16:creationId xmlns:a16="http://schemas.microsoft.com/office/drawing/2014/main" id="{CC0EA6AA-FA23-8644-86BA-B3AB66C23E92}"/>
              </a:ext>
            </a:extLst>
          </p:cNvPr>
          <p:cNvPicPr>
            <a:picLocks noChangeAspect="1"/>
          </p:cNvPicPr>
          <p:nvPr/>
        </p:nvPicPr>
        <p:blipFill>
          <a:blip r:embed="rId6"/>
          <a:srcRect/>
          <a:stretch>
            <a:fillRect/>
          </a:stretch>
        </p:blipFill>
        <p:spPr>
          <a:xfrm>
            <a:off x="2875781" y="2331268"/>
            <a:ext cx="2083726" cy="2685436"/>
          </a:xfrm>
          <a:prstGeom prst="rect">
            <a:avLst/>
          </a:prstGeom>
        </p:spPr>
      </p:pic>
      <p:pic>
        <p:nvPicPr>
          <p:cNvPr id="16" name="Picture 15" descr="A picture containing text, compact disk, laser&#10;&#10;Description automatically generated">
            <a:extLst>
              <a:ext uri="{FF2B5EF4-FFF2-40B4-BE49-F238E27FC236}">
                <a16:creationId xmlns:a16="http://schemas.microsoft.com/office/drawing/2014/main" id="{021916D1-1F04-B347-8CFF-3055EA808158}"/>
              </a:ext>
            </a:extLst>
          </p:cNvPr>
          <p:cNvPicPr>
            <a:picLocks noChangeAspect="1"/>
          </p:cNvPicPr>
          <p:nvPr/>
        </p:nvPicPr>
        <p:blipFill>
          <a:blip r:embed="rId7"/>
          <a:srcRect/>
          <a:stretch>
            <a:fillRect/>
          </a:stretch>
        </p:blipFill>
        <p:spPr>
          <a:xfrm>
            <a:off x="666191" y="2331267"/>
            <a:ext cx="2066493" cy="2674283"/>
          </a:xfrm>
          <a:prstGeom prst="rect">
            <a:avLst/>
          </a:prstGeom>
        </p:spPr>
      </p:pic>
      <p:sp>
        <p:nvSpPr>
          <p:cNvPr id="18" name="TextBox 17">
            <a:extLst>
              <a:ext uri="{FF2B5EF4-FFF2-40B4-BE49-F238E27FC236}">
                <a16:creationId xmlns:a16="http://schemas.microsoft.com/office/drawing/2014/main" id="{E121212A-73AC-4147-9F07-E62D041CB271}"/>
              </a:ext>
            </a:extLst>
          </p:cNvPr>
          <p:cNvSpPr txBox="1"/>
          <p:nvPr/>
        </p:nvSpPr>
        <p:spPr>
          <a:xfrm>
            <a:off x="666191" y="5112160"/>
            <a:ext cx="6511522" cy="276999"/>
          </a:xfrm>
          <a:prstGeom prst="rect">
            <a:avLst/>
          </a:prstGeom>
          <a:noFill/>
        </p:spPr>
        <p:txBody>
          <a:bodyPr wrap="square" rtlCol="0" anchor="t">
            <a:spAutoFit/>
          </a:bodyPr>
          <a:lstStyle/>
          <a:p>
            <a:pPr algn="ctr"/>
            <a:r>
              <a:rPr lang="en-US" sz="1200">
                <a:latin typeface="Arial" panose="020B0604020202020204" pitchFamily="34" charset="0"/>
                <a:cs typeface="Arial" panose="020B0604020202020204" pitchFamily="34" charset="0"/>
              </a:rPr>
              <a:t>RDDC Meetings 2020</a:t>
            </a:r>
          </a:p>
        </p:txBody>
      </p:sp>
      <p:sp>
        <p:nvSpPr>
          <p:cNvPr id="21" name="TextBox 20">
            <a:extLst>
              <a:ext uri="{FF2B5EF4-FFF2-40B4-BE49-F238E27FC236}">
                <a16:creationId xmlns:a16="http://schemas.microsoft.com/office/drawing/2014/main" id="{8DA70106-FA2F-7C41-B985-4C2D8E7FAB84}"/>
              </a:ext>
            </a:extLst>
          </p:cNvPr>
          <p:cNvSpPr txBox="1"/>
          <p:nvPr/>
        </p:nvSpPr>
        <p:spPr>
          <a:xfrm>
            <a:off x="7320809" y="5112160"/>
            <a:ext cx="4317182" cy="276999"/>
          </a:xfrm>
          <a:prstGeom prst="rect">
            <a:avLst/>
          </a:prstGeom>
          <a:noFill/>
        </p:spPr>
        <p:txBody>
          <a:bodyPr wrap="square" rtlCol="0" anchor="t">
            <a:spAutoFit/>
          </a:bodyPr>
          <a:lstStyle/>
          <a:p>
            <a:pPr algn="ctr"/>
            <a:r>
              <a:rPr lang="en-US" sz="1200">
                <a:latin typeface="Arial" panose="020B0604020202020204" pitchFamily="34" charset="0"/>
                <a:cs typeface="Arial" panose="020B0604020202020204" pitchFamily="34" charset="0"/>
              </a:rPr>
              <a:t>RDDC Meetings 2021</a:t>
            </a:r>
          </a:p>
        </p:txBody>
      </p:sp>
    </p:spTree>
    <p:extLst>
      <p:ext uri="{BB962C8B-B14F-4D97-AF65-F5344CB8AC3E}">
        <p14:creationId xmlns:p14="http://schemas.microsoft.com/office/powerpoint/2010/main" val="2921409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 close up of a logo&#10;&#10;Description automatically generated">
            <a:extLst>
              <a:ext uri="{FF2B5EF4-FFF2-40B4-BE49-F238E27FC236}">
                <a16:creationId xmlns:a16="http://schemas.microsoft.com/office/drawing/2014/main" id="{BFF58AA3-D56B-4CC5-A4A6-EF5CAAA744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a:extLst>
              <a:ext uri="{FF2B5EF4-FFF2-40B4-BE49-F238E27FC236}">
                <a16:creationId xmlns:a16="http://schemas.microsoft.com/office/drawing/2014/main" id="{16A11BDA-6F15-4622-951D-E4629E9F6B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1200" y="511175"/>
            <a:ext cx="3124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3">
            <a:extLst>
              <a:ext uri="{FF2B5EF4-FFF2-40B4-BE49-F238E27FC236}">
                <a16:creationId xmlns:a16="http://schemas.microsoft.com/office/drawing/2014/main" id="{5BC2B131-8B4F-4BF3-9F11-068A8BF8DA09}"/>
              </a:ext>
            </a:extLst>
          </p:cNvPr>
          <p:cNvSpPr txBox="1">
            <a:spLocks noChangeArrowheads="1"/>
          </p:cNvSpPr>
          <p:nvPr/>
        </p:nvSpPr>
        <p:spPr bwMode="auto">
          <a:xfrm>
            <a:off x="12700" y="2592388"/>
            <a:ext cx="121666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algn="ctr" eaLnBrk="1" hangingPunct="1">
              <a:spcBef>
                <a:spcPct val="0"/>
              </a:spcBef>
              <a:spcAft>
                <a:spcPts val="600"/>
              </a:spcAft>
              <a:buFontTx/>
              <a:buNone/>
            </a:pPr>
            <a:r>
              <a:rPr lang="en-US" altLang="en-US" dirty="0">
                <a:solidFill>
                  <a:schemeClr val="bg1"/>
                </a:solidFill>
                <a:latin typeface="Arial" panose="020B0604020202020204" pitchFamily="34" charset="0"/>
                <a:cs typeface="Arial" panose="020B0604020202020204" pitchFamily="34" charset="0"/>
              </a:rPr>
              <a:t>About Black Women’s Health Imperative</a:t>
            </a:r>
          </a:p>
        </p:txBody>
      </p:sp>
      <p:sp>
        <p:nvSpPr>
          <p:cNvPr id="13316" name="TextBox 4">
            <a:extLst>
              <a:ext uri="{FF2B5EF4-FFF2-40B4-BE49-F238E27FC236}">
                <a16:creationId xmlns:a16="http://schemas.microsoft.com/office/drawing/2014/main" id="{C23CD54A-955A-4677-AF07-EEA94AB8514A}"/>
              </a:ext>
            </a:extLst>
          </p:cNvPr>
          <p:cNvSpPr txBox="1">
            <a:spLocks noChangeArrowheads="1"/>
          </p:cNvSpPr>
          <p:nvPr/>
        </p:nvSpPr>
        <p:spPr bwMode="auto">
          <a:xfrm>
            <a:off x="2593182" y="3382963"/>
            <a:ext cx="6980237" cy="204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eaLnBrk="1" hangingPunct="1">
              <a:lnSpc>
                <a:spcPts val="2220"/>
              </a:lnSpc>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The Black Women's Health Imperative (BWHI) is the only national non-profit organization dedicated to advancing health equity and social justice for Black women, across the lifespan, through policy, advocacy, education, research, and leadership development. The organization identifies the most pressing health issues that affect the nation's 22 million Black women and girls and invests in the best of the best strategies and organizations that accomplish its goals. </a:t>
            </a:r>
          </a:p>
        </p:txBody>
      </p:sp>
      <p:sp>
        <p:nvSpPr>
          <p:cNvPr id="6" name="Slide Number Placeholder 5">
            <a:extLst>
              <a:ext uri="{FF2B5EF4-FFF2-40B4-BE49-F238E27FC236}">
                <a16:creationId xmlns:a16="http://schemas.microsoft.com/office/drawing/2014/main" id="{676AAC7C-580E-F041-BCED-AA233CDF68D7}"/>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2</a:t>
            </a:fld>
            <a:endParaRPr lang="en-US" dirty="0"/>
          </a:p>
        </p:txBody>
      </p:sp>
    </p:spTree>
    <p:extLst>
      <p:ext uri="{BB962C8B-B14F-4D97-AF65-F5344CB8AC3E}">
        <p14:creationId xmlns:p14="http://schemas.microsoft.com/office/powerpoint/2010/main" val="1218937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4" name="Picture 13" descr="A picture containing wine, glasses, accessory&#10;&#10;Description automatically generated">
            <a:extLst>
              <a:ext uri="{FF2B5EF4-FFF2-40B4-BE49-F238E27FC236}">
                <a16:creationId xmlns:a16="http://schemas.microsoft.com/office/drawing/2014/main" id="{E746F428-65FE-B646-831A-06B77794EF87}"/>
              </a:ext>
            </a:extLst>
          </p:cNvPr>
          <p:cNvPicPr>
            <a:picLocks noChangeAspect="1"/>
          </p:cNvPicPr>
          <p:nvPr/>
        </p:nvPicPr>
        <p:blipFill>
          <a:blip r:embed="rId3">
            <a:alphaModFix amt="28000"/>
          </a:blip>
          <a:stretch>
            <a:fillRect/>
          </a:stretch>
        </p:blipFill>
        <p:spPr>
          <a:xfrm>
            <a:off x="-7309" y="747713"/>
            <a:ext cx="12192000" cy="6096000"/>
          </a:xfrm>
          <a:prstGeom prst="rect">
            <a:avLst/>
          </a:prstGeom>
          <a:effectLst/>
        </p:spPr>
      </p:pic>
      <p:sp>
        <p:nvSpPr>
          <p:cNvPr id="91" name="Google Shape;91;p17"/>
          <p:cNvSpPr txBox="1">
            <a:spLocks noGrp="1"/>
          </p:cNvSpPr>
          <p:nvPr>
            <p:ph type="body" idx="1"/>
          </p:nvPr>
        </p:nvSpPr>
        <p:spPr>
          <a:xfrm>
            <a:off x="5487870" y="1816674"/>
            <a:ext cx="5722959" cy="4555200"/>
          </a:xfrm>
          <a:prstGeom prst="rect">
            <a:avLst/>
          </a:prstGeom>
        </p:spPr>
        <p:txBody>
          <a:bodyPr spcFirstLastPara="1" wrap="square" lIns="121900" tIns="121900" rIns="121900" bIns="121900" anchor="ctr" anchorCtr="0">
            <a:noAutofit/>
          </a:bodyPr>
          <a:lstStyle/>
          <a:p>
            <a:pPr marL="152396" lvl="0" indent="0">
              <a:spcAft>
                <a:spcPts val="1200"/>
              </a:spcAft>
              <a:buNone/>
            </a:pPr>
            <a:r>
              <a:rPr lang="en-US" sz="1600" dirty="0">
                <a:latin typeface="Arial" panose="020B0604020202020204" pitchFamily="34" charset="0"/>
                <a:cs typeface="Arial" panose="020B0604020202020204" pitchFamily="34" charset="0"/>
              </a:rPr>
              <a:t>The RDDC released its 2021 Action Plan entitled </a:t>
            </a:r>
            <a:br>
              <a:rPr lang="en-US" sz="1600"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Charting the Path Forward for Equity in Rare Diseases</a:t>
            </a:r>
            <a:r>
              <a:rPr lang="en-US" sz="1200" dirty="0">
                <a:latin typeface="Arial" panose="020B0604020202020204" pitchFamily="34" charset="0"/>
                <a:cs typeface="Arial" panose="020B0604020202020204" pitchFamily="34" charset="0"/>
              </a:rPr>
              <a:t>.</a:t>
            </a:r>
          </a:p>
          <a:p>
            <a:pPr marL="152396" lvl="0" indent="0">
              <a:spcAft>
                <a:spcPts val="1200"/>
              </a:spcAft>
              <a:buNone/>
            </a:pPr>
            <a:r>
              <a:rPr lang="en-US" sz="1200" dirty="0">
                <a:latin typeface="Arial" panose="020B0604020202020204" pitchFamily="34" charset="0"/>
                <a:cs typeface="Arial" panose="020B0604020202020204" pitchFamily="34" charset="0"/>
              </a:rPr>
              <a:t>The RDDC's Steering Committee undertook a 6-month study to assess the most pressing challenges faced by people of color with rare disease and identify potential solutions. </a:t>
            </a:r>
          </a:p>
          <a:p>
            <a:pPr marL="152396" lvl="0" indent="0">
              <a:spcAft>
                <a:spcPts val="600"/>
              </a:spcAft>
              <a:buNone/>
            </a:pPr>
            <a:r>
              <a:rPr lang="en-US" sz="1200" dirty="0">
                <a:latin typeface="Arial" panose="020B0604020202020204" pitchFamily="34" charset="0"/>
                <a:cs typeface="Arial" panose="020B0604020202020204" pitchFamily="34" charset="0"/>
              </a:rPr>
              <a:t>RDDC identified more than 75 recommendations, 11 were prioritized, that cut across the four key areas of focus </a:t>
            </a:r>
          </a:p>
          <a:p>
            <a:pPr marL="487650" lvl="1" indent="-240443">
              <a:lnSpc>
                <a:spcPct val="100000"/>
              </a:lnSpc>
              <a:spcBef>
                <a:spcPts val="0"/>
              </a:spcBef>
              <a:spcAft>
                <a:spcPts val="600"/>
              </a:spcAft>
              <a:buFont typeface="Wingdings" pitchFamily="2" charset="2"/>
              <a:buChar char="§"/>
            </a:pPr>
            <a:r>
              <a:rPr lang="en-US" sz="1200" dirty="0">
                <a:latin typeface="Arial" panose="020B0604020202020204" pitchFamily="34" charset="0"/>
                <a:cs typeface="Arial" panose="020B0604020202020204" pitchFamily="34" charset="0"/>
              </a:rPr>
              <a:t>Correcting delays in diagnosis and treatment</a:t>
            </a:r>
          </a:p>
          <a:p>
            <a:pPr marL="487650" lvl="1" indent="-240443">
              <a:lnSpc>
                <a:spcPct val="100000"/>
              </a:lnSpc>
              <a:spcBef>
                <a:spcPts val="0"/>
              </a:spcBef>
              <a:spcAft>
                <a:spcPts val="600"/>
              </a:spcAft>
              <a:buFont typeface="Wingdings" pitchFamily="2" charset="2"/>
              <a:buChar char="§"/>
            </a:pPr>
            <a:r>
              <a:rPr lang="en-US" sz="1200" dirty="0">
                <a:latin typeface="Arial" panose="020B0604020202020204" pitchFamily="34" charset="0"/>
                <a:cs typeface="Arial" panose="020B0604020202020204" pitchFamily="34" charset="0"/>
              </a:rPr>
              <a:t>Improving patient and provider education and engagement </a:t>
            </a:r>
          </a:p>
          <a:p>
            <a:pPr marL="487650" lvl="1" indent="-240443">
              <a:lnSpc>
                <a:spcPct val="100000"/>
              </a:lnSpc>
              <a:spcBef>
                <a:spcPts val="0"/>
              </a:spcBef>
              <a:spcAft>
                <a:spcPts val="600"/>
              </a:spcAft>
              <a:buFont typeface="Wingdings" pitchFamily="2" charset="2"/>
              <a:buChar char="§"/>
            </a:pPr>
            <a:r>
              <a:rPr lang="en-US" sz="1200" dirty="0">
                <a:latin typeface="Arial" panose="020B0604020202020204" pitchFamily="34" charset="0"/>
                <a:cs typeface="Arial" panose="020B0604020202020204" pitchFamily="34" charset="0"/>
              </a:rPr>
              <a:t>Improving the state of research and clinical trials </a:t>
            </a:r>
          </a:p>
          <a:p>
            <a:pPr marL="487650" lvl="1" indent="-240443">
              <a:lnSpc>
                <a:spcPct val="100000"/>
              </a:lnSpc>
              <a:spcBef>
                <a:spcPts val="0"/>
              </a:spcBef>
              <a:spcAft>
                <a:spcPts val="600"/>
              </a:spcAft>
              <a:buFont typeface="Wingdings" pitchFamily="2" charset="2"/>
              <a:buChar char="§"/>
            </a:pPr>
            <a:r>
              <a:rPr lang="en-US" sz="1200" dirty="0">
                <a:latin typeface="Arial" panose="020B0604020202020204" pitchFamily="34" charset="0"/>
                <a:cs typeface="Arial" panose="020B0604020202020204" pitchFamily="34" charset="0"/>
              </a:rPr>
              <a:t>Advocating for government policy </a:t>
            </a:r>
          </a:p>
          <a:p>
            <a:pPr marL="152396" lvl="0" indent="0">
              <a:spcAft>
                <a:spcPts val="1200"/>
              </a:spcAft>
              <a:buNone/>
            </a:pPr>
            <a:r>
              <a:rPr lang="en-US" sz="1200" dirty="0">
                <a:latin typeface="Arial" panose="020B0604020202020204" pitchFamily="34" charset="0"/>
                <a:cs typeface="Arial" panose="020B0604020202020204" pitchFamily="34" charset="0"/>
              </a:rPr>
              <a:t>The 11 recommendations form a preliminary roadmap to guide the Coalition’s 2021 advocacy work. For each recommendation, RDDC has outlined concrete steps to make meaningful progress in 2021.</a:t>
            </a:r>
          </a:p>
          <a:p>
            <a:pPr marL="152396" lvl="0" indent="0">
              <a:spcAft>
                <a:spcPts val="1200"/>
              </a:spcAft>
              <a:buNone/>
            </a:pPr>
            <a:r>
              <a:rPr lang="en-US" sz="1200" dirty="0">
                <a:latin typeface="Arial" panose="020B0604020202020204" pitchFamily="34" charset="0"/>
                <a:cs typeface="Arial" panose="020B0604020202020204" pitchFamily="34" charset="0"/>
              </a:rPr>
              <a:t>These specific actionable efforts will directly address many of the social determinants of health with a focused eye toward improving health and reducing longstanding disparities in health care for people of color with rare diseases. </a:t>
            </a:r>
          </a:p>
          <a:p>
            <a:pPr marL="0" indent="0">
              <a:spcAft>
                <a:spcPts val="2133"/>
              </a:spcAft>
              <a:buNone/>
            </a:pPr>
            <a:endParaRPr sz="14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E2941EA-B609-0E47-BD3F-D31B4F27F1A1}"/>
              </a:ext>
            </a:extLst>
          </p:cNvPr>
          <p:cNvPicPr>
            <a:picLocks noChangeAspect="1"/>
          </p:cNvPicPr>
          <p:nvPr/>
        </p:nvPicPr>
        <p:blipFill>
          <a:blip r:embed="rId4"/>
          <a:stretch>
            <a:fillRect/>
          </a:stretch>
        </p:blipFill>
        <p:spPr>
          <a:xfrm>
            <a:off x="2781288" y="196296"/>
            <a:ext cx="626652" cy="626652"/>
          </a:xfrm>
          <a:prstGeom prst="rect">
            <a:avLst/>
          </a:prstGeom>
        </p:spPr>
      </p:pic>
      <p:sp>
        <p:nvSpPr>
          <p:cNvPr id="12" name="Rectangle 11">
            <a:extLst>
              <a:ext uri="{FF2B5EF4-FFF2-40B4-BE49-F238E27FC236}">
                <a16:creationId xmlns:a16="http://schemas.microsoft.com/office/drawing/2014/main" id="{A635F4E5-DB0C-724C-A000-E8F0FA0157A0}"/>
              </a:ext>
            </a:extLst>
          </p:cNvPr>
          <p:cNvSpPr/>
          <p:nvPr/>
        </p:nvSpPr>
        <p:spPr>
          <a:xfrm>
            <a:off x="0" y="0"/>
            <a:ext cx="12206614"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Google Shape;90;p17"/>
          <p:cNvSpPr txBox="1">
            <a:spLocks noGrp="1"/>
          </p:cNvSpPr>
          <p:nvPr>
            <p:ph type="title"/>
          </p:nvPr>
        </p:nvSpPr>
        <p:spPr>
          <a:xfrm>
            <a:off x="-14613" y="265215"/>
            <a:ext cx="12206613" cy="763600"/>
          </a:xfrm>
          <a:prstGeom prst="rect">
            <a:avLst/>
          </a:prstGeom>
        </p:spPr>
        <p:txBody>
          <a:bodyPr spcFirstLastPara="1" wrap="square" lIns="121900" tIns="121900" rIns="121900" bIns="121900" anchor="t" anchorCtr="0">
            <a:noAutofit/>
          </a:bodyPr>
          <a:lstStyle/>
          <a:p>
            <a:pPr algn="ctr"/>
            <a:r>
              <a:rPr lang="en-US" sz="3600" dirty="0">
                <a:solidFill>
                  <a:schemeClr val="bg1"/>
                </a:solidFill>
                <a:latin typeface="Arial" panose="020B0604020202020204" pitchFamily="34" charset="0"/>
                <a:cs typeface="Arial" panose="020B0604020202020204" pitchFamily="34" charset="0"/>
              </a:rPr>
              <a:t>RDDC Action Plan </a:t>
            </a:r>
            <a:endParaRPr sz="3600" dirty="0">
              <a:solidFill>
                <a:schemeClr val="bg1"/>
              </a:solidFill>
              <a:latin typeface="Arial" panose="020B0604020202020204" pitchFamily="34" charset="0"/>
              <a:cs typeface="Arial" panose="020B0604020202020204" pitchFamily="34" charset="0"/>
            </a:endParaRPr>
          </a:p>
          <a:p>
            <a:pPr algn="ctr"/>
            <a:endParaRPr b="1" dirty="0"/>
          </a:p>
        </p:txBody>
      </p:sp>
      <p:sp>
        <p:nvSpPr>
          <p:cNvPr id="13" name="Slide Number Placeholder 5">
            <a:extLst>
              <a:ext uri="{FF2B5EF4-FFF2-40B4-BE49-F238E27FC236}">
                <a16:creationId xmlns:a16="http://schemas.microsoft.com/office/drawing/2014/main" id="{AFB99298-9BD8-F149-87EC-90AC1B6E79C5}"/>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20</a:t>
            </a:fld>
            <a:endParaRPr lang="en-US" dirty="0"/>
          </a:p>
        </p:txBody>
      </p:sp>
      <p:pic>
        <p:nvPicPr>
          <p:cNvPr id="17" name="Picture 2">
            <a:extLst>
              <a:ext uri="{FF2B5EF4-FFF2-40B4-BE49-F238E27FC236}">
                <a16:creationId xmlns:a16="http://schemas.microsoft.com/office/drawing/2014/main" id="{664BB805-C152-0847-9234-1BAA89FEC5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background pattern&#10;&#10;Description automatically generated">
            <a:extLst>
              <a:ext uri="{FF2B5EF4-FFF2-40B4-BE49-F238E27FC236}">
                <a16:creationId xmlns:a16="http://schemas.microsoft.com/office/drawing/2014/main" id="{F89FFA05-CAAC-E343-B58D-022530A62058}"/>
              </a:ext>
            </a:extLst>
          </p:cNvPr>
          <p:cNvPicPr>
            <a:picLocks noChangeAspect="1"/>
          </p:cNvPicPr>
          <p:nvPr/>
        </p:nvPicPr>
        <p:blipFill>
          <a:blip r:embed="rId6"/>
          <a:stretch>
            <a:fillRect/>
          </a:stretch>
        </p:blipFill>
        <p:spPr>
          <a:xfrm>
            <a:off x="1331876" y="1293910"/>
            <a:ext cx="3923882" cy="50779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7292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9" name="Picture 18" descr="A picture containing wine, glasses, accessory&#10;&#10;Description automatically generated">
            <a:extLst>
              <a:ext uri="{FF2B5EF4-FFF2-40B4-BE49-F238E27FC236}">
                <a16:creationId xmlns:a16="http://schemas.microsoft.com/office/drawing/2014/main" id="{33589003-D536-F34D-856F-35D3C94A8A8E}"/>
              </a:ext>
            </a:extLst>
          </p:cNvPr>
          <p:cNvPicPr>
            <a:picLocks noChangeAspect="1"/>
          </p:cNvPicPr>
          <p:nvPr/>
        </p:nvPicPr>
        <p:blipFill>
          <a:blip r:embed="rId3">
            <a:alphaModFix amt="28000"/>
          </a:blip>
          <a:stretch>
            <a:fillRect/>
          </a:stretch>
        </p:blipFill>
        <p:spPr>
          <a:xfrm>
            <a:off x="-7309" y="762000"/>
            <a:ext cx="12192000" cy="6096000"/>
          </a:xfrm>
          <a:prstGeom prst="rect">
            <a:avLst/>
          </a:prstGeom>
          <a:effectLst/>
        </p:spPr>
      </p:pic>
      <p:sp>
        <p:nvSpPr>
          <p:cNvPr id="12" name="Rectangle 11">
            <a:extLst>
              <a:ext uri="{FF2B5EF4-FFF2-40B4-BE49-F238E27FC236}">
                <a16:creationId xmlns:a16="http://schemas.microsoft.com/office/drawing/2014/main" id="{A635F4E5-DB0C-724C-A000-E8F0FA0157A0}"/>
              </a:ext>
            </a:extLst>
          </p:cNvPr>
          <p:cNvSpPr/>
          <p:nvPr/>
        </p:nvSpPr>
        <p:spPr>
          <a:xfrm>
            <a:off x="-14615" y="-5522"/>
            <a:ext cx="12206614"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Google Shape;90;p17"/>
          <p:cNvSpPr txBox="1">
            <a:spLocks noGrp="1"/>
          </p:cNvSpPr>
          <p:nvPr>
            <p:ph type="title"/>
          </p:nvPr>
        </p:nvSpPr>
        <p:spPr>
          <a:xfrm>
            <a:off x="-14615" y="225438"/>
            <a:ext cx="12206613" cy="763600"/>
          </a:xfrm>
          <a:prstGeom prst="rect">
            <a:avLst/>
          </a:prstGeom>
        </p:spPr>
        <p:txBody>
          <a:bodyPr spcFirstLastPara="1" wrap="square" lIns="121900" tIns="121900" rIns="121900" bIns="121900" anchor="t" anchorCtr="0">
            <a:noAutofit/>
          </a:bodyPr>
          <a:lstStyle/>
          <a:p>
            <a:pPr algn="ctr"/>
            <a:r>
              <a:rPr lang="en-US" sz="3600" dirty="0">
                <a:solidFill>
                  <a:schemeClr val="bg1"/>
                </a:solidFill>
                <a:latin typeface="Arial" panose="020B0604020202020204" pitchFamily="34" charset="0"/>
                <a:cs typeface="Arial" panose="020B0604020202020204" pitchFamily="34" charset="0"/>
              </a:rPr>
              <a:t>RDDC Launch Event</a:t>
            </a:r>
            <a:endParaRPr sz="3600" b="1" dirty="0"/>
          </a:p>
        </p:txBody>
      </p:sp>
      <p:sp>
        <p:nvSpPr>
          <p:cNvPr id="13" name="Slide Number Placeholder 5">
            <a:extLst>
              <a:ext uri="{FF2B5EF4-FFF2-40B4-BE49-F238E27FC236}">
                <a16:creationId xmlns:a16="http://schemas.microsoft.com/office/drawing/2014/main" id="{AFB99298-9BD8-F149-87EC-90AC1B6E79C5}"/>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21</a:t>
            </a:fld>
            <a:endParaRPr lang="en-US" dirty="0"/>
          </a:p>
        </p:txBody>
      </p:sp>
      <p:pic>
        <p:nvPicPr>
          <p:cNvPr id="17" name="Picture 2">
            <a:extLst>
              <a:ext uri="{FF2B5EF4-FFF2-40B4-BE49-F238E27FC236}">
                <a16:creationId xmlns:a16="http://schemas.microsoft.com/office/drawing/2014/main" id="{664BB805-C152-0847-9234-1BAA89FEC5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raphical user interface, application&#10;&#10;Description automatically generated">
            <a:extLst>
              <a:ext uri="{FF2B5EF4-FFF2-40B4-BE49-F238E27FC236}">
                <a16:creationId xmlns:a16="http://schemas.microsoft.com/office/drawing/2014/main" id="{FB5C0D9F-A54E-E847-8DFE-DAFA056DF113}"/>
              </a:ext>
            </a:extLst>
          </p:cNvPr>
          <p:cNvPicPr>
            <a:picLocks noChangeAspect="1"/>
          </p:cNvPicPr>
          <p:nvPr/>
        </p:nvPicPr>
        <p:blipFill>
          <a:blip r:embed="rId5"/>
          <a:stretch>
            <a:fillRect/>
          </a:stretch>
        </p:blipFill>
        <p:spPr>
          <a:xfrm>
            <a:off x="1154365" y="1400671"/>
            <a:ext cx="4689450" cy="4689450"/>
          </a:xfrm>
          <a:prstGeom prst="rect">
            <a:avLst/>
          </a:prstGeom>
          <a:effectLst>
            <a:outerShdw blurRad="50800" dist="38100" dir="2700000" algn="tl" rotWithShape="0">
              <a:prstClr val="black">
                <a:alpha val="40000"/>
              </a:prstClr>
            </a:outerShdw>
          </a:effectLst>
        </p:spPr>
      </p:pic>
      <p:pic>
        <p:nvPicPr>
          <p:cNvPr id="14" name="Picture 13" descr="Graphical user interface, website&#10;&#10;Description automatically generated">
            <a:extLst>
              <a:ext uri="{FF2B5EF4-FFF2-40B4-BE49-F238E27FC236}">
                <a16:creationId xmlns:a16="http://schemas.microsoft.com/office/drawing/2014/main" id="{ED74994B-6C52-FF42-A2F3-B48DC95891C7}"/>
              </a:ext>
            </a:extLst>
          </p:cNvPr>
          <p:cNvPicPr>
            <a:picLocks noChangeAspect="1"/>
          </p:cNvPicPr>
          <p:nvPr/>
        </p:nvPicPr>
        <p:blipFill>
          <a:blip r:embed="rId6"/>
          <a:stretch>
            <a:fillRect/>
          </a:stretch>
        </p:blipFill>
        <p:spPr>
          <a:xfrm>
            <a:off x="6317082" y="1394792"/>
            <a:ext cx="4701208" cy="4701208"/>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8593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CBE01B-0713-45DF-B0D3-1F3813349E62}"/>
              </a:ext>
            </a:extLst>
          </p:cNvPr>
          <p:cNvSpPr/>
          <p:nvPr/>
        </p:nvSpPr>
        <p:spPr>
          <a:xfrm>
            <a:off x="4774098" y="2551837"/>
            <a:ext cx="2631103" cy="1754326"/>
          </a:xfrm>
          <a:prstGeom prst="rect">
            <a:avLst/>
          </a:prstGeom>
        </p:spPr>
        <p:txBody>
          <a:bodyPr wrap="square">
            <a:spAutoFit/>
          </a:bodyPr>
          <a:lstStyle/>
          <a:p>
            <a:r>
              <a:rPr lang="en-US">
                <a:solidFill>
                  <a:srgbClr val="000000"/>
                </a:solidFill>
                <a:latin typeface="Arial" panose="020B0604020202020204" pitchFamily="34" charset="0"/>
              </a:rPr>
              <a:t>We continue to compile </a:t>
            </a:r>
            <a:r>
              <a:rPr lang="en-US" b="1">
                <a:solidFill>
                  <a:srgbClr val="422D7E"/>
                </a:solidFill>
                <a:latin typeface="Arial" panose="020B0604020202020204" pitchFamily="34" charset="0"/>
              </a:rPr>
              <a:t>Rare Disease Fact Sheets </a:t>
            </a:r>
            <a:r>
              <a:rPr lang="en-US">
                <a:solidFill>
                  <a:srgbClr val="000000"/>
                </a:solidFill>
                <a:latin typeface="Arial" panose="020B0604020202020204" pitchFamily="34" charset="0"/>
              </a:rPr>
              <a:t>showcasing the inequities communities of color face with respect to rare disease.</a:t>
            </a:r>
            <a:endParaRPr lang="en-US"/>
          </a:p>
        </p:txBody>
      </p:sp>
      <p:pic>
        <p:nvPicPr>
          <p:cNvPr id="6" name="Picture 5">
            <a:extLst>
              <a:ext uri="{FF2B5EF4-FFF2-40B4-BE49-F238E27FC236}">
                <a16:creationId xmlns:a16="http://schemas.microsoft.com/office/drawing/2014/main" id="{9CCF0A69-A958-884A-8153-411E3C7A81C6}"/>
              </a:ext>
            </a:extLst>
          </p:cNvPr>
          <p:cNvPicPr>
            <a:picLocks noChangeAspect="1"/>
          </p:cNvPicPr>
          <p:nvPr/>
        </p:nvPicPr>
        <p:blipFill>
          <a:blip r:embed="rId3"/>
          <a:srcRect/>
          <a:stretch>
            <a:fillRect/>
          </a:stretch>
        </p:blipFill>
        <p:spPr>
          <a:xfrm>
            <a:off x="0" y="0"/>
            <a:ext cx="12192000" cy="1155700"/>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6B23540E-CE58-5B4B-A45F-914627E83829}"/>
              </a:ext>
            </a:extLst>
          </p:cNvPr>
          <p:cNvPicPr>
            <a:picLocks noChangeAspect="1"/>
          </p:cNvPicPr>
          <p:nvPr/>
        </p:nvPicPr>
        <p:blipFill>
          <a:blip r:embed="rId4"/>
          <a:srcRect/>
          <a:stretch>
            <a:fillRect/>
          </a:stretch>
        </p:blipFill>
        <p:spPr>
          <a:xfrm>
            <a:off x="1046775" y="1464200"/>
            <a:ext cx="3618508" cy="4682776"/>
          </a:xfrm>
          <a:prstGeom prst="rect">
            <a:avLst/>
          </a:prstGeom>
          <a:ln w="3175">
            <a:solidFill>
              <a:schemeClr val="tx1"/>
            </a:solidFill>
          </a:ln>
          <a:effectLst>
            <a:outerShdw blurRad="50800" dist="38100" dir="2700000" algn="tl" rotWithShape="0">
              <a:prstClr val="black">
                <a:alpha val="40000"/>
              </a:prstClr>
            </a:outerShdw>
          </a:effectLst>
        </p:spPr>
      </p:pic>
      <p:pic>
        <p:nvPicPr>
          <p:cNvPr id="10" name="Picture 9" descr="Graphical user interface, application, Teams&#10;&#10;Description automatically generated">
            <a:extLst>
              <a:ext uri="{FF2B5EF4-FFF2-40B4-BE49-F238E27FC236}">
                <a16:creationId xmlns:a16="http://schemas.microsoft.com/office/drawing/2014/main" id="{95666AE9-AE99-0C43-ABA3-4A555D91131D}"/>
              </a:ext>
            </a:extLst>
          </p:cNvPr>
          <p:cNvPicPr>
            <a:picLocks noChangeAspect="1"/>
          </p:cNvPicPr>
          <p:nvPr/>
        </p:nvPicPr>
        <p:blipFill>
          <a:blip r:embed="rId5"/>
          <a:srcRect/>
          <a:stretch>
            <a:fillRect/>
          </a:stretch>
        </p:blipFill>
        <p:spPr>
          <a:xfrm>
            <a:off x="7479094" y="1464200"/>
            <a:ext cx="3624724" cy="469081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3527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picture containing text, scoreboard&#10;&#10;Description automatically generated">
            <a:extLst>
              <a:ext uri="{FF2B5EF4-FFF2-40B4-BE49-F238E27FC236}">
                <a16:creationId xmlns:a16="http://schemas.microsoft.com/office/drawing/2014/main" id="{7BF2379A-7E13-44CB-8835-41A5E7AB9D28}"/>
              </a:ext>
            </a:extLst>
          </p:cNvPr>
          <p:cNvPicPr>
            <a:picLocks noGrp="1" noChangeAspect="1" noChangeArrowheads="1"/>
          </p:cNvPicPr>
          <p:nvPr>
            <p:ph sz="half" idx="1"/>
          </p:nvPr>
        </p:nvPicPr>
        <p:blipFill>
          <a:blip r:embed="rId2"/>
          <a:srcRect/>
          <a:stretch>
            <a:fillRect/>
          </a:stretch>
        </p:blipFill>
        <p:spPr>
          <a:xfrm>
            <a:off x="875018" y="1419355"/>
            <a:ext cx="4839982" cy="50734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eople crossing a street in a city&#10;&#10;Description automatically generated with low confidence">
            <a:extLst>
              <a:ext uri="{FF2B5EF4-FFF2-40B4-BE49-F238E27FC236}">
                <a16:creationId xmlns:a16="http://schemas.microsoft.com/office/drawing/2014/main" id="{40795475-E4E3-450B-8A78-2FF82FE937BC}"/>
              </a:ext>
            </a:extLst>
          </p:cNvPr>
          <p:cNvPicPr>
            <a:picLocks noGrp="1" noChangeAspect="1" noChangeArrowheads="1"/>
          </p:cNvPicPr>
          <p:nvPr>
            <p:ph sz="half" idx="2"/>
          </p:nvPr>
        </p:nvPicPr>
        <p:blipFill>
          <a:blip r:embed="rId3"/>
          <a:srcRect/>
          <a:stretch>
            <a:fillRect/>
          </a:stretch>
        </p:blipFill>
        <p:spPr>
          <a:xfrm>
            <a:off x="6089650" y="2851727"/>
            <a:ext cx="5467350" cy="3641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A5B4AE-F053-4CC4-8618-F7BCBD1F1425}"/>
              </a:ext>
            </a:extLst>
          </p:cNvPr>
          <p:cNvSpPr txBox="1"/>
          <p:nvPr/>
        </p:nvSpPr>
        <p:spPr>
          <a:xfrm>
            <a:off x="6089649" y="1821049"/>
            <a:ext cx="5467349" cy="1200329"/>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Commemorating Rare Disease Day 2021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RDDC Billboard in Times Square, New York City</a:t>
            </a:r>
          </a:p>
          <a:p>
            <a:br>
              <a:rPr lang="en-US"/>
            </a:br>
            <a:endParaRPr lang="en-US"/>
          </a:p>
        </p:txBody>
      </p:sp>
      <p:pic>
        <p:nvPicPr>
          <p:cNvPr id="6" name="Picture 5">
            <a:extLst>
              <a:ext uri="{FF2B5EF4-FFF2-40B4-BE49-F238E27FC236}">
                <a16:creationId xmlns:a16="http://schemas.microsoft.com/office/drawing/2014/main" id="{DCE281B1-B9C6-E741-B4ED-1D68B8DA137C}"/>
              </a:ext>
            </a:extLst>
          </p:cNvPr>
          <p:cNvPicPr>
            <a:picLocks noChangeAspect="1"/>
          </p:cNvPicPr>
          <p:nvPr/>
        </p:nvPicPr>
        <p:blipFill>
          <a:blip r:embed="rId4"/>
          <a:srcRect/>
          <a:stretch>
            <a:fillRect/>
          </a:stretch>
        </p:blipFill>
        <p:spPr>
          <a:xfrm>
            <a:off x="0" y="0"/>
            <a:ext cx="12192000" cy="1155700"/>
          </a:xfrm>
          <a:prstGeom prst="rect">
            <a:avLst/>
          </a:prstGeom>
        </p:spPr>
      </p:pic>
    </p:spTree>
    <p:extLst>
      <p:ext uri="{BB962C8B-B14F-4D97-AF65-F5344CB8AC3E}">
        <p14:creationId xmlns:p14="http://schemas.microsoft.com/office/powerpoint/2010/main" val="2826512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6" name="Picture 15" descr="A picture containing wine, glasses, accessory&#10;&#10;Description automatically generated">
            <a:extLst>
              <a:ext uri="{FF2B5EF4-FFF2-40B4-BE49-F238E27FC236}">
                <a16:creationId xmlns:a16="http://schemas.microsoft.com/office/drawing/2014/main" id="{BA0BAE15-3F39-D549-8A95-4B4601169370}"/>
              </a:ext>
            </a:extLst>
          </p:cNvPr>
          <p:cNvPicPr>
            <a:picLocks noChangeAspect="1"/>
          </p:cNvPicPr>
          <p:nvPr/>
        </p:nvPicPr>
        <p:blipFill>
          <a:blip r:embed="rId3">
            <a:alphaModFix amt="28000"/>
          </a:blip>
          <a:stretch>
            <a:fillRect/>
          </a:stretch>
        </p:blipFill>
        <p:spPr>
          <a:xfrm>
            <a:off x="-21921" y="759587"/>
            <a:ext cx="12192000" cy="6096000"/>
          </a:xfrm>
          <a:prstGeom prst="rect">
            <a:avLst/>
          </a:prstGeom>
          <a:effectLst/>
        </p:spPr>
      </p:pic>
      <p:pic>
        <p:nvPicPr>
          <p:cNvPr id="18" name="Picture 17">
            <a:extLst>
              <a:ext uri="{FF2B5EF4-FFF2-40B4-BE49-F238E27FC236}">
                <a16:creationId xmlns:a16="http://schemas.microsoft.com/office/drawing/2014/main" id="{7E2941EA-B609-0E47-BD3F-D31B4F27F1A1}"/>
              </a:ext>
            </a:extLst>
          </p:cNvPr>
          <p:cNvPicPr>
            <a:picLocks noChangeAspect="1"/>
          </p:cNvPicPr>
          <p:nvPr/>
        </p:nvPicPr>
        <p:blipFill>
          <a:blip r:embed="rId4"/>
          <a:stretch>
            <a:fillRect/>
          </a:stretch>
        </p:blipFill>
        <p:spPr>
          <a:xfrm>
            <a:off x="2781288" y="196296"/>
            <a:ext cx="626652" cy="626652"/>
          </a:xfrm>
          <a:prstGeom prst="rect">
            <a:avLst/>
          </a:prstGeom>
        </p:spPr>
      </p:pic>
      <p:sp>
        <p:nvSpPr>
          <p:cNvPr id="12" name="Rectangle 11">
            <a:extLst>
              <a:ext uri="{FF2B5EF4-FFF2-40B4-BE49-F238E27FC236}">
                <a16:creationId xmlns:a16="http://schemas.microsoft.com/office/drawing/2014/main" id="{A635F4E5-DB0C-724C-A000-E8F0FA0157A0}"/>
              </a:ext>
            </a:extLst>
          </p:cNvPr>
          <p:cNvSpPr/>
          <p:nvPr/>
        </p:nvSpPr>
        <p:spPr>
          <a:xfrm>
            <a:off x="0" y="43"/>
            <a:ext cx="12206614"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Google Shape;90;p17"/>
          <p:cNvSpPr txBox="1">
            <a:spLocks noGrp="1"/>
          </p:cNvSpPr>
          <p:nvPr>
            <p:ph type="title"/>
          </p:nvPr>
        </p:nvSpPr>
        <p:spPr>
          <a:xfrm>
            <a:off x="-14613" y="272090"/>
            <a:ext cx="12206613" cy="763600"/>
          </a:xfrm>
          <a:prstGeom prst="rect">
            <a:avLst/>
          </a:prstGeom>
        </p:spPr>
        <p:txBody>
          <a:bodyPr spcFirstLastPara="1" wrap="square" lIns="121900" tIns="121900" rIns="121900" bIns="121900" anchor="t" anchorCtr="0">
            <a:noAutofit/>
          </a:bodyPr>
          <a:lstStyle/>
          <a:p>
            <a:pPr algn="ctr"/>
            <a:r>
              <a:rPr lang="en-US" sz="3600" dirty="0">
                <a:solidFill>
                  <a:schemeClr val="bg1"/>
                </a:solidFill>
                <a:latin typeface="Arial" panose="020B0604020202020204" pitchFamily="34" charset="0"/>
                <a:cs typeface="Arial" panose="020B0604020202020204" pitchFamily="34" charset="0"/>
              </a:rPr>
              <a:t>RDDC Website</a:t>
            </a:r>
            <a:endParaRPr sz="3600" dirty="0">
              <a:solidFill>
                <a:schemeClr val="bg1"/>
              </a:solidFill>
              <a:latin typeface="Arial" panose="020B0604020202020204" pitchFamily="34" charset="0"/>
              <a:cs typeface="Arial" panose="020B0604020202020204" pitchFamily="34" charset="0"/>
            </a:endParaRPr>
          </a:p>
          <a:p>
            <a:pPr algn="ctr"/>
            <a:endParaRPr b="1" dirty="0"/>
          </a:p>
        </p:txBody>
      </p:sp>
      <p:sp>
        <p:nvSpPr>
          <p:cNvPr id="13" name="Slide Number Placeholder 5">
            <a:extLst>
              <a:ext uri="{FF2B5EF4-FFF2-40B4-BE49-F238E27FC236}">
                <a16:creationId xmlns:a16="http://schemas.microsoft.com/office/drawing/2014/main" id="{AFB99298-9BD8-F149-87EC-90AC1B6E79C5}"/>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24</a:t>
            </a:fld>
            <a:endParaRPr lang="en-US" dirty="0"/>
          </a:p>
        </p:txBody>
      </p:sp>
      <p:pic>
        <p:nvPicPr>
          <p:cNvPr id="17" name="Picture 2">
            <a:extLst>
              <a:ext uri="{FF2B5EF4-FFF2-40B4-BE49-F238E27FC236}">
                <a16:creationId xmlns:a16="http://schemas.microsoft.com/office/drawing/2014/main" id="{664BB805-C152-0847-9234-1BAA89FEC5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0AE5C6C5-A5DE-124F-A56A-8D1E5BAC8B87}"/>
              </a:ext>
            </a:extLst>
          </p:cNvPr>
          <p:cNvSpPr>
            <a:spLocks noGrp="1"/>
          </p:cNvSpPr>
          <p:nvPr>
            <p:ph type="body" idx="1"/>
          </p:nvPr>
        </p:nvSpPr>
        <p:spPr>
          <a:xfrm>
            <a:off x="685366" y="1975709"/>
            <a:ext cx="3941635" cy="4555200"/>
          </a:xfrm>
        </p:spPr>
        <p:txBody>
          <a:bodyPr/>
          <a:lstStyle/>
          <a:p>
            <a:pPr marL="152396" lvl="0" indent="0">
              <a:lnSpc>
                <a:spcPct val="100000"/>
              </a:lnSpc>
              <a:buNone/>
              <a:defRPr/>
            </a:pPr>
            <a:r>
              <a:rPr lang="en-US" sz="2000" dirty="0">
                <a:latin typeface="Arial" panose="020B0604020202020204" pitchFamily="34" charset="0"/>
                <a:cs typeface="Arial" panose="020B0604020202020204" pitchFamily="34" charset="0"/>
              </a:rPr>
              <a:t>The Rare Disease Diversity Coalition Website. This site serves  as a digital hub to enable us to share resources, promote human interest stories, provide updates on the work of the Coalition and solicit support. </a:t>
            </a:r>
          </a:p>
          <a:p>
            <a:pPr marL="152396" lvl="0" indent="0" algn="ctr">
              <a:lnSpc>
                <a:spcPct val="100000"/>
              </a:lnSpc>
              <a:buNone/>
              <a:defRPr/>
            </a:pPr>
            <a:endParaRPr lang="en-US" sz="2000" dirty="0">
              <a:latin typeface="Arial" panose="020B0604020202020204" pitchFamily="34" charset="0"/>
              <a:cs typeface="Arial" panose="020B0604020202020204" pitchFamily="34" charset="0"/>
            </a:endParaRPr>
          </a:p>
          <a:p>
            <a:pPr marL="152396" lvl="0" indent="0">
              <a:lnSpc>
                <a:spcPct val="100000"/>
              </a:lnSpc>
              <a:buNone/>
              <a:defRPr/>
            </a:pPr>
            <a:r>
              <a:rPr lang="en-US" sz="2000" b="1" dirty="0" err="1">
                <a:solidFill>
                  <a:srgbClr val="422D7E"/>
                </a:solidFill>
                <a:latin typeface="Arial" panose="020B0604020202020204" pitchFamily="34" charset="0"/>
                <a:cs typeface="Arial" panose="020B0604020202020204" pitchFamily="34" charset="0"/>
              </a:rPr>
              <a:t>RareDiseaseDiversity.org</a:t>
            </a:r>
            <a:endParaRPr lang="en-US" sz="2000" b="1" dirty="0">
              <a:solidFill>
                <a:srgbClr val="422D7E"/>
              </a:solidFill>
              <a:latin typeface="Arial" panose="020B0604020202020204" pitchFamily="34" charset="0"/>
              <a:cs typeface="Arial" panose="020B0604020202020204" pitchFamily="34" charset="0"/>
            </a:endParaRPr>
          </a:p>
          <a:p>
            <a:endParaRPr lang="en-US" dirty="0"/>
          </a:p>
        </p:txBody>
      </p:sp>
      <p:pic>
        <p:nvPicPr>
          <p:cNvPr id="14" name="Picture 13">
            <a:extLst>
              <a:ext uri="{FF2B5EF4-FFF2-40B4-BE49-F238E27FC236}">
                <a16:creationId xmlns:a16="http://schemas.microsoft.com/office/drawing/2014/main" id="{3A0C066B-3078-9440-9D2C-A2277193C362}"/>
              </a:ext>
            </a:extLst>
          </p:cNvPr>
          <p:cNvPicPr>
            <a:picLocks noChangeAspect="1"/>
          </p:cNvPicPr>
          <p:nvPr/>
        </p:nvPicPr>
        <p:blipFill>
          <a:blip r:embed="rId6"/>
          <a:stretch>
            <a:fillRect/>
          </a:stretch>
        </p:blipFill>
        <p:spPr>
          <a:xfrm>
            <a:off x="4926285" y="1507118"/>
            <a:ext cx="6148569" cy="432889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612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raphical user interface&#10;&#10;Description automatically generated">
            <a:extLst>
              <a:ext uri="{FF2B5EF4-FFF2-40B4-BE49-F238E27FC236}">
                <a16:creationId xmlns:a16="http://schemas.microsoft.com/office/drawing/2014/main" id="{EBDD2718-22BC-4893-A5D3-8584038BB4EC}"/>
              </a:ext>
            </a:extLst>
          </p:cNvPr>
          <p:cNvPicPr>
            <a:picLocks noGrp="1" noChangeAspect="1" noChangeArrowheads="1"/>
          </p:cNvPicPr>
          <p:nvPr>
            <p:ph sz="half" idx="1"/>
          </p:nvPr>
        </p:nvPicPr>
        <p:blipFill>
          <a:blip r:embed="rId2"/>
          <a:srcRect/>
          <a:stretch>
            <a:fillRect/>
          </a:stretch>
        </p:blipFill>
        <p:spPr>
          <a:xfrm>
            <a:off x="1121227" y="2507629"/>
            <a:ext cx="6567883" cy="3689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0" name="Picture 4" descr="A picture containing text, newspaper, screenshot&#10;&#10;Description automatically generated">
            <a:extLst>
              <a:ext uri="{FF2B5EF4-FFF2-40B4-BE49-F238E27FC236}">
                <a16:creationId xmlns:a16="http://schemas.microsoft.com/office/drawing/2014/main" id="{536BEB8E-592B-4B2D-88DF-84A2F44DFEDA}"/>
              </a:ext>
            </a:extLst>
          </p:cNvPr>
          <p:cNvPicPr>
            <a:picLocks noGrp="1" noChangeAspect="1" noChangeArrowheads="1"/>
          </p:cNvPicPr>
          <p:nvPr>
            <p:ph sz="half" idx="2"/>
          </p:nvPr>
        </p:nvPicPr>
        <p:blipFill>
          <a:blip r:embed="rId3"/>
          <a:srcRect/>
          <a:stretch>
            <a:fillRect/>
          </a:stretch>
        </p:blipFill>
        <p:spPr>
          <a:xfrm>
            <a:off x="8089116" y="1384655"/>
            <a:ext cx="2558223" cy="50923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AD3E33-D419-4001-9257-68CFE8F7CCAD}"/>
              </a:ext>
            </a:extLst>
          </p:cNvPr>
          <p:cNvSpPr txBox="1"/>
          <p:nvPr/>
        </p:nvSpPr>
        <p:spPr>
          <a:xfrm>
            <a:off x="1121227" y="1818449"/>
            <a:ext cx="6435273"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Early activities included print ads to broaden our outreach</a:t>
            </a:r>
          </a:p>
        </p:txBody>
      </p:sp>
      <p:pic>
        <p:nvPicPr>
          <p:cNvPr id="6" name="Picture 5">
            <a:extLst>
              <a:ext uri="{FF2B5EF4-FFF2-40B4-BE49-F238E27FC236}">
                <a16:creationId xmlns:a16="http://schemas.microsoft.com/office/drawing/2014/main" id="{9558F81C-BA5D-4C47-AC37-9717E9956C82}"/>
              </a:ext>
            </a:extLst>
          </p:cNvPr>
          <p:cNvPicPr>
            <a:picLocks noChangeAspect="1"/>
          </p:cNvPicPr>
          <p:nvPr/>
        </p:nvPicPr>
        <p:blipFill>
          <a:blip r:embed="rId4"/>
          <a:srcRect/>
          <a:stretch>
            <a:fillRect/>
          </a:stretch>
        </p:blipFill>
        <p:spPr>
          <a:xfrm>
            <a:off x="0" y="0"/>
            <a:ext cx="12192000" cy="1155700"/>
          </a:xfrm>
          <a:prstGeom prst="rect">
            <a:avLst/>
          </a:prstGeom>
        </p:spPr>
      </p:pic>
    </p:spTree>
    <p:extLst>
      <p:ext uri="{BB962C8B-B14F-4D97-AF65-F5344CB8AC3E}">
        <p14:creationId xmlns:p14="http://schemas.microsoft.com/office/powerpoint/2010/main" val="183813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12" name="Rectangle 11">
            <a:extLst>
              <a:ext uri="{FF2B5EF4-FFF2-40B4-BE49-F238E27FC236}">
                <a16:creationId xmlns:a16="http://schemas.microsoft.com/office/drawing/2014/main" id="{A635F4E5-DB0C-724C-A000-E8F0FA0157A0}"/>
              </a:ext>
            </a:extLst>
          </p:cNvPr>
          <p:cNvSpPr/>
          <p:nvPr/>
        </p:nvSpPr>
        <p:spPr>
          <a:xfrm>
            <a:off x="0" y="0"/>
            <a:ext cx="12206614"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Google Shape;90;p17"/>
          <p:cNvSpPr txBox="1">
            <a:spLocks noGrp="1"/>
          </p:cNvSpPr>
          <p:nvPr>
            <p:ph type="title"/>
          </p:nvPr>
        </p:nvSpPr>
        <p:spPr>
          <a:xfrm>
            <a:off x="-14615" y="266688"/>
            <a:ext cx="12206613" cy="763600"/>
          </a:xfrm>
          <a:prstGeom prst="rect">
            <a:avLst/>
          </a:prstGeom>
        </p:spPr>
        <p:txBody>
          <a:bodyPr spcFirstLastPara="1" wrap="square" lIns="121900" tIns="121900" rIns="121900" bIns="121900" anchor="t" anchorCtr="0">
            <a:noAutofit/>
          </a:bodyPr>
          <a:lstStyle/>
          <a:p>
            <a:pPr algn="ctr"/>
            <a:r>
              <a:rPr lang="en-US" sz="3600" dirty="0">
                <a:solidFill>
                  <a:schemeClr val="bg1"/>
                </a:solidFill>
                <a:latin typeface="Arial" panose="020B0604020202020204" pitchFamily="34" charset="0"/>
                <a:cs typeface="Arial" panose="020B0604020202020204" pitchFamily="34" charset="0"/>
              </a:rPr>
              <a:t>Social Media Content + Engagement </a:t>
            </a:r>
            <a:br>
              <a:rPr lang="en-US" sz="3600" dirty="0">
                <a:solidFill>
                  <a:schemeClr val="bg1"/>
                </a:solidFill>
                <a:latin typeface="Arial" panose="020B0604020202020204" pitchFamily="34" charset="0"/>
                <a:cs typeface="Arial" panose="020B0604020202020204" pitchFamily="34" charset="0"/>
              </a:rPr>
            </a:br>
            <a:endParaRPr b="1" dirty="0"/>
          </a:p>
        </p:txBody>
      </p:sp>
      <p:sp>
        <p:nvSpPr>
          <p:cNvPr id="13" name="Slide Number Placeholder 5">
            <a:extLst>
              <a:ext uri="{FF2B5EF4-FFF2-40B4-BE49-F238E27FC236}">
                <a16:creationId xmlns:a16="http://schemas.microsoft.com/office/drawing/2014/main" id="{AFB99298-9BD8-F149-87EC-90AC1B6E79C5}"/>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26</a:t>
            </a:fld>
            <a:endParaRPr lang="en-US" dirty="0"/>
          </a:p>
        </p:txBody>
      </p:sp>
      <p:pic>
        <p:nvPicPr>
          <p:cNvPr id="23" name="Picture 2">
            <a:extLst>
              <a:ext uri="{FF2B5EF4-FFF2-40B4-BE49-F238E27FC236}">
                <a16:creationId xmlns:a16="http://schemas.microsoft.com/office/drawing/2014/main" id="{904596C5-F784-E147-A626-E5BDC32ED7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 clothing&#10;&#10;Description automatically generated">
            <a:extLst>
              <a:ext uri="{FF2B5EF4-FFF2-40B4-BE49-F238E27FC236}">
                <a16:creationId xmlns:a16="http://schemas.microsoft.com/office/drawing/2014/main" id="{74833808-E7BE-1542-8076-4330B0472494}"/>
              </a:ext>
            </a:extLst>
          </p:cNvPr>
          <p:cNvPicPr>
            <a:picLocks noChangeAspect="1"/>
          </p:cNvPicPr>
          <p:nvPr/>
        </p:nvPicPr>
        <p:blipFill>
          <a:blip r:embed="rId4"/>
          <a:stretch>
            <a:fillRect/>
          </a:stretch>
        </p:blipFill>
        <p:spPr>
          <a:xfrm>
            <a:off x="264882" y="1527267"/>
            <a:ext cx="1471273" cy="147127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BE9425C-9977-DA47-81E7-6BB21EAFA20B}"/>
              </a:ext>
            </a:extLst>
          </p:cNvPr>
          <p:cNvPicPr>
            <a:picLocks noChangeAspect="1"/>
          </p:cNvPicPr>
          <p:nvPr/>
        </p:nvPicPr>
        <p:blipFill>
          <a:blip r:embed="rId5"/>
          <a:stretch>
            <a:fillRect/>
          </a:stretch>
        </p:blipFill>
        <p:spPr>
          <a:xfrm>
            <a:off x="1928691" y="1527267"/>
            <a:ext cx="1467711" cy="1467711"/>
          </a:xfrm>
          <a:prstGeom prst="rect">
            <a:avLst/>
          </a:prstGeom>
        </p:spPr>
      </p:pic>
      <p:pic>
        <p:nvPicPr>
          <p:cNvPr id="7" name="Picture 6" descr="A person wearing a white lab coat and stethoscope&#10;&#10;Description automatically generated with medium confidence">
            <a:extLst>
              <a:ext uri="{FF2B5EF4-FFF2-40B4-BE49-F238E27FC236}">
                <a16:creationId xmlns:a16="http://schemas.microsoft.com/office/drawing/2014/main" id="{A033F811-721C-8841-BDB9-952106489640}"/>
              </a:ext>
            </a:extLst>
          </p:cNvPr>
          <p:cNvPicPr>
            <a:picLocks noChangeAspect="1"/>
          </p:cNvPicPr>
          <p:nvPr/>
        </p:nvPicPr>
        <p:blipFill>
          <a:blip r:embed="rId6"/>
          <a:stretch>
            <a:fillRect/>
          </a:stretch>
        </p:blipFill>
        <p:spPr>
          <a:xfrm>
            <a:off x="3588938" y="1527267"/>
            <a:ext cx="1465949" cy="1465949"/>
          </a:xfrm>
          <a:prstGeom prst="rect">
            <a:avLst/>
          </a:prstGeom>
        </p:spPr>
      </p:pic>
      <p:pic>
        <p:nvPicPr>
          <p:cNvPr id="17" name="Picture 16" descr="Graphical user interface, website&#10;&#10;Description automatically generated">
            <a:extLst>
              <a:ext uri="{FF2B5EF4-FFF2-40B4-BE49-F238E27FC236}">
                <a16:creationId xmlns:a16="http://schemas.microsoft.com/office/drawing/2014/main" id="{EB4F1F7F-D0B4-074A-9BAE-302EDDC6DF8C}"/>
              </a:ext>
            </a:extLst>
          </p:cNvPr>
          <p:cNvPicPr>
            <a:picLocks noChangeAspect="1"/>
          </p:cNvPicPr>
          <p:nvPr/>
        </p:nvPicPr>
        <p:blipFill>
          <a:blip r:embed="rId7"/>
          <a:stretch>
            <a:fillRect/>
          </a:stretch>
        </p:blipFill>
        <p:spPr>
          <a:xfrm>
            <a:off x="5247423" y="1527267"/>
            <a:ext cx="1467867" cy="1467867"/>
          </a:xfrm>
          <a:prstGeom prst="rect">
            <a:avLst/>
          </a:prstGeom>
        </p:spPr>
      </p:pic>
      <p:pic>
        <p:nvPicPr>
          <p:cNvPr id="29" name="Picture 28" descr="A picture containing text, cellphone, phone, screenshot&#10;&#10;Description automatically generated">
            <a:extLst>
              <a:ext uri="{FF2B5EF4-FFF2-40B4-BE49-F238E27FC236}">
                <a16:creationId xmlns:a16="http://schemas.microsoft.com/office/drawing/2014/main" id="{48247BD1-FCBE-7445-9E46-096F4CCF6111}"/>
              </a:ext>
            </a:extLst>
          </p:cNvPr>
          <p:cNvPicPr>
            <a:picLocks noChangeAspect="1"/>
          </p:cNvPicPr>
          <p:nvPr/>
        </p:nvPicPr>
        <p:blipFill>
          <a:blip r:embed="rId8"/>
          <a:stretch>
            <a:fillRect/>
          </a:stretch>
        </p:blipFill>
        <p:spPr>
          <a:xfrm>
            <a:off x="6907826" y="1527267"/>
            <a:ext cx="1489622" cy="1489622"/>
          </a:xfrm>
          <a:prstGeom prst="rect">
            <a:avLst/>
          </a:prstGeom>
        </p:spPr>
      </p:pic>
      <p:pic>
        <p:nvPicPr>
          <p:cNvPr id="31" name="Picture 30" descr="Graphical user interface&#10;&#10;Description automatically generated">
            <a:extLst>
              <a:ext uri="{FF2B5EF4-FFF2-40B4-BE49-F238E27FC236}">
                <a16:creationId xmlns:a16="http://schemas.microsoft.com/office/drawing/2014/main" id="{A5C3E706-8069-F34D-976D-0884A93E510D}"/>
              </a:ext>
            </a:extLst>
          </p:cNvPr>
          <p:cNvPicPr>
            <a:picLocks noChangeAspect="1"/>
          </p:cNvPicPr>
          <p:nvPr/>
        </p:nvPicPr>
        <p:blipFill>
          <a:blip r:embed="rId9"/>
          <a:stretch>
            <a:fillRect/>
          </a:stretch>
        </p:blipFill>
        <p:spPr>
          <a:xfrm>
            <a:off x="8589984" y="1527267"/>
            <a:ext cx="1495814" cy="1495814"/>
          </a:xfrm>
          <a:prstGeom prst="rect">
            <a:avLst/>
          </a:prstGeom>
        </p:spPr>
      </p:pic>
      <p:pic>
        <p:nvPicPr>
          <p:cNvPr id="33" name="Picture 32" descr="A picture containing text, person&#10;&#10;Description automatically generated">
            <a:extLst>
              <a:ext uri="{FF2B5EF4-FFF2-40B4-BE49-F238E27FC236}">
                <a16:creationId xmlns:a16="http://schemas.microsoft.com/office/drawing/2014/main" id="{02586052-9A57-BB4F-9564-D0745601827A}"/>
              </a:ext>
            </a:extLst>
          </p:cNvPr>
          <p:cNvPicPr>
            <a:picLocks noChangeAspect="1"/>
          </p:cNvPicPr>
          <p:nvPr/>
        </p:nvPicPr>
        <p:blipFill>
          <a:blip r:embed="rId10"/>
          <a:stretch>
            <a:fillRect/>
          </a:stretch>
        </p:blipFill>
        <p:spPr>
          <a:xfrm>
            <a:off x="10278332" y="1527267"/>
            <a:ext cx="1503426" cy="1503426"/>
          </a:xfrm>
          <a:prstGeom prst="rect">
            <a:avLst/>
          </a:prstGeom>
        </p:spPr>
      </p:pic>
      <p:pic>
        <p:nvPicPr>
          <p:cNvPr id="35" name="Picture 34" descr="A picture containing text, newspaper, screenshot&#10;&#10;Description automatically generated">
            <a:extLst>
              <a:ext uri="{FF2B5EF4-FFF2-40B4-BE49-F238E27FC236}">
                <a16:creationId xmlns:a16="http://schemas.microsoft.com/office/drawing/2014/main" id="{158FA6C1-5341-3842-B180-F5D163717DD6}"/>
              </a:ext>
            </a:extLst>
          </p:cNvPr>
          <p:cNvPicPr>
            <a:picLocks noChangeAspect="1"/>
          </p:cNvPicPr>
          <p:nvPr/>
        </p:nvPicPr>
        <p:blipFill>
          <a:blip r:embed="rId11"/>
          <a:stretch>
            <a:fillRect/>
          </a:stretch>
        </p:blipFill>
        <p:spPr>
          <a:xfrm>
            <a:off x="258846" y="3193653"/>
            <a:ext cx="1462909" cy="1462909"/>
          </a:xfrm>
          <a:prstGeom prst="rect">
            <a:avLst/>
          </a:prstGeom>
        </p:spPr>
      </p:pic>
      <p:pic>
        <p:nvPicPr>
          <p:cNvPr id="37" name="Picture 36" descr="Text&#10;&#10;Description automatically generated">
            <a:extLst>
              <a:ext uri="{FF2B5EF4-FFF2-40B4-BE49-F238E27FC236}">
                <a16:creationId xmlns:a16="http://schemas.microsoft.com/office/drawing/2014/main" id="{A9533DCF-5D38-144D-ACBC-AF54B7D0972D}"/>
              </a:ext>
            </a:extLst>
          </p:cNvPr>
          <p:cNvPicPr>
            <a:picLocks noChangeAspect="1"/>
          </p:cNvPicPr>
          <p:nvPr/>
        </p:nvPicPr>
        <p:blipFill>
          <a:blip r:embed="rId12"/>
          <a:stretch>
            <a:fillRect/>
          </a:stretch>
        </p:blipFill>
        <p:spPr>
          <a:xfrm>
            <a:off x="1927517" y="3204547"/>
            <a:ext cx="1460496" cy="1460496"/>
          </a:xfrm>
          <a:prstGeom prst="rect">
            <a:avLst/>
          </a:prstGeom>
        </p:spPr>
      </p:pic>
      <p:pic>
        <p:nvPicPr>
          <p:cNvPr id="39" name="Picture 38" descr="A picture containing graphical user interface&#10;&#10;Description automatically generated">
            <a:extLst>
              <a:ext uri="{FF2B5EF4-FFF2-40B4-BE49-F238E27FC236}">
                <a16:creationId xmlns:a16="http://schemas.microsoft.com/office/drawing/2014/main" id="{29D44555-5948-B54D-A6F5-1C32B6780CB7}"/>
              </a:ext>
            </a:extLst>
          </p:cNvPr>
          <p:cNvPicPr>
            <a:picLocks noChangeAspect="1"/>
          </p:cNvPicPr>
          <p:nvPr/>
        </p:nvPicPr>
        <p:blipFill>
          <a:blip r:embed="rId13"/>
          <a:stretch>
            <a:fillRect/>
          </a:stretch>
        </p:blipFill>
        <p:spPr>
          <a:xfrm>
            <a:off x="3588866" y="3197672"/>
            <a:ext cx="1467371" cy="1467371"/>
          </a:xfrm>
          <a:prstGeom prst="rect">
            <a:avLst/>
          </a:prstGeom>
        </p:spPr>
      </p:pic>
      <p:pic>
        <p:nvPicPr>
          <p:cNvPr id="41" name="Picture 40" descr="Graphical user interface, text&#10;&#10;Description automatically generated">
            <a:extLst>
              <a:ext uri="{FF2B5EF4-FFF2-40B4-BE49-F238E27FC236}">
                <a16:creationId xmlns:a16="http://schemas.microsoft.com/office/drawing/2014/main" id="{319FF78B-A604-D942-BBEA-57C61802ABD1}"/>
              </a:ext>
            </a:extLst>
          </p:cNvPr>
          <p:cNvPicPr>
            <a:picLocks noChangeAspect="1"/>
          </p:cNvPicPr>
          <p:nvPr/>
        </p:nvPicPr>
        <p:blipFill>
          <a:blip r:embed="rId14"/>
          <a:stretch>
            <a:fillRect/>
          </a:stretch>
        </p:blipFill>
        <p:spPr>
          <a:xfrm>
            <a:off x="6904422" y="3193653"/>
            <a:ext cx="1481122" cy="1481122"/>
          </a:xfrm>
          <a:prstGeom prst="rect">
            <a:avLst/>
          </a:prstGeom>
        </p:spPr>
      </p:pic>
      <p:pic>
        <p:nvPicPr>
          <p:cNvPr id="43" name="Picture 42" descr="A person in a lab coat looking at a microscope&#10;&#10;Description automatically generated with medium confidence">
            <a:extLst>
              <a:ext uri="{FF2B5EF4-FFF2-40B4-BE49-F238E27FC236}">
                <a16:creationId xmlns:a16="http://schemas.microsoft.com/office/drawing/2014/main" id="{6B3AC3A8-6A85-C340-AAAC-7B620B2CB3B0}"/>
              </a:ext>
            </a:extLst>
          </p:cNvPr>
          <p:cNvPicPr>
            <a:picLocks noChangeAspect="1"/>
          </p:cNvPicPr>
          <p:nvPr/>
        </p:nvPicPr>
        <p:blipFill>
          <a:blip r:embed="rId15"/>
          <a:stretch>
            <a:fillRect/>
          </a:stretch>
        </p:blipFill>
        <p:spPr>
          <a:xfrm>
            <a:off x="5241898" y="3195860"/>
            <a:ext cx="1478915" cy="1478915"/>
          </a:xfrm>
          <a:prstGeom prst="rect">
            <a:avLst/>
          </a:prstGeom>
        </p:spPr>
      </p:pic>
      <p:pic>
        <p:nvPicPr>
          <p:cNvPr id="45" name="Picture 44" descr="Graphical user interface, text&#10;&#10;Description automatically generated">
            <a:extLst>
              <a:ext uri="{FF2B5EF4-FFF2-40B4-BE49-F238E27FC236}">
                <a16:creationId xmlns:a16="http://schemas.microsoft.com/office/drawing/2014/main" id="{E1D390F6-3102-6C49-A390-D9DBBB00207C}"/>
              </a:ext>
            </a:extLst>
          </p:cNvPr>
          <p:cNvPicPr>
            <a:picLocks noChangeAspect="1"/>
          </p:cNvPicPr>
          <p:nvPr/>
        </p:nvPicPr>
        <p:blipFill>
          <a:blip r:embed="rId16"/>
          <a:stretch>
            <a:fillRect/>
          </a:stretch>
        </p:blipFill>
        <p:spPr>
          <a:xfrm>
            <a:off x="8589984" y="3186778"/>
            <a:ext cx="1489160" cy="1489160"/>
          </a:xfrm>
          <a:prstGeom prst="rect">
            <a:avLst/>
          </a:prstGeom>
        </p:spPr>
      </p:pic>
      <p:pic>
        <p:nvPicPr>
          <p:cNvPr id="47" name="Picture 46" descr="Graphical user interface, website&#10;&#10;Description automatically generated">
            <a:extLst>
              <a:ext uri="{FF2B5EF4-FFF2-40B4-BE49-F238E27FC236}">
                <a16:creationId xmlns:a16="http://schemas.microsoft.com/office/drawing/2014/main" id="{8A63E602-1B9F-AB4D-90FF-B2F975571B7A}"/>
              </a:ext>
            </a:extLst>
          </p:cNvPr>
          <p:cNvPicPr>
            <a:picLocks noChangeAspect="1"/>
          </p:cNvPicPr>
          <p:nvPr/>
        </p:nvPicPr>
        <p:blipFill>
          <a:blip r:embed="rId17"/>
          <a:stretch>
            <a:fillRect/>
          </a:stretch>
        </p:blipFill>
        <p:spPr>
          <a:xfrm>
            <a:off x="10285089" y="3180151"/>
            <a:ext cx="1489912" cy="1489912"/>
          </a:xfrm>
          <a:prstGeom prst="rect">
            <a:avLst/>
          </a:prstGeom>
        </p:spPr>
      </p:pic>
      <p:pic>
        <p:nvPicPr>
          <p:cNvPr id="51" name="Picture 50" descr="A picture containing text, person, orange, screenshot&#10;&#10;Description automatically generated">
            <a:extLst>
              <a:ext uri="{FF2B5EF4-FFF2-40B4-BE49-F238E27FC236}">
                <a16:creationId xmlns:a16="http://schemas.microsoft.com/office/drawing/2014/main" id="{CDC06603-7266-384C-ADEE-9E74D5EA599B}"/>
              </a:ext>
            </a:extLst>
          </p:cNvPr>
          <p:cNvPicPr>
            <a:picLocks noChangeAspect="1"/>
          </p:cNvPicPr>
          <p:nvPr/>
        </p:nvPicPr>
        <p:blipFill>
          <a:blip r:embed="rId18"/>
          <a:stretch>
            <a:fillRect/>
          </a:stretch>
        </p:blipFill>
        <p:spPr>
          <a:xfrm>
            <a:off x="256283" y="4819732"/>
            <a:ext cx="1459427" cy="1459427"/>
          </a:xfrm>
          <a:prstGeom prst="rect">
            <a:avLst/>
          </a:prstGeom>
        </p:spPr>
      </p:pic>
      <p:pic>
        <p:nvPicPr>
          <p:cNvPr id="52" name="Picture 51" descr="A picture containing text, person&#10;&#10;Description automatically generated">
            <a:extLst>
              <a:ext uri="{FF2B5EF4-FFF2-40B4-BE49-F238E27FC236}">
                <a16:creationId xmlns:a16="http://schemas.microsoft.com/office/drawing/2014/main" id="{602E6C37-8358-374D-B002-41E775E1365D}"/>
              </a:ext>
            </a:extLst>
          </p:cNvPr>
          <p:cNvPicPr>
            <a:picLocks noChangeAspect="1"/>
          </p:cNvPicPr>
          <p:nvPr/>
        </p:nvPicPr>
        <p:blipFill>
          <a:blip r:embed="rId19"/>
          <a:stretch>
            <a:fillRect/>
          </a:stretch>
        </p:blipFill>
        <p:spPr>
          <a:xfrm>
            <a:off x="1934333" y="4813738"/>
            <a:ext cx="1462069" cy="1462069"/>
          </a:xfrm>
          <a:prstGeom prst="rect">
            <a:avLst/>
          </a:prstGeom>
        </p:spPr>
      </p:pic>
      <p:pic>
        <p:nvPicPr>
          <p:cNvPr id="54" name="Picture 53" descr="Graphical user interface, application&#10;&#10;Description automatically generated">
            <a:extLst>
              <a:ext uri="{FF2B5EF4-FFF2-40B4-BE49-F238E27FC236}">
                <a16:creationId xmlns:a16="http://schemas.microsoft.com/office/drawing/2014/main" id="{C3D6097A-A81E-8742-B6A5-CA1D3525F2B8}"/>
              </a:ext>
            </a:extLst>
          </p:cNvPr>
          <p:cNvPicPr>
            <a:picLocks noChangeAspect="1"/>
          </p:cNvPicPr>
          <p:nvPr/>
        </p:nvPicPr>
        <p:blipFill>
          <a:blip r:embed="rId20"/>
          <a:stretch>
            <a:fillRect/>
          </a:stretch>
        </p:blipFill>
        <p:spPr>
          <a:xfrm>
            <a:off x="3585728" y="4820283"/>
            <a:ext cx="1472367" cy="1472367"/>
          </a:xfrm>
          <a:prstGeom prst="rect">
            <a:avLst/>
          </a:prstGeom>
        </p:spPr>
      </p:pic>
      <p:pic>
        <p:nvPicPr>
          <p:cNvPr id="56" name="Picture 55" descr="A picture containing text, sign, posing, screenshot&#10;&#10;Description automatically generated">
            <a:extLst>
              <a:ext uri="{FF2B5EF4-FFF2-40B4-BE49-F238E27FC236}">
                <a16:creationId xmlns:a16="http://schemas.microsoft.com/office/drawing/2014/main" id="{D9B65A6B-2CF1-AF46-B0D3-735A2B4E6594}"/>
              </a:ext>
            </a:extLst>
          </p:cNvPr>
          <p:cNvPicPr>
            <a:picLocks noChangeAspect="1"/>
          </p:cNvPicPr>
          <p:nvPr/>
        </p:nvPicPr>
        <p:blipFill>
          <a:blip r:embed="rId21"/>
          <a:stretch>
            <a:fillRect/>
          </a:stretch>
        </p:blipFill>
        <p:spPr>
          <a:xfrm>
            <a:off x="5237646" y="4820283"/>
            <a:ext cx="1477644" cy="1477644"/>
          </a:xfrm>
          <a:prstGeom prst="rect">
            <a:avLst/>
          </a:prstGeom>
        </p:spPr>
      </p:pic>
      <p:pic>
        <p:nvPicPr>
          <p:cNvPr id="58" name="Picture 57" descr="A picture containing text, person&#10;&#10;Description automatically generated">
            <a:extLst>
              <a:ext uri="{FF2B5EF4-FFF2-40B4-BE49-F238E27FC236}">
                <a16:creationId xmlns:a16="http://schemas.microsoft.com/office/drawing/2014/main" id="{DFB8E582-0B4B-8040-B945-D20D4CA04CF1}"/>
              </a:ext>
            </a:extLst>
          </p:cNvPr>
          <p:cNvPicPr>
            <a:picLocks noChangeAspect="1"/>
          </p:cNvPicPr>
          <p:nvPr/>
        </p:nvPicPr>
        <p:blipFill>
          <a:blip r:embed="rId22"/>
          <a:stretch>
            <a:fillRect/>
          </a:stretch>
        </p:blipFill>
        <p:spPr>
          <a:xfrm>
            <a:off x="6910159" y="4820283"/>
            <a:ext cx="1469647" cy="1469647"/>
          </a:xfrm>
          <a:prstGeom prst="rect">
            <a:avLst/>
          </a:prstGeom>
        </p:spPr>
      </p:pic>
      <p:pic>
        <p:nvPicPr>
          <p:cNvPr id="60" name="Picture 59" descr="A picture containing text, person, book, child&#10;&#10;Description automatically generated">
            <a:extLst>
              <a:ext uri="{FF2B5EF4-FFF2-40B4-BE49-F238E27FC236}">
                <a16:creationId xmlns:a16="http://schemas.microsoft.com/office/drawing/2014/main" id="{A462E1E6-6D74-C143-B1B8-7257E2346533}"/>
              </a:ext>
            </a:extLst>
          </p:cNvPr>
          <p:cNvPicPr>
            <a:picLocks noChangeAspect="1"/>
          </p:cNvPicPr>
          <p:nvPr/>
        </p:nvPicPr>
        <p:blipFill>
          <a:blip r:embed="rId23"/>
          <a:stretch>
            <a:fillRect/>
          </a:stretch>
        </p:blipFill>
        <p:spPr>
          <a:xfrm>
            <a:off x="8576234" y="4803651"/>
            <a:ext cx="1502910" cy="1502910"/>
          </a:xfrm>
          <a:prstGeom prst="rect">
            <a:avLst/>
          </a:prstGeom>
        </p:spPr>
      </p:pic>
      <p:pic>
        <p:nvPicPr>
          <p:cNvPr id="62" name="Picture 61" descr="Graphical user interface&#10;&#10;Description automatically generated">
            <a:extLst>
              <a:ext uri="{FF2B5EF4-FFF2-40B4-BE49-F238E27FC236}">
                <a16:creationId xmlns:a16="http://schemas.microsoft.com/office/drawing/2014/main" id="{B6B8FD8C-D886-8347-9B37-B04BFA5A0348}"/>
              </a:ext>
            </a:extLst>
          </p:cNvPr>
          <p:cNvPicPr>
            <a:picLocks noChangeAspect="1"/>
          </p:cNvPicPr>
          <p:nvPr/>
        </p:nvPicPr>
        <p:blipFill>
          <a:blip r:embed="rId24"/>
          <a:stretch>
            <a:fillRect/>
          </a:stretch>
        </p:blipFill>
        <p:spPr>
          <a:xfrm>
            <a:off x="10285089" y="4803393"/>
            <a:ext cx="1503426" cy="1503426"/>
          </a:xfrm>
          <a:prstGeom prst="rect">
            <a:avLst/>
          </a:prstGeom>
        </p:spPr>
      </p:pic>
    </p:spTree>
    <p:extLst>
      <p:ext uri="{BB962C8B-B14F-4D97-AF65-F5344CB8AC3E}">
        <p14:creationId xmlns:p14="http://schemas.microsoft.com/office/powerpoint/2010/main" val="7104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AD3E33-D419-4001-9257-68CFE8F7CCAD}"/>
              </a:ext>
            </a:extLst>
          </p:cNvPr>
          <p:cNvSpPr txBox="1"/>
          <p:nvPr/>
        </p:nvSpPr>
        <p:spPr>
          <a:xfrm>
            <a:off x="1121227" y="1818449"/>
            <a:ext cx="643527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Final Word…</a:t>
            </a:r>
          </a:p>
        </p:txBody>
      </p:sp>
      <p:pic>
        <p:nvPicPr>
          <p:cNvPr id="6" name="Picture 5">
            <a:extLst>
              <a:ext uri="{FF2B5EF4-FFF2-40B4-BE49-F238E27FC236}">
                <a16:creationId xmlns:a16="http://schemas.microsoft.com/office/drawing/2014/main" id="{9558F81C-BA5D-4C47-AC37-9717E9956C82}"/>
              </a:ext>
            </a:extLst>
          </p:cNvPr>
          <p:cNvPicPr>
            <a:picLocks noChangeAspect="1"/>
          </p:cNvPicPr>
          <p:nvPr/>
        </p:nvPicPr>
        <p:blipFill>
          <a:blip r:embed="rId2"/>
          <a:srcRect/>
          <a:stretch>
            <a:fillRect/>
          </a:stretch>
        </p:blipFill>
        <p:spPr>
          <a:xfrm>
            <a:off x="0" y="0"/>
            <a:ext cx="12192000" cy="1155700"/>
          </a:xfrm>
          <a:prstGeom prst="rect">
            <a:avLst/>
          </a:prstGeom>
        </p:spPr>
      </p:pic>
      <p:pic>
        <p:nvPicPr>
          <p:cNvPr id="8" name="Content Placeholder 4">
            <a:extLst>
              <a:ext uri="{FF2B5EF4-FFF2-40B4-BE49-F238E27FC236}">
                <a16:creationId xmlns:a16="http://schemas.microsoft.com/office/drawing/2014/main" id="{CCE00576-365A-464E-ACE4-7B3F71A14AC0}"/>
              </a:ext>
            </a:extLst>
          </p:cNvPr>
          <p:cNvPicPr>
            <a:picLocks noChangeAspect="1"/>
          </p:cNvPicPr>
          <p:nvPr/>
        </p:nvPicPr>
        <p:blipFill>
          <a:blip r:embed="rId3"/>
          <a:srcRect/>
          <a:stretch>
            <a:fillRect/>
          </a:stretch>
        </p:blipFill>
        <p:spPr>
          <a:xfrm>
            <a:off x="3459642" y="2479124"/>
            <a:ext cx="5272716" cy="3007827"/>
          </a:xfrm>
          <a:prstGeom prst="rect">
            <a:avLst/>
          </a:prstGeom>
        </p:spPr>
      </p:pic>
    </p:spTree>
    <p:extLst>
      <p:ext uri="{BB962C8B-B14F-4D97-AF65-F5344CB8AC3E}">
        <p14:creationId xmlns:p14="http://schemas.microsoft.com/office/powerpoint/2010/main" val="1607425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038458-BDD8-8D47-8C24-B811DC7439B7}"/>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black and white logo&#10;&#10;Description automatically generated with low confidence">
            <a:extLst>
              <a:ext uri="{FF2B5EF4-FFF2-40B4-BE49-F238E27FC236}">
                <a16:creationId xmlns:a16="http://schemas.microsoft.com/office/drawing/2014/main" id="{0A48A37F-C0FA-F449-959B-B6CE7BAED8A6}"/>
              </a:ext>
            </a:extLst>
          </p:cNvPr>
          <p:cNvPicPr>
            <a:picLocks noChangeAspect="1"/>
          </p:cNvPicPr>
          <p:nvPr/>
        </p:nvPicPr>
        <p:blipFill>
          <a:blip r:embed="rId4"/>
          <a:stretch>
            <a:fillRect/>
          </a:stretch>
        </p:blipFill>
        <p:spPr>
          <a:xfrm>
            <a:off x="6889099" y="4805999"/>
            <a:ext cx="2976528" cy="871787"/>
          </a:xfrm>
          <a:prstGeom prst="rect">
            <a:avLst/>
          </a:prstGeom>
        </p:spPr>
      </p:pic>
      <p:pic>
        <p:nvPicPr>
          <p:cNvPr id="4" name="Picture 3">
            <a:extLst>
              <a:ext uri="{FF2B5EF4-FFF2-40B4-BE49-F238E27FC236}">
                <a16:creationId xmlns:a16="http://schemas.microsoft.com/office/drawing/2014/main" id="{06CE5B8E-EBA0-B747-8D19-52E59AF66B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74662" y="4747802"/>
            <a:ext cx="1958901" cy="929984"/>
          </a:xfrm>
          <a:prstGeom prst="rect">
            <a:avLst/>
          </a:prstGeom>
        </p:spPr>
      </p:pic>
      <p:sp>
        <p:nvSpPr>
          <p:cNvPr id="5" name="Google Shape;90;p17">
            <a:extLst>
              <a:ext uri="{FF2B5EF4-FFF2-40B4-BE49-F238E27FC236}">
                <a16:creationId xmlns:a16="http://schemas.microsoft.com/office/drawing/2014/main" id="{4BA0B188-07E1-714C-9D49-C41BCEA4C34D}"/>
              </a:ext>
            </a:extLst>
          </p:cNvPr>
          <p:cNvSpPr txBox="1">
            <a:spLocks/>
          </p:cNvSpPr>
          <p:nvPr/>
        </p:nvSpPr>
        <p:spPr>
          <a:xfrm>
            <a:off x="0" y="1438619"/>
            <a:ext cx="12206613" cy="1026604"/>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chemeClr val="bg1"/>
                </a:solidFill>
                <a:latin typeface="Arial" panose="020B0604020202020204" pitchFamily="34" charset="0"/>
                <a:cs typeface="Arial" panose="020B0604020202020204" pitchFamily="34" charset="0"/>
              </a:rPr>
              <a:t>Thank You!</a:t>
            </a:r>
            <a:endParaRPr lang="en-US" sz="6600" b="1" dirty="0"/>
          </a:p>
        </p:txBody>
      </p:sp>
    </p:spTree>
    <p:extLst>
      <p:ext uri="{BB962C8B-B14F-4D97-AF65-F5344CB8AC3E}">
        <p14:creationId xmlns:p14="http://schemas.microsoft.com/office/powerpoint/2010/main" val="297086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DAE025-9B35-214E-9FED-3EB0FDEC8559}"/>
              </a:ext>
            </a:extLst>
          </p:cNvPr>
          <p:cNvSpPr/>
          <p:nvPr/>
        </p:nvSpPr>
        <p:spPr>
          <a:xfrm>
            <a:off x="-1" y="-5522"/>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D23B9D4-28B1-1341-9B21-7174BF48A951}"/>
              </a:ext>
            </a:extLst>
          </p:cNvPr>
          <p:cNvSpPr txBox="1"/>
          <p:nvPr/>
        </p:nvSpPr>
        <p:spPr>
          <a:xfrm>
            <a:off x="2437819" y="1583227"/>
            <a:ext cx="7301745" cy="4062651"/>
          </a:xfrm>
          <a:prstGeom prst="rect">
            <a:avLst/>
          </a:prstGeom>
          <a:noFill/>
        </p:spPr>
        <p:txBody>
          <a:bodyPr wrap="square" rtlCol="0">
            <a:spAutoFit/>
          </a:bodyPr>
          <a:lstStyle/>
          <a:p>
            <a:pPr algn="ctr"/>
            <a:r>
              <a:rPr lang="en-US" sz="2400" b="1" dirty="0">
                <a:solidFill>
                  <a:srgbClr val="AC2376"/>
                </a:solidFill>
                <a:latin typeface="Arial" panose="020B0604020202020204" pitchFamily="34" charset="0"/>
                <a:cs typeface="Arial" panose="020B0604020202020204" pitchFamily="34" charset="0"/>
              </a:rPr>
              <a:t>OUR VISION</a:t>
            </a:r>
            <a:endParaRPr lang="en-US" sz="2400" dirty="0">
              <a:solidFill>
                <a:srgbClr val="AC2376"/>
              </a:solidFill>
              <a:latin typeface="Arial" panose="020B0604020202020204" pitchFamily="34" charset="0"/>
              <a:cs typeface="Arial" panose="020B0604020202020204" pitchFamily="34" charset="0"/>
            </a:endParaRPr>
          </a:p>
          <a:p>
            <a:pPr algn="ctr"/>
            <a:r>
              <a:rPr lang="en-US" sz="2400" dirty="0">
                <a:solidFill>
                  <a:srgbClr val="003E6F"/>
                </a:solidFill>
                <a:latin typeface="Arial" panose="020B0604020202020204" pitchFamily="34" charset="0"/>
                <a:cs typeface="Arial" panose="020B0604020202020204" pitchFamily="34" charset="0"/>
              </a:rPr>
              <a:t>Black women enjoy optimal health and well-being </a:t>
            </a:r>
          </a:p>
          <a:p>
            <a:pPr algn="ctr"/>
            <a:r>
              <a:rPr lang="en-US" sz="2400" dirty="0">
                <a:solidFill>
                  <a:srgbClr val="003E6F"/>
                </a:solidFill>
                <a:latin typeface="Arial" panose="020B0604020202020204" pitchFamily="34" charset="0"/>
                <a:cs typeface="Arial" panose="020B0604020202020204" pitchFamily="34" charset="0"/>
              </a:rPr>
              <a:t>in a socially just society.</a:t>
            </a:r>
          </a:p>
          <a:p>
            <a:pPr algn="ctr"/>
            <a:endParaRPr lang="en-US" sz="2400" dirty="0">
              <a:latin typeface="Arial" panose="020B0604020202020204" pitchFamily="34" charset="0"/>
              <a:cs typeface="Arial" panose="020B0604020202020204" pitchFamily="34" charset="0"/>
            </a:endParaRPr>
          </a:p>
          <a:p>
            <a:pPr algn="ctr"/>
            <a:r>
              <a:rPr lang="en-US" sz="2400" b="1" dirty="0">
                <a:solidFill>
                  <a:srgbClr val="AC2376"/>
                </a:solidFill>
                <a:latin typeface="Arial" panose="020B0604020202020204" pitchFamily="34" charset="0"/>
                <a:cs typeface="Arial" panose="020B0604020202020204" pitchFamily="34" charset="0"/>
              </a:rPr>
              <a:t>OUR MISSION</a:t>
            </a:r>
            <a:endParaRPr lang="en-US" sz="2400" dirty="0">
              <a:solidFill>
                <a:srgbClr val="AC2376"/>
              </a:solidFill>
              <a:latin typeface="Arial" panose="020B0604020202020204" pitchFamily="34" charset="0"/>
              <a:cs typeface="Arial" panose="020B0604020202020204" pitchFamily="34" charset="0"/>
            </a:endParaRPr>
          </a:p>
          <a:p>
            <a:pPr algn="ctr"/>
            <a:r>
              <a:rPr lang="en-US" sz="2400" dirty="0">
                <a:solidFill>
                  <a:srgbClr val="003E6F"/>
                </a:solidFill>
                <a:latin typeface="Arial" panose="020B0604020202020204" pitchFamily="34" charset="0"/>
                <a:cs typeface="Arial" panose="020B0604020202020204" pitchFamily="34" charset="0"/>
              </a:rPr>
              <a:t>To lead the effort to solve the most pressing health issues that affect Black women and girls in the U.S. Through investments in evidence-based strategies, we deliver bold new programs and advocate for health-promoting policies.  </a:t>
            </a:r>
          </a:p>
          <a:p>
            <a:endParaRPr lang="en-US" dirty="0"/>
          </a:p>
        </p:txBody>
      </p:sp>
      <p:pic>
        <p:nvPicPr>
          <p:cNvPr id="3" name="Picture 1">
            <a:extLst>
              <a:ext uri="{FF2B5EF4-FFF2-40B4-BE49-F238E27FC236}">
                <a16:creationId xmlns:a16="http://schemas.microsoft.com/office/drawing/2014/main" id="{CACBBDF6-CE43-AD4F-AC6E-29636EAA33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229350"/>
            <a:ext cx="12192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81913245-4C3B-BD4E-ADD0-6C30FA15A03F}"/>
              </a:ext>
            </a:extLst>
          </p:cNvPr>
          <p:cNvSpPr txBox="1">
            <a:spLocks/>
          </p:cNvSpPr>
          <p:nvPr/>
        </p:nvSpPr>
        <p:spPr>
          <a:xfrm>
            <a:off x="7306" y="235823"/>
            <a:ext cx="12162773" cy="662781"/>
          </a:xfrm>
          <a:prstGeom prst="rect">
            <a:avLst/>
          </a:prstGeom>
        </p:spPr>
        <p:txBody>
          <a:bodyPr/>
          <a:lstStyle>
            <a:lvl1pPr algn="ctr" defTabSz="914400" rtl="0" eaLnBrk="1" latinLnBrk="0" hangingPunct="1">
              <a:lnSpc>
                <a:spcPct val="90000"/>
              </a:lnSpc>
              <a:spcBef>
                <a:spcPct val="0"/>
              </a:spcBef>
              <a:buNone/>
              <a:defRPr sz="4400" b="1" i="0" kern="1200" baseline="0">
                <a:solidFill>
                  <a:schemeClr val="bg1"/>
                </a:solidFill>
                <a:latin typeface="Helvetica" pitchFamily="2" charset="0"/>
                <a:ea typeface="+mj-ea"/>
                <a:cs typeface="+mj-cs"/>
              </a:defRPr>
            </a:lvl1pPr>
          </a:lstStyle>
          <a:p>
            <a:r>
              <a:rPr lang="en-US" sz="3600" b="0" dirty="0">
                <a:latin typeface="Arial" panose="020B0604020202020204" pitchFamily="34" charset="0"/>
                <a:cs typeface="Arial" panose="020B0604020202020204" pitchFamily="34" charset="0"/>
              </a:rPr>
              <a:t>Vision and Mission</a:t>
            </a:r>
          </a:p>
        </p:txBody>
      </p:sp>
      <p:sp>
        <p:nvSpPr>
          <p:cNvPr id="8" name="Slide Number Placeholder 5">
            <a:extLst>
              <a:ext uri="{FF2B5EF4-FFF2-40B4-BE49-F238E27FC236}">
                <a16:creationId xmlns:a16="http://schemas.microsoft.com/office/drawing/2014/main" id="{F53B50FE-DFC0-D644-B853-9B70C0B971A7}"/>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3</a:t>
            </a:fld>
            <a:endParaRPr lang="en-US" dirty="0"/>
          </a:p>
        </p:txBody>
      </p:sp>
      <p:pic>
        <p:nvPicPr>
          <p:cNvPr id="9" name="Picture 2">
            <a:extLst>
              <a:ext uri="{FF2B5EF4-FFF2-40B4-BE49-F238E27FC236}">
                <a16:creationId xmlns:a16="http://schemas.microsoft.com/office/drawing/2014/main" id="{3BA59D2D-C230-E047-B956-1E7CF9FC0E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44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7F179FA-18C9-EB46-84F4-3044EA3DFDBB}"/>
              </a:ext>
            </a:extLst>
          </p:cNvPr>
          <p:cNvPicPr>
            <a:picLocks noChangeAspect="1"/>
          </p:cNvPicPr>
          <p:nvPr/>
        </p:nvPicPr>
        <p:blipFill>
          <a:blip r:embed="rId2"/>
          <a:stretch>
            <a:fillRect/>
          </a:stretch>
        </p:blipFill>
        <p:spPr>
          <a:xfrm>
            <a:off x="0" y="5227"/>
            <a:ext cx="12192000" cy="6827520"/>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E5324F46-94AB-694F-8D37-3BC65303271D}"/>
              </a:ext>
            </a:extLst>
          </p:cNvPr>
          <p:cNvPicPr>
            <a:picLocks noChangeAspect="1"/>
          </p:cNvPicPr>
          <p:nvPr/>
        </p:nvPicPr>
        <p:blipFill>
          <a:blip r:embed="rId3"/>
          <a:stretch>
            <a:fillRect/>
          </a:stretch>
        </p:blipFill>
        <p:spPr>
          <a:xfrm>
            <a:off x="3618545" y="1124148"/>
            <a:ext cx="4457753" cy="1305618"/>
          </a:xfrm>
          <a:prstGeom prst="rect">
            <a:avLst/>
          </a:prstGeom>
        </p:spPr>
      </p:pic>
      <p:pic>
        <p:nvPicPr>
          <p:cNvPr id="7" name="Picture 6" descr="A group of people&#10;&#10;Description automatically generated with low confidence">
            <a:extLst>
              <a:ext uri="{FF2B5EF4-FFF2-40B4-BE49-F238E27FC236}">
                <a16:creationId xmlns:a16="http://schemas.microsoft.com/office/drawing/2014/main" id="{E415A7BB-1E50-2E4D-BEE0-1A9621D26F6D}"/>
              </a:ext>
            </a:extLst>
          </p:cNvPr>
          <p:cNvPicPr>
            <a:picLocks noChangeAspect="1"/>
          </p:cNvPicPr>
          <p:nvPr/>
        </p:nvPicPr>
        <p:blipFill>
          <a:blip r:embed="rId4"/>
          <a:stretch>
            <a:fillRect/>
          </a:stretch>
        </p:blipFill>
        <p:spPr>
          <a:xfrm>
            <a:off x="2825548" y="2751986"/>
            <a:ext cx="6043745" cy="1762388"/>
          </a:xfrm>
          <a:prstGeom prst="rect">
            <a:avLst/>
          </a:prstGeom>
        </p:spPr>
      </p:pic>
      <p:pic>
        <p:nvPicPr>
          <p:cNvPr id="8" name="Picture 7">
            <a:extLst>
              <a:ext uri="{FF2B5EF4-FFF2-40B4-BE49-F238E27FC236}">
                <a16:creationId xmlns:a16="http://schemas.microsoft.com/office/drawing/2014/main" id="{78C31073-C9A8-234F-B8DC-E8E2C5A55E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46478" y="4973361"/>
            <a:ext cx="1601884" cy="760491"/>
          </a:xfrm>
          <a:prstGeom prst="rect">
            <a:avLst/>
          </a:prstGeom>
        </p:spPr>
      </p:pic>
    </p:spTree>
    <p:extLst>
      <p:ext uri="{BB962C8B-B14F-4D97-AF65-F5344CB8AC3E}">
        <p14:creationId xmlns:p14="http://schemas.microsoft.com/office/powerpoint/2010/main" val="595940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DAE025-9B35-214E-9FED-3EB0FDEC8559}"/>
              </a:ext>
            </a:extLst>
          </p:cNvPr>
          <p:cNvSpPr/>
          <p:nvPr/>
        </p:nvSpPr>
        <p:spPr>
          <a:xfrm>
            <a:off x="-1" y="-5522"/>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1">
            <a:extLst>
              <a:ext uri="{FF2B5EF4-FFF2-40B4-BE49-F238E27FC236}">
                <a16:creationId xmlns:a16="http://schemas.microsoft.com/office/drawing/2014/main" id="{CACBBDF6-CE43-AD4F-AC6E-29636EAA33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229350"/>
            <a:ext cx="12192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81913245-4C3B-BD4E-ADD0-6C30FA15A03F}"/>
              </a:ext>
            </a:extLst>
          </p:cNvPr>
          <p:cNvSpPr txBox="1">
            <a:spLocks/>
          </p:cNvSpPr>
          <p:nvPr/>
        </p:nvSpPr>
        <p:spPr>
          <a:xfrm>
            <a:off x="7306" y="235823"/>
            <a:ext cx="12162773" cy="662781"/>
          </a:xfrm>
          <a:prstGeom prst="rect">
            <a:avLst/>
          </a:prstGeom>
        </p:spPr>
        <p:txBody>
          <a:bodyPr/>
          <a:lstStyle>
            <a:lvl1pPr algn="ctr" defTabSz="914400" rtl="0" eaLnBrk="1" latinLnBrk="0" hangingPunct="1">
              <a:lnSpc>
                <a:spcPct val="90000"/>
              </a:lnSpc>
              <a:spcBef>
                <a:spcPct val="0"/>
              </a:spcBef>
              <a:buNone/>
              <a:defRPr sz="4400" b="1" i="0" kern="1200" baseline="0">
                <a:solidFill>
                  <a:schemeClr val="bg1"/>
                </a:solidFill>
                <a:latin typeface="Helvetica" pitchFamily="2" charset="0"/>
                <a:ea typeface="+mj-ea"/>
                <a:cs typeface="+mj-cs"/>
              </a:defRPr>
            </a:lvl1pPr>
          </a:lstStyle>
          <a:p>
            <a:r>
              <a:rPr lang="en-US" sz="3600" b="0" dirty="0">
                <a:latin typeface="Arial" panose="020B0604020202020204" pitchFamily="34" charset="0"/>
                <a:cs typeface="Arial" panose="020B0604020202020204" pitchFamily="34" charset="0"/>
              </a:rPr>
              <a:t>Why Is This Necessary?</a:t>
            </a:r>
          </a:p>
        </p:txBody>
      </p:sp>
      <p:sp>
        <p:nvSpPr>
          <p:cNvPr id="8" name="Slide Number Placeholder 5">
            <a:extLst>
              <a:ext uri="{FF2B5EF4-FFF2-40B4-BE49-F238E27FC236}">
                <a16:creationId xmlns:a16="http://schemas.microsoft.com/office/drawing/2014/main" id="{F53B50FE-DFC0-D644-B853-9B70C0B971A7}"/>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5</a:t>
            </a:fld>
            <a:endParaRPr lang="en-US" dirty="0"/>
          </a:p>
        </p:txBody>
      </p:sp>
      <p:pic>
        <p:nvPicPr>
          <p:cNvPr id="9" name="Picture 2">
            <a:extLst>
              <a:ext uri="{FF2B5EF4-FFF2-40B4-BE49-F238E27FC236}">
                <a16:creationId xmlns:a16="http://schemas.microsoft.com/office/drawing/2014/main" id="{3BA59D2D-C230-E047-B956-1E7CF9FC0E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1B00A0AE-D6B2-6A42-93D7-9F0F605B3238}"/>
              </a:ext>
            </a:extLst>
          </p:cNvPr>
          <p:cNvSpPr txBox="1">
            <a:spLocks noChangeArrowheads="1"/>
          </p:cNvSpPr>
          <p:nvPr/>
        </p:nvSpPr>
        <p:spPr bwMode="auto">
          <a:xfrm>
            <a:off x="703892" y="1590192"/>
            <a:ext cx="10769600" cy="433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0" fontAlgn="base" latinLnBrk="0" hangingPunct="0">
              <a:lnSpc>
                <a:spcPct val="90000"/>
              </a:lnSpc>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0" fontAlgn="base" latinLnBrk="0" hangingPunct="0">
              <a:lnSpc>
                <a:spcPct val="90000"/>
              </a:lnSpc>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0" fontAlgn="base" latinLnBrk="0" hangingPunct="0">
              <a:lnSpc>
                <a:spcPct val="90000"/>
              </a:lnSpc>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0" fontAlgn="base" latinLnBrk="0" hangingPunct="0">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0" fontAlgn="base" latinLnBrk="0" hangingPunct="0">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9pPr>
          </a:lstStyle>
          <a:p>
            <a:pPr eaLnBrk="1" hangingPunct="1">
              <a:spcBef>
                <a:spcPct val="25000"/>
              </a:spcBef>
              <a:spcAft>
                <a:spcPct val="25000"/>
              </a:spcAft>
            </a:pPr>
            <a:r>
              <a:rPr lang="en-US" altLang="en-US" dirty="0"/>
              <a:t>African Americans have higher death rates than Whites for 12 of the 15 </a:t>
            </a:r>
            <a:r>
              <a:rPr lang="en-US" altLang="en-US" dirty="0" err="1"/>
              <a:t>leadi</a:t>
            </a:r>
            <a:r>
              <a:rPr lang="en-US" altLang="en-US" dirty="0"/>
              <a:t>	ng causes of death and </a:t>
            </a:r>
            <a:r>
              <a:rPr lang="en-US" altLang="en-US" dirty="0">
                <a:solidFill>
                  <a:srgbClr val="FF0000"/>
                </a:solidFill>
              </a:rPr>
              <a:t>almost all rare diseases</a:t>
            </a:r>
          </a:p>
          <a:p>
            <a:pPr eaLnBrk="1" hangingPunct="1">
              <a:spcBef>
                <a:spcPct val="25000"/>
              </a:spcBef>
              <a:spcAft>
                <a:spcPct val="25000"/>
              </a:spcAft>
            </a:pPr>
            <a:r>
              <a:rPr lang="en-US" altLang="en-US" dirty="0"/>
              <a:t>Blacks and American Indians have higher age-specific death rates than Whites from birth through the retirement years </a:t>
            </a:r>
          </a:p>
          <a:p>
            <a:pPr eaLnBrk="1" hangingPunct="1">
              <a:spcBef>
                <a:spcPct val="25000"/>
              </a:spcBef>
              <a:spcAft>
                <a:spcPct val="25000"/>
              </a:spcAft>
            </a:pPr>
            <a:r>
              <a:rPr lang="en-US" altLang="en-US" dirty="0"/>
              <a:t>Hispanics have higher death rates than whites for diabetes, hypertension, liver cirrhosis &amp; homicide</a:t>
            </a:r>
          </a:p>
          <a:p>
            <a:pPr eaLnBrk="1" hangingPunct="1">
              <a:spcBef>
                <a:spcPct val="25000"/>
              </a:spcBef>
              <a:spcAft>
                <a:spcPct val="25000"/>
              </a:spcAft>
            </a:pPr>
            <a:r>
              <a:rPr lang="en-US" altLang="en-US" dirty="0"/>
              <a:t>The non-white population gets sick younger, has more severe illness and dies sooner than Whites </a:t>
            </a:r>
          </a:p>
          <a:p>
            <a:pPr marL="0" indent="0" eaLnBrk="1" hangingPunct="1">
              <a:spcBef>
                <a:spcPct val="25000"/>
              </a:spcBef>
              <a:spcAft>
                <a:spcPct val="25000"/>
              </a:spcAft>
              <a:buNone/>
            </a:pPr>
            <a:r>
              <a:rPr lang="en-US" altLang="en-US" sz="1100" dirty="0" err="1"/>
              <a:t>D.Williams</a:t>
            </a:r>
            <a:r>
              <a:rPr lang="en-US" altLang="en-US" sz="1100" dirty="0"/>
              <a:t>, Harvard, 2007</a:t>
            </a:r>
          </a:p>
        </p:txBody>
      </p:sp>
    </p:spTree>
    <p:extLst>
      <p:ext uri="{BB962C8B-B14F-4D97-AF65-F5344CB8AC3E}">
        <p14:creationId xmlns:p14="http://schemas.microsoft.com/office/powerpoint/2010/main" val="143215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DAE025-9B35-214E-9FED-3EB0FDEC8559}"/>
              </a:ext>
            </a:extLst>
          </p:cNvPr>
          <p:cNvSpPr/>
          <p:nvPr/>
        </p:nvSpPr>
        <p:spPr>
          <a:xfrm>
            <a:off x="-1" y="-5522"/>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D23B9D4-28B1-1341-9B21-7174BF48A951}"/>
              </a:ext>
            </a:extLst>
          </p:cNvPr>
          <p:cNvSpPr txBox="1"/>
          <p:nvPr/>
        </p:nvSpPr>
        <p:spPr>
          <a:xfrm>
            <a:off x="2285419" y="2850284"/>
            <a:ext cx="8192081" cy="461665"/>
          </a:xfrm>
          <a:prstGeom prst="rect">
            <a:avLst/>
          </a:prstGeom>
          <a:noFill/>
        </p:spPr>
        <p:txBody>
          <a:bodyPr wrap="square" rtlCol="0">
            <a:spAutoFit/>
          </a:bodyPr>
          <a:lstStyle/>
          <a:p>
            <a:pPr algn="ctr"/>
            <a:r>
              <a:rPr lang="en-US" sz="2400" b="1" dirty="0">
                <a:solidFill>
                  <a:srgbClr val="AC2376"/>
                </a:solidFill>
                <a:latin typeface="Arial" panose="020B0604020202020204" pitchFamily="34" charset="0"/>
                <a:cs typeface="Arial" panose="020B0604020202020204" pitchFamily="34" charset="0"/>
              </a:rPr>
              <a:t>There Is No Biologic Or Genetic Determinant For Race</a:t>
            </a:r>
            <a:endParaRPr lang="en-US" dirty="0"/>
          </a:p>
        </p:txBody>
      </p:sp>
      <p:pic>
        <p:nvPicPr>
          <p:cNvPr id="3" name="Picture 1">
            <a:extLst>
              <a:ext uri="{FF2B5EF4-FFF2-40B4-BE49-F238E27FC236}">
                <a16:creationId xmlns:a16="http://schemas.microsoft.com/office/drawing/2014/main" id="{CACBBDF6-CE43-AD4F-AC6E-29636EAA3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229350"/>
            <a:ext cx="12192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F53B50FE-DFC0-D644-B853-9B70C0B971A7}"/>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6</a:t>
            </a:fld>
            <a:endParaRPr lang="en-US" dirty="0"/>
          </a:p>
        </p:txBody>
      </p:sp>
      <p:pic>
        <p:nvPicPr>
          <p:cNvPr id="9" name="Picture 2">
            <a:extLst>
              <a:ext uri="{FF2B5EF4-FFF2-40B4-BE49-F238E27FC236}">
                <a16:creationId xmlns:a16="http://schemas.microsoft.com/office/drawing/2014/main" id="{3BA59D2D-C230-E047-B956-1E7CF9FC0E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a:extLst>
              <a:ext uri="{FF2B5EF4-FFF2-40B4-BE49-F238E27FC236}">
                <a16:creationId xmlns:a16="http://schemas.microsoft.com/office/drawing/2014/main" id="{B765C363-44A3-2A42-84B9-80DE0A6E37A0}"/>
              </a:ext>
            </a:extLst>
          </p:cNvPr>
          <p:cNvSpPr txBox="1">
            <a:spLocks/>
          </p:cNvSpPr>
          <p:nvPr/>
        </p:nvSpPr>
        <p:spPr>
          <a:xfrm>
            <a:off x="7306" y="235823"/>
            <a:ext cx="12162773" cy="662781"/>
          </a:xfrm>
          <a:prstGeom prst="rect">
            <a:avLst/>
          </a:prstGeom>
        </p:spPr>
        <p:txBody>
          <a:bodyPr/>
          <a:lstStyle>
            <a:lvl1pPr algn="ctr" defTabSz="914400" rtl="0" eaLnBrk="1" latinLnBrk="0" hangingPunct="1">
              <a:lnSpc>
                <a:spcPct val="90000"/>
              </a:lnSpc>
              <a:spcBef>
                <a:spcPct val="0"/>
              </a:spcBef>
              <a:buNone/>
              <a:defRPr sz="4400" b="1" i="0" kern="1200" baseline="0">
                <a:solidFill>
                  <a:schemeClr val="bg1"/>
                </a:solidFill>
                <a:latin typeface="Helvetica" pitchFamily="2" charset="0"/>
                <a:ea typeface="+mj-ea"/>
                <a:cs typeface="+mj-cs"/>
              </a:defRPr>
            </a:lvl1pPr>
          </a:lstStyle>
          <a:p>
            <a:r>
              <a:rPr lang="en-US" sz="3600" b="0" dirty="0">
                <a:latin typeface="Arial" panose="020B0604020202020204" pitchFamily="34" charset="0"/>
                <a:cs typeface="Arial" panose="020B0604020202020204" pitchFamily="34" charset="0"/>
              </a:rPr>
              <a:t>Why Is This Necessary?</a:t>
            </a:r>
          </a:p>
        </p:txBody>
      </p:sp>
    </p:spTree>
    <p:extLst>
      <p:ext uri="{BB962C8B-B14F-4D97-AF65-F5344CB8AC3E}">
        <p14:creationId xmlns:p14="http://schemas.microsoft.com/office/powerpoint/2010/main" val="1948509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DAE025-9B35-214E-9FED-3EB0FDEC8559}"/>
              </a:ext>
            </a:extLst>
          </p:cNvPr>
          <p:cNvSpPr/>
          <p:nvPr/>
        </p:nvSpPr>
        <p:spPr>
          <a:xfrm>
            <a:off x="-1" y="-5522"/>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D23B9D4-28B1-1341-9B21-7174BF48A951}"/>
              </a:ext>
            </a:extLst>
          </p:cNvPr>
          <p:cNvSpPr txBox="1"/>
          <p:nvPr/>
        </p:nvSpPr>
        <p:spPr>
          <a:xfrm>
            <a:off x="2437819" y="1583227"/>
            <a:ext cx="7544381" cy="954107"/>
          </a:xfrm>
          <a:prstGeom prst="rect">
            <a:avLst/>
          </a:prstGeom>
          <a:noFill/>
        </p:spPr>
        <p:txBody>
          <a:bodyPr wrap="square" rtlCol="0">
            <a:spAutoFit/>
          </a:bodyPr>
          <a:lstStyle/>
          <a:p>
            <a:pPr algn="ctr"/>
            <a:r>
              <a:rPr lang="en-US" sz="2800" b="1" dirty="0">
                <a:solidFill>
                  <a:srgbClr val="AC2376"/>
                </a:solidFill>
                <a:latin typeface="Arial" panose="020B0604020202020204" pitchFamily="34" charset="0"/>
                <a:cs typeface="Arial" panose="020B0604020202020204" pitchFamily="34" charset="0"/>
              </a:rPr>
              <a:t>What We Know About Disease Expression in People of Color and Low Income People</a:t>
            </a:r>
            <a:endParaRPr lang="en-US" sz="2800" dirty="0">
              <a:solidFill>
                <a:srgbClr val="AC2376"/>
              </a:solidFill>
              <a:latin typeface="Arial" panose="020B0604020202020204" pitchFamily="34" charset="0"/>
              <a:cs typeface="Arial" panose="020B0604020202020204" pitchFamily="34" charset="0"/>
            </a:endParaRPr>
          </a:p>
        </p:txBody>
      </p:sp>
      <p:pic>
        <p:nvPicPr>
          <p:cNvPr id="3" name="Picture 1">
            <a:extLst>
              <a:ext uri="{FF2B5EF4-FFF2-40B4-BE49-F238E27FC236}">
                <a16:creationId xmlns:a16="http://schemas.microsoft.com/office/drawing/2014/main" id="{CACBBDF6-CE43-AD4F-AC6E-29636EAA3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292850"/>
            <a:ext cx="12192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81913245-4C3B-BD4E-ADD0-6C30FA15A03F}"/>
              </a:ext>
            </a:extLst>
          </p:cNvPr>
          <p:cNvSpPr txBox="1">
            <a:spLocks/>
          </p:cNvSpPr>
          <p:nvPr/>
        </p:nvSpPr>
        <p:spPr>
          <a:xfrm>
            <a:off x="7306" y="235823"/>
            <a:ext cx="12162773" cy="662781"/>
          </a:xfrm>
          <a:prstGeom prst="rect">
            <a:avLst/>
          </a:prstGeom>
        </p:spPr>
        <p:txBody>
          <a:bodyPr/>
          <a:lstStyle>
            <a:lvl1pPr algn="ctr" defTabSz="914400" rtl="0" eaLnBrk="1" latinLnBrk="0" hangingPunct="1">
              <a:lnSpc>
                <a:spcPct val="90000"/>
              </a:lnSpc>
              <a:spcBef>
                <a:spcPct val="0"/>
              </a:spcBef>
              <a:buNone/>
              <a:defRPr sz="4400" b="1" i="0" kern="1200" baseline="0">
                <a:solidFill>
                  <a:schemeClr val="bg1"/>
                </a:solidFill>
                <a:latin typeface="Helvetica" pitchFamily="2" charset="0"/>
                <a:ea typeface="+mj-ea"/>
                <a:cs typeface="+mj-cs"/>
              </a:defRPr>
            </a:lvl1pPr>
          </a:lstStyle>
          <a:p>
            <a:r>
              <a:rPr lang="en-US" sz="3600" b="0" dirty="0">
                <a:latin typeface="Arial" panose="020B0604020202020204" pitchFamily="34" charset="0"/>
                <a:cs typeface="Arial" panose="020B0604020202020204" pitchFamily="34" charset="0"/>
              </a:rPr>
              <a:t>Why Is This Necessary?</a:t>
            </a:r>
          </a:p>
        </p:txBody>
      </p:sp>
      <p:sp>
        <p:nvSpPr>
          <p:cNvPr id="8" name="Slide Number Placeholder 5">
            <a:extLst>
              <a:ext uri="{FF2B5EF4-FFF2-40B4-BE49-F238E27FC236}">
                <a16:creationId xmlns:a16="http://schemas.microsoft.com/office/drawing/2014/main" id="{F53B50FE-DFC0-D644-B853-9B70C0B971A7}"/>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7</a:t>
            </a:fld>
            <a:endParaRPr lang="en-US" dirty="0"/>
          </a:p>
        </p:txBody>
      </p:sp>
      <p:pic>
        <p:nvPicPr>
          <p:cNvPr id="9" name="Picture 2">
            <a:extLst>
              <a:ext uri="{FF2B5EF4-FFF2-40B4-BE49-F238E27FC236}">
                <a16:creationId xmlns:a16="http://schemas.microsoft.com/office/drawing/2014/main" id="{3BA59D2D-C230-E047-B956-1E7CF9FC0E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ProPublica on Twitter: &amp;quot;11/ For black women, lifelong exposure to racial  discrimination causes toxic stress that wears away at their health and  makes pregnancy and childbirth more dangerous. Michigan researcher Arline  Geronimus">
            <a:extLst>
              <a:ext uri="{FF2B5EF4-FFF2-40B4-BE49-F238E27FC236}">
                <a16:creationId xmlns:a16="http://schemas.microsoft.com/office/drawing/2014/main" id="{D62010DB-07EC-184D-BCE0-2A5D6375A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14" y="3780029"/>
            <a:ext cx="4301290" cy="225817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avid R. Williams, &amp;quot;Black Lives Matter for Health... and for All of U…">
            <a:extLst>
              <a:ext uri="{FF2B5EF4-FFF2-40B4-BE49-F238E27FC236}">
                <a16:creationId xmlns:a16="http://schemas.microsoft.com/office/drawing/2014/main" id="{C5CF30D5-5386-5541-A528-F7A766BA37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9038" y="3780029"/>
            <a:ext cx="3007760" cy="225817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When the Bough Breaks - Films Media Group">
            <a:extLst>
              <a:ext uri="{FF2B5EF4-FFF2-40B4-BE49-F238E27FC236}">
                <a16:creationId xmlns:a16="http://schemas.microsoft.com/office/drawing/2014/main" id="{2A1CBFBA-FFDC-7F43-AFCF-188E53A52F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1559" y="4128915"/>
            <a:ext cx="3200400" cy="180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10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DAE025-9B35-214E-9FED-3EB0FDEC8559}"/>
              </a:ext>
            </a:extLst>
          </p:cNvPr>
          <p:cNvSpPr/>
          <p:nvPr/>
        </p:nvSpPr>
        <p:spPr>
          <a:xfrm>
            <a:off x="-1" y="-5522"/>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D23B9D4-28B1-1341-9B21-7174BF48A951}"/>
              </a:ext>
            </a:extLst>
          </p:cNvPr>
          <p:cNvSpPr txBox="1"/>
          <p:nvPr/>
        </p:nvSpPr>
        <p:spPr>
          <a:xfrm>
            <a:off x="2437819" y="1583227"/>
            <a:ext cx="7722181" cy="1908215"/>
          </a:xfrm>
          <a:prstGeom prst="rect">
            <a:avLst/>
          </a:prstGeom>
          <a:noFill/>
        </p:spPr>
        <p:txBody>
          <a:bodyPr wrap="square" rtlCol="0">
            <a:spAutoFit/>
          </a:bodyPr>
          <a:lstStyle/>
          <a:p>
            <a:pPr algn="ctr"/>
            <a:r>
              <a:rPr lang="en-US" sz="2800" b="1" dirty="0">
                <a:solidFill>
                  <a:srgbClr val="AC2376"/>
                </a:solidFill>
                <a:latin typeface="Arial" panose="020B0604020202020204" pitchFamily="34" charset="0"/>
                <a:cs typeface="Arial" panose="020B0604020202020204" pitchFamily="34" charset="0"/>
              </a:rPr>
              <a:t>Historical Abuse and Mistreatment</a:t>
            </a:r>
            <a:endParaRPr lang="en-US" sz="2800" dirty="0">
              <a:solidFill>
                <a:srgbClr val="AC2376"/>
              </a:solidFill>
              <a:latin typeface="Arial" panose="020B0604020202020204" pitchFamily="34" charset="0"/>
              <a:cs typeface="Arial" panose="020B0604020202020204" pitchFamily="34" charset="0"/>
            </a:endParaRPr>
          </a:p>
          <a:p>
            <a:endParaRPr lang="en-US" sz="2400" dirty="0">
              <a:solidFill>
                <a:srgbClr val="003E6F"/>
              </a:solidFill>
              <a:latin typeface="Arial" panose="020B0604020202020204" pitchFamily="34" charset="0"/>
              <a:cs typeface="Arial" panose="020B0604020202020204" pitchFamily="34" charset="0"/>
            </a:endParaRPr>
          </a:p>
          <a:p>
            <a:pPr algn="ctr"/>
            <a:r>
              <a:rPr lang="en-US" sz="2400" dirty="0">
                <a:solidFill>
                  <a:srgbClr val="003E6F"/>
                </a:solidFill>
                <a:latin typeface="Arial" panose="020B0604020202020204" pitchFamily="34" charset="0"/>
                <a:cs typeface="Arial" panose="020B0604020202020204" pitchFamily="34" charset="0"/>
              </a:rPr>
              <a:t>Lack of Trust in Medicine and Research is Justified</a:t>
            </a:r>
          </a:p>
          <a:p>
            <a:pPr algn="ctr"/>
            <a:endParaRPr lang="en-US" sz="2400" dirty="0">
              <a:latin typeface="Arial" panose="020B0604020202020204" pitchFamily="34" charset="0"/>
              <a:cs typeface="Arial" panose="020B0604020202020204" pitchFamily="34" charset="0"/>
            </a:endParaRPr>
          </a:p>
          <a:p>
            <a:endParaRPr lang="en-US" dirty="0"/>
          </a:p>
        </p:txBody>
      </p:sp>
      <p:pic>
        <p:nvPicPr>
          <p:cNvPr id="3" name="Picture 1">
            <a:extLst>
              <a:ext uri="{FF2B5EF4-FFF2-40B4-BE49-F238E27FC236}">
                <a16:creationId xmlns:a16="http://schemas.microsoft.com/office/drawing/2014/main" id="{CACBBDF6-CE43-AD4F-AC6E-29636EAA3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292850"/>
            <a:ext cx="12192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81913245-4C3B-BD4E-ADD0-6C30FA15A03F}"/>
              </a:ext>
            </a:extLst>
          </p:cNvPr>
          <p:cNvSpPr txBox="1">
            <a:spLocks/>
          </p:cNvSpPr>
          <p:nvPr/>
        </p:nvSpPr>
        <p:spPr>
          <a:xfrm>
            <a:off x="7306" y="235823"/>
            <a:ext cx="12162773" cy="662781"/>
          </a:xfrm>
          <a:prstGeom prst="rect">
            <a:avLst/>
          </a:prstGeom>
        </p:spPr>
        <p:txBody>
          <a:bodyPr/>
          <a:lstStyle>
            <a:lvl1pPr algn="ctr" defTabSz="914400" rtl="0" eaLnBrk="1" latinLnBrk="0" hangingPunct="1">
              <a:lnSpc>
                <a:spcPct val="90000"/>
              </a:lnSpc>
              <a:spcBef>
                <a:spcPct val="0"/>
              </a:spcBef>
              <a:buNone/>
              <a:defRPr sz="4400" b="1" i="0" kern="1200" baseline="0">
                <a:solidFill>
                  <a:schemeClr val="bg1"/>
                </a:solidFill>
                <a:latin typeface="Helvetica" pitchFamily="2" charset="0"/>
                <a:ea typeface="+mj-ea"/>
                <a:cs typeface="+mj-cs"/>
              </a:defRPr>
            </a:lvl1pPr>
          </a:lstStyle>
          <a:p>
            <a:r>
              <a:rPr lang="en-US" sz="3600" b="0" dirty="0">
                <a:latin typeface="Arial" panose="020B0604020202020204" pitchFamily="34" charset="0"/>
                <a:cs typeface="Arial" panose="020B0604020202020204" pitchFamily="34" charset="0"/>
              </a:rPr>
              <a:t>Why Is This Necessary?</a:t>
            </a:r>
          </a:p>
        </p:txBody>
      </p:sp>
      <p:sp>
        <p:nvSpPr>
          <p:cNvPr id="8" name="Slide Number Placeholder 5">
            <a:extLst>
              <a:ext uri="{FF2B5EF4-FFF2-40B4-BE49-F238E27FC236}">
                <a16:creationId xmlns:a16="http://schemas.microsoft.com/office/drawing/2014/main" id="{F53B50FE-DFC0-D644-B853-9B70C0B971A7}"/>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8</a:t>
            </a:fld>
            <a:endParaRPr lang="en-US" dirty="0"/>
          </a:p>
        </p:txBody>
      </p:sp>
      <p:pic>
        <p:nvPicPr>
          <p:cNvPr id="9" name="Picture 2">
            <a:extLst>
              <a:ext uri="{FF2B5EF4-FFF2-40B4-BE49-F238E27FC236}">
                <a16:creationId xmlns:a16="http://schemas.microsoft.com/office/drawing/2014/main" id="{3BA59D2D-C230-E047-B956-1E7CF9FC0E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Exchange: J. Marion Sims: Gynecologic Surgeon, from &amp;quot;The History of  Medicine&amp;quot;">
            <a:extLst>
              <a:ext uri="{FF2B5EF4-FFF2-40B4-BE49-F238E27FC236}">
                <a16:creationId xmlns:a16="http://schemas.microsoft.com/office/drawing/2014/main" id="{33CB53D6-EC44-144F-89BB-B884135F8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774" y="2978150"/>
            <a:ext cx="440809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uskegee Syphilis Study">
            <a:extLst>
              <a:ext uri="{FF2B5EF4-FFF2-40B4-BE49-F238E27FC236}">
                <a16:creationId xmlns:a16="http://schemas.microsoft.com/office/drawing/2014/main" id="{EC493167-B604-8F43-A85C-EF9A0366C8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0076" y="3186218"/>
            <a:ext cx="2978150" cy="29781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enetic privacy: We must learn from the story of Henrietta Lacks | New  Scientist">
            <a:extLst>
              <a:ext uri="{FF2B5EF4-FFF2-40B4-BE49-F238E27FC236}">
                <a16:creationId xmlns:a16="http://schemas.microsoft.com/office/drawing/2014/main" id="{F2005397-A4AB-5F45-BE1C-6BB03CB22A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970" y="3533210"/>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755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DAE025-9B35-214E-9FED-3EB0FDEC8559}"/>
              </a:ext>
            </a:extLst>
          </p:cNvPr>
          <p:cNvSpPr/>
          <p:nvPr/>
        </p:nvSpPr>
        <p:spPr>
          <a:xfrm>
            <a:off x="-1" y="-5522"/>
            <a:ext cx="12191999" cy="10302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D23B9D4-28B1-1341-9B21-7174BF48A951}"/>
              </a:ext>
            </a:extLst>
          </p:cNvPr>
          <p:cNvSpPr txBox="1"/>
          <p:nvPr/>
        </p:nvSpPr>
        <p:spPr>
          <a:xfrm>
            <a:off x="2437819" y="1583227"/>
            <a:ext cx="7544381" cy="1908215"/>
          </a:xfrm>
          <a:prstGeom prst="rect">
            <a:avLst/>
          </a:prstGeom>
          <a:noFill/>
        </p:spPr>
        <p:txBody>
          <a:bodyPr wrap="square" rtlCol="0">
            <a:spAutoFit/>
          </a:bodyPr>
          <a:lstStyle/>
          <a:p>
            <a:pPr algn="ctr"/>
            <a:r>
              <a:rPr lang="en-US" sz="2800" b="1" dirty="0">
                <a:solidFill>
                  <a:srgbClr val="AC2376"/>
                </a:solidFill>
                <a:latin typeface="Arial" panose="020B0604020202020204" pitchFamily="34" charset="0"/>
                <a:cs typeface="Arial" panose="020B0604020202020204" pitchFamily="34" charset="0"/>
              </a:rPr>
              <a:t>Persistent Disparities in Health Outcomes</a:t>
            </a:r>
            <a:endParaRPr lang="en-US" sz="2800" dirty="0">
              <a:solidFill>
                <a:srgbClr val="AC2376"/>
              </a:solidFill>
              <a:latin typeface="Arial" panose="020B0604020202020204" pitchFamily="34" charset="0"/>
              <a:cs typeface="Arial" panose="020B0604020202020204" pitchFamily="34" charset="0"/>
            </a:endParaRPr>
          </a:p>
          <a:p>
            <a:endParaRPr lang="en-US" sz="2400" dirty="0">
              <a:solidFill>
                <a:srgbClr val="003E6F"/>
              </a:solidFill>
              <a:latin typeface="Arial" panose="020B0604020202020204" pitchFamily="34" charset="0"/>
              <a:cs typeface="Arial" panose="020B0604020202020204" pitchFamily="34" charset="0"/>
            </a:endParaRPr>
          </a:p>
          <a:p>
            <a:pPr algn="ctr"/>
            <a:r>
              <a:rPr lang="en-US" sz="2400" dirty="0">
                <a:solidFill>
                  <a:srgbClr val="003E6F"/>
                </a:solidFill>
                <a:latin typeface="Arial" panose="020B0604020202020204" pitchFamily="34" charset="0"/>
                <a:cs typeface="Arial" panose="020B0604020202020204" pitchFamily="34" charset="0"/>
              </a:rPr>
              <a:t>Present in Rare Diseases as with Other Diseases</a:t>
            </a:r>
          </a:p>
          <a:p>
            <a:pPr algn="ctr"/>
            <a:endParaRPr lang="en-US" sz="2400" dirty="0">
              <a:latin typeface="Arial" panose="020B0604020202020204" pitchFamily="34" charset="0"/>
              <a:cs typeface="Arial" panose="020B0604020202020204" pitchFamily="34" charset="0"/>
            </a:endParaRPr>
          </a:p>
          <a:p>
            <a:endParaRPr lang="en-US" dirty="0"/>
          </a:p>
        </p:txBody>
      </p:sp>
      <p:pic>
        <p:nvPicPr>
          <p:cNvPr id="3" name="Picture 1">
            <a:extLst>
              <a:ext uri="{FF2B5EF4-FFF2-40B4-BE49-F238E27FC236}">
                <a16:creationId xmlns:a16="http://schemas.microsoft.com/office/drawing/2014/main" id="{CACBBDF6-CE43-AD4F-AC6E-29636EAA3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292850"/>
            <a:ext cx="12192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81913245-4C3B-BD4E-ADD0-6C30FA15A03F}"/>
              </a:ext>
            </a:extLst>
          </p:cNvPr>
          <p:cNvSpPr txBox="1">
            <a:spLocks/>
          </p:cNvSpPr>
          <p:nvPr/>
        </p:nvSpPr>
        <p:spPr>
          <a:xfrm>
            <a:off x="7306" y="235823"/>
            <a:ext cx="12162773" cy="662781"/>
          </a:xfrm>
          <a:prstGeom prst="rect">
            <a:avLst/>
          </a:prstGeom>
        </p:spPr>
        <p:txBody>
          <a:bodyPr/>
          <a:lstStyle>
            <a:lvl1pPr algn="ctr" defTabSz="914400" rtl="0" eaLnBrk="1" latinLnBrk="0" hangingPunct="1">
              <a:lnSpc>
                <a:spcPct val="90000"/>
              </a:lnSpc>
              <a:spcBef>
                <a:spcPct val="0"/>
              </a:spcBef>
              <a:buNone/>
              <a:defRPr sz="4400" b="1" i="0" kern="1200" baseline="0">
                <a:solidFill>
                  <a:schemeClr val="bg1"/>
                </a:solidFill>
                <a:latin typeface="Helvetica" pitchFamily="2" charset="0"/>
                <a:ea typeface="+mj-ea"/>
                <a:cs typeface="+mj-cs"/>
              </a:defRPr>
            </a:lvl1pPr>
          </a:lstStyle>
          <a:p>
            <a:r>
              <a:rPr lang="en-US" sz="3600" b="0" dirty="0">
                <a:latin typeface="Arial" panose="020B0604020202020204" pitchFamily="34" charset="0"/>
                <a:cs typeface="Arial" panose="020B0604020202020204" pitchFamily="34" charset="0"/>
              </a:rPr>
              <a:t>Why Is This Necessary?</a:t>
            </a:r>
          </a:p>
        </p:txBody>
      </p:sp>
      <p:sp>
        <p:nvSpPr>
          <p:cNvPr id="8" name="Slide Number Placeholder 5">
            <a:extLst>
              <a:ext uri="{FF2B5EF4-FFF2-40B4-BE49-F238E27FC236}">
                <a16:creationId xmlns:a16="http://schemas.microsoft.com/office/drawing/2014/main" id="{F53B50FE-DFC0-D644-B853-9B70C0B971A7}"/>
              </a:ext>
            </a:extLst>
          </p:cNvPr>
          <p:cNvSpPr>
            <a:spLocks noGrp="1"/>
          </p:cNvSpPr>
          <p:nvPr>
            <p:ph type="sldNum" sz="quarter" idx="12"/>
          </p:nvPr>
        </p:nvSpPr>
        <p:spPr>
          <a:xfrm>
            <a:off x="10815403" y="5932315"/>
            <a:ext cx="973112" cy="312660"/>
          </a:xfrm>
          <a:prstGeom prst="rect">
            <a:avLst/>
          </a:prstGeom>
        </p:spPr>
        <p:txBody>
          <a:bodyPr/>
          <a:lstStyle/>
          <a:p>
            <a:fld id="{9F48607A-8FF3-0F49-B5EC-9E96C71116D7}" type="slidenum">
              <a:rPr lang="en-US" smtClean="0"/>
              <a:t>9</a:t>
            </a:fld>
            <a:endParaRPr lang="en-US" dirty="0"/>
          </a:p>
        </p:txBody>
      </p:sp>
      <p:pic>
        <p:nvPicPr>
          <p:cNvPr id="9" name="Picture 2">
            <a:extLst>
              <a:ext uri="{FF2B5EF4-FFF2-40B4-BE49-F238E27FC236}">
                <a16:creationId xmlns:a16="http://schemas.microsoft.com/office/drawing/2014/main" id="{3BA59D2D-C230-E047-B956-1E7CF9FC0E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67369" y="-122960"/>
            <a:ext cx="1902710" cy="127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7363CA8-1B32-4E45-B60F-39049E7729E3}"/>
              </a:ext>
            </a:extLst>
          </p:cNvPr>
          <p:cNvPicPr>
            <a:picLocks noChangeAspect="1"/>
          </p:cNvPicPr>
          <p:nvPr/>
        </p:nvPicPr>
        <p:blipFill>
          <a:blip r:embed="rId5"/>
          <a:stretch>
            <a:fillRect/>
          </a:stretch>
        </p:blipFill>
        <p:spPr>
          <a:xfrm>
            <a:off x="7306" y="3569256"/>
            <a:ext cx="3322240" cy="1993344"/>
          </a:xfrm>
          <a:prstGeom prst="rect">
            <a:avLst/>
          </a:prstGeom>
        </p:spPr>
      </p:pic>
      <p:pic>
        <p:nvPicPr>
          <p:cNvPr id="5124" name="Picture 4" descr="Non-BRCA Gene Mutations That Raise Breast Cancer Risk">
            <a:extLst>
              <a:ext uri="{FF2B5EF4-FFF2-40B4-BE49-F238E27FC236}">
                <a16:creationId xmlns:a16="http://schemas.microsoft.com/office/drawing/2014/main" id="{1A30470A-029E-EB42-882E-7FFB0C8A2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4157" y="3478102"/>
            <a:ext cx="4098278" cy="2730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310BC6D-4A0F-0F4E-87A5-4D1DE01D6B7D}"/>
              </a:ext>
            </a:extLst>
          </p:cNvPr>
          <p:cNvPicPr>
            <a:picLocks noChangeAspect="1"/>
          </p:cNvPicPr>
          <p:nvPr/>
        </p:nvPicPr>
        <p:blipFill>
          <a:blip r:embed="rId7"/>
          <a:stretch>
            <a:fillRect/>
          </a:stretch>
        </p:blipFill>
        <p:spPr>
          <a:xfrm>
            <a:off x="3822700" y="3500314"/>
            <a:ext cx="3633430" cy="2725073"/>
          </a:xfrm>
          <a:prstGeom prst="rect">
            <a:avLst/>
          </a:prstGeom>
        </p:spPr>
      </p:pic>
    </p:spTree>
    <p:extLst>
      <p:ext uri="{BB962C8B-B14F-4D97-AF65-F5344CB8AC3E}">
        <p14:creationId xmlns:p14="http://schemas.microsoft.com/office/powerpoint/2010/main" val="9631791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1957</TotalTime>
  <Words>1360</Words>
  <Application>Microsoft Macintosh PowerPoint</Application>
  <PresentationFormat>Widescreen</PresentationFormat>
  <Paragraphs>148</Paragraphs>
  <Slides>28</Slides>
  <Notes>19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Arial</vt:lpstr>
      <vt:lpstr>Calibri</vt:lpstr>
      <vt:lpstr>Calibri Light</vt:lpstr>
      <vt:lpstr>Helvetica</vt:lpstr>
      <vt:lpstr>Wingdings</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Rare Disease Diversity Coalition </vt:lpstr>
      <vt:lpstr>RDDC Steering Committee</vt:lpstr>
      <vt:lpstr>Rare Disease Diversity Coalition Members</vt:lpstr>
      <vt:lpstr>RDDC Working Groups</vt:lpstr>
      <vt:lpstr>PowerPoint Presentation</vt:lpstr>
      <vt:lpstr>PowerPoint Presentation</vt:lpstr>
      <vt:lpstr>PowerPoint Presentation</vt:lpstr>
      <vt:lpstr>PowerPoint Presentation</vt:lpstr>
      <vt:lpstr>RDDC Action Plan  </vt:lpstr>
      <vt:lpstr>RDDC Launch Event</vt:lpstr>
      <vt:lpstr>PowerPoint Presentation</vt:lpstr>
      <vt:lpstr>PowerPoint Presentation</vt:lpstr>
      <vt:lpstr>RDDC Website </vt:lpstr>
      <vt:lpstr>PowerPoint Presentation</vt:lpstr>
      <vt:lpstr>Social Media Content + Engagement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Magsumbol</dc:creator>
  <cp:lastModifiedBy>Linda Blount</cp:lastModifiedBy>
  <cp:revision>145</cp:revision>
  <dcterms:created xsi:type="dcterms:W3CDTF">2020-12-10T00:08:30Z</dcterms:created>
  <dcterms:modified xsi:type="dcterms:W3CDTF">2021-09-12T22:53:43Z</dcterms:modified>
</cp:coreProperties>
</file>