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302" r:id="rId3"/>
    <p:sldId id="257" r:id="rId4"/>
    <p:sldId id="277" r:id="rId5"/>
    <p:sldId id="295" r:id="rId6"/>
    <p:sldId id="296" r:id="rId7"/>
    <p:sldId id="272" r:id="rId8"/>
    <p:sldId id="299" r:id="rId9"/>
    <p:sldId id="301" r:id="rId10"/>
    <p:sldId id="297" r:id="rId11"/>
    <p:sldId id="283" r:id="rId12"/>
    <p:sldId id="279" r:id="rId13"/>
    <p:sldId id="280" r:id="rId14"/>
    <p:sldId id="281" r:id="rId15"/>
    <p:sldId id="300" r:id="rId16"/>
    <p:sldId id="303" r:id="rId17"/>
    <p:sldId id="258" r:id="rId18"/>
    <p:sldId id="276" r:id="rId19"/>
    <p:sldId id="269" r:id="rId20"/>
    <p:sldId id="298" r:id="rId21"/>
    <p:sldId id="261" r:id="rId22"/>
    <p:sldId id="262" r:id="rId23"/>
    <p:sldId id="270" r:id="rId24"/>
    <p:sldId id="263" r:id="rId25"/>
    <p:sldId id="264" r:id="rId26"/>
    <p:sldId id="278" r:id="rId27"/>
    <p:sldId id="306" r:id="rId28"/>
    <p:sldId id="305" r:id="rId29"/>
    <p:sldId id="265" r:id="rId30"/>
    <p:sldId id="271" r:id="rId31"/>
    <p:sldId id="27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94694"/>
  </p:normalViewPr>
  <p:slideViewPr>
    <p:cSldViewPr snapToGrid="0" snapToObjects="1">
      <p:cViewPr varScale="1">
        <p:scale>
          <a:sx n="121" d="100"/>
          <a:sy n="121" d="100"/>
        </p:scale>
        <p:origin x="184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lbroidy/Downloads/table-42.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broidy/Downloads/table-33.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UCR Data: Distribution of Male and female Arrests by Offense Type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'18tbl42'!$B$5</c:f>
              <c:strCache>
                <c:ptCount val="1"/>
                <c:pt idx="0">
                  <c:v>Number of persons arrested</c:v>
                </c:pt>
              </c:strCache>
            </c:strRef>
          </c:tx>
          <c:spPr>
            <a:solidFill>
              <a:schemeClr val="accent1"/>
            </a:solidFill>
            <a:ln>
              <a:noFill/>
            </a:ln>
            <a:effectLst/>
          </c:spPr>
          <c:invertIfNegative val="0"/>
          <c:cat>
            <c:strRef>
              <c:f>'18tbl42'!$A$6:$A$37</c:f>
              <c:strCache>
                <c:ptCount val="32"/>
                <c:pt idx="1">
                  <c:v>TOTAL</c:v>
                </c:pt>
                <c:pt idx="2">
                  <c:v>Murder and nonnegligent manslaughter</c:v>
                </c:pt>
                <c:pt idx="3">
                  <c:v>Rape2</c:v>
                </c:pt>
                <c:pt idx="4">
                  <c:v>Robbery</c:v>
                </c:pt>
                <c:pt idx="5">
                  <c:v>Aggravated assault</c:v>
                </c:pt>
                <c:pt idx="6">
                  <c:v>Burglary</c:v>
                </c:pt>
                <c:pt idx="7">
                  <c:v>Larceny-theft</c:v>
                </c:pt>
                <c:pt idx="8">
                  <c:v>Motor vehicle theft</c:v>
                </c:pt>
                <c:pt idx="9">
                  <c:v>Arson</c:v>
                </c:pt>
                <c:pt idx="10">
                  <c:v>Violent crime3</c:v>
                </c:pt>
                <c:pt idx="11">
                  <c:v>Property crime3</c:v>
                </c:pt>
                <c:pt idx="12">
                  <c:v>Other assaults</c:v>
                </c:pt>
                <c:pt idx="13">
                  <c:v>Forgery and counterfeiting</c:v>
                </c:pt>
                <c:pt idx="14">
                  <c:v>Fraud</c:v>
                </c:pt>
                <c:pt idx="15">
                  <c:v>Embezzlement</c:v>
                </c:pt>
                <c:pt idx="16">
                  <c:v>Stolen property; buying, receiving, possessing</c:v>
                </c:pt>
                <c:pt idx="17">
                  <c:v>Vandalism</c:v>
                </c:pt>
                <c:pt idx="18">
                  <c:v>Weapons; carrying, possessing, etc.</c:v>
                </c:pt>
                <c:pt idx="19">
                  <c:v>Prostitution and commercialized vice</c:v>
                </c:pt>
                <c:pt idx="20">
                  <c:v>Sex offenses (except rape and prostitution)</c:v>
                </c:pt>
                <c:pt idx="21">
                  <c:v>Drug abuse violations</c:v>
                </c:pt>
                <c:pt idx="22">
                  <c:v>Gambling</c:v>
                </c:pt>
                <c:pt idx="23">
                  <c:v>Offenses against the family and children</c:v>
                </c:pt>
                <c:pt idx="24">
                  <c:v>Driving under the influence</c:v>
                </c:pt>
                <c:pt idx="25">
                  <c:v>Liquor laws</c:v>
                </c:pt>
                <c:pt idx="26">
                  <c:v>Drunkenness</c:v>
                </c:pt>
                <c:pt idx="27">
                  <c:v>Disorderly conduct</c:v>
                </c:pt>
                <c:pt idx="28">
                  <c:v>Vagrancy</c:v>
                </c:pt>
                <c:pt idx="29">
                  <c:v>All other offenses (except traffic)</c:v>
                </c:pt>
                <c:pt idx="30">
                  <c:v>Suspicion</c:v>
                </c:pt>
                <c:pt idx="31">
                  <c:v>Curfew and loitering law violations</c:v>
                </c:pt>
              </c:strCache>
            </c:strRef>
          </c:cat>
          <c:val>
            <c:numRef>
              <c:f>'18tbl42'!$B$6:$B$37</c:f>
            </c:numRef>
          </c:val>
          <c:extLst>
            <c:ext xmlns:c16="http://schemas.microsoft.com/office/drawing/2014/chart" uri="{C3380CC4-5D6E-409C-BE32-E72D297353CC}">
              <c16:uniqueId val="{00000000-DADD-AB41-A49C-58C689FEF040}"/>
            </c:ext>
          </c:extLst>
        </c:ser>
        <c:ser>
          <c:idx val="1"/>
          <c:order val="1"/>
          <c:tx>
            <c:strRef>
              <c:f>'18tbl42'!$C$5</c:f>
              <c:strCache>
                <c:ptCount val="1"/>
              </c:strCache>
            </c:strRef>
          </c:tx>
          <c:spPr>
            <a:solidFill>
              <a:schemeClr val="accent2"/>
            </a:solidFill>
            <a:ln>
              <a:noFill/>
            </a:ln>
            <a:effectLst/>
          </c:spPr>
          <c:invertIfNegative val="0"/>
          <c:cat>
            <c:strRef>
              <c:f>'18tbl42'!$A$6:$A$37</c:f>
              <c:strCache>
                <c:ptCount val="32"/>
                <c:pt idx="1">
                  <c:v>TOTAL</c:v>
                </c:pt>
                <c:pt idx="2">
                  <c:v>Murder and nonnegligent manslaughter</c:v>
                </c:pt>
                <c:pt idx="3">
                  <c:v>Rape2</c:v>
                </c:pt>
                <c:pt idx="4">
                  <c:v>Robbery</c:v>
                </c:pt>
                <c:pt idx="5">
                  <c:v>Aggravated assault</c:v>
                </c:pt>
                <c:pt idx="6">
                  <c:v>Burglary</c:v>
                </c:pt>
                <c:pt idx="7">
                  <c:v>Larceny-theft</c:v>
                </c:pt>
                <c:pt idx="8">
                  <c:v>Motor vehicle theft</c:v>
                </c:pt>
                <c:pt idx="9">
                  <c:v>Arson</c:v>
                </c:pt>
                <c:pt idx="10">
                  <c:v>Violent crime3</c:v>
                </c:pt>
                <c:pt idx="11">
                  <c:v>Property crime3</c:v>
                </c:pt>
                <c:pt idx="12">
                  <c:v>Other assaults</c:v>
                </c:pt>
                <c:pt idx="13">
                  <c:v>Forgery and counterfeiting</c:v>
                </c:pt>
                <c:pt idx="14">
                  <c:v>Fraud</c:v>
                </c:pt>
                <c:pt idx="15">
                  <c:v>Embezzlement</c:v>
                </c:pt>
                <c:pt idx="16">
                  <c:v>Stolen property; buying, receiving, possessing</c:v>
                </c:pt>
                <c:pt idx="17">
                  <c:v>Vandalism</c:v>
                </c:pt>
                <c:pt idx="18">
                  <c:v>Weapons; carrying, possessing, etc.</c:v>
                </c:pt>
                <c:pt idx="19">
                  <c:v>Prostitution and commercialized vice</c:v>
                </c:pt>
                <c:pt idx="20">
                  <c:v>Sex offenses (except rape and prostitution)</c:v>
                </c:pt>
                <c:pt idx="21">
                  <c:v>Drug abuse violations</c:v>
                </c:pt>
                <c:pt idx="22">
                  <c:v>Gambling</c:v>
                </c:pt>
                <c:pt idx="23">
                  <c:v>Offenses against the family and children</c:v>
                </c:pt>
                <c:pt idx="24">
                  <c:v>Driving under the influence</c:v>
                </c:pt>
                <c:pt idx="25">
                  <c:v>Liquor laws</c:v>
                </c:pt>
                <c:pt idx="26">
                  <c:v>Drunkenness</c:v>
                </c:pt>
                <c:pt idx="27">
                  <c:v>Disorderly conduct</c:v>
                </c:pt>
                <c:pt idx="28">
                  <c:v>Vagrancy</c:v>
                </c:pt>
                <c:pt idx="29">
                  <c:v>All other offenses (except traffic)</c:v>
                </c:pt>
                <c:pt idx="30">
                  <c:v>Suspicion</c:v>
                </c:pt>
                <c:pt idx="31">
                  <c:v>Curfew and loitering law violations</c:v>
                </c:pt>
              </c:strCache>
            </c:strRef>
          </c:cat>
          <c:val>
            <c:numRef>
              <c:f>'18tbl42'!$C$6:$C$37</c:f>
            </c:numRef>
          </c:val>
          <c:extLst>
            <c:ext xmlns:c16="http://schemas.microsoft.com/office/drawing/2014/chart" uri="{C3380CC4-5D6E-409C-BE32-E72D297353CC}">
              <c16:uniqueId val="{00000001-DADD-AB41-A49C-58C689FEF040}"/>
            </c:ext>
          </c:extLst>
        </c:ser>
        <c:ser>
          <c:idx val="2"/>
          <c:order val="2"/>
          <c:tx>
            <c:strRef>
              <c:f>'18tbl42'!$D$5</c:f>
              <c:strCache>
                <c:ptCount val="1"/>
              </c:strCache>
            </c:strRef>
          </c:tx>
          <c:spPr>
            <a:solidFill>
              <a:schemeClr val="accent3"/>
            </a:solidFill>
            <a:ln>
              <a:noFill/>
            </a:ln>
            <a:effectLst/>
          </c:spPr>
          <c:invertIfNegative val="0"/>
          <c:cat>
            <c:strRef>
              <c:f>'18tbl42'!$A$6:$A$37</c:f>
              <c:strCache>
                <c:ptCount val="32"/>
                <c:pt idx="1">
                  <c:v>TOTAL</c:v>
                </c:pt>
                <c:pt idx="2">
                  <c:v>Murder and nonnegligent manslaughter</c:v>
                </c:pt>
                <c:pt idx="3">
                  <c:v>Rape2</c:v>
                </c:pt>
                <c:pt idx="4">
                  <c:v>Robbery</c:v>
                </c:pt>
                <c:pt idx="5">
                  <c:v>Aggravated assault</c:v>
                </c:pt>
                <c:pt idx="6">
                  <c:v>Burglary</c:v>
                </c:pt>
                <c:pt idx="7">
                  <c:v>Larceny-theft</c:v>
                </c:pt>
                <c:pt idx="8">
                  <c:v>Motor vehicle theft</c:v>
                </c:pt>
                <c:pt idx="9">
                  <c:v>Arson</c:v>
                </c:pt>
                <c:pt idx="10">
                  <c:v>Violent crime3</c:v>
                </c:pt>
                <c:pt idx="11">
                  <c:v>Property crime3</c:v>
                </c:pt>
                <c:pt idx="12">
                  <c:v>Other assaults</c:v>
                </c:pt>
                <c:pt idx="13">
                  <c:v>Forgery and counterfeiting</c:v>
                </c:pt>
                <c:pt idx="14">
                  <c:v>Fraud</c:v>
                </c:pt>
                <c:pt idx="15">
                  <c:v>Embezzlement</c:v>
                </c:pt>
                <c:pt idx="16">
                  <c:v>Stolen property; buying, receiving, possessing</c:v>
                </c:pt>
                <c:pt idx="17">
                  <c:v>Vandalism</c:v>
                </c:pt>
                <c:pt idx="18">
                  <c:v>Weapons; carrying, possessing, etc.</c:v>
                </c:pt>
                <c:pt idx="19">
                  <c:v>Prostitution and commercialized vice</c:v>
                </c:pt>
                <c:pt idx="20">
                  <c:v>Sex offenses (except rape and prostitution)</c:v>
                </c:pt>
                <c:pt idx="21">
                  <c:v>Drug abuse violations</c:v>
                </c:pt>
                <c:pt idx="22">
                  <c:v>Gambling</c:v>
                </c:pt>
                <c:pt idx="23">
                  <c:v>Offenses against the family and children</c:v>
                </c:pt>
                <c:pt idx="24">
                  <c:v>Driving under the influence</c:v>
                </c:pt>
                <c:pt idx="25">
                  <c:v>Liquor laws</c:v>
                </c:pt>
                <c:pt idx="26">
                  <c:v>Drunkenness</c:v>
                </c:pt>
                <c:pt idx="27">
                  <c:v>Disorderly conduct</c:v>
                </c:pt>
                <c:pt idx="28">
                  <c:v>Vagrancy</c:v>
                </c:pt>
                <c:pt idx="29">
                  <c:v>All other offenses (except traffic)</c:v>
                </c:pt>
                <c:pt idx="30">
                  <c:v>Suspicion</c:v>
                </c:pt>
                <c:pt idx="31">
                  <c:v>Curfew and loitering law violations</c:v>
                </c:pt>
              </c:strCache>
            </c:strRef>
          </c:cat>
          <c:val>
            <c:numRef>
              <c:f>'18tbl42'!$D$6:$D$37</c:f>
            </c:numRef>
          </c:val>
          <c:extLst>
            <c:ext xmlns:c16="http://schemas.microsoft.com/office/drawing/2014/chart" uri="{C3380CC4-5D6E-409C-BE32-E72D297353CC}">
              <c16:uniqueId val="{00000002-DADD-AB41-A49C-58C689FEF040}"/>
            </c:ext>
          </c:extLst>
        </c:ser>
        <c:ser>
          <c:idx val="3"/>
          <c:order val="3"/>
          <c:tx>
            <c:strRef>
              <c:f>'18tbl42'!$E$5</c:f>
              <c:strCache>
                <c:ptCount val="1"/>
                <c:pt idx="0">
                  <c:v>Percent
male</c:v>
                </c:pt>
              </c:strCache>
            </c:strRef>
          </c:tx>
          <c:spPr>
            <a:solidFill>
              <a:schemeClr val="accent4"/>
            </a:solidFill>
            <a:ln>
              <a:noFill/>
            </a:ln>
            <a:effectLst/>
          </c:spPr>
          <c:invertIfNegative val="0"/>
          <c:cat>
            <c:strRef>
              <c:f>'18tbl42'!$A$6:$A$37</c:f>
              <c:strCache>
                <c:ptCount val="32"/>
                <c:pt idx="1">
                  <c:v>TOTAL</c:v>
                </c:pt>
                <c:pt idx="2">
                  <c:v>Murder and nonnegligent manslaughter</c:v>
                </c:pt>
                <c:pt idx="3">
                  <c:v>Rape2</c:v>
                </c:pt>
                <c:pt idx="4">
                  <c:v>Robbery</c:v>
                </c:pt>
                <c:pt idx="5">
                  <c:v>Aggravated assault</c:v>
                </c:pt>
                <c:pt idx="6">
                  <c:v>Burglary</c:v>
                </c:pt>
                <c:pt idx="7">
                  <c:v>Larceny-theft</c:v>
                </c:pt>
                <c:pt idx="8">
                  <c:v>Motor vehicle theft</c:v>
                </c:pt>
                <c:pt idx="9">
                  <c:v>Arson</c:v>
                </c:pt>
                <c:pt idx="10">
                  <c:v>Violent crime3</c:v>
                </c:pt>
                <c:pt idx="11">
                  <c:v>Property crime3</c:v>
                </c:pt>
                <c:pt idx="12">
                  <c:v>Other assaults</c:v>
                </c:pt>
                <c:pt idx="13">
                  <c:v>Forgery and counterfeiting</c:v>
                </c:pt>
                <c:pt idx="14">
                  <c:v>Fraud</c:v>
                </c:pt>
                <c:pt idx="15">
                  <c:v>Embezzlement</c:v>
                </c:pt>
                <c:pt idx="16">
                  <c:v>Stolen property; buying, receiving, possessing</c:v>
                </c:pt>
                <c:pt idx="17">
                  <c:v>Vandalism</c:v>
                </c:pt>
                <c:pt idx="18">
                  <c:v>Weapons; carrying, possessing, etc.</c:v>
                </c:pt>
                <c:pt idx="19">
                  <c:v>Prostitution and commercialized vice</c:v>
                </c:pt>
                <c:pt idx="20">
                  <c:v>Sex offenses (except rape and prostitution)</c:v>
                </c:pt>
                <c:pt idx="21">
                  <c:v>Drug abuse violations</c:v>
                </c:pt>
                <c:pt idx="22">
                  <c:v>Gambling</c:v>
                </c:pt>
                <c:pt idx="23">
                  <c:v>Offenses against the family and children</c:v>
                </c:pt>
                <c:pt idx="24">
                  <c:v>Driving under the influence</c:v>
                </c:pt>
                <c:pt idx="25">
                  <c:v>Liquor laws</c:v>
                </c:pt>
                <c:pt idx="26">
                  <c:v>Drunkenness</c:v>
                </c:pt>
                <c:pt idx="27">
                  <c:v>Disorderly conduct</c:v>
                </c:pt>
                <c:pt idx="28">
                  <c:v>Vagrancy</c:v>
                </c:pt>
                <c:pt idx="29">
                  <c:v>All other offenses (except traffic)</c:v>
                </c:pt>
                <c:pt idx="30">
                  <c:v>Suspicion</c:v>
                </c:pt>
                <c:pt idx="31">
                  <c:v>Curfew and loitering law violations</c:v>
                </c:pt>
              </c:strCache>
            </c:strRef>
          </c:cat>
          <c:val>
            <c:numRef>
              <c:f>'18tbl42'!$E$6:$E$37</c:f>
              <c:numCache>
                <c:formatCode>0.0</c:formatCode>
                <c:ptCount val="32"/>
                <c:pt idx="1">
                  <c:v>72.8</c:v>
                </c:pt>
                <c:pt idx="2">
                  <c:v>87.8</c:v>
                </c:pt>
                <c:pt idx="3">
                  <c:v>96.8</c:v>
                </c:pt>
                <c:pt idx="4">
                  <c:v>84.9</c:v>
                </c:pt>
                <c:pt idx="5">
                  <c:v>76.400000000000006</c:v>
                </c:pt>
                <c:pt idx="6">
                  <c:v>80.400000000000006</c:v>
                </c:pt>
                <c:pt idx="7">
                  <c:v>58</c:v>
                </c:pt>
                <c:pt idx="8">
                  <c:v>77.2</c:v>
                </c:pt>
                <c:pt idx="9">
                  <c:v>77.5</c:v>
                </c:pt>
                <c:pt idx="10">
                  <c:v>79.099999999999994</c:v>
                </c:pt>
                <c:pt idx="11">
                  <c:v>63.1</c:v>
                </c:pt>
                <c:pt idx="12">
                  <c:v>71.099999999999994</c:v>
                </c:pt>
                <c:pt idx="13">
                  <c:v>66.2</c:v>
                </c:pt>
                <c:pt idx="14">
                  <c:v>63.8</c:v>
                </c:pt>
                <c:pt idx="15">
                  <c:v>50.3</c:v>
                </c:pt>
                <c:pt idx="16">
                  <c:v>78</c:v>
                </c:pt>
                <c:pt idx="17">
                  <c:v>77</c:v>
                </c:pt>
                <c:pt idx="18">
                  <c:v>90.7</c:v>
                </c:pt>
                <c:pt idx="19">
                  <c:v>35.700000000000003</c:v>
                </c:pt>
                <c:pt idx="20">
                  <c:v>93.1</c:v>
                </c:pt>
                <c:pt idx="21">
                  <c:v>75.3</c:v>
                </c:pt>
                <c:pt idx="22">
                  <c:v>82.8</c:v>
                </c:pt>
                <c:pt idx="23">
                  <c:v>69.7</c:v>
                </c:pt>
                <c:pt idx="24">
                  <c:v>74.5</c:v>
                </c:pt>
                <c:pt idx="25">
                  <c:v>69.5</c:v>
                </c:pt>
                <c:pt idx="26">
                  <c:v>79</c:v>
                </c:pt>
                <c:pt idx="27">
                  <c:v>70.400000000000006</c:v>
                </c:pt>
                <c:pt idx="28">
                  <c:v>75.7</c:v>
                </c:pt>
                <c:pt idx="29">
                  <c:v>73.099999999999994</c:v>
                </c:pt>
                <c:pt idx="30">
                  <c:v>75.599999999999994</c:v>
                </c:pt>
                <c:pt idx="31">
                  <c:v>69.8</c:v>
                </c:pt>
              </c:numCache>
            </c:numRef>
          </c:val>
          <c:extLst>
            <c:ext xmlns:c16="http://schemas.microsoft.com/office/drawing/2014/chart" uri="{C3380CC4-5D6E-409C-BE32-E72D297353CC}">
              <c16:uniqueId val="{00000003-DADD-AB41-A49C-58C689FEF040}"/>
            </c:ext>
          </c:extLst>
        </c:ser>
        <c:ser>
          <c:idx val="4"/>
          <c:order val="4"/>
          <c:tx>
            <c:strRef>
              <c:f>'18tbl42'!$F$5</c:f>
              <c:strCache>
                <c:ptCount val="1"/>
                <c:pt idx="0">
                  <c:v>Percent
female</c:v>
                </c:pt>
              </c:strCache>
            </c:strRef>
          </c:tx>
          <c:spPr>
            <a:solidFill>
              <a:schemeClr val="accent5"/>
            </a:solidFill>
            <a:ln>
              <a:noFill/>
            </a:ln>
            <a:effectLst/>
          </c:spPr>
          <c:invertIfNegative val="0"/>
          <c:cat>
            <c:strRef>
              <c:f>'18tbl42'!$A$6:$A$37</c:f>
              <c:strCache>
                <c:ptCount val="32"/>
                <c:pt idx="1">
                  <c:v>TOTAL</c:v>
                </c:pt>
                <c:pt idx="2">
                  <c:v>Murder and nonnegligent manslaughter</c:v>
                </c:pt>
                <c:pt idx="3">
                  <c:v>Rape2</c:v>
                </c:pt>
                <c:pt idx="4">
                  <c:v>Robbery</c:v>
                </c:pt>
                <c:pt idx="5">
                  <c:v>Aggravated assault</c:v>
                </c:pt>
                <c:pt idx="6">
                  <c:v>Burglary</c:v>
                </c:pt>
                <c:pt idx="7">
                  <c:v>Larceny-theft</c:v>
                </c:pt>
                <c:pt idx="8">
                  <c:v>Motor vehicle theft</c:v>
                </c:pt>
                <c:pt idx="9">
                  <c:v>Arson</c:v>
                </c:pt>
                <c:pt idx="10">
                  <c:v>Violent crime3</c:v>
                </c:pt>
                <c:pt idx="11">
                  <c:v>Property crime3</c:v>
                </c:pt>
                <c:pt idx="12">
                  <c:v>Other assaults</c:v>
                </c:pt>
                <c:pt idx="13">
                  <c:v>Forgery and counterfeiting</c:v>
                </c:pt>
                <c:pt idx="14">
                  <c:v>Fraud</c:v>
                </c:pt>
                <c:pt idx="15">
                  <c:v>Embezzlement</c:v>
                </c:pt>
                <c:pt idx="16">
                  <c:v>Stolen property; buying, receiving, possessing</c:v>
                </c:pt>
                <c:pt idx="17">
                  <c:v>Vandalism</c:v>
                </c:pt>
                <c:pt idx="18">
                  <c:v>Weapons; carrying, possessing, etc.</c:v>
                </c:pt>
                <c:pt idx="19">
                  <c:v>Prostitution and commercialized vice</c:v>
                </c:pt>
                <c:pt idx="20">
                  <c:v>Sex offenses (except rape and prostitution)</c:v>
                </c:pt>
                <c:pt idx="21">
                  <c:v>Drug abuse violations</c:v>
                </c:pt>
                <c:pt idx="22">
                  <c:v>Gambling</c:v>
                </c:pt>
                <c:pt idx="23">
                  <c:v>Offenses against the family and children</c:v>
                </c:pt>
                <c:pt idx="24">
                  <c:v>Driving under the influence</c:v>
                </c:pt>
                <c:pt idx="25">
                  <c:v>Liquor laws</c:v>
                </c:pt>
                <c:pt idx="26">
                  <c:v>Drunkenness</c:v>
                </c:pt>
                <c:pt idx="27">
                  <c:v>Disorderly conduct</c:v>
                </c:pt>
                <c:pt idx="28">
                  <c:v>Vagrancy</c:v>
                </c:pt>
                <c:pt idx="29">
                  <c:v>All other offenses (except traffic)</c:v>
                </c:pt>
                <c:pt idx="30">
                  <c:v>Suspicion</c:v>
                </c:pt>
                <c:pt idx="31">
                  <c:v>Curfew and loitering law violations</c:v>
                </c:pt>
              </c:strCache>
            </c:strRef>
          </c:cat>
          <c:val>
            <c:numRef>
              <c:f>'18tbl42'!$F$6:$F$37</c:f>
              <c:numCache>
                <c:formatCode>0.0</c:formatCode>
                <c:ptCount val="32"/>
                <c:pt idx="1">
                  <c:v>27.2</c:v>
                </c:pt>
                <c:pt idx="2">
                  <c:v>12.2</c:v>
                </c:pt>
                <c:pt idx="3">
                  <c:v>3.2</c:v>
                </c:pt>
                <c:pt idx="4">
                  <c:v>15.1</c:v>
                </c:pt>
                <c:pt idx="5">
                  <c:v>23.6</c:v>
                </c:pt>
                <c:pt idx="6">
                  <c:v>19.600000000000001</c:v>
                </c:pt>
                <c:pt idx="7">
                  <c:v>42</c:v>
                </c:pt>
                <c:pt idx="8">
                  <c:v>22.8</c:v>
                </c:pt>
                <c:pt idx="9">
                  <c:v>22.5</c:v>
                </c:pt>
                <c:pt idx="10">
                  <c:v>20.9</c:v>
                </c:pt>
                <c:pt idx="11">
                  <c:v>36.9</c:v>
                </c:pt>
                <c:pt idx="12">
                  <c:v>28.9</c:v>
                </c:pt>
                <c:pt idx="13">
                  <c:v>33.799999999999997</c:v>
                </c:pt>
                <c:pt idx="14">
                  <c:v>36.200000000000003</c:v>
                </c:pt>
                <c:pt idx="15">
                  <c:v>49.7</c:v>
                </c:pt>
                <c:pt idx="16">
                  <c:v>22</c:v>
                </c:pt>
                <c:pt idx="17">
                  <c:v>23</c:v>
                </c:pt>
                <c:pt idx="18">
                  <c:v>9.3000000000000007</c:v>
                </c:pt>
                <c:pt idx="19">
                  <c:v>64.3</c:v>
                </c:pt>
                <c:pt idx="20">
                  <c:v>6.9</c:v>
                </c:pt>
                <c:pt idx="21">
                  <c:v>24.7</c:v>
                </c:pt>
                <c:pt idx="22">
                  <c:v>17.2</c:v>
                </c:pt>
                <c:pt idx="23">
                  <c:v>30.3</c:v>
                </c:pt>
                <c:pt idx="24">
                  <c:v>25.5</c:v>
                </c:pt>
                <c:pt idx="25">
                  <c:v>30.5</c:v>
                </c:pt>
                <c:pt idx="26">
                  <c:v>21</c:v>
                </c:pt>
                <c:pt idx="27">
                  <c:v>29.6</c:v>
                </c:pt>
                <c:pt idx="28">
                  <c:v>24.3</c:v>
                </c:pt>
                <c:pt idx="29">
                  <c:v>26.9</c:v>
                </c:pt>
                <c:pt idx="30">
                  <c:v>24.4</c:v>
                </c:pt>
                <c:pt idx="31">
                  <c:v>30.2</c:v>
                </c:pt>
              </c:numCache>
            </c:numRef>
          </c:val>
          <c:extLst>
            <c:ext xmlns:c16="http://schemas.microsoft.com/office/drawing/2014/chart" uri="{C3380CC4-5D6E-409C-BE32-E72D297353CC}">
              <c16:uniqueId val="{00000004-DADD-AB41-A49C-58C689FEF040}"/>
            </c:ext>
          </c:extLst>
        </c:ser>
        <c:dLbls>
          <c:showLegendKey val="0"/>
          <c:showVal val="0"/>
          <c:showCatName val="0"/>
          <c:showSerName val="0"/>
          <c:showPercent val="0"/>
          <c:showBubbleSize val="0"/>
        </c:dLbls>
        <c:gapWidth val="219"/>
        <c:overlap val="-27"/>
        <c:axId val="26958832"/>
        <c:axId val="26960480"/>
      </c:barChart>
      <c:catAx>
        <c:axId val="2695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6960480"/>
        <c:crosses val="autoZero"/>
        <c:auto val="1"/>
        <c:lblAlgn val="ctr"/>
        <c:lblOffset val="100"/>
        <c:noMultiLvlLbl val="0"/>
      </c:catAx>
      <c:valAx>
        <c:axId val="26960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695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solidFill>
            <a:schemeClr val="bg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UCR Data: % Change in Males</a:t>
            </a:r>
            <a:r>
              <a:rPr lang="en-US" baseline="0"/>
              <a:t> and Females Arrested 2009-2018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'18tbl33'!$B$6:$B$7</c:f>
              <c:strCache>
                <c:ptCount val="2"/>
                <c:pt idx="0">
                  <c:v>Total</c:v>
                </c:pt>
                <c:pt idx="1">
                  <c:v>2009</c:v>
                </c:pt>
              </c:strCache>
            </c:strRef>
          </c:tx>
          <c:spPr>
            <a:solidFill>
              <a:schemeClr val="accent1"/>
            </a:solidFill>
            <a:ln>
              <a:noFill/>
            </a:ln>
            <a:effectLst/>
          </c:spPr>
          <c:invertIfNegative val="0"/>
          <c:cat>
            <c:strRef>
              <c:f>'18tbl33'!$A$8:$A$38</c:f>
              <c:strCache>
                <c:ptCount val="31"/>
                <c:pt idx="0">
                  <c:v>TOTAL1</c:v>
                </c:pt>
                <c:pt idx="1">
                  <c:v>Murder and nonnegligent manslaughter</c:v>
                </c:pt>
                <c:pt idx="2">
                  <c:v>Rape2</c:v>
                </c:pt>
                <c:pt idx="3">
                  <c:v>Robbery</c:v>
                </c:pt>
                <c:pt idx="4">
                  <c:v>Aggravated assault</c:v>
                </c:pt>
                <c:pt idx="5">
                  <c:v>Burglary</c:v>
                </c:pt>
                <c:pt idx="6">
                  <c:v>Larceny-theft</c:v>
                </c:pt>
                <c:pt idx="7">
                  <c:v>Motor vehicle theft</c:v>
                </c:pt>
                <c:pt idx="8">
                  <c:v>Arson</c:v>
                </c:pt>
                <c:pt idx="9">
                  <c:v>Violent crime3</c:v>
                </c:pt>
                <c:pt idx="10">
                  <c:v>Property crime3</c:v>
                </c:pt>
                <c:pt idx="11">
                  <c:v>Other assaults</c:v>
                </c:pt>
                <c:pt idx="12">
                  <c:v>Forgery and counterfeiting</c:v>
                </c:pt>
                <c:pt idx="13">
                  <c:v>Fraud</c:v>
                </c:pt>
                <c:pt idx="14">
                  <c:v>Embezzlement</c:v>
                </c:pt>
                <c:pt idx="15">
                  <c:v>Stolen property; buying, receiving, possessing</c:v>
                </c:pt>
                <c:pt idx="16">
                  <c:v>Vandalism</c:v>
                </c:pt>
                <c:pt idx="17">
                  <c:v>Weapons; carrying, possessing, etc. </c:v>
                </c:pt>
                <c:pt idx="18">
                  <c:v>Prostitution and commercialized vice</c:v>
                </c:pt>
                <c:pt idx="19">
                  <c:v>Sex offenses (except rape and prostitution)</c:v>
                </c:pt>
                <c:pt idx="20">
                  <c:v>Drug abuse violations</c:v>
                </c:pt>
                <c:pt idx="21">
                  <c:v>Gambling</c:v>
                </c:pt>
                <c:pt idx="22">
                  <c:v>Offenses against the family and children</c:v>
                </c:pt>
                <c:pt idx="23">
                  <c:v>Driving under the influence</c:v>
                </c:pt>
                <c:pt idx="24">
                  <c:v>Liquor laws</c:v>
                </c:pt>
                <c:pt idx="25">
                  <c:v>Drunkenness</c:v>
                </c:pt>
                <c:pt idx="26">
                  <c:v>Disorderly conduct</c:v>
                </c:pt>
                <c:pt idx="27">
                  <c:v>Vagrancy</c:v>
                </c:pt>
                <c:pt idx="28">
                  <c:v>All other offenses (except traffic)</c:v>
                </c:pt>
                <c:pt idx="29">
                  <c:v>Suspicion</c:v>
                </c:pt>
                <c:pt idx="30">
                  <c:v>Curfew and loitering law violations</c:v>
                </c:pt>
              </c:strCache>
            </c:strRef>
          </c:cat>
          <c:val>
            <c:numRef>
              <c:f>'18tbl33'!$B$8:$B$38</c:f>
            </c:numRef>
          </c:val>
          <c:extLst>
            <c:ext xmlns:c16="http://schemas.microsoft.com/office/drawing/2014/chart" uri="{C3380CC4-5D6E-409C-BE32-E72D297353CC}">
              <c16:uniqueId val="{00000000-B635-8A4C-9423-E36C56D16235}"/>
            </c:ext>
          </c:extLst>
        </c:ser>
        <c:ser>
          <c:idx val="1"/>
          <c:order val="1"/>
          <c:tx>
            <c:strRef>
              <c:f>'18tbl33'!$C$6:$C$7</c:f>
              <c:strCache>
                <c:ptCount val="2"/>
                <c:pt idx="0">
                  <c:v>Total</c:v>
                </c:pt>
                <c:pt idx="1">
                  <c:v>2018</c:v>
                </c:pt>
              </c:strCache>
            </c:strRef>
          </c:tx>
          <c:spPr>
            <a:solidFill>
              <a:schemeClr val="accent2"/>
            </a:solidFill>
            <a:ln>
              <a:noFill/>
            </a:ln>
            <a:effectLst/>
          </c:spPr>
          <c:invertIfNegative val="0"/>
          <c:cat>
            <c:strRef>
              <c:f>'18tbl33'!$A$8:$A$38</c:f>
              <c:strCache>
                <c:ptCount val="31"/>
                <c:pt idx="0">
                  <c:v>TOTAL1</c:v>
                </c:pt>
                <c:pt idx="1">
                  <c:v>Murder and nonnegligent manslaughter</c:v>
                </c:pt>
                <c:pt idx="2">
                  <c:v>Rape2</c:v>
                </c:pt>
                <c:pt idx="3">
                  <c:v>Robbery</c:v>
                </c:pt>
                <c:pt idx="4">
                  <c:v>Aggravated assault</c:v>
                </c:pt>
                <c:pt idx="5">
                  <c:v>Burglary</c:v>
                </c:pt>
                <c:pt idx="6">
                  <c:v>Larceny-theft</c:v>
                </c:pt>
                <c:pt idx="7">
                  <c:v>Motor vehicle theft</c:v>
                </c:pt>
                <c:pt idx="8">
                  <c:v>Arson</c:v>
                </c:pt>
                <c:pt idx="9">
                  <c:v>Violent crime3</c:v>
                </c:pt>
                <c:pt idx="10">
                  <c:v>Property crime3</c:v>
                </c:pt>
                <c:pt idx="11">
                  <c:v>Other assaults</c:v>
                </c:pt>
                <c:pt idx="12">
                  <c:v>Forgery and counterfeiting</c:v>
                </c:pt>
                <c:pt idx="13">
                  <c:v>Fraud</c:v>
                </c:pt>
                <c:pt idx="14">
                  <c:v>Embezzlement</c:v>
                </c:pt>
                <c:pt idx="15">
                  <c:v>Stolen property; buying, receiving, possessing</c:v>
                </c:pt>
                <c:pt idx="16">
                  <c:v>Vandalism</c:v>
                </c:pt>
                <c:pt idx="17">
                  <c:v>Weapons; carrying, possessing, etc. </c:v>
                </c:pt>
                <c:pt idx="18">
                  <c:v>Prostitution and commercialized vice</c:v>
                </c:pt>
                <c:pt idx="19">
                  <c:v>Sex offenses (except rape and prostitution)</c:v>
                </c:pt>
                <c:pt idx="20">
                  <c:v>Drug abuse violations</c:v>
                </c:pt>
                <c:pt idx="21">
                  <c:v>Gambling</c:v>
                </c:pt>
                <c:pt idx="22">
                  <c:v>Offenses against the family and children</c:v>
                </c:pt>
                <c:pt idx="23">
                  <c:v>Driving under the influence</c:v>
                </c:pt>
                <c:pt idx="24">
                  <c:v>Liquor laws</c:v>
                </c:pt>
                <c:pt idx="25">
                  <c:v>Drunkenness</c:v>
                </c:pt>
                <c:pt idx="26">
                  <c:v>Disorderly conduct</c:v>
                </c:pt>
                <c:pt idx="27">
                  <c:v>Vagrancy</c:v>
                </c:pt>
                <c:pt idx="28">
                  <c:v>All other offenses (except traffic)</c:v>
                </c:pt>
                <c:pt idx="29">
                  <c:v>Suspicion</c:v>
                </c:pt>
                <c:pt idx="30">
                  <c:v>Curfew and loitering law violations</c:v>
                </c:pt>
              </c:strCache>
            </c:strRef>
          </c:cat>
          <c:val>
            <c:numRef>
              <c:f>'18tbl33'!$C$8:$C$38</c:f>
            </c:numRef>
          </c:val>
          <c:extLst>
            <c:ext xmlns:c16="http://schemas.microsoft.com/office/drawing/2014/chart" uri="{C3380CC4-5D6E-409C-BE32-E72D297353CC}">
              <c16:uniqueId val="{00000001-B635-8A4C-9423-E36C56D16235}"/>
            </c:ext>
          </c:extLst>
        </c:ser>
        <c:ser>
          <c:idx val="2"/>
          <c:order val="2"/>
          <c:tx>
            <c:strRef>
              <c:f>'18tbl33'!$D$6:$D$7</c:f>
              <c:strCache>
                <c:ptCount val="2"/>
                <c:pt idx="0">
                  <c:v>Male</c:v>
                </c:pt>
                <c:pt idx="1">
                  <c:v>Percent
change</c:v>
                </c:pt>
              </c:strCache>
            </c:strRef>
          </c:tx>
          <c:spPr>
            <a:solidFill>
              <a:srgbClr val="FF0000"/>
            </a:solidFill>
            <a:ln>
              <a:noFill/>
            </a:ln>
            <a:effectLst/>
          </c:spPr>
          <c:invertIfNegative val="0"/>
          <c:cat>
            <c:strRef>
              <c:f>'18tbl33'!$A$8:$A$38</c:f>
              <c:strCache>
                <c:ptCount val="31"/>
                <c:pt idx="0">
                  <c:v>TOTAL1</c:v>
                </c:pt>
                <c:pt idx="1">
                  <c:v>Murder and nonnegligent manslaughter</c:v>
                </c:pt>
                <c:pt idx="2">
                  <c:v>Rape2</c:v>
                </c:pt>
                <c:pt idx="3">
                  <c:v>Robbery</c:v>
                </c:pt>
                <c:pt idx="4">
                  <c:v>Aggravated assault</c:v>
                </c:pt>
                <c:pt idx="5">
                  <c:v>Burglary</c:v>
                </c:pt>
                <c:pt idx="6">
                  <c:v>Larceny-theft</c:v>
                </c:pt>
                <c:pt idx="7">
                  <c:v>Motor vehicle theft</c:v>
                </c:pt>
                <c:pt idx="8">
                  <c:v>Arson</c:v>
                </c:pt>
                <c:pt idx="9">
                  <c:v>Violent crime3</c:v>
                </c:pt>
                <c:pt idx="10">
                  <c:v>Property crime3</c:v>
                </c:pt>
                <c:pt idx="11">
                  <c:v>Other assaults</c:v>
                </c:pt>
                <c:pt idx="12">
                  <c:v>Forgery and counterfeiting</c:v>
                </c:pt>
                <c:pt idx="13">
                  <c:v>Fraud</c:v>
                </c:pt>
                <c:pt idx="14">
                  <c:v>Embezzlement</c:v>
                </c:pt>
                <c:pt idx="15">
                  <c:v>Stolen property; buying, receiving, possessing</c:v>
                </c:pt>
                <c:pt idx="16">
                  <c:v>Vandalism</c:v>
                </c:pt>
                <c:pt idx="17">
                  <c:v>Weapons; carrying, possessing, etc. </c:v>
                </c:pt>
                <c:pt idx="18">
                  <c:v>Prostitution and commercialized vice</c:v>
                </c:pt>
                <c:pt idx="19">
                  <c:v>Sex offenses (except rape and prostitution)</c:v>
                </c:pt>
                <c:pt idx="20">
                  <c:v>Drug abuse violations</c:v>
                </c:pt>
                <c:pt idx="21">
                  <c:v>Gambling</c:v>
                </c:pt>
                <c:pt idx="22">
                  <c:v>Offenses against the family and children</c:v>
                </c:pt>
                <c:pt idx="23">
                  <c:v>Driving under the influence</c:v>
                </c:pt>
                <c:pt idx="24">
                  <c:v>Liquor laws</c:v>
                </c:pt>
                <c:pt idx="25">
                  <c:v>Drunkenness</c:v>
                </c:pt>
                <c:pt idx="26">
                  <c:v>Disorderly conduct</c:v>
                </c:pt>
                <c:pt idx="27">
                  <c:v>Vagrancy</c:v>
                </c:pt>
                <c:pt idx="28">
                  <c:v>All other offenses (except traffic)</c:v>
                </c:pt>
                <c:pt idx="29">
                  <c:v>Suspicion</c:v>
                </c:pt>
                <c:pt idx="30">
                  <c:v>Curfew and loitering law violations</c:v>
                </c:pt>
              </c:strCache>
            </c:strRef>
          </c:cat>
          <c:val>
            <c:numRef>
              <c:f>'18tbl33'!$D$8:$D$38</c:f>
              <c:numCache>
                <c:formatCode>\+##,##0.0_);\-##,##0.0_)</c:formatCode>
                <c:ptCount val="31"/>
                <c:pt idx="0">
                  <c:v>-24.2</c:v>
                </c:pt>
                <c:pt idx="1">
                  <c:v>-6.3</c:v>
                </c:pt>
                <c:pt idx="3">
                  <c:v>-33.5</c:v>
                </c:pt>
                <c:pt idx="4">
                  <c:v>-9</c:v>
                </c:pt>
                <c:pt idx="5">
                  <c:v>-43.9</c:v>
                </c:pt>
                <c:pt idx="6">
                  <c:v>-29.5</c:v>
                </c:pt>
                <c:pt idx="7">
                  <c:v>6.9</c:v>
                </c:pt>
                <c:pt idx="8">
                  <c:v>-28.9</c:v>
                </c:pt>
                <c:pt idx="9">
                  <c:v>-13.4</c:v>
                </c:pt>
                <c:pt idx="10">
                  <c:v>-30.8</c:v>
                </c:pt>
                <c:pt idx="11">
                  <c:v>-21</c:v>
                </c:pt>
                <c:pt idx="12">
                  <c:v>-33</c:v>
                </c:pt>
                <c:pt idx="13">
                  <c:v>-37</c:v>
                </c:pt>
                <c:pt idx="14">
                  <c:v>-19.3</c:v>
                </c:pt>
                <c:pt idx="15">
                  <c:v>-8.1</c:v>
                </c:pt>
                <c:pt idx="16">
                  <c:v>-36.4</c:v>
                </c:pt>
                <c:pt idx="17">
                  <c:v>-3.7</c:v>
                </c:pt>
                <c:pt idx="18">
                  <c:v>-37</c:v>
                </c:pt>
                <c:pt idx="19">
                  <c:v>-36.299999999999997</c:v>
                </c:pt>
                <c:pt idx="20">
                  <c:v>-0.1</c:v>
                </c:pt>
                <c:pt idx="21">
                  <c:v>-55</c:v>
                </c:pt>
                <c:pt idx="22">
                  <c:v>-26.1</c:v>
                </c:pt>
                <c:pt idx="23">
                  <c:v>-34.799999999999997</c:v>
                </c:pt>
                <c:pt idx="24">
                  <c:v>-70.2</c:v>
                </c:pt>
                <c:pt idx="25">
                  <c:v>-46.4</c:v>
                </c:pt>
                <c:pt idx="26">
                  <c:v>-49</c:v>
                </c:pt>
                <c:pt idx="27">
                  <c:v>-6.3</c:v>
                </c:pt>
                <c:pt idx="28">
                  <c:v>-14.7</c:v>
                </c:pt>
                <c:pt idx="29">
                  <c:v>-51.9</c:v>
                </c:pt>
                <c:pt idx="30">
                  <c:v>-77.7</c:v>
                </c:pt>
              </c:numCache>
            </c:numRef>
          </c:val>
          <c:extLst>
            <c:ext xmlns:c16="http://schemas.microsoft.com/office/drawing/2014/chart" uri="{C3380CC4-5D6E-409C-BE32-E72D297353CC}">
              <c16:uniqueId val="{00000002-B635-8A4C-9423-E36C56D16235}"/>
            </c:ext>
          </c:extLst>
        </c:ser>
        <c:ser>
          <c:idx val="3"/>
          <c:order val="3"/>
          <c:tx>
            <c:strRef>
              <c:f>'18tbl33'!$E$6:$E$7</c:f>
              <c:strCache>
                <c:ptCount val="2"/>
                <c:pt idx="0">
                  <c:v>Under 18</c:v>
                </c:pt>
                <c:pt idx="1">
                  <c:v>2009</c:v>
                </c:pt>
              </c:strCache>
            </c:strRef>
          </c:tx>
          <c:spPr>
            <a:solidFill>
              <a:schemeClr val="accent4"/>
            </a:solidFill>
            <a:ln>
              <a:noFill/>
            </a:ln>
            <a:effectLst/>
          </c:spPr>
          <c:invertIfNegative val="0"/>
          <c:cat>
            <c:strRef>
              <c:f>'18tbl33'!$A$8:$A$38</c:f>
              <c:strCache>
                <c:ptCount val="31"/>
                <c:pt idx="0">
                  <c:v>TOTAL1</c:v>
                </c:pt>
                <c:pt idx="1">
                  <c:v>Murder and nonnegligent manslaughter</c:v>
                </c:pt>
                <c:pt idx="2">
                  <c:v>Rape2</c:v>
                </c:pt>
                <c:pt idx="3">
                  <c:v>Robbery</c:v>
                </c:pt>
                <c:pt idx="4">
                  <c:v>Aggravated assault</c:v>
                </c:pt>
                <c:pt idx="5">
                  <c:v>Burglary</c:v>
                </c:pt>
                <c:pt idx="6">
                  <c:v>Larceny-theft</c:v>
                </c:pt>
                <c:pt idx="7">
                  <c:v>Motor vehicle theft</c:v>
                </c:pt>
                <c:pt idx="8">
                  <c:v>Arson</c:v>
                </c:pt>
                <c:pt idx="9">
                  <c:v>Violent crime3</c:v>
                </c:pt>
                <c:pt idx="10">
                  <c:v>Property crime3</c:v>
                </c:pt>
                <c:pt idx="11">
                  <c:v>Other assaults</c:v>
                </c:pt>
                <c:pt idx="12">
                  <c:v>Forgery and counterfeiting</c:v>
                </c:pt>
                <c:pt idx="13">
                  <c:v>Fraud</c:v>
                </c:pt>
                <c:pt idx="14">
                  <c:v>Embezzlement</c:v>
                </c:pt>
                <c:pt idx="15">
                  <c:v>Stolen property; buying, receiving, possessing</c:v>
                </c:pt>
                <c:pt idx="16">
                  <c:v>Vandalism</c:v>
                </c:pt>
                <c:pt idx="17">
                  <c:v>Weapons; carrying, possessing, etc. </c:v>
                </c:pt>
                <c:pt idx="18">
                  <c:v>Prostitution and commercialized vice</c:v>
                </c:pt>
                <c:pt idx="19">
                  <c:v>Sex offenses (except rape and prostitution)</c:v>
                </c:pt>
                <c:pt idx="20">
                  <c:v>Drug abuse violations</c:v>
                </c:pt>
                <c:pt idx="21">
                  <c:v>Gambling</c:v>
                </c:pt>
                <c:pt idx="22">
                  <c:v>Offenses against the family and children</c:v>
                </c:pt>
                <c:pt idx="23">
                  <c:v>Driving under the influence</c:v>
                </c:pt>
                <c:pt idx="24">
                  <c:v>Liquor laws</c:v>
                </c:pt>
                <c:pt idx="25">
                  <c:v>Drunkenness</c:v>
                </c:pt>
                <c:pt idx="26">
                  <c:v>Disorderly conduct</c:v>
                </c:pt>
                <c:pt idx="27">
                  <c:v>Vagrancy</c:v>
                </c:pt>
                <c:pt idx="28">
                  <c:v>All other offenses (except traffic)</c:v>
                </c:pt>
                <c:pt idx="29">
                  <c:v>Suspicion</c:v>
                </c:pt>
                <c:pt idx="30">
                  <c:v>Curfew and loitering law violations</c:v>
                </c:pt>
              </c:strCache>
            </c:strRef>
          </c:cat>
          <c:val>
            <c:numRef>
              <c:f>'18tbl33'!$E$8:$E$38</c:f>
            </c:numRef>
          </c:val>
          <c:extLst>
            <c:ext xmlns:c16="http://schemas.microsoft.com/office/drawing/2014/chart" uri="{C3380CC4-5D6E-409C-BE32-E72D297353CC}">
              <c16:uniqueId val="{00000003-B635-8A4C-9423-E36C56D16235}"/>
            </c:ext>
          </c:extLst>
        </c:ser>
        <c:ser>
          <c:idx val="4"/>
          <c:order val="4"/>
          <c:tx>
            <c:strRef>
              <c:f>'18tbl33'!$F$6:$F$7</c:f>
              <c:strCache>
                <c:ptCount val="2"/>
                <c:pt idx="0">
                  <c:v>Under 18</c:v>
                </c:pt>
                <c:pt idx="1">
                  <c:v>2018</c:v>
                </c:pt>
              </c:strCache>
            </c:strRef>
          </c:tx>
          <c:spPr>
            <a:solidFill>
              <a:schemeClr val="accent5"/>
            </a:solidFill>
            <a:ln>
              <a:noFill/>
            </a:ln>
            <a:effectLst/>
          </c:spPr>
          <c:invertIfNegative val="0"/>
          <c:cat>
            <c:strRef>
              <c:f>'18tbl33'!$A$8:$A$38</c:f>
              <c:strCache>
                <c:ptCount val="31"/>
                <c:pt idx="0">
                  <c:v>TOTAL1</c:v>
                </c:pt>
                <c:pt idx="1">
                  <c:v>Murder and nonnegligent manslaughter</c:v>
                </c:pt>
                <c:pt idx="2">
                  <c:v>Rape2</c:v>
                </c:pt>
                <c:pt idx="3">
                  <c:v>Robbery</c:v>
                </c:pt>
                <c:pt idx="4">
                  <c:v>Aggravated assault</c:v>
                </c:pt>
                <c:pt idx="5">
                  <c:v>Burglary</c:v>
                </c:pt>
                <c:pt idx="6">
                  <c:v>Larceny-theft</c:v>
                </c:pt>
                <c:pt idx="7">
                  <c:v>Motor vehicle theft</c:v>
                </c:pt>
                <c:pt idx="8">
                  <c:v>Arson</c:v>
                </c:pt>
                <c:pt idx="9">
                  <c:v>Violent crime3</c:v>
                </c:pt>
                <c:pt idx="10">
                  <c:v>Property crime3</c:v>
                </c:pt>
                <c:pt idx="11">
                  <c:v>Other assaults</c:v>
                </c:pt>
                <c:pt idx="12">
                  <c:v>Forgery and counterfeiting</c:v>
                </c:pt>
                <c:pt idx="13">
                  <c:v>Fraud</c:v>
                </c:pt>
                <c:pt idx="14">
                  <c:v>Embezzlement</c:v>
                </c:pt>
                <c:pt idx="15">
                  <c:v>Stolen property; buying, receiving, possessing</c:v>
                </c:pt>
                <c:pt idx="16">
                  <c:v>Vandalism</c:v>
                </c:pt>
                <c:pt idx="17">
                  <c:v>Weapons; carrying, possessing, etc. </c:v>
                </c:pt>
                <c:pt idx="18">
                  <c:v>Prostitution and commercialized vice</c:v>
                </c:pt>
                <c:pt idx="19">
                  <c:v>Sex offenses (except rape and prostitution)</c:v>
                </c:pt>
                <c:pt idx="20">
                  <c:v>Drug abuse violations</c:v>
                </c:pt>
                <c:pt idx="21">
                  <c:v>Gambling</c:v>
                </c:pt>
                <c:pt idx="22">
                  <c:v>Offenses against the family and children</c:v>
                </c:pt>
                <c:pt idx="23">
                  <c:v>Driving under the influence</c:v>
                </c:pt>
                <c:pt idx="24">
                  <c:v>Liquor laws</c:v>
                </c:pt>
                <c:pt idx="25">
                  <c:v>Drunkenness</c:v>
                </c:pt>
                <c:pt idx="26">
                  <c:v>Disorderly conduct</c:v>
                </c:pt>
                <c:pt idx="27">
                  <c:v>Vagrancy</c:v>
                </c:pt>
                <c:pt idx="28">
                  <c:v>All other offenses (except traffic)</c:v>
                </c:pt>
                <c:pt idx="29">
                  <c:v>Suspicion</c:v>
                </c:pt>
                <c:pt idx="30">
                  <c:v>Curfew and loitering law violations</c:v>
                </c:pt>
              </c:strCache>
            </c:strRef>
          </c:cat>
          <c:val>
            <c:numRef>
              <c:f>'18tbl33'!$F$8:$F$38</c:f>
            </c:numRef>
          </c:val>
          <c:extLst>
            <c:ext xmlns:c16="http://schemas.microsoft.com/office/drawing/2014/chart" uri="{C3380CC4-5D6E-409C-BE32-E72D297353CC}">
              <c16:uniqueId val="{00000004-B635-8A4C-9423-E36C56D16235}"/>
            </c:ext>
          </c:extLst>
        </c:ser>
        <c:ser>
          <c:idx val="5"/>
          <c:order val="5"/>
          <c:tx>
            <c:strRef>
              <c:f>'18tbl33'!$G$6:$G$7</c:f>
              <c:strCache>
                <c:ptCount val="2"/>
                <c:pt idx="0">
                  <c:v>Under 18</c:v>
                </c:pt>
                <c:pt idx="1">
                  <c:v>Percent
change</c:v>
                </c:pt>
              </c:strCache>
            </c:strRef>
          </c:tx>
          <c:spPr>
            <a:solidFill>
              <a:schemeClr val="accent6"/>
            </a:solidFill>
            <a:ln>
              <a:noFill/>
            </a:ln>
            <a:effectLst/>
          </c:spPr>
          <c:invertIfNegative val="0"/>
          <c:cat>
            <c:strRef>
              <c:f>'18tbl33'!$A$8:$A$38</c:f>
              <c:strCache>
                <c:ptCount val="31"/>
                <c:pt idx="0">
                  <c:v>TOTAL1</c:v>
                </c:pt>
                <c:pt idx="1">
                  <c:v>Murder and nonnegligent manslaughter</c:v>
                </c:pt>
                <c:pt idx="2">
                  <c:v>Rape2</c:v>
                </c:pt>
                <c:pt idx="3">
                  <c:v>Robbery</c:v>
                </c:pt>
                <c:pt idx="4">
                  <c:v>Aggravated assault</c:v>
                </c:pt>
                <c:pt idx="5">
                  <c:v>Burglary</c:v>
                </c:pt>
                <c:pt idx="6">
                  <c:v>Larceny-theft</c:v>
                </c:pt>
                <c:pt idx="7">
                  <c:v>Motor vehicle theft</c:v>
                </c:pt>
                <c:pt idx="8">
                  <c:v>Arson</c:v>
                </c:pt>
                <c:pt idx="9">
                  <c:v>Violent crime3</c:v>
                </c:pt>
                <c:pt idx="10">
                  <c:v>Property crime3</c:v>
                </c:pt>
                <c:pt idx="11">
                  <c:v>Other assaults</c:v>
                </c:pt>
                <c:pt idx="12">
                  <c:v>Forgery and counterfeiting</c:v>
                </c:pt>
                <c:pt idx="13">
                  <c:v>Fraud</c:v>
                </c:pt>
                <c:pt idx="14">
                  <c:v>Embezzlement</c:v>
                </c:pt>
                <c:pt idx="15">
                  <c:v>Stolen property; buying, receiving, possessing</c:v>
                </c:pt>
                <c:pt idx="16">
                  <c:v>Vandalism</c:v>
                </c:pt>
                <c:pt idx="17">
                  <c:v>Weapons; carrying, possessing, etc. </c:v>
                </c:pt>
                <c:pt idx="18">
                  <c:v>Prostitution and commercialized vice</c:v>
                </c:pt>
                <c:pt idx="19">
                  <c:v>Sex offenses (except rape and prostitution)</c:v>
                </c:pt>
                <c:pt idx="20">
                  <c:v>Drug abuse violations</c:v>
                </c:pt>
                <c:pt idx="21">
                  <c:v>Gambling</c:v>
                </c:pt>
                <c:pt idx="22">
                  <c:v>Offenses against the family and children</c:v>
                </c:pt>
                <c:pt idx="23">
                  <c:v>Driving under the influence</c:v>
                </c:pt>
                <c:pt idx="24">
                  <c:v>Liquor laws</c:v>
                </c:pt>
                <c:pt idx="25">
                  <c:v>Drunkenness</c:v>
                </c:pt>
                <c:pt idx="26">
                  <c:v>Disorderly conduct</c:v>
                </c:pt>
                <c:pt idx="27">
                  <c:v>Vagrancy</c:v>
                </c:pt>
                <c:pt idx="28">
                  <c:v>All other offenses (except traffic)</c:v>
                </c:pt>
                <c:pt idx="29">
                  <c:v>Suspicion</c:v>
                </c:pt>
                <c:pt idx="30">
                  <c:v>Curfew and loitering law violations</c:v>
                </c:pt>
              </c:strCache>
            </c:strRef>
          </c:cat>
          <c:val>
            <c:numRef>
              <c:f>'18tbl33'!$G$8:$G$38</c:f>
            </c:numRef>
          </c:val>
          <c:extLst>
            <c:ext xmlns:c16="http://schemas.microsoft.com/office/drawing/2014/chart" uri="{C3380CC4-5D6E-409C-BE32-E72D297353CC}">
              <c16:uniqueId val="{00000005-B635-8A4C-9423-E36C56D16235}"/>
            </c:ext>
          </c:extLst>
        </c:ser>
        <c:ser>
          <c:idx val="6"/>
          <c:order val="6"/>
          <c:tx>
            <c:strRef>
              <c:f>'18tbl33'!$H$6:$H$7</c:f>
              <c:strCache>
                <c:ptCount val="2"/>
                <c:pt idx="0">
                  <c:v>Total</c:v>
                </c:pt>
                <c:pt idx="1">
                  <c:v>2009</c:v>
                </c:pt>
              </c:strCache>
            </c:strRef>
          </c:tx>
          <c:spPr>
            <a:solidFill>
              <a:schemeClr val="accent1">
                <a:lumMod val="60000"/>
              </a:schemeClr>
            </a:solidFill>
            <a:ln>
              <a:noFill/>
            </a:ln>
            <a:effectLst/>
          </c:spPr>
          <c:invertIfNegative val="0"/>
          <c:cat>
            <c:strRef>
              <c:f>'18tbl33'!$A$8:$A$38</c:f>
              <c:strCache>
                <c:ptCount val="31"/>
                <c:pt idx="0">
                  <c:v>TOTAL1</c:v>
                </c:pt>
                <c:pt idx="1">
                  <c:v>Murder and nonnegligent manslaughter</c:v>
                </c:pt>
                <c:pt idx="2">
                  <c:v>Rape2</c:v>
                </c:pt>
                <c:pt idx="3">
                  <c:v>Robbery</c:v>
                </c:pt>
                <c:pt idx="4">
                  <c:v>Aggravated assault</c:v>
                </c:pt>
                <c:pt idx="5">
                  <c:v>Burglary</c:v>
                </c:pt>
                <c:pt idx="6">
                  <c:v>Larceny-theft</c:v>
                </c:pt>
                <c:pt idx="7">
                  <c:v>Motor vehicle theft</c:v>
                </c:pt>
                <c:pt idx="8">
                  <c:v>Arson</c:v>
                </c:pt>
                <c:pt idx="9">
                  <c:v>Violent crime3</c:v>
                </c:pt>
                <c:pt idx="10">
                  <c:v>Property crime3</c:v>
                </c:pt>
                <c:pt idx="11">
                  <c:v>Other assaults</c:v>
                </c:pt>
                <c:pt idx="12">
                  <c:v>Forgery and counterfeiting</c:v>
                </c:pt>
                <c:pt idx="13">
                  <c:v>Fraud</c:v>
                </c:pt>
                <c:pt idx="14">
                  <c:v>Embezzlement</c:v>
                </c:pt>
                <c:pt idx="15">
                  <c:v>Stolen property; buying, receiving, possessing</c:v>
                </c:pt>
                <c:pt idx="16">
                  <c:v>Vandalism</c:v>
                </c:pt>
                <c:pt idx="17">
                  <c:v>Weapons; carrying, possessing, etc. </c:v>
                </c:pt>
                <c:pt idx="18">
                  <c:v>Prostitution and commercialized vice</c:v>
                </c:pt>
                <c:pt idx="19">
                  <c:v>Sex offenses (except rape and prostitution)</c:v>
                </c:pt>
                <c:pt idx="20">
                  <c:v>Drug abuse violations</c:v>
                </c:pt>
                <c:pt idx="21">
                  <c:v>Gambling</c:v>
                </c:pt>
                <c:pt idx="22">
                  <c:v>Offenses against the family and children</c:v>
                </c:pt>
                <c:pt idx="23">
                  <c:v>Driving under the influence</c:v>
                </c:pt>
                <c:pt idx="24">
                  <c:v>Liquor laws</c:v>
                </c:pt>
                <c:pt idx="25">
                  <c:v>Drunkenness</c:v>
                </c:pt>
                <c:pt idx="26">
                  <c:v>Disorderly conduct</c:v>
                </c:pt>
                <c:pt idx="27">
                  <c:v>Vagrancy</c:v>
                </c:pt>
                <c:pt idx="28">
                  <c:v>All other offenses (except traffic)</c:v>
                </c:pt>
                <c:pt idx="29">
                  <c:v>Suspicion</c:v>
                </c:pt>
                <c:pt idx="30">
                  <c:v>Curfew and loitering law violations</c:v>
                </c:pt>
              </c:strCache>
            </c:strRef>
          </c:cat>
          <c:val>
            <c:numRef>
              <c:f>'18tbl33'!$H$8:$H$38</c:f>
            </c:numRef>
          </c:val>
          <c:extLst>
            <c:ext xmlns:c16="http://schemas.microsoft.com/office/drawing/2014/chart" uri="{C3380CC4-5D6E-409C-BE32-E72D297353CC}">
              <c16:uniqueId val="{00000006-B635-8A4C-9423-E36C56D16235}"/>
            </c:ext>
          </c:extLst>
        </c:ser>
        <c:ser>
          <c:idx val="7"/>
          <c:order val="7"/>
          <c:tx>
            <c:strRef>
              <c:f>'18tbl33'!$I$6:$I$7</c:f>
              <c:strCache>
                <c:ptCount val="2"/>
                <c:pt idx="0">
                  <c:v>Total</c:v>
                </c:pt>
                <c:pt idx="1">
                  <c:v>2018</c:v>
                </c:pt>
              </c:strCache>
            </c:strRef>
          </c:tx>
          <c:spPr>
            <a:solidFill>
              <a:schemeClr val="accent2">
                <a:lumMod val="60000"/>
              </a:schemeClr>
            </a:solidFill>
            <a:ln>
              <a:noFill/>
            </a:ln>
            <a:effectLst/>
          </c:spPr>
          <c:invertIfNegative val="0"/>
          <c:cat>
            <c:strRef>
              <c:f>'18tbl33'!$A$8:$A$38</c:f>
              <c:strCache>
                <c:ptCount val="31"/>
                <c:pt idx="0">
                  <c:v>TOTAL1</c:v>
                </c:pt>
                <c:pt idx="1">
                  <c:v>Murder and nonnegligent manslaughter</c:v>
                </c:pt>
                <c:pt idx="2">
                  <c:v>Rape2</c:v>
                </c:pt>
                <c:pt idx="3">
                  <c:v>Robbery</c:v>
                </c:pt>
                <c:pt idx="4">
                  <c:v>Aggravated assault</c:v>
                </c:pt>
                <c:pt idx="5">
                  <c:v>Burglary</c:v>
                </c:pt>
                <c:pt idx="6">
                  <c:v>Larceny-theft</c:v>
                </c:pt>
                <c:pt idx="7">
                  <c:v>Motor vehicle theft</c:v>
                </c:pt>
                <c:pt idx="8">
                  <c:v>Arson</c:v>
                </c:pt>
                <c:pt idx="9">
                  <c:v>Violent crime3</c:v>
                </c:pt>
                <c:pt idx="10">
                  <c:v>Property crime3</c:v>
                </c:pt>
                <c:pt idx="11">
                  <c:v>Other assaults</c:v>
                </c:pt>
                <c:pt idx="12">
                  <c:v>Forgery and counterfeiting</c:v>
                </c:pt>
                <c:pt idx="13">
                  <c:v>Fraud</c:v>
                </c:pt>
                <c:pt idx="14">
                  <c:v>Embezzlement</c:v>
                </c:pt>
                <c:pt idx="15">
                  <c:v>Stolen property; buying, receiving, possessing</c:v>
                </c:pt>
                <c:pt idx="16">
                  <c:v>Vandalism</c:v>
                </c:pt>
                <c:pt idx="17">
                  <c:v>Weapons; carrying, possessing, etc. </c:v>
                </c:pt>
                <c:pt idx="18">
                  <c:v>Prostitution and commercialized vice</c:v>
                </c:pt>
                <c:pt idx="19">
                  <c:v>Sex offenses (except rape and prostitution)</c:v>
                </c:pt>
                <c:pt idx="20">
                  <c:v>Drug abuse violations</c:v>
                </c:pt>
                <c:pt idx="21">
                  <c:v>Gambling</c:v>
                </c:pt>
                <c:pt idx="22">
                  <c:v>Offenses against the family and children</c:v>
                </c:pt>
                <c:pt idx="23">
                  <c:v>Driving under the influence</c:v>
                </c:pt>
                <c:pt idx="24">
                  <c:v>Liquor laws</c:v>
                </c:pt>
                <c:pt idx="25">
                  <c:v>Drunkenness</c:v>
                </c:pt>
                <c:pt idx="26">
                  <c:v>Disorderly conduct</c:v>
                </c:pt>
                <c:pt idx="27">
                  <c:v>Vagrancy</c:v>
                </c:pt>
                <c:pt idx="28">
                  <c:v>All other offenses (except traffic)</c:v>
                </c:pt>
                <c:pt idx="29">
                  <c:v>Suspicion</c:v>
                </c:pt>
                <c:pt idx="30">
                  <c:v>Curfew and loitering law violations</c:v>
                </c:pt>
              </c:strCache>
            </c:strRef>
          </c:cat>
          <c:val>
            <c:numRef>
              <c:f>'18tbl33'!$I$8:$I$38</c:f>
            </c:numRef>
          </c:val>
          <c:extLst>
            <c:ext xmlns:c16="http://schemas.microsoft.com/office/drawing/2014/chart" uri="{C3380CC4-5D6E-409C-BE32-E72D297353CC}">
              <c16:uniqueId val="{00000007-B635-8A4C-9423-E36C56D16235}"/>
            </c:ext>
          </c:extLst>
        </c:ser>
        <c:ser>
          <c:idx val="8"/>
          <c:order val="8"/>
          <c:tx>
            <c:strRef>
              <c:f>'18tbl33'!$J$6:$J$7</c:f>
              <c:strCache>
                <c:ptCount val="2"/>
                <c:pt idx="0">
                  <c:v>Female</c:v>
                </c:pt>
                <c:pt idx="1">
                  <c:v>Percent
change</c:v>
                </c:pt>
              </c:strCache>
            </c:strRef>
          </c:tx>
          <c:spPr>
            <a:solidFill>
              <a:srgbClr val="92D050"/>
            </a:solidFill>
            <a:ln>
              <a:noFill/>
            </a:ln>
            <a:effectLst/>
          </c:spPr>
          <c:invertIfNegative val="0"/>
          <c:cat>
            <c:strRef>
              <c:f>'18tbl33'!$A$8:$A$38</c:f>
              <c:strCache>
                <c:ptCount val="31"/>
                <c:pt idx="0">
                  <c:v>TOTAL1</c:v>
                </c:pt>
                <c:pt idx="1">
                  <c:v>Murder and nonnegligent manslaughter</c:v>
                </c:pt>
                <c:pt idx="2">
                  <c:v>Rape2</c:v>
                </c:pt>
                <c:pt idx="3">
                  <c:v>Robbery</c:v>
                </c:pt>
                <c:pt idx="4">
                  <c:v>Aggravated assault</c:v>
                </c:pt>
                <c:pt idx="5">
                  <c:v>Burglary</c:v>
                </c:pt>
                <c:pt idx="6">
                  <c:v>Larceny-theft</c:v>
                </c:pt>
                <c:pt idx="7">
                  <c:v>Motor vehicle theft</c:v>
                </c:pt>
                <c:pt idx="8">
                  <c:v>Arson</c:v>
                </c:pt>
                <c:pt idx="9">
                  <c:v>Violent crime3</c:v>
                </c:pt>
                <c:pt idx="10">
                  <c:v>Property crime3</c:v>
                </c:pt>
                <c:pt idx="11">
                  <c:v>Other assaults</c:v>
                </c:pt>
                <c:pt idx="12">
                  <c:v>Forgery and counterfeiting</c:v>
                </c:pt>
                <c:pt idx="13">
                  <c:v>Fraud</c:v>
                </c:pt>
                <c:pt idx="14">
                  <c:v>Embezzlement</c:v>
                </c:pt>
                <c:pt idx="15">
                  <c:v>Stolen property; buying, receiving, possessing</c:v>
                </c:pt>
                <c:pt idx="16">
                  <c:v>Vandalism</c:v>
                </c:pt>
                <c:pt idx="17">
                  <c:v>Weapons; carrying, possessing, etc. </c:v>
                </c:pt>
                <c:pt idx="18">
                  <c:v>Prostitution and commercialized vice</c:v>
                </c:pt>
                <c:pt idx="19">
                  <c:v>Sex offenses (except rape and prostitution)</c:v>
                </c:pt>
                <c:pt idx="20">
                  <c:v>Drug abuse violations</c:v>
                </c:pt>
                <c:pt idx="21">
                  <c:v>Gambling</c:v>
                </c:pt>
                <c:pt idx="22">
                  <c:v>Offenses against the family and children</c:v>
                </c:pt>
                <c:pt idx="23">
                  <c:v>Driving under the influence</c:v>
                </c:pt>
                <c:pt idx="24">
                  <c:v>Liquor laws</c:v>
                </c:pt>
                <c:pt idx="25">
                  <c:v>Drunkenness</c:v>
                </c:pt>
                <c:pt idx="26">
                  <c:v>Disorderly conduct</c:v>
                </c:pt>
                <c:pt idx="27">
                  <c:v>Vagrancy</c:v>
                </c:pt>
                <c:pt idx="28">
                  <c:v>All other offenses (except traffic)</c:v>
                </c:pt>
                <c:pt idx="29">
                  <c:v>Suspicion</c:v>
                </c:pt>
                <c:pt idx="30">
                  <c:v>Curfew and loitering law violations</c:v>
                </c:pt>
              </c:strCache>
            </c:strRef>
          </c:cat>
          <c:val>
            <c:numRef>
              <c:f>'18tbl33'!$J$8:$J$38</c:f>
              <c:numCache>
                <c:formatCode>\+##,##0.0_);\-##,##0.0_)</c:formatCode>
                <c:ptCount val="31"/>
                <c:pt idx="0">
                  <c:v>-15.1</c:v>
                </c:pt>
                <c:pt idx="1">
                  <c:v>9.4</c:v>
                </c:pt>
                <c:pt idx="3">
                  <c:v>-11.9</c:v>
                </c:pt>
                <c:pt idx="4">
                  <c:v>0.3</c:v>
                </c:pt>
                <c:pt idx="5">
                  <c:v>-25.2</c:v>
                </c:pt>
                <c:pt idx="6">
                  <c:v>-34.200000000000003</c:v>
                </c:pt>
                <c:pt idx="7">
                  <c:v>44.9</c:v>
                </c:pt>
                <c:pt idx="8">
                  <c:v>1.5</c:v>
                </c:pt>
                <c:pt idx="9">
                  <c:v>-0.7</c:v>
                </c:pt>
                <c:pt idx="10">
                  <c:v>-31.8</c:v>
                </c:pt>
                <c:pt idx="11">
                  <c:v>-9.3000000000000007</c:v>
                </c:pt>
                <c:pt idx="12">
                  <c:v>-42.6</c:v>
                </c:pt>
                <c:pt idx="13">
                  <c:v>-51.4</c:v>
                </c:pt>
                <c:pt idx="14">
                  <c:v>-20.2</c:v>
                </c:pt>
                <c:pt idx="15">
                  <c:v>7.2</c:v>
                </c:pt>
                <c:pt idx="16">
                  <c:v>-12.8</c:v>
                </c:pt>
                <c:pt idx="17">
                  <c:v>18.5</c:v>
                </c:pt>
                <c:pt idx="18">
                  <c:v>-59.8</c:v>
                </c:pt>
                <c:pt idx="19">
                  <c:v>-41.3</c:v>
                </c:pt>
                <c:pt idx="20">
                  <c:v>39.700000000000003</c:v>
                </c:pt>
                <c:pt idx="21">
                  <c:v>-34.200000000000003</c:v>
                </c:pt>
                <c:pt idx="22">
                  <c:v>-8.6</c:v>
                </c:pt>
                <c:pt idx="23">
                  <c:v>-24</c:v>
                </c:pt>
                <c:pt idx="24">
                  <c:v>-67.8</c:v>
                </c:pt>
                <c:pt idx="25">
                  <c:v>-29.6</c:v>
                </c:pt>
                <c:pt idx="26">
                  <c:v>-42.7</c:v>
                </c:pt>
                <c:pt idx="27">
                  <c:v>14.6</c:v>
                </c:pt>
                <c:pt idx="28">
                  <c:v>2.8</c:v>
                </c:pt>
                <c:pt idx="29">
                  <c:v>-44.8</c:v>
                </c:pt>
                <c:pt idx="30">
                  <c:v>-77.099999999999994</c:v>
                </c:pt>
              </c:numCache>
            </c:numRef>
          </c:val>
          <c:extLst>
            <c:ext xmlns:c16="http://schemas.microsoft.com/office/drawing/2014/chart" uri="{C3380CC4-5D6E-409C-BE32-E72D297353CC}">
              <c16:uniqueId val="{00000008-B635-8A4C-9423-E36C56D16235}"/>
            </c:ext>
          </c:extLst>
        </c:ser>
        <c:dLbls>
          <c:showLegendKey val="0"/>
          <c:showVal val="0"/>
          <c:showCatName val="0"/>
          <c:showSerName val="0"/>
          <c:showPercent val="0"/>
          <c:showBubbleSize val="0"/>
        </c:dLbls>
        <c:gapWidth val="182"/>
        <c:axId val="35245408"/>
        <c:axId val="35247056"/>
      </c:barChart>
      <c:catAx>
        <c:axId val="3524540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47056"/>
        <c:crosses val="autoZero"/>
        <c:auto val="1"/>
        <c:lblAlgn val="ctr"/>
        <c:lblOffset val="100"/>
        <c:noMultiLvlLbl val="0"/>
      </c:catAx>
      <c:valAx>
        <c:axId val="35247056"/>
        <c:scaling>
          <c:orientation val="minMax"/>
        </c:scaling>
        <c:delete val="0"/>
        <c:axPos val="b"/>
        <c:majorGridlines>
          <c:spPr>
            <a:ln w="9525" cap="flat" cmpd="sng" algn="ctr">
              <a:solidFill>
                <a:schemeClr val="tx1">
                  <a:lumMod val="15000"/>
                  <a:lumOff val="85000"/>
                </a:schemeClr>
              </a:solidFill>
              <a:round/>
            </a:ln>
            <a:effectLst/>
          </c:spPr>
        </c:majorGridlines>
        <c:numFmt formatCode="\+##,##0.0_);\-##,##0.0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4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BABB9-D0D1-49B6-B155-C6C9CED5188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E901D2D-91B6-4B33-8473-7702162FB69D}">
      <dgm:prSet/>
      <dgm:spPr/>
      <dgm:t>
        <a:bodyPr/>
        <a:lstStyle/>
        <a:p>
          <a:r>
            <a:rPr lang="en-US"/>
            <a:t>Black girls are </a:t>
          </a:r>
          <a:r>
            <a:rPr lang="en-US" b="1"/>
            <a:t>2.7 times</a:t>
          </a:r>
          <a:r>
            <a:rPr lang="en-US"/>
            <a:t> more likely than white girls to be referred to juvenile justice and are 1.2 times more likely to be detained.</a:t>
          </a:r>
          <a:br>
            <a:rPr lang="en-US"/>
          </a:br>
          <a:r>
            <a:rPr lang="en-US"/>
            <a:t> </a:t>
          </a:r>
        </a:p>
      </dgm:t>
    </dgm:pt>
    <dgm:pt modelId="{C8677489-32EC-48D0-AF34-C8D814901C6D}" type="parTrans" cxnId="{230E0D47-2F2B-4E93-8E7A-453E577636F5}">
      <dgm:prSet/>
      <dgm:spPr/>
      <dgm:t>
        <a:bodyPr/>
        <a:lstStyle/>
        <a:p>
          <a:endParaRPr lang="en-US"/>
        </a:p>
      </dgm:t>
    </dgm:pt>
    <dgm:pt modelId="{70A5ADF5-8A67-4AB8-88BC-3800D6D9B462}" type="sibTrans" cxnId="{230E0D47-2F2B-4E93-8E7A-453E577636F5}">
      <dgm:prSet/>
      <dgm:spPr/>
      <dgm:t>
        <a:bodyPr/>
        <a:lstStyle/>
        <a:p>
          <a:endParaRPr lang="en-US"/>
        </a:p>
      </dgm:t>
    </dgm:pt>
    <dgm:pt modelId="{AFA45D82-6B68-4048-B398-70E72935D758}">
      <dgm:prSet/>
      <dgm:spPr/>
      <dgm:t>
        <a:bodyPr/>
        <a:lstStyle/>
        <a:p>
          <a:r>
            <a:rPr lang="en-US"/>
            <a:t>Black girls are </a:t>
          </a:r>
          <a:r>
            <a:rPr lang="en-US" b="1"/>
            <a:t>three times</a:t>
          </a:r>
          <a:r>
            <a:rPr lang="en-US"/>
            <a:t> more likely to be removed from their homes and placed in state custody than are white girls.</a:t>
          </a:r>
          <a:br>
            <a:rPr lang="en-US"/>
          </a:br>
          <a:r>
            <a:rPr lang="en-US"/>
            <a:t> </a:t>
          </a:r>
        </a:p>
      </dgm:t>
    </dgm:pt>
    <dgm:pt modelId="{3068F4CC-401F-405D-953A-07343262B1B7}" type="parTrans" cxnId="{88F8478E-5BD3-45CD-92B7-A3F7903CF357}">
      <dgm:prSet/>
      <dgm:spPr/>
      <dgm:t>
        <a:bodyPr/>
        <a:lstStyle/>
        <a:p>
          <a:endParaRPr lang="en-US"/>
        </a:p>
      </dgm:t>
    </dgm:pt>
    <dgm:pt modelId="{C7AA3581-764D-4FEE-9155-99CDB84A6B00}" type="sibTrans" cxnId="{88F8478E-5BD3-45CD-92B7-A3F7903CF357}">
      <dgm:prSet/>
      <dgm:spPr/>
      <dgm:t>
        <a:bodyPr/>
        <a:lstStyle/>
        <a:p>
          <a:endParaRPr lang="en-US"/>
        </a:p>
      </dgm:t>
    </dgm:pt>
    <dgm:pt modelId="{34BA9FA9-8E58-4B7E-84D0-8FEAD238EA54}">
      <dgm:prSet/>
      <dgm:spPr/>
      <dgm:t>
        <a:bodyPr/>
        <a:lstStyle/>
        <a:p>
          <a:r>
            <a:rPr lang="en-US"/>
            <a:t>Prosecutors are </a:t>
          </a:r>
          <a:r>
            <a:rPr lang="en-US" b="1"/>
            <a:t>20% </a:t>
          </a:r>
          <a:r>
            <a:rPr lang="en-US"/>
            <a:t>more likely to formally petition in cases involving Black girls than in cases involving white girls.</a:t>
          </a:r>
          <a:br>
            <a:rPr lang="en-US"/>
          </a:br>
          <a:r>
            <a:rPr lang="en-US"/>
            <a:t> </a:t>
          </a:r>
        </a:p>
      </dgm:t>
    </dgm:pt>
    <dgm:pt modelId="{CBAD1710-FBB2-447B-B002-FA9DBFF8A5C0}" type="parTrans" cxnId="{B0A26F03-F6EC-42D7-A851-3CA8857CD767}">
      <dgm:prSet/>
      <dgm:spPr/>
      <dgm:t>
        <a:bodyPr/>
        <a:lstStyle/>
        <a:p>
          <a:endParaRPr lang="en-US"/>
        </a:p>
      </dgm:t>
    </dgm:pt>
    <dgm:pt modelId="{7B1EC379-77F9-4E6F-BB0F-D66AAB8657CD}" type="sibTrans" cxnId="{B0A26F03-F6EC-42D7-A851-3CA8857CD767}">
      <dgm:prSet/>
      <dgm:spPr/>
      <dgm:t>
        <a:bodyPr/>
        <a:lstStyle/>
        <a:p>
          <a:endParaRPr lang="en-US"/>
        </a:p>
      </dgm:t>
    </dgm:pt>
    <dgm:pt modelId="{5FF9A1DD-CF5B-7247-BBFB-0709CD1D74F2}" type="pres">
      <dgm:prSet presAssocID="{422BABB9-D0D1-49B6-B155-C6C9CED51885}" presName="diagram" presStyleCnt="0">
        <dgm:presLayoutVars>
          <dgm:dir/>
          <dgm:resizeHandles val="exact"/>
        </dgm:presLayoutVars>
      </dgm:prSet>
      <dgm:spPr/>
    </dgm:pt>
    <dgm:pt modelId="{EEC93F0C-8C8E-E04D-B708-7D0E8B745CFD}" type="pres">
      <dgm:prSet presAssocID="{4E901D2D-91B6-4B33-8473-7702162FB69D}" presName="node" presStyleLbl="node1" presStyleIdx="0" presStyleCnt="3">
        <dgm:presLayoutVars>
          <dgm:bulletEnabled val="1"/>
        </dgm:presLayoutVars>
      </dgm:prSet>
      <dgm:spPr/>
    </dgm:pt>
    <dgm:pt modelId="{3949B626-C9F2-394A-BFB1-2C9FAAB51ADF}" type="pres">
      <dgm:prSet presAssocID="{70A5ADF5-8A67-4AB8-88BC-3800D6D9B462}" presName="sibTrans" presStyleCnt="0"/>
      <dgm:spPr/>
    </dgm:pt>
    <dgm:pt modelId="{63BB7528-4ABF-244F-923C-57FFFA2115D8}" type="pres">
      <dgm:prSet presAssocID="{AFA45D82-6B68-4048-B398-70E72935D758}" presName="node" presStyleLbl="node1" presStyleIdx="1" presStyleCnt="3">
        <dgm:presLayoutVars>
          <dgm:bulletEnabled val="1"/>
        </dgm:presLayoutVars>
      </dgm:prSet>
      <dgm:spPr/>
    </dgm:pt>
    <dgm:pt modelId="{FCCA7BF4-B7A4-064E-A139-65C984AA1993}" type="pres">
      <dgm:prSet presAssocID="{C7AA3581-764D-4FEE-9155-99CDB84A6B00}" presName="sibTrans" presStyleCnt="0"/>
      <dgm:spPr/>
    </dgm:pt>
    <dgm:pt modelId="{44F757A4-E941-BF49-B9DE-462CDEE38792}" type="pres">
      <dgm:prSet presAssocID="{34BA9FA9-8E58-4B7E-84D0-8FEAD238EA54}" presName="node" presStyleLbl="node1" presStyleIdx="2" presStyleCnt="3">
        <dgm:presLayoutVars>
          <dgm:bulletEnabled val="1"/>
        </dgm:presLayoutVars>
      </dgm:prSet>
      <dgm:spPr/>
    </dgm:pt>
  </dgm:ptLst>
  <dgm:cxnLst>
    <dgm:cxn modelId="{B0A26F03-F6EC-42D7-A851-3CA8857CD767}" srcId="{422BABB9-D0D1-49B6-B155-C6C9CED51885}" destId="{34BA9FA9-8E58-4B7E-84D0-8FEAD238EA54}" srcOrd="2" destOrd="0" parTransId="{CBAD1710-FBB2-447B-B002-FA9DBFF8A5C0}" sibTransId="{7B1EC379-77F9-4E6F-BB0F-D66AAB8657CD}"/>
    <dgm:cxn modelId="{6018F00A-135C-3344-830D-E489D4A18017}" type="presOf" srcId="{4E901D2D-91B6-4B33-8473-7702162FB69D}" destId="{EEC93F0C-8C8E-E04D-B708-7D0E8B745CFD}" srcOrd="0" destOrd="0" presId="urn:microsoft.com/office/officeart/2005/8/layout/default"/>
    <dgm:cxn modelId="{61D32231-AE57-B447-B2C1-4A0AA316E323}" type="presOf" srcId="{34BA9FA9-8E58-4B7E-84D0-8FEAD238EA54}" destId="{44F757A4-E941-BF49-B9DE-462CDEE38792}" srcOrd="0" destOrd="0" presId="urn:microsoft.com/office/officeart/2005/8/layout/default"/>
    <dgm:cxn modelId="{230E0D47-2F2B-4E93-8E7A-453E577636F5}" srcId="{422BABB9-D0D1-49B6-B155-C6C9CED51885}" destId="{4E901D2D-91B6-4B33-8473-7702162FB69D}" srcOrd="0" destOrd="0" parTransId="{C8677489-32EC-48D0-AF34-C8D814901C6D}" sibTransId="{70A5ADF5-8A67-4AB8-88BC-3800D6D9B462}"/>
    <dgm:cxn modelId="{D8A1C46D-0B9E-AB45-8913-7B2B43DAD40B}" type="presOf" srcId="{422BABB9-D0D1-49B6-B155-C6C9CED51885}" destId="{5FF9A1DD-CF5B-7247-BBFB-0709CD1D74F2}" srcOrd="0" destOrd="0" presId="urn:microsoft.com/office/officeart/2005/8/layout/default"/>
    <dgm:cxn modelId="{88F8478E-5BD3-45CD-92B7-A3F7903CF357}" srcId="{422BABB9-D0D1-49B6-B155-C6C9CED51885}" destId="{AFA45D82-6B68-4048-B398-70E72935D758}" srcOrd="1" destOrd="0" parTransId="{3068F4CC-401F-405D-953A-07343262B1B7}" sibTransId="{C7AA3581-764D-4FEE-9155-99CDB84A6B00}"/>
    <dgm:cxn modelId="{D75AC0F4-2D9A-294F-9EA8-4E10EE36DA43}" type="presOf" srcId="{AFA45D82-6B68-4048-B398-70E72935D758}" destId="{63BB7528-4ABF-244F-923C-57FFFA2115D8}" srcOrd="0" destOrd="0" presId="urn:microsoft.com/office/officeart/2005/8/layout/default"/>
    <dgm:cxn modelId="{3DFEEC6E-D5F4-FE40-8AFD-B3A0538103A4}" type="presParOf" srcId="{5FF9A1DD-CF5B-7247-BBFB-0709CD1D74F2}" destId="{EEC93F0C-8C8E-E04D-B708-7D0E8B745CFD}" srcOrd="0" destOrd="0" presId="urn:microsoft.com/office/officeart/2005/8/layout/default"/>
    <dgm:cxn modelId="{D23DFF14-E811-9E4D-9847-F263A5E35ED7}" type="presParOf" srcId="{5FF9A1DD-CF5B-7247-BBFB-0709CD1D74F2}" destId="{3949B626-C9F2-394A-BFB1-2C9FAAB51ADF}" srcOrd="1" destOrd="0" presId="urn:microsoft.com/office/officeart/2005/8/layout/default"/>
    <dgm:cxn modelId="{0174667F-D593-5B4C-91DA-9308059F4DB2}" type="presParOf" srcId="{5FF9A1DD-CF5B-7247-BBFB-0709CD1D74F2}" destId="{63BB7528-4ABF-244F-923C-57FFFA2115D8}" srcOrd="2" destOrd="0" presId="urn:microsoft.com/office/officeart/2005/8/layout/default"/>
    <dgm:cxn modelId="{2807D0C2-EE1D-4043-98DC-B28E8FC87DFF}" type="presParOf" srcId="{5FF9A1DD-CF5B-7247-BBFB-0709CD1D74F2}" destId="{FCCA7BF4-B7A4-064E-A139-65C984AA1993}" srcOrd="3" destOrd="0" presId="urn:microsoft.com/office/officeart/2005/8/layout/default"/>
    <dgm:cxn modelId="{B34BA1A0-ABD6-BE46-9DF5-88CBF15BBB6E}" type="presParOf" srcId="{5FF9A1DD-CF5B-7247-BBFB-0709CD1D74F2}" destId="{44F757A4-E941-BF49-B9DE-462CDEE3879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2D8FA-979A-4677-8238-778608D9B36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FB3826B-FED7-444A-A02D-449F095DB493}">
      <dgm:prSet/>
      <dgm:spPr/>
      <dgm:t>
        <a:bodyPr/>
        <a:lstStyle/>
        <a:p>
          <a:r>
            <a:rPr lang="en-US"/>
            <a:t>General overlap for males and females BUT important differences in both exposure and salience</a:t>
          </a:r>
        </a:p>
      </dgm:t>
    </dgm:pt>
    <dgm:pt modelId="{DD3D2DF5-5487-4EB0-9880-FE6D94A11336}" type="parTrans" cxnId="{F8732009-5C87-4ECB-B487-B1F1FF7EF38D}">
      <dgm:prSet/>
      <dgm:spPr/>
      <dgm:t>
        <a:bodyPr/>
        <a:lstStyle/>
        <a:p>
          <a:endParaRPr lang="en-US"/>
        </a:p>
      </dgm:t>
    </dgm:pt>
    <dgm:pt modelId="{FCA3952C-1574-4547-A7D9-E690232437BB}" type="sibTrans" cxnId="{F8732009-5C87-4ECB-B487-B1F1FF7EF38D}">
      <dgm:prSet/>
      <dgm:spPr/>
      <dgm:t>
        <a:bodyPr/>
        <a:lstStyle/>
        <a:p>
          <a:endParaRPr lang="en-US"/>
        </a:p>
      </dgm:t>
    </dgm:pt>
    <dgm:pt modelId="{4CAE91F4-CB3C-46E6-B5C2-E6EF95DA3698}">
      <dgm:prSet/>
      <dgm:spPr/>
      <dgm:t>
        <a:bodyPr/>
        <a:lstStyle/>
        <a:p>
          <a:r>
            <a:rPr lang="en-US"/>
            <a:t>Girls come from more dysfunctional family contexts and have more MH needs</a:t>
          </a:r>
        </a:p>
      </dgm:t>
    </dgm:pt>
    <dgm:pt modelId="{90721D1B-B26F-4801-AFD0-BDACF4F38E7E}" type="parTrans" cxnId="{7419794E-FB56-43E5-A84B-AC839A5DF453}">
      <dgm:prSet/>
      <dgm:spPr/>
      <dgm:t>
        <a:bodyPr/>
        <a:lstStyle/>
        <a:p>
          <a:endParaRPr lang="en-US"/>
        </a:p>
      </dgm:t>
    </dgm:pt>
    <dgm:pt modelId="{967F394F-3393-4747-A363-5DE7A43205DB}" type="sibTrans" cxnId="{7419794E-FB56-43E5-A84B-AC839A5DF453}">
      <dgm:prSet/>
      <dgm:spPr/>
      <dgm:t>
        <a:bodyPr/>
        <a:lstStyle/>
        <a:p>
          <a:endParaRPr lang="en-US"/>
        </a:p>
      </dgm:t>
    </dgm:pt>
    <dgm:pt modelId="{9448078D-423A-9748-A5BD-09669A31F4B4}" type="pres">
      <dgm:prSet presAssocID="{BEE2D8FA-979A-4677-8238-778608D9B36A}" presName="diagram" presStyleCnt="0">
        <dgm:presLayoutVars>
          <dgm:dir/>
          <dgm:resizeHandles val="exact"/>
        </dgm:presLayoutVars>
      </dgm:prSet>
      <dgm:spPr/>
    </dgm:pt>
    <dgm:pt modelId="{E8035095-DB84-0948-BF7F-017FE429207F}" type="pres">
      <dgm:prSet presAssocID="{3FB3826B-FED7-444A-A02D-449F095DB493}" presName="node" presStyleLbl="node1" presStyleIdx="0" presStyleCnt="2">
        <dgm:presLayoutVars>
          <dgm:bulletEnabled val="1"/>
        </dgm:presLayoutVars>
      </dgm:prSet>
      <dgm:spPr/>
    </dgm:pt>
    <dgm:pt modelId="{E45EE077-5F69-134D-AA54-19EC1753FD7A}" type="pres">
      <dgm:prSet presAssocID="{FCA3952C-1574-4547-A7D9-E690232437BB}" presName="sibTrans" presStyleCnt="0"/>
      <dgm:spPr/>
    </dgm:pt>
    <dgm:pt modelId="{97FA47DB-3DF5-104A-8929-BBD3B9045AB5}" type="pres">
      <dgm:prSet presAssocID="{4CAE91F4-CB3C-46E6-B5C2-E6EF95DA3698}" presName="node" presStyleLbl="node1" presStyleIdx="1" presStyleCnt="2">
        <dgm:presLayoutVars>
          <dgm:bulletEnabled val="1"/>
        </dgm:presLayoutVars>
      </dgm:prSet>
      <dgm:spPr/>
    </dgm:pt>
  </dgm:ptLst>
  <dgm:cxnLst>
    <dgm:cxn modelId="{DE143705-2E24-8A43-B51A-F524ECCE2F95}" type="presOf" srcId="{3FB3826B-FED7-444A-A02D-449F095DB493}" destId="{E8035095-DB84-0948-BF7F-017FE429207F}" srcOrd="0" destOrd="0" presId="urn:microsoft.com/office/officeart/2005/8/layout/default"/>
    <dgm:cxn modelId="{F8732009-5C87-4ECB-B487-B1F1FF7EF38D}" srcId="{BEE2D8FA-979A-4677-8238-778608D9B36A}" destId="{3FB3826B-FED7-444A-A02D-449F095DB493}" srcOrd="0" destOrd="0" parTransId="{DD3D2DF5-5487-4EB0-9880-FE6D94A11336}" sibTransId="{FCA3952C-1574-4547-A7D9-E690232437BB}"/>
    <dgm:cxn modelId="{7CF5BF10-4A59-D649-9CAE-A24D9FB66BD5}" type="presOf" srcId="{BEE2D8FA-979A-4677-8238-778608D9B36A}" destId="{9448078D-423A-9748-A5BD-09669A31F4B4}" srcOrd="0" destOrd="0" presId="urn:microsoft.com/office/officeart/2005/8/layout/default"/>
    <dgm:cxn modelId="{7419794E-FB56-43E5-A84B-AC839A5DF453}" srcId="{BEE2D8FA-979A-4677-8238-778608D9B36A}" destId="{4CAE91F4-CB3C-46E6-B5C2-E6EF95DA3698}" srcOrd="1" destOrd="0" parTransId="{90721D1B-B26F-4801-AFD0-BDACF4F38E7E}" sibTransId="{967F394F-3393-4747-A363-5DE7A43205DB}"/>
    <dgm:cxn modelId="{6828E99B-9EB7-0549-8898-229BCA013106}" type="presOf" srcId="{4CAE91F4-CB3C-46E6-B5C2-E6EF95DA3698}" destId="{97FA47DB-3DF5-104A-8929-BBD3B9045AB5}" srcOrd="0" destOrd="0" presId="urn:microsoft.com/office/officeart/2005/8/layout/default"/>
    <dgm:cxn modelId="{2D93C269-E6AE-1C41-8B8D-7F12BA812009}" type="presParOf" srcId="{9448078D-423A-9748-A5BD-09669A31F4B4}" destId="{E8035095-DB84-0948-BF7F-017FE429207F}" srcOrd="0" destOrd="0" presId="urn:microsoft.com/office/officeart/2005/8/layout/default"/>
    <dgm:cxn modelId="{8E83473E-7F3E-A84F-B127-A8238F78149D}" type="presParOf" srcId="{9448078D-423A-9748-A5BD-09669A31F4B4}" destId="{E45EE077-5F69-134D-AA54-19EC1753FD7A}" srcOrd="1" destOrd="0" presId="urn:microsoft.com/office/officeart/2005/8/layout/default"/>
    <dgm:cxn modelId="{215EC08A-AC03-E345-96BD-75B657AC872A}" type="presParOf" srcId="{9448078D-423A-9748-A5BD-09669A31F4B4}" destId="{97FA47DB-3DF5-104A-8929-BBD3B9045AB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3EB8C2-F449-114B-A451-C7A79CBAC040}"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9FEBA9A7-4B29-F74F-99D5-CF8ED1154DD4}">
      <dgm:prSet/>
      <dgm:spPr/>
      <dgm:t>
        <a:bodyPr/>
        <a:lstStyle/>
        <a:p>
          <a:pPr rtl="0"/>
          <a:r>
            <a:rPr lang="en-US" dirty="0"/>
            <a:t>Chronic/Persistent</a:t>
          </a:r>
        </a:p>
      </dgm:t>
    </dgm:pt>
    <dgm:pt modelId="{81B1FF05-BBC0-7D46-BBF1-E464FF89566A}" type="parTrans" cxnId="{E7C8095E-74F8-DF4F-8F4D-5249E5F7CEE1}">
      <dgm:prSet/>
      <dgm:spPr/>
      <dgm:t>
        <a:bodyPr/>
        <a:lstStyle/>
        <a:p>
          <a:endParaRPr lang="en-US"/>
        </a:p>
      </dgm:t>
    </dgm:pt>
    <dgm:pt modelId="{9C1CFF7B-635C-A043-AF98-3F735609FF66}" type="sibTrans" cxnId="{E7C8095E-74F8-DF4F-8F4D-5249E5F7CEE1}">
      <dgm:prSet/>
      <dgm:spPr/>
      <dgm:t>
        <a:bodyPr/>
        <a:lstStyle/>
        <a:p>
          <a:endParaRPr lang="en-US"/>
        </a:p>
      </dgm:t>
    </dgm:pt>
    <dgm:pt modelId="{2BE495F4-DA15-BF46-BFC5-16CE0BFC8B07}">
      <dgm:prSet/>
      <dgm:spPr/>
      <dgm:t>
        <a:bodyPr/>
        <a:lstStyle/>
        <a:p>
          <a:r>
            <a:rPr lang="en-US" dirty="0">
              <a:solidFill>
                <a:schemeClr val="bg2"/>
              </a:solidFill>
            </a:rPr>
            <a:t>Adolescent or YA Onset</a:t>
          </a:r>
        </a:p>
      </dgm:t>
    </dgm:pt>
    <dgm:pt modelId="{5EF6FC3E-BC5E-1A40-B59C-FA8F681E2669}" type="parTrans" cxnId="{9434E74A-C6FB-7846-99A6-57BCF8F7B89B}">
      <dgm:prSet/>
      <dgm:spPr/>
      <dgm:t>
        <a:bodyPr/>
        <a:lstStyle/>
        <a:p>
          <a:endParaRPr lang="en-US"/>
        </a:p>
      </dgm:t>
    </dgm:pt>
    <dgm:pt modelId="{159D7188-6960-E34F-8B2B-E732310958B0}" type="sibTrans" cxnId="{9434E74A-C6FB-7846-99A6-57BCF8F7B89B}">
      <dgm:prSet/>
      <dgm:spPr/>
      <dgm:t>
        <a:bodyPr/>
        <a:lstStyle/>
        <a:p>
          <a:endParaRPr lang="en-US"/>
        </a:p>
      </dgm:t>
    </dgm:pt>
    <dgm:pt modelId="{872742F6-3F47-F946-BD1C-A5EB1E4C22C3}">
      <dgm:prSet/>
      <dgm:spPr/>
      <dgm:t>
        <a:bodyPr/>
        <a:lstStyle/>
        <a:p>
          <a:r>
            <a:rPr lang="en-US" dirty="0"/>
            <a:t>Low-rate</a:t>
          </a:r>
        </a:p>
      </dgm:t>
    </dgm:pt>
    <dgm:pt modelId="{5AF28781-7D6B-0C48-A804-0E18D9ECE618}" type="parTrans" cxnId="{7038A974-B1E9-7546-A4D3-88DCC29AA3B4}">
      <dgm:prSet/>
      <dgm:spPr/>
      <dgm:t>
        <a:bodyPr/>
        <a:lstStyle/>
        <a:p>
          <a:endParaRPr lang="en-US"/>
        </a:p>
      </dgm:t>
    </dgm:pt>
    <dgm:pt modelId="{9325AD8C-27C8-0844-85D1-2F73D2ADF823}" type="sibTrans" cxnId="{7038A974-B1E9-7546-A4D3-88DCC29AA3B4}">
      <dgm:prSet/>
      <dgm:spPr/>
      <dgm:t>
        <a:bodyPr/>
        <a:lstStyle/>
        <a:p>
          <a:endParaRPr lang="en-US"/>
        </a:p>
      </dgm:t>
    </dgm:pt>
    <dgm:pt modelId="{29023790-9696-074C-8A70-B7BEBAF5142F}" type="pres">
      <dgm:prSet presAssocID="{0C3EB8C2-F449-114B-A451-C7A79CBAC040}" presName="Name0" presStyleCnt="0">
        <dgm:presLayoutVars>
          <dgm:dir/>
          <dgm:animLvl val="lvl"/>
          <dgm:resizeHandles val="exact"/>
        </dgm:presLayoutVars>
      </dgm:prSet>
      <dgm:spPr/>
    </dgm:pt>
    <dgm:pt modelId="{562B9EC3-4750-8242-8CBB-A8A0C0A500EF}" type="pres">
      <dgm:prSet presAssocID="{9FEBA9A7-4B29-F74F-99D5-CF8ED1154DD4}" presName="Name8" presStyleCnt="0"/>
      <dgm:spPr/>
    </dgm:pt>
    <dgm:pt modelId="{42254901-1557-2D46-9D48-DD387CEE6CEB}" type="pres">
      <dgm:prSet presAssocID="{9FEBA9A7-4B29-F74F-99D5-CF8ED1154DD4}" presName="level" presStyleLbl="node1" presStyleIdx="0" presStyleCnt="3">
        <dgm:presLayoutVars>
          <dgm:chMax val="1"/>
          <dgm:bulletEnabled val="1"/>
        </dgm:presLayoutVars>
      </dgm:prSet>
      <dgm:spPr/>
    </dgm:pt>
    <dgm:pt modelId="{974C90EC-651E-B44E-91FB-D1FFEE2307F4}" type="pres">
      <dgm:prSet presAssocID="{9FEBA9A7-4B29-F74F-99D5-CF8ED1154DD4}" presName="levelTx" presStyleLbl="revTx" presStyleIdx="0" presStyleCnt="0">
        <dgm:presLayoutVars>
          <dgm:chMax val="1"/>
          <dgm:bulletEnabled val="1"/>
        </dgm:presLayoutVars>
      </dgm:prSet>
      <dgm:spPr/>
    </dgm:pt>
    <dgm:pt modelId="{A53A5AAB-7255-CC44-9B60-4A4139E35D6D}" type="pres">
      <dgm:prSet presAssocID="{2BE495F4-DA15-BF46-BFC5-16CE0BFC8B07}" presName="Name8" presStyleCnt="0"/>
      <dgm:spPr/>
    </dgm:pt>
    <dgm:pt modelId="{013C6CBA-0215-B649-A3FE-E9683ABBC989}" type="pres">
      <dgm:prSet presAssocID="{2BE495F4-DA15-BF46-BFC5-16CE0BFC8B07}" presName="level" presStyleLbl="node1" presStyleIdx="1" presStyleCnt="3">
        <dgm:presLayoutVars>
          <dgm:chMax val="1"/>
          <dgm:bulletEnabled val="1"/>
        </dgm:presLayoutVars>
      </dgm:prSet>
      <dgm:spPr/>
    </dgm:pt>
    <dgm:pt modelId="{F416937C-EBC9-D54E-A827-488D6927303B}" type="pres">
      <dgm:prSet presAssocID="{2BE495F4-DA15-BF46-BFC5-16CE0BFC8B07}" presName="levelTx" presStyleLbl="revTx" presStyleIdx="0" presStyleCnt="0">
        <dgm:presLayoutVars>
          <dgm:chMax val="1"/>
          <dgm:bulletEnabled val="1"/>
        </dgm:presLayoutVars>
      </dgm:prSet>
      <dgm:spPr/>
    </dgm:pt>
    <dgm:pt modelId="{9FC4E520-6CC6-4246-A64A-3B81602295B7}" type="pres">
      <dgm:prSet presAssocID="{872742F6-3F47-F946-BD1C-A5EB1E4C22C3}" presName="Name8" presStyleCnt="0"/>
      <dgm:spPr/>
    </dgm:pt>
    <dgm:pt modelId="{390EB062-61D6-B848-8F60-2A10F1BAF933}" type="pres">
      <dgm:prSet presAssocID="{872742F6-3F47-F946-BD1C-A5EB1E4C22C3}" presName="level" presStyleLbl="node1" presStyleIdx="2" presStyleCnt="3">
        <dgm:presLayoutVars>
          <dgm:chMax val="1"/>
          <dgm:bulletEnabled val="1"/>
        </dgm:presLayoutVars>
      </dgm:prSet>
      <dgm:spPr/>
    </dgm:pt>
    <dgm:pt modelId="{086F94DB-C42E-394E-8C30-9E80657D9C2E}" type="pres">
      <dgm:prSet presAssocID="{872742F6-3F47-F946-BD1C-A5EB1E4C22C3}" presName="levelTx" presStyleLbl="revTx" presStyleIdx="0" presStyleCnt="0">
        <dgm:presLayoutVars>
          <dgm:chMax val="1"/>
          <dgm:bulletEnabled val="1"/>
        </dgm:presLayoutVars>
      </dgm:prSet>
      <dgm:spPr/>
    </dgm:pt>
  </dgm:ptLst>
  <dgm:cxnLst>
    <dgm:cxn modelId="{3D9A9E2F-E9C9-1046-8CF9-9716D1D20813}" type="presOf" srcId="{0C3EB8C2-F449-114B-A451-C7A79CBAC040}" destId="{29023790-9696-074C-8A70-B7BEBAF5142F}" srcOrd="0" destOrd="0" presId="urn:microsoft.com/office/officeart/2005/8/layout/pyramid1"/>
    <dgm:cxn modelId="{9434E74A-C6FB-7846-99A6-57BCF8F7B89B}" srcId="{0C3EB8C2-F449-114B-A451-C7A79CBAC040}" destId="{2BE495F4-DA15-BF46-BFC5-16CE0BFC8B07}" srcOrd="1" destOrd="0" parTransId="{5EF6FC3E-BC5E-1A40-B59C-FA8F681E2669}" sibTransId="{159D7188-6960-E34F-8B2B-E732310958B0}"/>
    <dgm:cxn modelId="{1CACA553-7BDE-0642-9A2A-395358BCB5B7}" type="presOf" srcId="{872742F6-3F47-F946-BD1C-A5EB1E4C22C3}" destId="{086F94DB-C42E-394E-8C30-9E80657D9C2E}" srcOrd="1" destOrd="0" presId="urn:microsoft.com/office/officeart/2005/8/layout/pyramid1"/>
    <dgm:cxn modelId="{E7C8095E-74F8-DF4F-8F4D-5249E5F7CEE1}" srcId="{0C3EB8C2-F449-114B-A451-C7A79CBAC040}" destId="{9FEBA9A7-4B29-F74F-99D5-CF8ED1154DD4}" srcOrd="0" destOrd="0" parTransId="{81B1FF05-BBC0-7D46-BBF1-E464FF89566A}" sibTransId="{9C1CFF7B-635C-A043-AF98-3F735609FF66}"/>
    <dgm:cxn modelId="{D9125D5E-CEB1-EE41-8220-B236793F7684}" type="presOf" srcId="{2BE495F4-DA15-BF46-BFC5-16CE0BFC8B07}" destId="{F416937C-EBC9-D54E-A827-488D6927303B}" srcOrd="1" destOrd="0" presId="urn:microsoft.com/office/officeart/2005/8/layout/pyramid1"/>
    <dgm:cxn modelId="{9A6F0967-001E-4147-BB21-046938AD2A05}" type="presOf" srcId="{2BE495F4-DA15-BF46-BFC5-16CE0BFC8B07}" destId="{013C6CBA-0215-B649-A3FE-E9683ABBC989}" srcOrd="0" destOrd="0" presId="urn:microsoft.com/office/officeart/2005/8/layout/pyramid1"/>
    <dgm:cxn modelId="{7038A974-B1E9-7546-A4D3-88DCC29AA3B4}" srcId="{0C3EB8C2-F449-114B-A451-C7A79CBAC040}" destId="{872742F6-3F47-F946-BD1C-A5EB1E4C22C3}" srcOrd="2" destOrd="0" parTransId="{5AF28781-7D6B-0C48-A804-0E18D9ECE618}" sibTransId="{9325AD8C-27C8-0844-85D1-2F73D2ADF823}"/>
    <dgm:cxn modelId="{365C7687-0FF0-D344-BCB9-2B7D79660928}" type="presOf" srcId="{9FEBA9A7-4B29-F74F-99D5-CF8ED1154DD4}" destId="{42254901-1557-2D46-9D48-DD387CEE6CEB}" srcOrd="0" destOrd="0" presId="urn:microsoft.com/office/officeart/2005/8/layout/pyramid1"/>
    <dgm:cxn modelId="{A8FA8CB5-0BAA-BA4D-BDC1-9BFB48BA20B1}" type="presOf" srcId="{872742F6-3F47-F946-BD1C-A5EB1E4C22C3}" destId="{390EB062-61D6-B848-8F60-2A10F1BAF933}" srcOrd="0" destOrd="0" presId="urn:microsoft.com/office/officeart/2005/8/layout/pyramid1"/>
    <dgm:cxn modelId="{2397B8F3-A840-A547-883B-DD76968AA173}" type="presOf" srcId="{9FEBA9A7-4B29-F74F-99D5-CF8ED1154DD4}" destId="{974C90EC-651E-B44E-91FB-D1FFEE2307F4}" srcOrd="1" destOrd="0" presId="urn:microsoft.com/office/officeart/2005/8/layout/pyramid1"/>
    <dgm:cxn modelId="{F0E3DFD1-3F55-7940-9E30-77F37976E1A5}" type="presParOf" srcId="{29023790-9696-074C-8A70-B7BEBAF5142F}" destId="{562B9EC3-4750-8242-8CBB-A8A0C0A500EF}" srcOrd="0" destOrd="0" presId="urn:microsoft.com/office/officeart/2005/8/layout/pyramid1"/>
    <dgm:cxn modelId="{DD87C827-406C-0446-B5BA-D113DC4AB67D}" type="presParOf" srcId="{562B9EC3-4750-8242-8CBB-A8A0C0A500EF}" destId="{42254901-1557-2D46-9D48-DD387CEE6CEB}" srcOrd="0" destOrd="0" presId="urn:microsoft.com/office/officeart/2005/8/layout/pyramid1"/>
    <dgm:cxn modelId="{8053159D-467C-2747-AB58-D1C989993498}" type="presParOf" srcId="{562B9EC3-4750-8242-8CBB-A8A0C0A500EF}" destId="{974C90EC-651E-B44E-91FB-D1FFEE2307F4}" srcOrd="1" destOrd="0" presId="urn:microsoft.com/office/officeart/2005/8/layout/pyramid1"/>
    <dgm:cxn modelId="{1614D387-3376-EC4E-ACF3-38EA37B058C7}" type="presParOf" srcId="{29023790-9696-074C-8A70-B7BEBAF5142F}" destId="{A53A5AAB-7255-CC44-9B60-4A4139E35D6D}" srcOrd="1" destOrd="0" presId="urn:microsoft.com/office/officeart/2005/8/layout/pyramid1"/>
    <dgm:cxn modelId="{C53C791A-8228-D14E-B11E-21DB215C1A60}" type="presParOf" srcId="{A53A5AAB-7255-CC44-9B60-4A4139E35D6D}" destId="{013C6CBA-0215-B649-A3FE-E9683ABBC989}" srcOrd="0" destOrd="0" presId="urn:microsoft.com/office/officeart/2005/8/layout/pyramid1"/>
    <dgm:cxn modelId="{51092955-F596-3E43-891D-5A22DC57CBDE}" type="presParOf" srcId="{A53A5AAB-7255-CC44-9B60-4A4139E35D6D}" destId="{F416937C-EBC9-D54E-A827-488D6927303B}" srcOrd="1" destOrd="0" presId="urn:microsoft.com/office/officeart/2005/8/layout/pyramid1"/>
    <dgm:cxn modelId="{299E6B3F-F0C3-2D41-A855-802D4B74AAAB}" type="presParOf" srcId="{29023790-9696-074C-8A70-B7BEBAF5142F}" destId="{9FC4E520-6CC6-4246-A64A-3B81602295B7}" srcOrd="2" destOrd="0" presId="urn:microsoft.com/office/officeart/2005/8/layout/pyramid1"/>
    <dgm:cxn modelId="{E9347666-843A-244F-B8AF-7BEA57C9D1B7}" type="presParOf" srcId="{9FC4E520-6CC6-4246-A64A-3B81602295B7}" destId="{390EB062-61D6-B848-8F60-2A10F1BAF933}" srcOrd="0" destOrd="0" presId="urn:microsoft.com/office/officeart/2005/8/layout/pyramid1"/>
    <dgm:cxn modelId="{D8328F5F-B325-E94A-B04B-59ED9055D628}" type="presParOf" srcId="{9FC4E520-6CC6-4246-A64A-3B81602295B7}" destId="{086F94DB-C42E-394E-8C30-9E80657D9C2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93F0C-8C8E-E04D-B708-7D0E8B745CFD}">
      <dsp:nvSpPr>
        <dsp:cNvPr id="0" name=""/>
        <dsp:cNvSpPr/>
      </dsp:nvSpPr>
      <dsp:spPr>
        <a:xfrm>
          <a:off x="0" y="654812"/>
          <a:ext cx="2585144" cy="155108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Black girls are </a:t>
          </a:r>
          <a:r>
            <a:rPr lang="en-US" sz="1500" b="1" kern="1200"/>
            <a:t>2.7 times</a:t>
          </a:r>
          <a:r>
            <a:rPr lang="en-US" sz="1500" kern="1200"/>
            <a:t> more likely than white girls to be referred to juvenile justice and are 1.2 times more likely to be detained.</a:t>
          </a:r>
          <a:br>
            <a:rPr lang="en-US" sz="1500" kern="1200"/>
          </a:br>
          <a:r>
            <a:rPr lang="en-US" sz="1500" kern="1200"/>
            <a:t> </a:t>
          </a:r>
        </a:p>
      </dsp:txBody>
      <dsp:txXfrm>
        <a:off x="0" y="654812"/>
        <a:ext cx="2585144" cy="1551086"/>
      </dsp:txXfrm>
    </dsp:sp>
    <dsp:sp modelId="{63BB7528-4ABF-244F-923C-57FFFA2115D8}">
      <dsp:nvSpPr>
        <dsp:cNvPr id="0" name=""/>
        <dsp:cNvSpPr/>
      </dsp:nvSpPr>
      <dsp:spPr>
        <a:xfrm>
          <a:off x="2843659" y="654812"/>
          <a:ext cx="2585144" cy="1551086"/>
        </a:xfrm>
        <a:prstGeom prst="rect">
          <a:avLst/>
        </a:prstGeom>
        <a:solidFill>
          <a:schemeClr val="accent2">
            <a:hueOff val="214284"/>
            <a:satOff val="-24046"/>
            <a:lumOff val="4118"/>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Black girls are </a:t>
          </a:r>
          <a:r>
            <a:rPr lang="en-US" sz="1500" b="1" kern="1200"/>
            <a:t>three times</a:t>
          </a:r>
          <a:r>
            <a:rPr lang="en-US" sz="1500" kern="1200"/>
            <a:t> more likely to be removed from their homes and placed in state custody than are white girls.</a:t>
          </a:r>
          <a:br>
            <a:rPr lang="en-US" sz="1500" kern="1200"/>
          </a:br>
          <a:r>
            <a:rPr lang="en-US" sz="1500" kern="1200"/>
            <a:t> </a:t>
          </a:r>
        </a:p>
      </dsp:txBody>
      <dsp:txXfrm>
        <a:off x="2843659" y="654812"/>
        <a:ext cx="2585144" cy="1551086"/>
      </dsp:txXfrm>
    </dsp:sp>
    <dsp:sp modelId="{44F757A4-E941-BF49-B9DE-462CDEE38792}">
      <dsp:nvSpPr>
        <dsp:cNvPr id="0" name=""/>
        <dsp:cNvSpPr/>
      </dsp:nvSpPr>
      <dsp:spPr>
        <a:xfrm>
          <a:off x="5687318" y="654812"/>
          <a:ext cx="2585144" cy="1551086"/>
        </a:xfrm>
        <a:prstGeom prst="rect">
          <a:avLst/>
        </a:prstGeom>
        <a:solidFill>
          <a:schemeClr val="accent2">
            <a:hueOff val="428568"/>
            <a:satOff val="-48092"/>
            <a:lumOff val="8236"/>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Prosecutors are </a:t>
          </a:r>
          <a:r>
            <a:rPr lang="en-US" sz="1500" b="1" kern="1200"/>
            <a:t>20% </a:t>
          </a:r>
          <a:r>
            <a:rPr lang="en-US" sz="1500" kern="1200"/>
            <a:t>more likely to formally petition in cases involving Black girls than in cases involving white girls.</a:t>
          </a:r>
          <a:br>
            <a:rPr lang="en-US" sz="1500" kern="1200"/>
          </a:br>
          <a:r>
            <a:rPr lang="en-US" sz="1500" kern="1200"/>
            <a:t> </a:t>
          </a:r>
        </a:p>
      </dsp:txBody>
      <dsp:txXfrm>
        <a:off x="5687318" y="654812"/>
        <a:ext cx="2585144" cy="1551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35095-DB84-0948-BF7F-017FE429207F}">
      <dsp:nvSpPr>
        <dsp:cNvPr id="0" name=""/>
        <dsp:cNvSpPr/>
      </dsp:nvSpPr>
      <dsp:spPr>
        <a:xfrm>
          <a:off x="157463" y="1777"/>
          <a:ext cx="3479018" cy="208741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General overlap for males and females BUT important differences in both exposure and salience</a:t>
          </a:r>
        </a:p>
      </dsp:txBody>
      <dsp:txXfrm>
        <a:off x="157463" y="1777"/>
        <a:ext cx="3479018" cy="2087411"/>
      </dsp:txXfrm>
    </dsp:sp>
    <dsp:sp modelId="{97FA47DB-3DF5-104A-8929-BBD3B9045AB5}">
      <dsp:nvSpPr>
        <dsp:cNvPr id="0" name=""/>
        <dsp:cNvSpPr/>
      </dsp:nvSpPr>
      <dsp:spPr>
        <a:xfrm>
          <a:off x="157463" y="2437090"/>
          <a:ext cx="3479018" cy="208741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Girls come from more dysfunctional family contexts and have more MH needs</a:t>
          </a:r>
        </a:p>
      </dsp:txBody>
      <dsp:txXfrm>
        <a:off x="157463" y="2437090"/>
        <a:ext cx="3479018" cy="2087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54901-1557-2D46-9D48-DD387CEE6CEB}">
      <dsp:nvSpPr>
        <dsp:cNvPr id="0" name=""/>
        <dsp:cNvSpPr/>
      </dsp:nvSpPr>
      <dsp:spPr>
        <a:xfrm>
          <a:off x="1818452" y="0"/>
          <a:ext cx="1818452" cy="1464838"/>
        </a:xfrm>
        <a:prstGeom prst="trapezoid">
          <a:avLst>
            <a:gd name="adj" fmla="val 6207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Chronic/Persistent</a:t>
          </a:r>
        </a:p>
      </dsp:txBody>
      <dsp:txXfrm>
        <a:off x="1818452" y="0"/>
        <a:ext cx="1818452" cy="1464838"/>
      </dsp:txXfrm>
    </dsp:sp>
    <dsp:sp modelId="{013C6CBA-0215-B649-A3FE-E9683ABBC989}">
      <dsp:nvSpPr>
        <dsp:cNvPr id="0" name=""/>
        <dsp:cNvSpPr/>
      </dsp:nvSpPr>
      <dsp:spPr>
        <a:xfrm>
          <a:off x="909226" y="1464838"/>
          <a:ext cx="3636904" cy="1464838"/>
        </a:xfrm>
        <a:prstGeom prst="trapezoid">
          <a:avLst>
            <a:gd name="adj" fmla="val 6207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rPr>
            <a:t>Adolescent or YA Onset</a:t>
          </a:r>
        </a:p>
      </dsp:txBody>
      <dsp:txXfrm>
        <a:off x="1545684" y="1464838"/>
        <a:ext cx="2363987" cy="1464838"/>
      </dsp:txXfrm>
    </dsp:sp>
    <dsp:sp modelId="{390EB062-61D6-B848-8F60-2A10F1BAF933}">
      <dsp:nvSpPr>
        <dsp:cNvPr id="0" name=""/>
        <dsp:cNvSpPr/>
      </dsp:nvSpPr>
      <dsp:spPr>
        <a:xfrm>
          <a:off x="0" y="2929677"/>
          <a:ext cx="5455356" cy="1464838"/>
        </a:xfrm>
        <a:prstGeom prst="trapezoid">
          <a:avLst>
            <a:gd name="adj" fmla="val 6207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Low-rate</a:t>
          </a:r>
        </a:p>
      </dsp:txBody>
      <dsp:txXfrm>
        <a:off x="954687" y="2929677"/>
        <a:ext cx="3545981" cy="14648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0.09839</cdr:y>
    </cdr:from>
    <cdr:to>
      <cdr:x>0.5</cdr:x>
      <cdr:y>0.27488</cdr:y>
    </cdr:to>
    <cdr:cxnSp macro="">
      <cdr:nvCxnSpPr>
        <cdr:cNvPr id="3" name="Straight Arrow Connector 2">
          <a:extLst xmlns:a="http://schemas.openxmlformats.org/drawingml/2006/main">
            <a:ext uri="{FF2B5EF4-FFF2-40B4-BE49-F238E27FC236}">
              <a16:creationId xmlns:a16="http://schemas.microsoft.com/office/drawing/2014/main" id="{7A83206B-FDF1-084F-9B07-C84A71CE225F}"/>
            </a:ext>
          </a:extLst>
        </cdr:cNvPr>
        <cdr:cNvCxnSpPr/>
      </cdr:nvCxnSpPr>
      <cdr:spPr>
        <a:xfrm xmlns:a="http://schemas.openxmlformats.org/drawingml/2006/main">
          <a:off x="4114800" y="445321"/>
          <a:ext cx="0" cy="79878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0.61622</cdr:x>
      <cdr:y>0.10768</cdr:y>
    </cdr:from>
    <cdr:to>
      <cdr:x>0.61622</cdr:x>
      <cdr:y>0.23076</cdr:y>
    </cdr:to>
    <cdr:cxnSp macro="">
      <cdr:nvCxnSpPr>
        <cdr:cNvPr id="5" name="Straight Arrow Connector 4">
          <a:extLst xmlns:a="http://schemas.openxmlformats.org/drawingml/2006/main">
            <a:ext uri="{FF2B5EF4-FFF2-40B4-BE49-F238E27FC236}">
              <a16:creationId xmlns:a16="http://schemas.microsoft.com/office/drawing/2014/main" id="{985F90D5-5B54-DE43-9C21-6D7B907391FB}"/>
            </a:ext>
          </a:extLst>
        </cdr:cNvPr>
        <cdr:cNvCxnSpPr/>
      </cdr:nvCxnSpPr>
      <cdr:spPr>
        <a:xfrm xmlns:a="http://schemas.openxmlformats.org/drawingml/2006/main">
          <a:off x="5071241" y="487362"/>
          <a:ext cx="0" cy="557049"/>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4615A-56CA-AE49-86F4-C0133FE7DAEC}" type="datetimeFigureOut">
              <a:rPr lang="en-US" smtClean="0"/>
              <a:t>11/15/21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75F136-6C23-D243-9177-F6FAA3131831}" type="slidenum">
              <a:rPr lang="en-US" smtClean="0"/>
              <a:t>‹#›</a:t>
            </a:fld>
            <a:endParaRPr lang="en-US"/>
          </a:p>
        </p:txBody>
      </p:sp>
    </p:spTree>
    <p:extLst>
      <p:ext uri="{BB962C8B-B14F-4D97-AF65-F5344CB8AC3E}">
        <p14:creationId xmlns:p14="http://schemas.microsoft.com/office/powerpoint/2010/main" val="3370395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03A48-ACCB-3042-B8E3-09B9C8E71BF8}" type="datetimeFigureOut">
              <a:rPr lang="en-US" smtClean="0"/>
              <a:t>11/15/21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EB4D4-5F53-EF4A-9D24-3AEC04452312}" type="slidenum">
              <a:rPr lang="en-US" smtClean="0"/>
              <a:t>‹#›</a:t>
            </a:fld>
            <a:endParaRPr lang="en-US"/>
          </a:p>
        </p:txBody>
      </p:sp>
    </p:spTree>
    <p:extLst>
      <p:ext uri="{BB962C8B-B14F-4D97-AF65-F5344CB8AC3E}">
        <p14:creationId xmlns:p14="http://schemas.microsoft.com/office/powerpoint/2010/main" val="146259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EB4D4-5F53-EF4A-9D24-3AEC04452312}" type="slidenum">
              <a:rPr lang="en-US" smtClean="0"/>
              <a:t>17</a:t>
            </a:fld>
            <a:endParaRPr lang="en-US"/>
          </a:p>
        </p:txBody>
      </p:sp>
    </p:spTree>
    <p:extLst>
      <p:ext uri="{BB962C8B-B14F-4D97-AF65-F5344CB8AC3E}">
        <p14:creationId xmlns:p14="http://schemas.microsoft.com/office/powerpoint/2010/main" val="3406592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t>11/15/21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11/15/21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11/15/21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endParaRPr kumimoji="0" lang="en-US"/>
          </a:p>
        </p:txBody>
      </p:sp>
      <p:sp>
        <p:nvSpPr>
          <p:cNvPr id="3" name="Content Placeholder 2"/>
          <p:cNvSpPr>
            <a:spLocks noGrp="1"/>
          </p:cNvSpPr>
          <p:nvPr>
            <p:ph idx="1"/>
          </p:nvPr>
        </p:nvSpPr>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11/15/21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endParaRPr kumimoji="0" lang="en-US"/>
          </a:p>
        </p:txBody>
      </p:sp>
      <p:sp>
        <p:nvSpPr>
          <p:cNvPr id="8" name="Date Placeholder 7"/>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t>11/15/21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t>11/15/21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p>
            <a:fld id="{8C592886-E571-45D5-8B56-343DC94F8FA6}" type="slidenum">
              <a:rPr kumimoji="0" lang="en-US" smtClean="0"/>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endParaRPr kumimoji="0" lang="en-US"/>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endParaRPr kumimoji="0" lang="en-US"/>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t>11/15/21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p>
            <a:fld id="{8C592886-E571-45D5-8B56-343DC94F8FA6}"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endParaRPr kumimoji="0" lang="en-US"/>
          </a:p>
        </p:txBody>
      </p:sp>
      <p:sp>
        <p:nvSpPr>
          <p:cNvPr id="3" name="Date Placeholder 2"/>
          <p:cNvSpPr>
            <a:spLocks noGrp="1"/>
          </p:cNvSpPr>
          <p:nvPr>
            <p:ph type="dt" sz="half" idx="10"/>
          </p:nvPr>
        </p:nvSpPr>
        <p:spPr/>
        <p:txBody>
          <a:bodyPr/>
          <a:lstStyle/>
          <a:p>
            <a:fld id="{48D92626-37D2-4832-BF7A-BC283494A20D}" type="datetimeFigureOut">
              <a:rPr lang="en-US" smtClean="0"/>
              <a:t>11/15/21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t>11/15/21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endParaRPr kumimoji="0" lang="en-US"/>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t>11/15/21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endParaRPr kumimoji="0" lang="en-US"/>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t>11/15/21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11/15/21</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170" y="391279"/>
            <a:ext cx="8002390" cy="1814690"/>
          </a:xfrm>
        </p:spPr>
        <p:txBody>
          <a:bodyPr>
            <a:normAutofit/>
          </a:bodyPr>
          <a:lstStyle/>
          <a:p>
            <a:pPr algn="l"/>
            <a:r>
              <a:rPr lang="en-US" sz="3200" b="1" dirty="0">
                <a:effectLst/>
              </a:rPr>
              <a:t>Understanding and Addressing the Unique Needs of Women and Girls in the Criminal Justice System </a:t>
            </a:r>
            <a:endParaRPr lang="en-US" sz="3200" dirty="0"/>
          </a:p>
        </p:txBody>
      </p:sp>
      <p:sp>
        <p:nvSpPr>
          <p:cNvPr id="3" name="Subtitle 2"/>
          <p:cNvSpPr>
            <a:spLocks noGrp="1"/>
          </p:cNvSpPr>
          <p:nvPr>
            <p:ph type="subTitle" idx="1"/>
          </p:nvPr>
        </p:nvSpPr>
        <p:spPr>
          <a:xfrm>
            <a:off x="2133600" y="5105400"/>
            <a:ext cx="6560234" cy="1752600"/>
          </a:xfrm>
        </p:spPr>
        <p:txBody>
          <a:bodyPr>
            <a:normAutofit/>
          </a:bodyPr>
          <a:lstStyle/>
          <a:p>
            <a:r>
              <a:rPr lang="en-US" dirty="0"/>
              <a:t>Lisa Broidy</a:t>
            </a:r>
          </a:p>
          <a:p>
            <a:r>
              <a:rPr lang="en-US" dirty="0"/>
              <a:t>University of New Mexico</a:t>
            </a:r>
          </a:p>
        </p:txBody>
      </p:sp>
      <p:pic>
        <p:nvPicPr>
          <p:cNvPr id="3074" name="Picture 2" descr="It&amp;#39;s a Worldwide Trend: More Women Are Being Imprisoned Than Ever Before |  The Nation">
            <a:extLst>
              <a:ext uri="{FF2B5EF4-FFF2-40B4-BE49-F238E27FC236}">
                <a16:creationId xmlns:a16="http://schemas.microsoft.com/office/drawing/2014/main" id="{983D363B-2832-DB4F-A8E5-CA36F7289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86" y="2782722"/>
            <a:ext cx="4405104" cy="272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0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BBC2-13C6-3A47-A15F-40DAEE31A7F5}"/>
              </a:ext>
            </a:extLst>
          </p:cNvPr>
          <p:cNvSpPr>
            <a:spLocks noGrp="1"/>
          </p:cNvSpPr>
          <p:nvPr>
            <p:ph type="title"/>
          </p:nvPr>
        </p:nvSpPr>
        <p:spPr>
          <a:xfrm>
            <a:off x="349469" y="295577"/>
            <a:ext cx="8445062" cy="1143000"/>
          </a:xfrm>
        </p:spPr>
        <p:txBody>
          <a:bodyPr>
            <a:normAutofit fontScale="90000"/>
          </a:bodyPr>
          <a:lstStyle/>
          <a:p>
            <a:r>
              <a:rPr lang="en-US" dirty="0"/>
              <a:t>2. </a:t>
            </a:r>
            <a:r>
              <a:rPr lang="en-US" sz="4800" dirty="0"/>
              <a:t>Offending and incarceration trends (adults)</a:t>
            </a:r>
            <a:r>
              <a:rPr lang="en-US" dirty="0"/>
              <a:t> </a:t>
            </a:r>
          </a:p>
        </p:txBody>
      </p:sp>
      <p:graphicFrame>
        <p:nvGraphicFramePr>
          <p:cNvPr id="4" name="Content Placeholder 3">
            <a:extLst>
              <a:ext uri="{FF2B5EF4-FFF2-40B4-BE49-F238E27FC236}">
                <a16:creationId xmlns:a16="http://schemas.microsoft.com/office/drawing/2014/main" id="{383591CA-ED04-8E4A-A6B3-FFC2D053DE6B}"/>
              </a:ext>
            </a:extLst>
          </p:cNvPr>
          <p:cNvGraphicFramePr>
            <a:graphicFrameLocks noGrp="1"/>
          </p:cNvGraphicFramePr>
          <p:nvPr>
            <p:ph idx="1"/>
            <p:extLst>
              <p:ext uri="{D42A27DB-BD31-4B8C-83A1-F6EECF244321}">
                <p14:modId xmlns:p14="http://schemas.microsoft.com/office/powerpoint/2010/main" val="3982646440"/>
              </p:ext>
            </p:extLst>
          </p:nvPr>
        </p:nvGraphicFramePr>
        <p:xfrm>
          <a:off x="457200" y="1719810"/>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26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901E7D4-E812-A04F-A4E7-B99EE0E3976E}"/>
              </a:ext>
            </a:extLst>
          </p:cNvPr>
          <p:cNvGraphicFramePr>
            <a:graphicFrameLocks/>
          </p:cNvGraphicFramePr>
          <p:nvPr>
            <p:extLst>
              <p:ext uri="{D42A27DB-BD31-4B8C-83A1-F6EECF244321}">
                <p14:modId xmlns:p14="http://schemas.microsoft.com/office/powerpoint/2010/main" val="860814593"/>
              </p:ext>
            </p:extLst>
          </p:nvPr>
        </p:nvGraphicFramePr>
        <p:xfrm>
          <a:off x="388882" y="254876"/>
          <a:ext cx="8681545"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D74C17E-97A4-444A-B563-6431B3707F12}"/>
              </a:ext>
            </a:extLst>
          </p:cNvPr>
          <p:cNvSpPr txBox="1"/>
          <p:nvPr/>
        </p:nvSpPr>
        <p:spPr>
          <a:xfrm>
            <a:off x="578070" y="5679794"/>
            <a:ext cx="8177048" cy="923330"/>
          </a:xfrm>
          <a:prstGeom prst="rect">
            <a:avLst/>
          </a:prstGeom>
          <a:noFill/>
        </p:spPr>
        <p:txBody>
          <a:bodyPr wrap="square" rtlCol="0">
            <a:spAutoFit/>
          </a:bodyPr>
          <a:lstStyle/>
          <a:p>
            <a:r>
              <a:rPr lang="en-US" dirty="0">
                <a:solidFill>
                  <a:schemeClr val="bg1"/>
                </a:solidFill>
                <a:highlight>
                  <a:srgbClr val="FFFF00"/>
                </a:highlight>
              </a:rPr>
              <a:t>Trend</a:t>
            </a:r>
            <a:r>
              <a:rPr lang="en-US" dirty="0">
                <a:solidFill>
                  <a:schemeClr val="bg1"/>
                </a:solidFill>
              </a:rPr>
              <a:t>:</a:t>
            </a:r>
            <a:r>
              <a:rPr lang="en-US" dirty="0"/>
              <a:t> Arrets going down for males and females, but faster for males.</a:t>
            </a:r>
          </a:p>
          <a:p>
            <a:r>
              <a:rPr lang="en-US" dirty="0">
                <a:solidFill>
                  <a:schemeClr val="bg1"/>
                </a:solidFill>
                <a:highlight>
                  <a:srgbClr val="FFFF00"/>
                </a:highlight>
              </a:rPr>
              <a:t>Exceptions:</a:t>
            </a:r>
            <a:r>
              <a:rPr lang="en-US" dirty="0">
                <a:solidFill>
                  <a:schemeClr val="bg1"/>
                </a:solidFill>
              </a:rPr>
              <a:t> </a:t>
            </a:r>
            <a:r>
              <a:rPr lang="en-US" dirty="0"/>
              <a:t>Increases in female arrest for: Vagrancy, drug abuse violations, weapons violations, MV theft, murder/non-negligent manslaughter</a:t>
            </a:r>
          </a:p>
        </p:txBody>
      </p:sp>
    </p:spTree>
    <p:extLst>
      <p:ext uri="{BB962C8B-B14F-4D97-AF65-F5344CB8AC3E}">
        <p14:creationId xmlns:p14="http://schemas.microsoft.com/office/powerpoint/2010/main" val="187140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 comparing the growth of women's and men's state prison populations nationwide from 1978 to 2015. Women's state prison populations have grown at over twice the pace of men's, to over 9 times their 1978 size.">
            <a:extLst>
              <a:ext uri="{FF2B5EF4-FFF2-40B4-BE49-F238E27FC236}">
                <a16:creationId xmlns:a16="http://schemas.microsoft.com/office/drawing/2014/main" id="{5A013EA1-6649-2741-B3DC-E7047C59F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148"/>
            <a:ext cx="9144000" cy="53578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0BE93F-6A00-BC43-BC0A-0F7A497CF6CF}"/>
              </a:ext>
            </a:extLst>
          </p:cNvPr>
          <p:cNvSpPr txBox="1"/>
          <p:nvPr/>
        </p:nvSpPr>
        <p:spPr>
          <a:xfrm>
            <a:off x="1334814" y="5969876"/>
            <a:ext cx="6287741" cy="646331"/>
          </a:xfrm>
          <a:prstGeom prst="rect">
            <a:avLst/>
          </a:prstGeom>
          <a:noFill/>
        </p:spPr>
        <p:txBody>
          <a:bodyPr wrap="square" rtlCol="0">
            <a:spAutoFit/>
          </a:bodyPr>
          <a:lstStyle/>
          <a:p>
            <a:r>
              <a:rPr lang="en-US" dirty="0"/>
              <a:t>This is despite overall declines in arrest for women…and largely driven by drug arrests for women</a:t>
            </a:r>
          </a:p>
        </p:txBody>
      </p:sp>
    </p:spTree>
    <p:extLst>
      <p:ext uri="{BB962C8B-B14F-4D97-AF65-F5344CB8AC3E}">
        <p14:creationId xmlns:p14="http://schemas.microsoft.com/office/powerpoint/2010/main" val="325446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46D87A-5E79-DB4B-8870-5CB0D221698B}"/>
              </a:ext>
            </a:extLst>
          </p:cNvPr>
          <p:cNvPicPr>
            <a:picLocks noChangeAspect="1"/>
          </p:cNvPicPr>
          <p:nvPr/>
        </p:nvPicPr>
        <p:blipFill>
          <a:blip r:embed="rId2"/>
          <a:stretch>
            <a:fillRect/>
          </a:stretch>
        </p:blipFill>
        <p:spPr>
          <a:xfrm>
            <a:off x="533400" y="1430282"/>
            <a:ext cx="8077200" cy="4445000"/>
          </a:xfrm>
          <a:prstGeom prst="rect">
            <a:avLst/>
          </a:prstGeom>
        </p:spPr>
      </p:pic>
      <p:sp>
        <p:nvSpPr>
          <p:cNvPr id="3" name="TextBox 2">
            <a:extLst>
              <a:ext uri="{FF2B5EF4-FFF2-40B4-BE49-F238E27FC236}">
                <a16:creationId xmlns:a16="http://schemas.microsoft.com/office/drawing/2014/main" id="{58573FAE-8A51-1F4E-B9CD-115A1EAE7F8B}"/>
              </a:ext>
            </a:extLst>
          </p:cNvPr>
          <p:cNvSpPr txBox="1"/>
          <p:nvPr/>
        </p:nvSpPr>
        <p:spPr>
          <a:xfrm>
            <a:off x="846083" y="5875282"/>
            <a:ext cx="7451834" cy="646331"/>
          </a:xfrm>
          <a:prstGeom prst="rect">
            <a:avLst/>
          </a:prstGeom>
          <a:noFill/>
        </p:spPr>
        <p:txBody>
          <a:bodyPr wrap="square" rtlCol="0">
            <a:spAutoFit/>
          </a:bodyPr>
          <a:lstStyle/>
          <a:p>
            <a:r>
              <a:rPr lang="en-US" dirty="0"/>
              <a:t>This reflects changes in practice/policy not changes in women’s offending behavior—largely the war on drugs</a:t>
            </a:r>
          </a:p>
        </p:txBody>
      </p:sp>
      <p:sp>
        <p:nvSpPr>
          <p:cNvPr id="4" name="Rectangle 3">
            <a:extLst>
              <a:ext uri="{FF2B5EF4-FFF2-40B4-BE49-F238E27FC236}">
                <a16:creationId xmlns:a16="http://schemas.microsoft.com/office/drawing/2014/main" id="{DD6E6897-F18A-BB45-A73E-64BB4AB88493}"/>
              </a:ext>
            </a:extLst>
          </p:cNvPr>
          <p:cNvSpPr/>
          <p:nvPr/>
        </p:nvSpPr>
        <p:spPr>
          <a:xfrm>
            <a:off x="533400" y="167110"/>
            <a:ext cx="8452945" cy="1631216"/>
          </a:xfrm>
          <a:prstGeom prst="rect">
            <a:avLst/>
          </a:prstGeom>
        </p:spPr>
        <p:txBody>
          <a:bodyPr wrap="square">
            <a:spAutoFit/>
          </a:bodyPr>
          <a:lstStyle/>
          <a:p>
            <a:r>
              <a:rPr lang="en-US" sz="3200" dirty="0">
                <a:solidFill>
                  <a:schemeClr val="accent1"/>
                </a:solidFill>
              </a:rPr>
              <a:t>2. Offending and incarceration trends (adults) </a:t>
            </a:r>
            <a:br>
              <a:rPr lang="en-US" dirty="0"/>
            </a:br>
            <a:br>
              <a:rPr lang="en-US" dirty="0"/>
            </a:br>
            <a:endParaRPr lang="en-US" dirty="0"/>
          </a:p>
        </p:txBody>
      </p:sp>
    </p:spTree>
    <p:extLst>
      <p:ext uri="{BB962C8B-B14F-4D97-AF65-F5344CB8AC3E}">
        <p14:creationId xmlns:p14="http://schemas.microsoft.com/office/powerpoint/2010/main" val="45958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ph showing the percent change in women's and men's drug related arrests compared to their 1985 baseline arrest numbers.">
            <a:extLst>
              <a:ext uri="{FF2B5EF4-FFF2-40B4-BE49-F238E27FC236}">
                <a16:creationId xmlns:a16="http://schemas.microsoft.com/office/drawing/2014/main" id="{E3809357-EFBD-5748-8973-9F0C5C3FD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D206A5-BF2F-D248-BF58-7219A9D43D57}"/>
              </a:ext>
            </a:extLst>
          </p:cNvPr>
          <p:cNvSpPr txBox="1"/>
          <p:nvPr/>
        </p:nvSpPr>
        <p:spPr>
          <a:xfrm>
            <a:off x="1261241" y="1681655"/>
            <a:ext cx="2942897" cy="646331"/>
          </a:xfrm>
          <a:prstGeom prst="rect">
            <a:avLst/>
          </a:prstGeom>
          <a:noFill/>
        </p:spPr>
        <p:txBody>
          <a:bodyPr wrap="square" rtlCol="0">
            <a:spAutoFit/>
          </a:bodyPr>
          <a:lstStyle/>
          <a:p>
            <a:r>
              <a:rPr lang="en-US" dirty="0"/>
              <a:t>The war on drugs has been a war on women…</a:t>
            </a:r>
          </a:p>
        </p:txBody>
      </p:sp>
    </p:spTree>
    <p:extLst>
      <p:ext uri="{BB962C8B-B14F-4D97-AF65-F5344CB8AC3E}">
        <p14:creationId xmlns:p14="http://schemas.microsoft.com/office/powerpoint/2010/main" val="376562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E7DEB5-E2D2-1E4B-A8F4-AF24081C6051}"/>
              </a:ext>
            </a:extLst>
          </p:cNvPr>
          <p:cNvSpPr>
            <a:spLocks noGrp="1"/>
          </p:cNvSpPr>
          <p:nvPr>
            <p:ph type="title"/>
          </p:nvPr>
        </p:nvSpPr>
        <p:spPr/>
        <p:txBody>
          <a:bodyPr>
            <a:normAutofit fontScale="90000"/>
          </a:bodyPr>
          <a:lstStyle/>
          <a:p>
            <a:r>
              <a:rPr lang="en-US" dirty="0"/>
              <a:t>2. Offending and incarceration trends (adults) </a:t>
            </a:r>
          </a:p>
        </p:txBody>
      </p:sp>
      <p:sp>
        <p:nvSpPr>
          <p:cNvPr id="4" name="Content Placeholder 3">
            <a:extLst>
              <a:ext uri="{FF2B5EF4-FFF2-40B4-BE49-F238E27FC236}">
                <a16:creationId xmlns:a16="http://schemas.microsoft.com/office/drawing/2014/main" id="{02330D78-B154-BB44-AA53-43EBA0D1C1E3}"/>
              </a:ext>
            </a:extLst>
          </p:cNvPr>
          <p:cNvSpPr>
            <a:spLocks noGrp="1"/>
          </p:cNvSpPr>
          <p:nvPr>
            <p:ph idx="1"/>
          </p:nvPr>
        </p:nvSpPr>
        <p:spPr/>
        <p:txBody>
          <a:bodyPr>
            <a:normAutofit fontScale="70000" lnSpcReduction="20000"/>
          </a:bodyPr>
          <a:lstStyle/>
          <a:p>
            <a:r>
              <a:rPr lang="en-US" dirty="0"/>
              <a:t>Compared to white women, minority women are significantly more likely to get caught up in CJ system for drug offenses:</a:t>
            </a:r>
          </a:p>
          <a:p>
            <a:pPr lvl="1"/>
            <a:r>
              <a:rPr lang="en-US" dirty="0"/>
              <a:t>Black women twice as likely to be incarcerated for drug offenses</a:t>
            </a:r>
          </a:p>
          <a:p>
            <a:pPr lvl="1"/>
            <a:r>
              <a:rPr lang="en-US" dirty="0"/>
              <a:t>Latina’s 20% more likely</a:t>
            </a:r>
          </a:p>
          <a:p>
            <a:pPr lvl="1"/>
            <a:r>
              <a:rPr lang="en-US" dirty="0"/>
              <a:t>Native American women 6 times more likely</a:t>
            </a:r>
          </a:p>
          <a:p>
            <a:endParaRPr lang="en-US" dirty="0"/>
          </a:p>
          <a:p>
            <a:r>
              <a:rPr lang="en-US" dirty="0"/>
              <a:t>Evidence suggests that this is a function of racialized criminalization processes NOT drug use trends across women from different racial/ethnic groups</a:t>
            </a:r>
          </a:p>
          <a:p>
            <a:endParaRPr lang="en-US" dirty="0"/>
          </a:p>
          <a:p>
            <a:r>
              <a:rPr lang="en-US" dirty="0"/>
              <a:t>Similarly, Black women are no more likely than white women to use illicit drugs during pregnancy, but they are far more likely to be reported to child welfare services for drug use. </a:t>
            </a:r>
          </a:p>
          <a:p>
            <a:pPr lvl="1"/>
            <a:r>
              <a:rPr lang="en-US" dirty="0"/>
              <a:t>Imposition of chemical endangerment and child abuse laws</a:t>
            </a:r>
          </a:p>
          <a:p>
            <a:endParaRPr lang="en-US" dirty="0"/>
          </a:p>
        </p:txBody>
      </p:sp>
    </p:spTree>
    <p:extLst>
      <p:ext uri="{BB962C8B-B14F-4D97-AF65-F5344CB8AC3E}">
        <p14:creationId xmlns:p14="http://schemas.microsoft.com/office/powerpoint/2010/main" val="1829443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ic comparing the incarceration rates for women in  Illinois and the United States with the incarceration rates of women in our closest allies, the founding NATO members. The incarceration rate of 133 women per 100,000 for the United States and 78 for women in Illinois is much higher than any of the founding NATO members">
            <a:extLst>
              <a:ext uri="{FF2B5EF4-FFF2-40B4-BE49-F238E27FC236}">
                <a16:creationId xmlns:a16="http://schemas.microsoft.com/office/drawing/2014/main" id="{B97B7CF6-9327-3842-B2F7-DB57832CA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67" y="1450428"/>
            <a:ext cx="8262665" cy="47611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31D683-D59B-BC4D-8062-A1B1E5F1BB61}"/>
              </a:ext>
            </a:extLst>
          </p:cNvPr>
          <p:cNvSpPr txBox="1"/>
          <p:nvPr/>
        </p:nvSpPr>
        <p:spPr>
          <a:xfrm>
            <a:off x="524750" y="499241"/>
            <a:ext cx="7647350" cy="707886"/>
          </a:xfrm>
          <a:prstGeom prst="rect">
            <a:avLst/>
          </a:prstGeom>
          <a:noFill/>
        </p:spPr>
        <p:txBody>
          <a:bodyPr wrap="none" rtlCol="0">
            <a:spAutoFit/>
          </a:bodyPr>
          <a:lstStyle/>
          <a:p>
            <a:r>
              <a:rPr lang="en-US" sz="2000" dirty="0">
                <a:solidFill>
                  <a:schemeClr val="accent1"/>
                </a:solidFill>
              </a:rPr>
              <a:t>Offending and incarceration trends:</a:t>
            </a:r>
            <a:endParaRPr lang="en-US" sz="2000" dirty="0"/>
          </a:p>
          <a:p>
            <a:r>
              <a:rPr lang="en-US" sz="2000" dirty="0"/>
              <a:t>US status as an outlier in incarceration trends extends to women</a:t>
            </a:r>
          </a:p>
        </p:txBody>
      </p:sp>
    </p:spTree>
    <p:extLst>
      <p:ext uri="{BB962C8B-B14F-4D97-AF65-F5344CB8AC3E}">
        <p14:creationId xmlns:p14="http://schemas.microsoft.com/office/powerpoint/2010/main" val="123729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Broad risks and needs of females in the system</a:t>
            </a:r>
          </a:p>
        </p:txBody>
      </p:sp>
      <p:graphicFrame>
        <p:nvGraphicFramePr>
          <p:cNvPr id="8" name="Content Placeholder 2">
            <a:extLst>
              <a:ext uri="{FF2B5EF4-FFF2-40B4-BE49-F238E27FC236}">
                <a16:creationId xmlns:a16="http://schemas.microsoft.com/office/drawing/2014/main" id="{EE61A73F-82CF-4907-81EE-74B8466AF558}"/>
              </a:ext>
            </a:extLst>
          </p:cNvPr>
          <p:cNvGraphicFramePr>
            <a:graphicFrameLocks noGrp="1"/>
          </p:cNvGraphicFramePr>
          <p:nvPr>
            <p:ph idx="1"/>
            <p:extLst>
              <p:ext uri="{D42A27DB-BD31-4B8C-83A1-F6EECF244321}">
                <p14:modId xmlns:p14="http://schemas.microsoft.com/office/powerpoint/2010/main" val="1653549358"/>
              </p:ext>
            </p:extLst>
          </p:nvPr>
        </p:nvGraphicFramePr>
        <p:xfrm>
          <a:off x="778054" y="1580753"/>
          <a:ext cx="3793946" cy="452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4932065" y="4632269"/>
            <a:ext cx="3621729" cy="2174359"/>
          </a:xfrm>
          <a:prstGeom prst="rect">
            <a:avLst/>
          </a:prstGeom>
        </p:spPr>
      </p:pic>
      <p:pic>
        <p:nvPicPr>
          <p:cNvPr id="6" name="Picture 5"/>
          <p:cNvPicPr>
            <a:picLocks noChangeAspect="1"/>
          </p:cNvPicPr>
          <p:nvPr/>
        </p:nvPicPr>
        <p:blipFill>
          <a:blip r:embed="rId9"/>
          <a:stretch>
            <a:fillRect/>
          </a:stretch>
        </p:blipFill>
        <p:spPr>
          <a:xfrm>
            <a:off x="4923613" y="1502791"/>
            <a:ext cx="3630181" cy="3166888"/>
          </a:xfrm>
          <a:prstGeom prst="rect">
            <a:avLst/>
          </a:prstGeom>
        </p:spPr>
      </p:pic>
      <p:sp>
        <p:nvSpPr>
          <p:cNvPr id="7" name="TextBox 6">
            <a:extLst>
              <a:ext uri="{FF2B5EF4-FFF2-40B4-BE49-F238E27FC236}">
                <a16:creationId xmlns:a16="http://schemas.microsoft.com/office/drawing/2014/main" id="{6E2878F1-BB22-AA4C-96A7-8D435E799E32}"/>
              </a:ext>
            </a:extLst>
          </p:cNvPr>
          <p:cNvSpPr txBox="1"/>
          <p:nvPr/>
        </p:nvSpPr>
        <p:spPr>
          <a:xfrm>
            <a:off x="231227" y="6225998"/>
            <a:ext cx="4692386" cy="523220"/>
          </a:xfrm>
          <a:prstGeom prst="rect">
            <a:avLst/>
          </a:prstGeom>
          <a:noFill/>
        </p:spPr>
        <p:txBody>
          <a:bodyPr wrap="square">
            <a:spAutoFit/>
          </a:bodyPr>
          <a:lstStyle/>
          <a:p>
            <a:r>
              <a:rPr lang="en-US" sz="1000" b="0" dirty="0">
                <a:effectLst/>
                <a:latin typeface="HelveticaNeue" panose="02000503000000020004" pitchFamily="2" charset="0"/>
              </a:rPr>
              <a:t>Source: Saar et al.  The Sexual Abuse to Prison Pipeline: The Girls’ Story. </a:t>
            </a:r>
            <a:r>
              <a:rPr lang="en-US" sz="1000" dirty="0" err="1"/>
              <a:t>www.law.georgetown.edu</a:t>
            </a:r>
            <a:r>
              <a:rPr lang="en-US" sz="1000" dirty="0"/>
              <a:t>/go/poverty </a:t>
            </a:r>
          </a:p>
          <a:p>
            <a:endParaRPr lang="en-US" sz="800" dirty="0">
              <a:effectLst/>
            </a:endParaRPr>
          </a:p>
        </p:txBody>
      </p:sp>
    </p:spTree>
    <p:extLst>
      <p:ext uri="{BB962C8B-B14F-4D97-AF65-F5344CB8AC3E}">
        <p14:creationId xmlns:p14="http://schemas.microsoft.com/office/powerpoint/2010/main" val="29309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1F8-22EE-314E-BF2D-B4E72319CC11}"/>
              </a:ext>
            </a:extLst>
          </p:cNvPr>
          <p:cNvSpPr>
            <a:spLocks noGrp="1"/>
          </p:cNvSpPr>
          <p:nvPr>
            <p:ph type="title"/>
          </p:nvPr>
        </p:nvSpPr>
        <p:spPr/>
        <p:txBody>
          <a:bodyPr>
            <a:normAutofit fontScale="90000"/>
          </a:bodyPr>
          <a:lstStyle/>
          <a:p>
            <a:r>
              <a:rPr lang="en-US" dirty="0"/>
              <a:t>3. Broad risks and needs of females in the system</a:t>
            </a:r>
          </a:p>
        </p:txBody>
      </p:sp>
      <p:pic>
        <p:nvPicPr>
          <p:cNvPr id="4" name="Content Placeholder 3">
            <a:extLst>
              <a:ext uri="{FF2B5EF4-FFF2-40B4-BE49-F238E27FC236}">
                <a16:creationId xmlns:a16="http://schemas.microsoft.com/office/drawing/2014/main" id="{4BFA2CE0-52BE-8649-ABD6-587AFD9CA5F0}"/>
              </a:ext>
            </a:extLst>
          </p:cNvPr>
          <p:cNvPicPr>
            <a:picLocks noGrp="1" noChangeAspect="1"/>
          </p:cNvPicPr>
          <p:nvPr>
            <p:ph idx="1"/>
          </p:nvPr>
        </p:nvPicPr>
        <p:blipFill>
          <a:blip r:embed="rId2"/>
          <a:stretch>
            <a:fillRect/>
          </a:stretch>
        </p:blipFill>
        <p:spPr>
          <a:xfrm>
            <a:off x="753898" y="1621877"/>
            <a:ext cx="6311900" cy="3467100"/>
          </a:xfrm>
          <a:prstGeom prst="rect">
            <a:avLst/>
          </a:prstGeom>
        </p:spPr>
      </p:pic>
      <p:sp>
        <p:nvSpPr>
          <p:cNvPr id="3" name="TextBox 2">
            <a:extLst>
              <a:ext uri="{FF2B5EF4-FFF2-40B4-BE49-F238E27FC236}">
                <a16:creationId xmlns:a16="http://schemas.microsoft.com/office/drawing/2014/main" id="{B7900FE7-4268-9942-8414-6287DDD74CCB}"/>
              </a:ext>
            </a:extLst>
          </p:cNvPr>
          <p:cNvSpPr txBox="1"/>
          <p:nvPr/>
        </p:nvSpPr>
        <p:spPr>
          <a:xfrm>
            <a:off x="641131" y="5559972"/>
            <a:ext cx="7630510" cy="923330"/>
          </a:xfrm>
          <a:prstGeom prst="rect">
            <a:avLst/>
          </a:prstGeom>
          <a:noFill/>
        </p:spPr>
        <p:txBody>
          <a:bodyPr wrap="square" rtlCol="0">
            <a:spAutoFit/>
          </a:bodyPr>
          <a:lstStyle/>
          <a:p>
            <a:r>
              <a:rPr lang="en-US" dirty="0"/>
              <a:t>Girls in the JJ system have moderately more exposure to every individual ACE and are significantly more likely to experience cumulative exposure to multiple ACEs (girls 45% at 5+; boys 24%)</a:t>
            </a:r>
          </a:p>
        </p:txBody>
      </p:sp>
      <p:sp>
        <p:nvSpPr>
          <p:cNvPr id="5" name="TextBox 4">
            <a:extLst>
              <a:ext uri="{FF2B5EF4-FFF2-40B4-BE49-F238E27FC236}">
                <a16:creationId xmlns:a16="http://schemas.microsoft.com/office/drawing/2014/main" id="{F1F8DB43-4DF2-BE45-A994-F55A8C2CB7AE}"/>
              </a:ext>
            </a:extLst>
          </p:cNvPr>
          <p:cNvSpPr txBox="1"/>
          <p:nvPr/>
        </p:nvSpPr>
        <p:spPr>
          <a:xfrm>
            <a:off x="7128860" y="4381091"/>
            <a:ext cx="1476703" cy="707886"/>
          </a:xfrm>
          <a:prstGeom prst="rect">
            <a:avLst/>
          </a:prstGeom>
          <a:noFill/>
        </p:spPr>
        <p:txBody>
          <a:bodyPr wrap="square" rtlCol="0">
            <a:spAutoFit/>
          </a:bodyPr>
          <a:lstStyle/>
          <a:p>
            <a:r>
              <a:rPr lang="en-US" sz="1000" dirty="0" err="1"/>
              <a:t>Baglivio</a:t>
            </a:r>
            <a:r>
              <a:rPr lang="en-US" sz="1000" dirty="0"/>
              <a:t> et al. https://</a:t>
            </a:r>
            <a:r>
              <a:rPr lang="en-US" sz="1000" dirty="0" err="1"/>
              <a:t>www.prisonpolicy.org</a:t>
            </a:r>
            <a:r>
              <a:rPr lang="en-US" sz="1000" dirty="0"/>
              <a:t>/scans/</a:t>
            </a:r>
            <a:r>
              <a:rPr lang="en-US" sz="1000" dirty="0" err="1"/>
              <a:t>Prevalence_of_ACE.pdf</a:t>
            </a:r>
            <a:endParaRPr lang="en-US" sz="1000" dirty="0"/>
          </a:p>
        </p:txBody>
      </p:sp>
    </p:spTree>
    <p:extLst>
      <p:ext uri="{BB962C8B-B14F-4D97-AF65-F5344CB8AC3E}">
        <p14:creationId xmlns:p14="http://schemas.microsoft.com/office/powerpoint/2010/main" val="158880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210" y="1546030"/>
            <a:ext cx="4741036" cy="5028811"/>
          </a:xfrm>
        </p:spPr>
        <p:txBody>
          <a:bodyPr>
            <a:normAutofit fontScale="62500" lnSpcReduction="20000"/>
          </a:bodyPr>
          <a:lstStyle/>
          <a:p>
            <a:pPr marL="0" indent="0">
              <a:buNone/>
            </a:pPr>
            <a:endParaRPr lang="en-US" dirty="0">
              <a:solidFill>
                <a:srgbClr val="629DD1"/>
              </a:solidFill>
            </a:endParaRPr>
          </a:p>
          <a:p>
            <a:r>
              <a:rPr lang="en-US" dirty="0"/>
              <a:t>The problem behavior of girls and young women, more so than boys and young men, is linked to:</a:t>
            </a:r>
          </a:p>
          <a:p>
            <a:endParaRPr lang="en-US" dirty="0"/>
          </a:p>
          <a:p>
            <a:pPr lvl="1"/>
            <a:r>
              <a:rPr lang="en-US" dirty="0">
                <a:solidFill>
                  <a:srgbClr val="629DD1"/>
                </a:solidFill>
              </a:rPr>
              <a:t>Disrupted Interpersonal Networks</a:t>
            </a:r>
          </a:p>
          <a:p>
            <a:pPr lvl="2"/>
            <a:r>
              <a:rPr lang="en-US" dirty="0"/>
              <a:t>Family problems, peers influences and relationships</a:t>
            </a:r>
          </a:p>
          <a:p>
            <a:pPr lvl="1"/>
            <a:endParaRPr lang="en-US" dirty="0"/>
          </a:p>
          <a:p>
            <a:pPr lvl="1"/>
            <a:r>
              <a:rPr lang="en-US" dirty="0">
                <a:solidFill>
                  <a:srgbClr val="629DD1"/>
                </a:solidFill>
              </a:rPr>
              <a:t>Trauma and Abuse</a:t>
            </a:r>
          </a:p>
          <a:p>
            <a:pPr lvl="2"/>
            <a:r>
              <a:rPr lang="en-US" dirty="0"/>
              <a:t>Child abuse, exposure to DV, experiences of partner violence</a:t>
            </a:r>
          </a:p>
          <a:p>
            <a:pPr lvl="1"/>
            <a:endParaRPr lang="en-US" dirty="0"/>
          </a:p>
          <a:p>
            <a:pPr lvl="1"/>
            <a:r>
              <a:rPr lang="en-US" dirty="0">
                <a:solidFill>
                  <a:srgbClr val="629DD1"/>
                </a:solidFill>
              </a:rPr>
              <a:t>Mental Health Needs</a:t>
            </a:r>
          </a:p>
          <a:p>
            <a:pPr lvl="2"/>
            <a:r>
              <a:rPr lang="en-US" dirty="0"/>
              <a:t>PTSD, Depression, anxiety</a:t>
            </a:r>
          </a:p>
          <a:p>
            <a:pPr lvl="1"/>
            <a:endParaRPr lang="en-US" dirty="0"/>
          </a:p>
          <a:p>
            <a:pPr lvl="1"/>
            <a:r>
              <a:rPr lang="en-US" dirty="0">
                <a:solidFill>
                  <a:srgbClr val="629DD1"/>
                </a:solidFill>
              </a:rPr>
              <a:t>Turbulent developmental transitions</a:t>
            </a:r>
          </a:p>
          <a:p>
            <a:pPr lvl="2"/>
            <a:r>
              <a:rPr lang="en-US" dirty="0"/>
              <a:t>Problems navigating the transitions to adolescence and adulthood</a:t>
            </a:r>
          </a:p>
          <a:p>
            <a:endParaRPr lang="en-US" dirty="0"/>
          </a:p>
        </p:txBody>
      </p:sp>
      <p:pic>
        <p:nvPicPr>
          <p:cNvPr id="4" name="Picture 3"/>
          <p:cNvPicPr>
            <a:picLocks noChangeAspect="1"/>
          </p:cNvPicPr>
          <p:nvPr/>
        </p:nvPicPr>
        <p:blipFill>
          <a:blip r:embed="rId2"/>
          <a:stretch>
            <a:fillRect/>
          </a:stretch>
        </p:blipFill>
        <p:spPr>
          <a:xfrm>
            <a:off x="5856641" y="1396536"/>
            <a:ext cx="2830159" cy="3145908"/>
          </a:xfrm>
          <a:prstGeom prst="rect">
            <a:avLst/>
          </a:prstGeom>
        </p:spPr>
      </p:pic>
      <p:pic>
        <p:nvPicPr>
          <p:cNvPr id="5" name="Picture 4"/>
          <p:cNvPicPr>
            <a:picLocks noChangeAspect="1"/>
          </p:cNvPicPr>
          <p:nvPr/>
        </p:nvPicPr>
        <p:blipFill>
          <a:blip r:embed="rId3"/>
          <a:stretch>
            <a:fillRect/>
          </a:stretch>
        </p:blipFill>
        <p:spPr>
          <a:xfrm>
            <a:off x="5629945" y="4678192"/>
            <a:ext cx="3056855" cy="1908069"/>
          </a:xfrm>
          <a:prstGeom prst="rect">
            <a:avLst/>
          </a:prstGeom>
        </p:spPr>
      </p:pic>
      <p:sp>
        <p:nvSpPr>
          <p:cNvPr id="7" name="Title 6">
            <a:extLst>
              <a:ext uri="{FF2B5EF4-FFF2-40B4-BE49-F238E27FC236}">
                <a16:creationId xmlns:a16="http://schemas.microsoft.com/office/drawing/2014/main" id="{2B85B520-79D5-BE46-AB7A-B79C03F6BA4D}"/>
              </a:ext>
            </a:extLst>
          </p:cNvPr>
          <p:cNvSpPr>
            <a:spLocks noGrp="1"/>
          </p:cNvSpPr>
          <p:nvPr>
            <p:ph type="title"/>
          </p:nvPr>
        </p:nvSpPr>
        <p:spPr/>
        <p:txBody>
          <a:bodyPr>
            <a:normAutofit/>
          </a:bodyPr>
          <a:lstStyle/>
          <a:p>
            <a:pPr algn="ctr"/>
            <a:r>
              <a:rPr lang="en-US" sz="3200" dirty="0"/>
              <a:t>3. Broad risks and needs of females in the system</a:t>
            </a:r>
          </a:p>
        </p:txBody>
      </p:sp>
    </p:spTree>
    <p:extLst>
      <p:ext uri="{BB962C8B-B14F-4D97-AF65-F5344CB8AC3E}">
        <p14:creationId xmlns:p14="http://schemas.microsoft.com/office/powerpoint/2010/main" val="306746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9492-189B-5144-938B-9A86CD2540F8}"/>
              </a:ext>
            </a:extLst>
          </p:cNvPr>
          <p:cNvSpPr>
            <a:spLocks noGrp="1"/>
          </p:cNvSpPr>
          <p:nvPr>
            <p:ph type="title"/>
          </p:nvPr>
        </p:nvSpPr>
        <p:spPr/>
        <p:txBody>
          <a:bodyPr>
            <a:normAutofit fontScale="90000"/>
          </a:bodyPr>
          <a:lstStyle/>
          <a:p>
            <a:r>
              <a:rPr lang="en-US" dirty="0"/>
              <a:t>Women and Girls in the System</a:t>
            </a:r>
          </a:p>
        </p:txBody>
      </p:sp>
      <p:sp>
        <p:nvSpPr>
          <p:cNvPr id="3" name="Content Placeholder 2">
            <a:extLst>
              <a:ext uri="{FF2B5EF4-FFF2-40B4-BE49-F238E27FC236}">
                <a16:creationId xmlns:a16="http://schemas.microsoft.com/office/drawing/2014/main" id="{4D825DC4-BB5F-F14E-843F-2E02219CE61F}"/>
              </a:ext>
            </a:extLst>
          </p:cNvPr>
          <p:cNvSpPr>
            <a:spLocks noGrp="1"/>
          </p:cNvSpPr>
          <p:nvPr>
            <p:ph idx="1"/>
          </p:nvPr>
        </p:nvSpPr>
        <p:spPr>
          <a:xfrm>
            <a:off x="220717" y="1646236"/>
            <a:ext cx="8681545" cy="5048853"/>
          </a:xfrm>
        </p:spPr>
        <p:txBody>
          <a:bodyPr>
            <a:normAutofit fontScale="85000" lnSpcReduction="10000"/>
          </a:bodyPr>
          <a:lstStyle/>
          <a:p>
            <a:r>
              <a:rPr lang="en-US" dirty="0"/>
              <a:t>Why should we care?</a:t>
            </a:r>
          </a:p>
          <a:p>
            <a:pPr lvl="1"/>
            <a:r>
              <a:rPr lang="en-US" dirty="0"/>
              <a:t>Make up 15-20% of the system involved population, BUT, their proportion of the system involved population is on the rise</a:t>
            </a:r>
          </a:p>
          <a:p>
            <a:pPr lvl="1"/>
            <a:endParaRPr lang="en-US" dirty="0"/>
          </a:p>
          <a:p>
            <a:pPr lvl="1"/>
            <a:r>
              <a:rPr lang="en-US" dirty="0"/>
              <a:t>System involvement has obvious economic costs, but it also has a host of hidden costs (collateral consequences) that are particularly notable for women and girls</a:t>
            </a:r>
          </a:p>
          <a:p>
            <a:pPr lvl="1"/>
            <a:endParaRPr lang="en-US" dirty="0"/>
          </a:p>
          <a:p>
            <a:pPr lvl="1"/>
            <a:r>
              <a:rPr lang="en-US" dirty="0"/>
              <a:t>Costs to individual well being, children and families, and communities are amplified for women and girls in the system</a:t>
            </a:r>
          </a:p>
          <a:p>
            <a:pPr lvl="1"/>
            <a:endParaRPr lang="en-US" dirty="0"/>
          </a:p>
          <a:p>
            <a:pPr lvl="1"/>
            <a:r>
              <a:rPr lang="en-US" dirty="0"/>
              <a:t>Most are incarcerated for non-violent offenses and the costs and consequences arguably outweigh the benefits of system involvement</a:t>
            </a:r>
          </a:p>
          <a:p>
            <a:pPr lvl="1"/>
            <a:endParaRPr lang="en-US" dirty="0"/>
          </a:p>
        </p:txBody>
      </p:sp>
    </p:spTree>
    <p:extLst>
      <p:ext uri="{BB962C8B-B14F-4D97-AF65-F5344CB8AC3E}">
        <p14:creationId xmlns:p14="http://schemas.microsoft.com/office/powerpoint/2010/main" val="273489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981" y="1546030"/>
            <a:ext cx="3752227" cy="5028811"/>
          </a:xfrm>
        </p:spPr>
        <p:txBody>
          <a:bodyPr>
            <a:normAutofit/>
          </a:bodyPr>
          <a:lstStyle/>
          <a:p>
            <a:r>
              <a:rPr lang="en-US" dirty="0"/>
              <a:t>Motherhood</a:t>
            </a:r>
          </a:p>
          <a:p>
            <a:pPr lvl="1"/>
            <a:r>
              <a:rPr lang="en-US" dirty="0"/>
              <a:t>Majority of incarcerated women are mothers</a:t>
            </a:r>
          </a:p>
          <a:p>
            <a:pPr lvl="1"/>
            <a:r>
              <a:rPr lang="en-US" dirty="0"/>
              <a:t>Significant risks and needs linked to motherhood status of incarcerated females</a:t>
            </a:r>
          </a:p>
          <a:p>
            <a:pPr lvl="1"/>
            <a:endParaRPr lang="en-US" dirty="0"/>
          </a:p>
          <a:p>
            <a:endParaRPr lang="en-US" dirty="0"/>
          </a:p>
        </p:txBody>
      </p:sp>
      <p:sp>
        <p:nvSpPr>
          <p:cNvPr id="7" name="Title 6">
            <a:extLst>
              <a:ext uri="{FF2B5EF4-FFF2-40B4-BE49-F238E27FC236}">
                <a16:creationId xmlns:a16="http://schemas.microsoft.com/office/drawing/2014/main" id="{2B85B520-79D5-BE46-AB7A-B79C03F6BA4D}"/>
              </a:ext>
            </a:extLst>
          </p:cNvPr>
          <p:cNvSpPr>
            <a:spLocks noGrp="1"/>
          </p:cNvSpPr>
          <p:nvPr>
            <p:ph type="title"/>
          </p:nvPr>
        </p:nvSpPr>
        <p:spPr/>
        <p:txBody>
          <a:bodyPr>
            <a:normAutofit/>
          </a:bodyPr>
          <a:lstStyle/>
          <a:p>
            <a:pPr algn="ctr"/>
            <a:r>
              <a:rPr lang="en-US" sz="3200" dirty="0"/>
              <a:t>3. Broad risks and needs of females in the system</a:t>
            </a:r>
          </a:p>
        </p:txBody>
      </p:sp>
      <p:sp>
        <p:nvSpPr>
          <p:cNvPr id="2" name="TextBox 1">
            <a:extLst>
              <a:ext uri="{FF2B5EF4-FFF2-40B4-BE49-F238E27FC236}">
                <a16:creationId xmlns:a16="http://schemas.microsoft.com/office/drawing/2014/main" id="{AAA457DA-9057-8741-8F8F-9423B6113202}"/>
              </a:ext>
            </a:extLst>
          </p:cNvPr>
          <p:cNvSpPr txBox="1"/>
          <p:nvPr/>
        </p:nvSpPr>
        <p:spPr>
          <a:xfrm>
            <a:off x="4099035" y="1546030"/>
            <a:ext cx="4309241" cy="5078313"/>
          </a:xfrm>
          <a:prstGeom prst="rect">
            <a:avLst/>
          </a:prstGeom>
          <a:noFill/>
        </p:spPr>
        <p:txBody>
          <a:bodyPr wrap="square" rtlCol="0">
            <a:spAutoFit/>
          </a:bodyPr>
          <a:lstStyle/>
          <a:p>
            <a:r>
              <a:rPr lang="en-US" dirty="0"/>
              <a:t>Ongoing research:</a:t>
            </a:r>
          </a:p>
          <a:p>
            <a:endParaRPr lang="en-US" dirty="0"/>
          </a:p>
          <a:p>
            <a:r>
              <a:rPr lang="en-US" dirty="0"/>
              <a:t>Interviews with mothers in jail </a:t>
            </a:r>
          </a:p>
          <a:p>
            <a:endParaRPr lang="en-US" dirty="0"/>
          </a:p>
          <a:p>
            <a:pPr marL="285750" indent="-285750">
              <a:buFont typeface="Arial" panose="020B0604020202020204" pitchFamily="34" charset="0"/>
              <a:buChar char="•"/>
            </a:pPr>
            <a:r>
              <a:rPr lang="en-US" dirty="0"/>
              <a:t>Being a “good mother” as central to their identities, but life circumstances challenge their abilities to be the mothers they want to be for their children</a:t>
            </a:r>
          </a:p>
          <a:p>
            <a:pPr marL="285750" indent="-285750">
              <a:buFont typeface="Arial" panose="020B0604020202020204" pitchFamily="34" charset="0"/>
              <a:buChar char="•"/>
            </a:pPr>
            <a:r>
              <a:rPr lang="en-US" dirty="0"/>
              <a:t>Needs: </a:t>
            </a:r>
          </a:p>
          <a:p>
            <a:pPr marL="742950" lvl="1" indent="-285750">
              <a:buFont typeface="Arial" panose="020B0604020202020204" pitchFamily="34" charset="0"/>
              <a:buChar char="•"/>
            </a:pPr>
            <a:r>
              <a:rPr lang="en-US" dirty="0"/>
              <a:t>Substance abuse treatment—relationship between substance use and custody arrangements</a:t>
            </a:r>
          </a:p>
          <a:p>
            <a:pPr marL="742950" lvl="1" indent="-285750">
              <a:buFont typeface="Arial" panose="020B0604020202020204" pitchFamily="34" charset="0"/>
              <a:buChar char="•"/>
            </a:pPr>
            <a:r>
              <a:rPr lang="en-US" dirty="0"/>
              <a:t>Material support—housing,   employment, transportation</a:t>
            </a:r>
          </a:p>
          <a:p>
            <a:pPr marL="742950" lvl="1" indent="-285750">
              <a:buFont typeface="Arial" panose="020B0604020202020204" pitchFamily="34" charset="0"/>
              <a:buChar char="•"/>
            </a:pPr>
            <a:r>
              <a:rPr lang="en-US" dirty="0"/>
              <a:t>Social support—from parents, partners,…</a:t>
            </a:r>
          </a:p>
          <a:p>
            <a:pPr marL="285750" indent="-285750">
              <a:buFont typeface="Arial" panose="020B0604020202020204" pitchFamily="34" charset="0"/>
              <a:buChar char="•"/>
            </a:pPr>
            <a:r>
              <a:rPr lang="en-US" dirty="0"/>
              <a:t>Jail does not address these needs</a:t>
            </a:r>
          </a:p>
        </p:txBody>
      </p:sp>
    </p:spTree>
    <p:extLst>
      <p:ext uri="{BB962C8B-B14F-4D97-AF65-F5344CB8AC3E}">
        <p14:creationId xmlns:p14="http://schemas.microsoft.com/office/powerpoint/2010/main" val="123104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a:r>
              <a:rPr lang="en-US" sz="4800" dirty="0"/>
              <a:t>4. Heterogeneity within this population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6330060"/>
              </p:ext>
            </p:extLst>
          </p:nvPr>
        </p:nvGraphicFramePr>
        <p:xfrm>
          <a:off x="457200" y="1778001"/>
          <a:ext cx="5455356" cy="4394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758591" y="1975556"/>
            <a:ext cx="4016350" cy="1569660"/>
          </a:xfrm>
          <a:prstGeom prst="rect">
            <a:avLst/>
          </a:prstGeom>
          <a:noFill/>
          <a:ln w="38100" cmpd="sng">
            <a:solidFill>
              <a:schemeClr val="tx2"/>
            </a:solidFill>
          </a:ln>
        </p:spPr>
        <p:txBody>
          <a:bodyPr wrap="square" rtlCol="0">
            <a:spAutoFit/>
          </a:bodyPr>
          <a:lstStyle/>
          <a:p>
            <a:r>
              <a:rPr lang="en-US" sz="3200" dirty="0"/>
              <a:t>Female offenders are not a homogenous group</a:t>
            </a:r>
          </a:p>
        </p:txBody>
      </p:sp>
    </p:spTree>
    <p:extLst>
      <p:ext uri="{BB962C8B-B14F-4D97-AF65-F5344CB8AC3E}">
        <p14:creationId xmlns:p14="http://schemas.microsoft.com/office/powerpoint/2010/main" val="214316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a:r>
              <a:rPr lang="en-US" sz="4800" dirty="0"/>
              <a:t>4. Heterogeneity within this population</a:t>
            </a:r>
          </a:p>
        </p:txBody>
      </p:sp>
      <p:sp>
        <p:nvSpPr>
          <p:cNvPr id="3" name="Content Placeholder 2"/>
          <p:cNvSpPr>
            <a:spLocks noGrp="1"/>
          </p:cNvSpPr>
          <p:nvPr>
            <p:ph idx="1"/>
          </p:nvPr>
        </p:nvSpPr>
        <p:spPr>
          <a:xfrm>
            <a:off x="457200" y="1409476"/>
            <a:ext cx="8550925" cy="1575759"/>
          </a:xfrm>
        </p:spPr>
        <p:txBody>
          <a:bodyPr>
            <a:normAutofit/>
          </a:bodyPr>
          <a:lstStyle/>
          <a:p>
            <a:r>
              <a:rPr lang="en-US" dirty="0">
                <a:solidFill>
                  <a:schemeClr val="accent1"/>
                </a:solidFill>
              </a:rPr>
              <a:t>Chronic/Persistent Female Offenders</a:t>
            </a:r>
          </a:p>
          <a:p>
            <a:pPr lvl="1"/>
            <a:r>
              <a:rPr lang="en-US" dirty="0"/>
              <a:t>Early onset, multiple risk factors</a:t>
            </a:r>
          </a:p>
        </p:txBody>
      </p:sp>
      <p:pic>
        <p:nvPicPr>
          <p:cNvPr id="4" name="Picture 3"/>
          <p:cNvPicPr>
            <a:picLocks noChangeAspect="1"/>
          </p:cNvPicPr>
          <p:nvPr/>
        </p:nvPicPr>
        <p:blipFill>
          <a:blip r:embed="rId2"/>
          <a:stretch>
            <a:fillRect/>
          </a:stretch>
        </p:blipFill>
        <p:spPr>
          <a:xfrm>
            <a:off x="658593" y="2445640"/>
            <a:ext cx="7901145" cy="2916467"/>
          </a:xfrm>
          <a:prstGeom prst="rect">
            <a:avLst/>
          </a:prstGeom>
        </p:spPr>
      </p:pic>
      <p:sp>
        <p:nvSpPr>
          <p:cNvPr id="5" name="TextBox 4"/>
          <p:cNvSpPr txBox="1"/>
          <p:nvPr/>
        </p:nvSpPr>
        <p:spPr>
          <a:xfrm>
            <a:off x="210207" y="5362107"/>
            <a:ext cx="8797918" cy="1354217"/>
          </a:xfrm>
          <a:prstGeom prst="rect">
            <a:avLst/>
          </a:prstGeom>
          <a:noFill/>
        </p:spPr>
        <p:txBody>
          <a:bodyPr wrap="square" rtlCol="0">
            <a:spAutoFit/>
          </a:bodyPr>
          <a:lstStyle/>
          <a:p>
            <a:pPr marL="285750" indent="-285750">
              <a:buFont typeface="Arial"/>
              <a:buChar char="•"/>
            </a:pPr>
            <a:r>
              <a:rPr lang="en-US" dirty="0"/>
              <a:t>Importance of </a:t>
            </a:r>
            <a:r>
              <a:rPr lang="en-US" dirty="0">
                <a:solidFill>
                  <a:srgbClr val="629DD1"/>
                </a:solidFill>
              </a:rPr>
              <a:t>Early Intervention </a:t>
            </a:r>
          </a:p>
          <a:p>
            <a:pPr marL="285750" indent="-285750">
              <a:buFont typeface="Arial"/>
              <a:buChar char="•"/>
            </a:pPr>
            <a:r>
              <a:rPr lang="en-US" sz="1600" dirty="0"/>
              <a:t>Tertiary interventions should include trauma-informed treatment for mental health and substance problems, building emotional resilience and coping skills, relationship building</a:t>
            </a:r>
          </a:p>
          <a:p>
            <a:endParaRPr lang="en-US" sz="1600" dirty="0"/>
          </a:p>
        </p:txBody>
      </p:sp>
    </p:spTree>
    <p:extLst>
      <p:ext uri="{BB962C8B-B14F-4D97-AF65-F5344CB8AC3E}">
        <p14:creationId xmlns:p14="http://schemas.microsoft.com/office/powerpoint/2010/main" val="158241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5616" y="351978"/>
            <a:ext cx="6984795" cy="6248534"/>
          </a:xfrm>
          <a:prstGeom prst="rect">
            <a:avLst/>
          </a:prstGeom>
        </p:spPr>
      </p:pic>
      <p:sp>
        <p:nvSpPr>
          <p:cNvPr id="5" name="TextBox 4"/>
          <p:cNvSpPr txBox="1"/>
          <p:nvPr/>
        </p:nvSpPr>
        <p:spPr>
          <a:xfrm>
            <a:off x="215248" y="935972"/>
            <a:ext cx="1635884" cy="5355313"/>
          </a:xfrm>
          <a:prstGeom prst="rect">
            <a:avLst/>
          </a:prstGeom>
          <a:noFill/>
        </p:spPr>
        <p:txBody>
          <a:bodyPr wrap="square" rtlCol="0">
            <a:spAutoFit/>
          </a:bodyPr>
          <a:lstStyle/>
          <a:p>
            <a:r>
              <a:rPr lang="en-US" dirty="0"/>
              <a:t>2015 Report by:</a:t>
            </a:r>
          </a:p>
          <a:p>
            <a:endParaRPr lang="en-US" dirty="0"/>
          </a:p>
          <a:p>
            <a:r>
              <a:rPr lang="en-US" dirty="0"/>
              <a:t>Human Rights Project For Girls</a:t>
            </a:r>
          </a:p>
          <a:p>
            <a:endParaRPr lang="en-US" dirty="0"/>
          </a:p>
          <a:p>
            <a:r>
              <a:rPr lang="en-US" dirty="0"/>
              <a:t>Georgetown Law Center on Poverty and Inequality</a:t>
            </a:r>
          </a:p>
          <a:p>
            <a:endParaRPr lang="en-US" dirty="0"/>
          </a:p>
          <a:p>
            <a:r>
              <a:rPr lang="en-US" dirty="0"/>
              <a:t>Ms. Foundation for Women</a:t>
            </a:r>
          </a:p>
          <a:p>
            <a:endParaRPr lang="en-US" dirty="0"/>
          </a:p>
          <a:p>
            <a:endParaRPr lang="en-US" dirty="0"/>
          </a:p>
          <a:p>
            <a:endParaRPr lang="en-US" dirty="0"/>
          </a:p>
        </p:txBody>
      </p:sp>
    </p:spTree>
    <p:extLst>
      <p:ext uri="{BB962C8B-B14F-4D97-AF65-F5344CB8AC3E}">
        <p14:creationId xmlns:p14="http://schemas.microsoft.com/office/powerpoint/2010/main" val="377295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a:r>
              <a:rPr lang="en-US" sz="4800" dirty="0"/>
              <a:t>4. Heterogeneity within this population</a:t>
            </a:r>
          </a:p>
        </p:txBody>
      </p:sp>
      <p:sp>
        <p:nvSpPr>
          <p:cNvPr id="3" name="Content Placeholder 2"/>
          <p:cNvSpPr>
            <a:spLocks noGrp="1"/>
          </p:cNvSpPr>
          <p:nvPr>
            <p:ph idx="1"/>
          </p:nvPr>
        </p:nvSpPr>
        <p:spPr>
          <a:xfrm>
            <a:off x="4466394" y="1646237"/>
            <a:ext cx="4220406" cy="2616070"/>
          </a:xfrm>
        </p:spPr>
        <p:txBody>
          <a:bodyPr>
            <a:normAutofit fontScale="62500" lnSpcReduction="20000"/>
          </a:bodyPr>
          <a:lstStyle/>
          <a:p>
            <a:r>
              <a:rPr lang="en-US" dirty="0">
                <a:solidFill>
                  <a:schemeClr val="accent1"/>
                </a:solidFill>
              </a:rPr>
              <a:t>Adolescent Onset</a:t>
            </a:r>
          </a:p>
          <a:p>
            <a:pPr lvl="1"/>
            <a:endParaRPr lang="en-US" dirty="0"/>
          </a:p>
          <a:p>
            <a:pPr lvl="1"/>
            <a:r>
              <a:rPr lang="en-US" dirty="0"/>
              <a:t>Early puberty and precocious sexuality, family and peer conflict, maturity gap and identity crisis</a:t>
            </a:r>
          </a:p>
          <a:p>
            <a:pPr lvl="1"/>
            <a:endParaRPr lang="en-US" dirty="0"/>
          </a:p>
          <a:p>
            <a:pPr lvl="1"/>
            <a:r>
              <a:rPr lang="en-US" dirty="0"/>
              <a:t>Risks of getting ensnared—teen pregnancy, abusive relationships, educational disengagement, alcohol and drugs</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285002" y="1548025"/>
            <a:ext cx="4426980" cy="2478598"/>
          </a:xfrm>
          <a:prstGeom prst="rect">
            <a:avLst/>
          </a:prstGeom>
        </p:spPr>
      </p:pic>
      <p:pic>
        <p:nvPicPr>
          <p:cNvPr id="5" name="Picture 4"/>
          <p:cNvPicPr>
            <a:picLocks noChangeAspect="1"/>
          </p:cNvPicPr>
          <p:nvPr/>
        </p:nvPicPr>
        <p:blipFill>
          <a:blip r:embed="rId3"/>
          <a:stretch>
            <a:fillRect/>
          </a:stretch>
        </p:blipFill>
        <p:spPr>
          <a:xfrm>
            <a:off x="5207000" y="4155765"/>
            <a:ext cx="3479800" cy="2336800"/>
          </a:xfrm>
          <a:prstGeom prst="rect">
            <a:avLst/>
          </a:prstGeom>
        </p:spPr>
      </p:pic>
      <p:sp>
        <p:nvSpPr>
          <p:cNvPr id="6" name="TextBox 5"/>
          <p:cNvSpPr txBox="1"/>
          <p:nvPr/>
        </p:nvSpPr>
        <p:spPr>
          <a:xfrm>
            <a:off x="285002" y="4262307"/>
            <a:ext cx="4558075" cy="2483757"/>
          </a:xfrm>
          <a:prstGeom prst="rect">
            <a:avLst/>
          </a:prstGeom>
          <a:noFill/>
        </p:spPr>
        <p:txBody>
          <a:bodyPr wrap="square" rtlCol="0">
            <a:spAutoFit/>
          </a:bodyPr>
          <a:lstStyle/>
          <a:p>
            <a:r>
              <a:rPr lang="en-US" dirty="0"/>
              <a:t>These girls and their families need help managing the transition to adolescence:</a:t>
            </a:r>
          </a:p>
          <a:p>
            <a:endParaRPr lang="en-US" dirty="0"/>
          </a:p>
          <a:p>
            <a:pPr marL="742950" lvl="1" indent="-285750">
              <a:lnSpc>
                <a:spcPct val="80000"/>
              </a:lnSpc>
              <a:buFont typeface="Arial"/>
              <a:buChar char="•"/>
            </a:pPr>
            <a:r>
              <a:rPr lang="en-US" dirty="0">
                <a:solidFill>
                  <a:srgbClr val="629DD1"/>
                </a:solidFill>
              </a:rPr>
              <a:t>Peer pressure and conflict</a:t>
            </a:r>
          </a:p>
          <a:p>
            <a:pPr marL="742950" lvl="1" indent="-285750">
              <a:lnSpc>
                <a:spcPct val="80000"/>
              </a:lnSpc>
              <a:buFont typeface="Arial"/>
              <a:buChar char="•"/>
            </a:pPr>
            <a:endParaRPr lang="en-US" dirty="0">
              <a:solidFill>
                <a:srgbClr val="629DD1"/>
              </a:solidFill>
            </a:endParaRPr>
          </a:p>
          <a:p>
            <a:pPr marL="742950" lvl="1" indent="-285750">
              <a:lnSpc>
                <a:spcPct val="80000"/>
              </a:lnSpc>
              <a:buFont typeface="Arial"/>
              <a:buChar char="•"/>
            </a:pPr>
            <a:r>
              <a:rPr lang="en-US" dirty="0">
                <a:solidFill>
                  <a:srgbClr val="629DD1"/>
                </a:solidFill>
              </a:rPr>
              <a:t>Developing autonomy and independence</a:t>
            </a:r>
          </a:p>
          <a:p>
            <a:pPr marL="742950" lvl="1" indent="-285750">
              <a:lnSpc>
                <a:spcPct val="80000"/>
              </a:lnSpc>
              <a:buFont typeface="Arial"/>
              <a:buChar char="•"/>
            </a:pPr>
            <a:endParaRPr lang="en-US" dirty="0">
              <a:solidFill>
                <a:srgbClr val="629DD1"/>
              </a:solidFill>
            </a:endParaRPr>
          </a:p>
          <a:p>
            <a:pPr marL="742950" lvl="1" indent="-285750">
              <a:lnSpc>
                <a:spcPct val="80000"/>
              </a:lnSpc>
              <a:buFont typeface="Arial"/>
              <a:buChar char="•"/>
            </a:pPr>
            <a:r>
              <a:rPr lang="en-US" dirty="0">
                <a:solidFill>
                  <a:srgbClr val="629DD1"/>
                </a:solidFill>
              </a:rPr>
              <a:t>Shifting parent/child relationships</a:t>
            </a:r>
          </a:p>
          <a:p>
            <a:pPr marL="742950" lvl="1" indent="-285750">
              <a:lnSpc>
                <a:spcPct val="80000"/>
              </a:lnSpc>
              <a:buFont typeface="Arial"/>
              <a:buChar char="•"/>
            </a:pPr>
            <a:endParaRPr lang="en-US" dirty="0">
              <a:solidFill>
                <a:srgbClr val="629DD1"/>
              </a:solidFill>
            </a:endParaRPr>
          </a:p>
        </p:txBody>
      </p:sp>
    </p:spTree>
    <p:extLst>
      <p:ext uri="{BB962C8B-B14F-4D97-AF65-F5344CB8AC3E}">
        <p14:creationId xmlns:p14="http://schemas.microsoft.com/office/powerpoint/2010/main" val="407275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a:r>
              <a:rPr lang="en-US" sz="4800" dirty="0"/>
              <a:t>4. Heterogeneity within this population</a:t>
            </a:r>
          </a:p>
        </p:txBody>
      </p:sp>
      <p:sp>
        <p:nvSpPr>
          <p:cNvPr id="3" name="Content Placeholder 2"/>
          <p:cNvSpPr>
            <a:spLocks noGrp="1"/>
          </p:cNvSpPr>
          <p:nvPr>
            <p:ph idx="1"/>
          </p:nvPr>
        </p:nvSpPr>
        <p:spPr>
          <a:xfrm>
            <a:off x="285001" y="1592428"/>
            <a:ext cx="4428927" cy="4821040"/>
          </a:xfrm>
        </p:spPr>
        <p:txBody>
          <a:bodyPr>
            <a:normAutofit fontScale="85000" lnSpcReduction="10000"/>
          </a:bodyPr>
          <a:lstStyle/>
          <a:p>
            <a:r>
              <a:rPr lang="en-US" dirty="0">
                <a:solidFill>
                  <a:schemeClr val="accent1"/>
                </a:solidFill>
              </a:rPr>
              <a:t>Young Adult Onset</a:t>
            </a:r>
          </a:p>
          <a:p>
            <a:pPr lvl="1"/>
            <a:r>
              <a:rPr lang="en-US" dirty="0"/>
              <a:t>Difficulties managing the transition out of adolescence—expectations and demands of adulthood—ill-equipped to handle independence</a:t>
            </a:r>
          </a:p>
          <a:p>
            <a:pPr lvl="1"/>
            <a:endParaRPr lang="en-US" dirty="0"/>
          </a:p>
          <a:p>
            <a:pPr lvl="1"/>
            <a:r>
              <a:rPr lang="en-US" dirty="0"/>
              <a:t>Need help building job and relationship skills</a:t>
            </a:r>
          </a:p>
          <a:p>
            <a:pPr lvl="1"/>
            <a:endParaRPr lang="en-US" dirty="0"/>
          </a:p>
          <a:p>
            <a:pPr lvl="1"/>
            <a:r>
              <a:rPr lang="en-US" dirty="0"/>
              <a:t>Need to strengthen emotional management skills and coping resources</a:t>
            </a:r>
          </a:p>
        </p:txBody>
      </p:sp>
      <p:pic>
        <p:nvPicPr>
          <p:cNvPr id="4" name="Picture 3"/>
          <p:cNvPicPr>
            <a:picLocks noChangeAspect="1"/>
          </p:cNvPicPr>
          <p:nvPr/>
        </p:nvPicPr>
        <p:blipFill>
          <a:blip r:embed="rId2"/>
          <a:stretch>
            <a:fillRect/>
          </a:stretch>
        </p:blipFill>
        <p:spPr>
          <a:xfrm>
            <a:off x="4798453" y="1396536"/>
            <a:ext cx="4227350" cy="2819610"/>
          </a:xfrm>
          <a:prstGeom prst="rect">
            <a:avLst/>
          </a:prstGeom>
        </p:spPr>
      </p:pic>
      <p:pic>
        <p:nvPicPr>
          <p:cNvPr id="6" name="Picture 5"/>
          <p:cNvPicPr>
            <a:picLocks noChangeAspect="1"/>
          </p:cNvPicPr>
          <p:nvPr/>
        </p:nvPicPr>
        <p:blipFill>
          <a:blip r:embed="rId3"/>
          <a:stretch>
            <a:fillRect/>
          </a:stretch>
        </p:blipFill>
        <p:spPr>
          <a:xfrm>
            <a:off x="5217702" y="3957660"/>
            <a:ext cx="3808101" cy="2735616"/>
          </a:xfrm>
          <a:prstGeom prst="rect">
            <a:avLst/>
          </a:prstGeom>
        </p:spPr>
      </p:pic>
    </p:spTree>
    <p:extLst>
      <p:ext uri="{BB962C8B-B14F-4D97-AF65-F5344CB8AC3E}">
        <p14:creationId xmlns:p14="http://schemas.microsoft.com/office/powerpoint/2010/main" val="3981927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39DA-3003-F241-AA91-E61C633EE3EE}"/>
              </a:ext>
            </a:extLst>
          </p:cNvPr>
          <p:cNvSpPr>
            <a:spLocks noGrp="1"/>
          </p:cNvSpPr>
          <p:nvPr>
            <p:ph type="title"/>
          </p:nvPr>
        </p:nvSpPr>
        <p:spPr/>
        <p:txBody>
          <a:bodyPr>
            <a:normAutofit fontScale="90000"/>
          </a:bodyPr>
          <a:lstStyle/>
          <a:p>
            <a:pPr marL="0"/>
            <a:r>
              <a:rPr lang="en-US" sz="4800" dirty="0"/>
              <a:t>5. Promising strategies for intervention and prevention</a:t>
            </a:r>
            <a:endParaRPr lang="en-US" dirty="0"/>
          </a:p>
        </p:txBody>
      </p:sp>
      <p:sp>
        <p:nvSpPr>
          <p:cNvPr id="3" name="Content Placeholder 2">
            <a:extLst>
              <a:ext uri="{FF2B5EF4-FFF2-40B4-BE49-F238E27FC236}">
                <a16:creationId xmlns:a16="http://schemas.microsoft.com/office/drawing/2014/main" id="{AC4B8473-68DB-2640-9A53-61A8E8CFC62F}"/>
              </a:ext>
            </a:extLst>
          </p:cNvPr>
          <p:cNvSpPr>
            <a:spLocks noGrp="1"/>
          </p:cNvSpPr>
          <p:nvPr>
            <p:ph idx="1"/>
          </p:nvPr>
        </p:nvSpPr>
        <p:spPr/>
        <p:txBody>
          <a:bodyPr/>
          <a:lstStyle/>
          <a:p>
            <a:r>
              <a:rPr lang="en-US" dirty="0"/>
              <a:t>Intervention and prevention for girls and women is limited</a:t>
            </a:r>
          </a:p>
          <a:p>
            <a:pPr lvl="1"/>
            <a:r>
              <a:rPr lang="en-US" dirty="0"/>
              <a:t>Not a priority for a system with limited resources and a substantially larger population of males with service/intervention needs</a:t>
            </a:r>
          </a:p>
          <a:p>
            <a:pPr lvl="1"/>
            <a:r>
              <a:rPr lang="en-US" dirty="0"/>
              <a:t>Research / Evidence base for “what works” with females is growing, but programs remain mostly  localized, small-scale, and largely understudied</a:t>
            </a:r>
          </a:p>
        </p:txBody>
      </p:sp>
    </p:spTree>
    <p:extLst>
      <p:ext uri="{BB962C8B-B14F-4D97-AF65-F5344CB8AC3E}">
        <p14:creationId xmlns:p14="http://schemas.microsoft.com/office/powerpoint/2010/main" val="3701354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39DA-3003-F241-AA91-E61C633EE3EE}"/>
              </a:ext>
            </a:extLst>
          </p:cNvPr>
          <p:cNvSpPr>
            <a:spLocks noGrp="1"/>
          </p:cNvSpPr>
          <p:nvPr>
            <p:ph type="title"/>
          </p:nvPr>
        </p:nvSpPr>
        <p:spPr/>
        <p:txBody>
          <a:bodyPr>
            <a:normAutofit fontScale="90000"/>
          </a:bodyPr>
          <a:lstStyle/>
          <a:p>
            <a:pPr marL="0"/>
            <a:r>
              <a:rPr lang="en-US" sz="4800" dirty="0"/>
              <a:t>5. Promising strategies for intervention and prevention</a:t>
            </a:r>
            <a:endParaRPr lang="en-US" dirty="0"/>
          </a:p>
        </p:txBody>
      </p:sp>
      <p:sp>
        <p:nvSpPr>
          <p:cNvPr id="3" name="Content Placeholder 2">
            <a:extLst>
              <a:ext uri="{FF2B5EF4-FFF2-40B4-BE49-F238E27FC236}">
                <a16:creationId xmlns:a16="http://schemas.microsoft.com/office/drawing/2014/main" id="{AC4B8473-68DB-2640-9A53-61A8E8CFC62F}"/>
              </a:ext>
            </a:extLst>
          </p:cNvPr>
          <p:cNvSpPr>
            <a:spLocks noGrp="1"/>
          </p:cNvSpPr>
          <p:nvPr>
            <p:ph idx="1"/>
          </p:nvPr>
        </p:nvSpPr>
        <p:spPr>
          <a:xfrm>
            <a:off x="294290" y="1646236"/>
            <a:ext cx="8660524" cy="4958228"/>
          </a:xfrm>
        </p:spPr>
        <p:txBody>
          <a:bodyPr>
            <a:normAutofit fontScale="62500" lnSpcReduction="20000"/>
          </a:bodyPr>
          <a:lstStyle/>
          <a:p>
            <a:r>
              <a:rPr lang="en-US" dirty="0"/>
              <a:t>Unfortunately, there are few programs in Illinois geared toward at-risk girls in the juvenile justice system, particularly outside of Chicago. There are a few programs that address the unique needs of delinquent girls. In particular, the </a:t>
            </a:r>
            <a:r>
              <a:rPr lang="en-US" dirty="0">
                <a:solidFill>
                  <a:schemeClr val="accent1"/>
                </a:solidFill>
              </a:rPr>
              <a:t>Girls Link Juvenile Female Offender Project</a:t>
            </a:r>
            <a:r>
              <a:rPr lang="en-US" dirty="0"/>
              <a:t>, which is a collaboration among more than 20 public and private agencies, seeks to change policies and improve gender-responsive services to girls through advocacy, education, policy development, and programming. The group has sought specialized services for pregnant and/or parenting girls in the juvenile justice system. </a:t>
            </a:r>
            <a:r>
              <a:rPr lang="en-US" dirty="0">
                <a:solidFill>
                  <a:schemeClr val="accent1"/>
                </a:solidFill>
              </a:rPr>
              <a:t>Girls Link </a:t>
            </a:r>
            <a:r>
              <a:rPr lang="en-US" dirty="0"/>
              <a:t>has been recognized by OJJDP as a national model program.</a:t>
            </a:r>
          </a:p>
          <a:p>
            <a:endParaRPr lang="en-US" dirty="0"/>
          </a:p>
          <a:p>
            <a:r>
              <a:rPr lang="en-US" dirty="0"/>
              <a:t>Beyond the few programs for system-involved girls in Illinois, there are also a number local programs designed for all girls. These programs aim to promote girls' empowerment and positive development and lifestyles through a wide variety of projects and approaches. As mentioned, these are located primarily in Chicago.</a:t>
            </a:r>
          </a:p>
          <a:p>
            <a:endParaRPr lang="en-US" dirty="0"/>
          </a:p>
          <a:p>
            <a:r>
              <a:rPr lang="en-US" dirty="0"/>
              <a:t>https://</a:t>
            </a:r>
            <a:r>
              <a:rPr lang="en-US" dirty="0" err="1"/>
              <a:t>www.dhs.state.il.us</a:t>
            </a:r>
            <a:r>
              <a:rPr lang="en-US" dirty="0"/>
              <a:t>/</a:t>
            </a:r>
            <a:r>
              <a:rPr lang="en-US" dirty="0" err="1"/>
              <a:t>page.aspx?item</a:t>
            </a:r>
            <a:r>
              <a:rPr lang="en-US" dirty="0"/>
              <a:t>=51914</a:t>
            </a:r>
          </a:p>
          <a:p>
            <a:pPr lvl="1"/>
            <a:endParaRPr lang="en-US" dirty="0"/>
          </a:p>
        </p:txBody>
      </p:sp>
    </p:spTree>
    <p:extLst>
      <p:ext uri="{BB962C8B-B14F-4D97-AF65-F5344CB8AC3E}">
        <p14:creationId xmlns:p14="http://schemas.microsoft.com/office/powerpoint/2010/main" val="3982530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39DA-3003-F241-AA91-E61C633EE3EE}"/>
              </a:ext>
            </a:extLst>
          </p:cNvPr>
          <p:cNvSpPr>
            <a:spLocks noGrp="1"/>
          </p:cNvSpPr>
          <p:nvPr>
            <p:ph type="title"/>
          </p:nvPr>
        </p:nvSpPr>
        <p:spPr/>
        <p:txBody>
          <a:bodyPr>
            <a:normAutofit fontScale="90000"/>
          </a:bodyPr>
          <a:lstStyle/>
          <a:p>
            <a:pPr marL="0"/>
            <a:r>
              <a:rPr lang="en-US" sz="4800" dirty="0"/>
              <a:t>5. Promising strategies for intervention and prevention</a:t>
            </a:r>
            <a:endParaRPr lang="en-US" dirty="0"/>
          </a:p>
        </p:txBody>
      </p:sp>
      <p:sp>
        <p:nvSpPr>
          <p:cNvPr id="3" name="Content Placeholder 2">
            <a:extLst>
              <a:ext uri="{FF2B5EF4-FFF2-40B4-BE49-F238E27FC236}">
                <a16:creationId xmlns:a16="http://schemas.microsoft.com/office/drawing/2014/main" id="{AC4B8473-68DB-2640-9A53-61A8E8CFC62F}"/>
              </a:ext>
            </a:extLst>
          </p:cNvPr>
          <p:cNvSpPr>
            <a:spLocks noGrp="1"/>
          </p:cNvSpPr>
          <p:nvPr>
            <p:ph idx="1"/>
          </p:nvPr>
        </p:nvSpPr>
        <p:spPr/>
        <p:txBody>
          <a:bodyPr/>
          <a:lstStyle/>
          <a:p>
            <a:r>
              <a:rPr lang="en-US" dirty="0"/>
              <a:t>A thorough review of current practices that funnel girls into the Juvenile Justice System</a:t>
            </a:r>
          </a:p>
          <a:p>
            <a:pPr lvl="1"/>
            <a:r>
              <a:rPr lang="en-US" dirty="0"/>
              <a:t>Examples: </a:t>
            </a:r>
          </a:p>
          <a:p>
            <a:pPr lvl="2"/>
            <a:r>
              <a:rPr lang="en-US" dirty="0"/>
              <a:t>Assess zero tolerance policies at schools—especially in relation to truancy and fighting</a:t>
            </a:r>
          </a:p>
          <a:p>
            <a:pPr lvl="2"/>
            <a:r>
              <a:rPr lang="en-US" dirty="0"/>
              <a:t>Evaluate policing/arrest/detention strategies for girls who are generally </a:t>
            </a:r>
            <a:r>
              <a:rPr lang="en-US" dirty="0">
                <a:solidFill>
                  <a:schemeClr val="accent1"/>
                </a:solidFill>
              </a:rPr>
              <a:t>high-needs but low-risk</a:t>
            </a:r>
          </a:p>
          <a:p>
            <a:pPr lvl="2"/>
            <a:r>
              <a:rPr lang="en-US" dirty="0"/>
              <a:t>Is system contact/incarceration the best option???</a:t>
            </a:r>
          </a:p>
          <a:p>
            <a:pPr lvl="1"/>
            <a:endParaRPr lang="en-US" dirty="0"/>
          </a:p>
        </p:txBody>
      </p:sp>
    </p:spTree>
    <p:extLst>
      <p:ext uri="{BB962C8B-B14F-4D97-AF65-F5344CB8AC3E}">
        <p14:creationId xmlns:p14="http://schemas.microsoft.com/office/powerpoint/2010/main" val="2444266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a:r>
              <a:rPr lang="en-US" sz="4800" dirty="0"/>
              <a:t>5. Promising strategies for intervention and prevention</a:t>
            </a:r>
            <a:endParaRPr lang="en-US" dirty="0"/>
          </a:p>
        </p:txBody>
      </p:sp>
      <p:sp>
        <p:nvSpPr>
          <p:cNvPr id="3" name="Content Placeholder 2"/>
          <p:cNvSpPr>
            <a:spLocks noGrp="1"/>
          </p:cNvSpPr>
          <p:nvPr>
            <p:ph idx="1"/>
          </p:nvPr>
        </p:nvSpPr>
        <p:spPr>
          <a:xfrm>
            <a:off x="241737" y="1478071"/>
            <a:ext cx="8818179" cy="5211763"/>
          </a:xfrm>
        </p:spPr>
        <p:txBody>
          <a:bodyPr>
            <a:normAutofit fontScale="92500" lnSpcReduction="20000"/>
          </a:bodyPr>
          <a:lstStyle/>
          <a:p>
            <a:r>
              <a:rPr lang="en-US" dirty="0"/>
              <a:t>Gender-sensitive/gender-responsive interventions</a:t>
            </a:r>
          </a:p>
          <a:p>
            <a:pPr lvl="1"/>
            <a:endParaRPr lang="en-US" dirty="0"/>
          </a:p>
          <a:p>
            <a:pPr lvl="1"/>
            <a:r>
              <a:rPr lang="en-US" dirty="0"/>
              <a:t>Address the role of </a:t>
            </a:r>
            <a:r>
              <a:rPr lang="en-US" dirty="0">
                <a:solidFill>
                  <a:schemeClr val="tx2"/>
                </a:solidFill>
              </a:rPr>
              <a:t>victimization</a:t>
            </a:r>
            <a:r>
              <a:rPr lang="en-US" dirty="0"/>
              <a:t> in the lives of girls and women in the system (or at risk of system involvement):</a:t>
            </a:r>
          </a:p>
          <a:p>
            <a:pPr lvl="1"/>
            <a:endParaRPr lang="en-US" dirty="0"/>
          </a:p>
          <a:p>
            <a:pPr lvl="2"/>
            <a:r>
              <a:rPr lang="en-US" dirty="0"/>
              <a:t>Early intervention for girls exposed to abuse and other forms of victimization</a:t>
            </a:r>
          </a:p>
          <a:p>
            <a:pPr lvl="1"/>
            <a:endParaRPr lang="en-US" dirty="0"/>
          </a:p>
          <a:p>
            <a:pPr lvl="2"/>
            <a:r>
              <a:rPr lang="en-US" dirty="0">
                <a:solidFill>
                  <a:schemeClr val="tx2"/>
                </a:solidFill>
              </a:rPr>
              <a:t>Trauma informed </a:t>
            </a:r>
            <a:r>
              <a:rPr lang="en-US" dirty="0"/>
              <a:t>treatment for mental health and substance abuse problems</a:t>
            </a:r>
          </a:p>
          <a:p>
            <a:pPr lvl="2"/>
            <a:endParaRPr lang="en-US" dirty="0"/>
          </a:p>
          <a:p>
            <a:pPr lvl="2"/>
            <a:r>
              <a:rPr lang="en-US" dirty="0"/>
              <a:t>Relationship building skills including empathy</a:t>
            </a:r>
          </a:p>
          <a:p>
            <a:pPr lvl="2"/>
            <a:endParaRPr lang="en-US" dirty="0"/>
          </a:p>
          <a:p>
            <a:pPr lvl="2"/>
            <a:r>
              <a:rPr lang="en-US" dirty="0"/>
              <a:t>Promote self-worth and positive identities</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311393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Justice System</a:t>
            </a:r>
          </a:p>
        </p:txBody>
      </p:sp>
      <p:sp>
        <p:nvSpPr>
          <p:cNvPr id="3" name="Content Placeholder 2"/>
          <p:cNvSpPr>
            <a:spLocks noGrp="1"/>
          </p:cNvSpPr>
          <p:nvPr>
            <p:ph idx="1"/>
          </p:nvPr>
        </p:nvSpPr>
        <p:spPr>
          <a:xfrm>
            <a:off x="211667" y="1646236"/>
            <a:ext cx="8805333" cy="5211763"/>
          </a:xfrm>
        </p:spPr>
        <p:txBody>
          <a:bodyPr>
            <a:normAutofit/>
          </a:bodyPr>
          <a:lstStyle/>
          <a:p>
            <a:r>
              <a:rPr lang="en-US" dirty="0"/>
              <a:t>CJ and JJ systems built around behaviors and needs of men and boys</a:t>
            </a:r>
          </a:p>
          <a:p>
            <a:endParaRPr lang="en-US" dirty="0"/>
          </a:p>
          <a:p>
            <a:pPr marL="0" indent="0">
              <a:buNone/>
            </a:pPr>
            <a:endParaRPr lang="en-US" dirty="0"/>
          </a:p>
          <a:p>
            <a:pPr lvl="1"/>
            <a:r>
              <a:rPr lang="en-US" dirty="0" err="1"/>
              <a:t>te</a:t>
            </a:r>
            <a:endParaRPr lang="en-US" dirty="0"/>
          </a:p>
        </p:txBody>
      </p:sp>
      <p:pic>
        <p:nvPicPr>
          <p:cNvPr id="4" name="Picture 3"/>
          <p:cNvPicPr>
            <a:picLocks noChangeAspect="1"/>
          </p:cNvPicPr>
          <p:nvPr/>
        </p:nvPicPr>
        <p:blipFill>
          <a:blip r:embed="rId2"/>
          <a:stretch>
            <a:fillRect/>
          </a:stretch>
        </p:blipFill>
        <p:spPr>
          <a:xfrm>
            <a:off x="691922" y="2756794"/>
            <a:ext cx="2598239" cy="3912643"/>
          </a:xfrm>
          <a:prstGeom prst="rect">
            <a:avLst/>
          </a:prstGeom>
        </p:spPr>
      </p:pic>
      <p:sp>
        <p:nvSpPr>
          <p:cNvPr id="5" name="TextBox 4"/>
          <p:cNvSpPr txBox="1"/>
          <p:nvPr/>
        </p:nvSpPr>
        <p:spPr>
          <a:xfrm>
            <a:off x="3209954" y="2756794"/>
            <a:ext cx="5887253" cy="1631216"/>
          </a:xfrm>
          <a:prstGeom prst="rect">
            <a:avLst/>
          </a:prstGeom>
          <a:noFill/>
        </p:spPr>
        <p:txBody>
          <a:bodyPr wrap="none" rtlCol="0">
            <a:spAutoFit/>
          </a:bodyPr>
          <a:lstStyle/>
          <a:p>
            <a:r>
              <a:rPr lang="en-US" sz="2000" dirty="0">
                <a:solidFill>
                  <a:schemeClr val="accent1"/>
                </a:solidFill>
              </a:rPr>
              <a:t>Why does this matter? </a:t>
            </a:r>
          </a:p>
          <a:p>
            <a:pPr marL="285750" indent="-285750">
              <a:buFont typeface="Arial" panose="020B0604020202020204" pitchFamily="34" charset="0"/>
              <a:buChar char="•"/>
            </a:pPr>
            <a:r>
              <a:rPr lang="en-US" sz="2000" dirty="0"/>
              <a:t>Compared to women and girls, men and boys:</a:t>
            </a:r>
          </a:p>
          <a:p>
            <a:pPr marL="742950" lvl="1" indent="-285750">
              <a:buFont typeface="Arial" panose="020B0604020202020204" pitchFamily="34" charset="0"/>
              <a:buChar char="•"/>
            </a:pPr>
            <a:r>
              <a:rPr lang="en-US" sz="2000" dirty="0"/>
              <a:t>Offend for different reasons</a:t>
            </a:r>
          </a:p>
          <a:p>
            <a:pPr marL="742950" lvl="1" indent="-285750">
              <a:buFont typeface="Arial" panose="020B0604020202020204" pitchFamily="34" charset="0"/>
              <a:buChar char="•"/>
            </a:pPr>
            <a:r>
              <a:rPr lang="en-US" sz="2000" dirty="0"/>
              <a:t>Offend more often</a:t>
            </a:r>
          </a:p>
          <a:p>
            <a:pPr marL="742950" lvl="1" indent="-285750">
              <a:buFont typeface="Arial"/>
              <a:buChar char="•"/>
            </a:pPr>
            <a:r>
              <a:rPr lang="en-US" sz="2000" dirty="0"/>
              <a:t>Engage in more violent offending</a:t>
            </a:r>
          </a:p>
        </p:txBody>
      </p:sp>
      <p:sp>
        <p:nvSpPr>
          <p:cNvPr id="6" name="TextBox 5"/>
          <p:cNvSpPr txBox="1"/>
          <p:nvPr/>
        </p:nvSpPr>
        <p:spPr>
          <a:xfrm>
            <a:off x="3410778" y="4427111"/>
            <a:ext cx="4886126" cy="2215991"/>
          </a:xfrm>
          <a:prstGeom prst="rect">
            <a:avLst/>
          </a:prstGeom>
          <a:noFill/>
        </p:spPr>
        <p:txBody>
          <a:bodyPr wrap="square" rtlCol="0">
            <a:spAutoFit/>
          </a:bodyPr>
          <a:lstStyle/>
          <a:p>
            <a:r>
              <a:rPr lang="en-US" sz="2000" dirty="0">
                <a:solidFill>
                  <a:schemeClr val="accent1"/>
                </a:solidFill>
              </a:rPr>
              <a:t>Why should we care?</a:t>
            </a:r>
          </a:p>
          <a:p>
            <a:pPr marL="342900" indent="-342900">
              <a:buFont typeface="Arial" panose="020B0604020202020204" pitchFamily="34" charset="0"/>
              <a:buChar char="•"/>
            </a:pPr>
            <a:r>
              <a:rPr lang="en-US" sz="2000" dirty="0"/>
              <a:t>A system designed to address the behaviors and needs of men and and boys is not likely well suited for addressing the behaviors and needs of women and girls.</a:t>
            </a:r>
          </a:p>
          <a:p>
            <a:endParaRPr lang="en-US" dirty="0"/>
          </a:p>
        </p:txBody>
      </p:sp>
    </p:spTree>
    <p:extLst>
      <p:ext uri="{BB962C8B-B14F-4D97-AF65-F5344CB8AC3E}">
        <p14:creationId xmlns:p14="http://schemas.microsoft.com/office/powerpoint/2010/main" val="348957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a:r>
              <a:rPr lang="en-US" sz="4800" dirty="0"/>
              <a:t>5. Promising strategies for intervention and prevention</a:t>
            </a:r>
            <a:endParaRPr lang="en-US" dirty="0"/>
          </a:p>
        </p:txBody>
      </p:sp>
      <p:sp>
        <p:nvSpPr>
          <p:cNvPr id="3" name="Content Placeholder 2"/>
          <p:cNvSpPr>
            <a:spLocks noGrp="1"/>
          </p:cNvSpPr>
          <p:nvPr>
            <p:ph idx="1"/>
          </p:nvPr>
        </p:nvSpPr>
        <p:spPr>
          <a:xfrm>
            <a:off x="317938" y="1646237"/>
            <a:ext cx="8508124" cy="4958227"/>
          </a:xfrm>
        </p:spPr>
        <p:txBody>
          <a:bodyPr>
            <a:normAutofit fontScale="85000" lnSpcReduction="20000"/>
          </a:bodyPr>
          <a:lstStyle/>
          <a:p>
            <a:r>
              <a:rPr lang="en-US" dirty="0"/>
              <a:t>Gender-sensitive/gender-responsive interventions</a:t>
            </a:r>
          </a:p>
          <a:p>
            <a:pPr lvl="1"/>
            <a:endParaRPr lang="en-US" dirty="0"/>
          </a:p>
          <a:p>
            <a:pPr lvl="1"/>
            <a:r>
              <a:rPr lang="en-US" dirty="0"/>
              <a:t>Promote/build healthy family relationships</a:t>
            </a:r>
          </a:p>
          <a:p>
            <a:pPr lvl="2"/>
            <a:endParaRPr lang="en-US" dirty="0"/>
          </a:p>
          <a:p>
            <a:pPr lvl="1"/>
            <a:r>
              <a:rPr lang="en-US" dirty="0"/>
              <a:t>Provide consistent and continuous care outside the system—for both emotional and practical needs </a:t>
            </a:r>
          </a:p>
          <a:p>
            <a:pPr lvl="1"/>
            <a:endParaRPr lang="en-US" dirty="0"/>
          </a:p>
          <a:p>
            <a:pPr lvl="1"/>
            <a:r>
              <a:rPr lang="en-US" dirty="0"/>
              <a:t>Use a range of strategies—cognitive, behavioral, affective and systemic</a:t>
            </a:r>
          </a:p>
          <a:p>
            <a:pPr lvl="1"/>
            <a:endParaRPr lang="en-US" dirty="0"/>
          </a:p>
          <a:p>
            <a:pPr lvl="1"/>
            <a:r>
              <a:rPr lang="en-US" dirty="0"/>
              <a:t>Provide female role models and mentors of varying cultural backgrounds</a:t>
            </a:r>
          </a:p>
          <a:p>
            <a:pPr lvl="2"/>
            <a:endParaRPr lang="en-US" dirty="0"/>
          </a:p>
          <a:p>
            <a:pPr lvl="1"/>
            <a:r>
              <a:rPr lang="en-US" dirty="0"/>
              <a:t>See PACE program in Florida and Georgia for a promising model</a:t>
            </a:r>
          </a:p>
          <a:p>
            <a:pPr lvl="3"/>
            <a:r>
              <a:rPr lang="en-US" dirty="0"/>
              <a:t>https://</a:t>
            </a:r>
            <a:r>
              <a:rPr lang="en-US" dirty="0" err="1"/>
              <a:t>www.pacecenter.org</a:t>
            </a:r>
            <a:r>
              <a:rPr lang="en-US" dirty="0"/>
              <a:t>/blog/tag/community-support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8371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Lisa Broidy</a:t>
            </a:r>
          </a:p>
          <a:p>
            <a:pPr marL="0" indent="0">
              <a:buNone/>
            </a:pPr>
            <a:r>
              <a:rPr lang="en-US" dirty="0" err="1">
                <a:solidFill>
                  <a:srgbClr val="629DD1"/>
                </a:solidFill>
              </a:rPr>
              <a:t>lbroidy@unm.edu</a:t>
            </a:r>
            <a:endParaRPr lang="en-US" dirty="0">
              <a:solidFill>
                <a:srgbClr val="629DD1"/>
              </a:solidFill>
            </a:endParaRPr>
          </a:p>
          <a:p>
            <a:pPr marL="0" indent="0">
              <a:buNone/>
            </a:pPr>
            <a:endParaRPr lang="en-US" dirty="0"/>
          </a:p>
          <a:p>
            <a:pPr marL="0" indent="0">
              <a:buNone/>
            </a:pPr>
            <a:r>
              <a:rPr lang="en-US" dirty="0"/>
              <a:t>University of New Mexico</a:t>
            </a:r>
          </a:p>
          <a:p>
            <a:pPr marL="0" indent="0">
              <a:buNone/>
            </a:pPr>
            <a:r>
              <a:rPr lang="en-US" dirty="0"/>
              <a:t>Department of Sociology and Criminology</a:t>
            </a:r>
          </a:p>
          <a:p>
            <a:pPr marL="0" indent="0">
              <a:buNone/>
            </a:pPr>
            <a:endParaRPr lang="en-US" dirty="0"/>
          </a:p>
        </p:txBody>
      </p:sp>
    </p:spTree>
    <p:extLst>
      <p:ext uri="{BB962C8B-B14F-4D97-AF65-F5344CB8AC3E}">
        <p14:creationId xmlns:p14="http://schemas.microsoft.com/office/powerpoint/2010/main" val="128268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9D58-F644-0C4A-BAA0-9BD316AE3650}"/>
              </a:ext>
            </a:extLst>
          </p:cNvPr>
          <p:cNvSpPr>
            <a:spLocks noGrp="1"/>
          </p:cNvSpPr>
          <p:nvPr>
            <p:ph type="title"/>
          </p:nvPr>
        </p:nvSpPr>
        <p:spPr/>
        <p:txBody>
          <a:bodyPr>
            <a:normAutofit fontScale="90000"/>
          </a:bodyPr>
          <a:lstStyle/>
          <a:p>
            <a:r>
              <a:rPr lang="en-US" dirty="0"/>
              <a:t>Women and girls are the fastest growing CJ populations</a:t>
            </a:r>
          </a:p>
        </p:txBody>
      </p:sp>
      <p:pic>
        <p:nvPicPr>
          <p:cNvPr id="4" name="Content Placeholder 3">
            <a:extLst>
              <a:ext uri="{FF2B5EF4-FFF2-40B4-BE49-F238E27FC236}">
                <a16:creationId xmlns:a16="http://schemas.microsoft.com/office/drawing/2014/main" id="{041C333C-A727-E84E-8CDB-59EFBBCA4815}"/>
              </a:ext>
            </a:extLst>
          </p:cNvPr>
          <p:cNvPicPr>
            <a:picLocks noGrp="1" noChangeAspect="1"/>
          </p:cNvPicPr>
          <p:nvPr>
            <p:ph idx="1"/>
          </p:nvPr>
        </p:nvPicPr>
        <p:blipFill>
          <a:blip r:embed="rId2"/>
          <a:stretch>
            <a:fillRect/>
          </a:stretch>
        </p:blipFill>
        <p:spPr>
          <a:xfrm>
            <a:off x="325821" y="2479368"/>
            <a:ext cx="4404748" cy="3034382"/>
          </a:xfrm>
          <a:prstGeom prst="rect">
            <a:avLst/>
          </a:prstGeom>
        </p:spPr>
      </p:pic>
      <p:sp>
        <p:nvSpPr>
          <p:cNvPr id="5" name="TextBox 4">
            <a:extLst>
              <a:ext uri="{FF2B5EF4-FFF2-40B4-BE49-F238E27FC236}">
                <a16:creationId xmlns:a16="http://schemas.microsoft.com/office/drawing/2014/main" id="{86FF1D48-52DD-B543-8695-7144722A5C36}"/>
              </a:ext>
            </a:extLst>
          </p:cNvPr>
          <p:cNvSpPr txBox="1"/>
          <p:nvPr/>
        </p:nvSpPr>
        <p:spPr>
          <a:xfrm>
            <a:off x="4730569" y="1642068"/>
            <a:ext cx="4224244" cy="5816977"/>
          </a:xfrm>
          <a:prstGeom prst="rect">
            <a:avLst/>
          </a:prstGeom>
          <a:noFill/>
        </p:spPr>
        <p:txBody>
          <a:bodyPr wrap="square" rtlCol="0">
            <a:spAutoFit/>
          </a:bodyPr>
          <a:lstStyle/>
          <a:p>
            <a:r>
              <a:rPr lang="en-US" sz="2400" dirty="0">
                <a:solidFill>
                  <a:schemeClr val="tx2">
                    <a:lumMod val="90000"/>
                  </a:schemeClr>
                </a:solidFill>
              </a:rPr>
              <a:t>To effectively address the needs of this population we need to understand the related:</a:t>
            </a:r>
            <a:endParaRPr lang="en-US" sz="2400" dirty="0"/>
          </a:p>
          <a:p>
            <a:pPr marL="457200" indent="-457200">
              <a:buFont typeface="+mj-lt"/>
              <a:buAutoNum type="arabicPeriod"/>
            </a:pPr>
            <a:r>
              <a:rPr lang="en-US" sz="2400" dirty="0"/>
              <a:t>Gender differences in causes of offending</a:t>
            </a:r>
          </a:p>
          <a:p>
            <a:pPr marL="457200" indent="-457200">
              <a:buFont typeface="+mj-lt"/>
              <a:buAutoNum type="arabicPeriod"/>
            </a:pPr>
            <a:r>
              <a:rPr lang="en-US" sz="2400" dirty="0"/>
              <a:t>Offending and incarceration trends</a:t>
            </a:r>
          </a:p>
          <a:p>
            <a:pPr marL="457200" indent="-457200">
              <a:buFont typeface="+mj-lt"/>
              <a:buAutoNum type="arabicPeriod"/>
            </a:pPr>
            <a:r>
              <a:rPr lang="en-US" sz="2400" dirty="0"/>
              <a:t>Broad risks and needs</a:t>
            </a:r>
          </a:p>
          <a:p>
            <a:pPr marL="457200" indent="-457200">
              <a:buFont typeface="+mj-lt"/>
              <a:buAutoNum type="arabicPeriod"/>
            </a:pPr>
            <a:r>
              <a:rPr lang="en-US" sz="2400" dirty="0"/>
              <a:t>Heterogeneity within this population</a:t>
            </a:r>
          </a:p>
          <a:p>
            <a:pPr marL="457200" indent="-457200">
              <a:buFont typeface="+mj-lt"/>
              <a:buAutoNum type="arabicPeriod"/>
            </a:pPr>
            <a:r>
              <a:rPr lang="en-US" sz="2400" dirty="0"/>
              <a:t>Promising strategies for intervention and prevention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1153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30FB-3BE2-0246-A527-A899C8DE3EC3}"/>
              </a:ext>
            </a:extLst>
          </p:cNvPr>
          <p:cNvSpPr>
            <a:spLocks noGrp="1"/>
          </p:cNvSpPr>
          <p:nvPr>
            <p:ph type="title"/>
          </p:nvPr>
        </p:nvSpPr>
        <p:spPr/>
        <p:txBody>
          <a:bodyPr/>
          <a:lstStyle/>
          <a:p>
            <a:r>
              <a:rPr lang="en-US" dirty="0"/>
              <a:t>1. Why females offend</a:t>
            </a:r>
          </a:p>
        </p:txBody>
      </p:sp>
      <p:sp>
        <p:nvSpPr>
          <p:cNvPr id="3" name="Content Placeholder 2">
            <a:extLst>
              <a:ext uri="{FF2B5EF4-FFF2-40B4-BE49-F238E27FC236}">
                <a16:creationId xmlns:a16="http://schemas.microsoft.com/office/drawing/2014/main" id="{8E355E79-A3CC-BA46-89AC-FFBB2F0779C5}"/>
              </a:ext>
            </a:extLst>
          </p:cNvPr>
          <p:cNvSpPr>
            <a:spLocks noGrp="1"/>
          </p:cNvSpPr>
          <p:nvPr>
            <p:ph idx="1"/>
          </p:nvPr>
        </p:nvSpPr>
        <p:spPr/>
        <p:txBody>
          <a:bodyPr>
            <a:normAutofit fontScale="92500" lnSpcReduction="10000"/>
          </a:bodyPr>
          <a:lstStyle/>
          <a:p>
            <a:r>
              <a:rPr lang="en-US" dirty="0"/>
              <a:t>Gender neutral explanations</a:t>
            </a:r>
          </a:p>
          <a:p>
            <a:pPr lvl="1"/>
            <a:r>
              <a:rPr lang="en-US" dirty="0"/>
              <a:t>Criminological theory as a male specific</a:t>
            </a:r>
          </a:p>
          <a:p>
            <a:pPr lvl="2"/>
            <a:r>
              <a:rPr lang="en-US" dirty="0"/>
              <a:t>But still maybe gender neutral?</a:t>
            </a:r>
          </a:p>
          <a:p>
            <a:pPr lvl="2"/>
            <a:r>
              <a:rPr lang="en-US" dirty="0"/>
              <a:t>Yes and no</a:t>
            </a:r>
          </a:p>
          <a:p>
            <a:pPr lvl="3"/>
            <a:r>
              <a:rPr lang="en-US" dirty="0"/>
              <a:t>Similar “causes” can play out in gendered ways</a:t>
            </a:r>
          </a:p>
          <a:p>
            <a:pPr marL="0" indent="0">
              <a:buNone/>
            </a:pPr>
            <a:endParaRPr lang="en-US" dirty="0"/>
          </a:p>
          <a:p>
            <a:r>
              <a:rPr lang="en-US" dirty="0"/>
              <a:t>General Strain Theory example </a:t>
            </a:r>
            <a:r>
              <a:rPr lang="en-US" dirty="0">
                <a:solidFill>
                  <a:schemeClr val="accent1"/>
                </a:solidFill>
              </a:rPr>
              <a:t>(Broidy and Agnew)</a:t>
            </a:r>
          </a:p>
          <a:p>
            <a:pPr marL="0" indent="0">
              <a:buNone/>
            </a:pPr>
            <a:r>
              <a:rPr lang="en-US" dirty="0"/>
              <a:t> </a:t>
            </a:r>
            <a:r>
              <a:rPr lang="en-US" sz="2800" dirty="0"/>
              <a:t>strain </a:t>
            </a:r>
            <a:r>
              <a:rPr lang="en-US" sz="2800" dirty="0">
                <a:sym typeface="Wingdings" pitchFamily="2" charset="2"/>
              </a:rPr>
              <a:t> </a:t>
            </a:r>
            <a:r>
              <a:rPr lang="en-US" sz="2800" dirty="0"/>
              <a:t>negative emotions </a:t>
            </a:r>
            <a:r>
              <a:rPr lang="en-US" sz="2800" dirty="0">
                <a:sym typeface="Wingdings" pitchFamily="2" charset="2"/>
              </a:rPr>
              <a:t> coping / crime</a:t>
            </a:r>
          </a:p>
          <a:p>
            <a:pPr lvl="1"/>
            <a:r>
              <a:rPr lang="en-US" sz="2200" dirty="0">
                <a:sym typeface="Wingdings" pitchFamily="2" charset="2"/>
              </a:rPr>
              <a:t>Generally true for males and females BUT manifests differently</a:t>
            </a:r>
          </a:p>
          <a:p>
            <a:pPr lvl="1"/>
            <a:r>
              <a:rPr lang="en-US" sz="2200" dirty="0">
                <a:solidFill>
                  <a:schemeClr val="accent1"/>
                </a:solidFill>
                <a:sym typeface="Wingdings" pitchFamily="2" charset="2"/>
              </a:rPr>
              <a:t>These difference help to explain gender gap in offending</a:t>
            </a:r>
            <a:endParaRPr lang="en-US" sz="2200" dirty="0">
              <a:solidFill>
                <a:schemeClr val="accent1"/>
              </a:solidFill>
            </a:endParaRPr>
          </a:p>
        </p:txBody>
      </p:sp>
    </p:spTree>
    <p:extLst>
      <p:ext uri="{BB962C8B-B14F-4D97-AF65-F5344CB8AC3E}">
        <p14:creationId xmlns:p14="http://schemas.microsoft.com/office/powerpoint/2010/main" val="377597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30FB-3BE2-0246-A527-A899C8DE3EC3}"/>
              </a:ext>
            </a:extLst>
          </p:cNvPr>
          <p:cNvSpPr>
            <a:spLocks noGrp="1"/>
          </p:cNvSpPr>
          <p:nvPr>
            <p:ph type="title"/>
          </p:nvPr>
        </p:nvSpPr>
        <p:spPr/>
        <p:txBody>
          <a:bodyPr/>
          <a:lstStyle/>
          <a:p>
            <a:r>
              <a:rPr lang="en-US" dirty="0"/>
              <a:t>1. Why females offend</a:t>
            </a:r>
          </a:p>
        </p:txBody>
      </p:sp>
      <p:sp>
        <p:nvSpPr>
          <p:cNvPr id="3" name="Content Placeholder 2">
            <a:extLst>
              <a:ext uri="{FF2B5EF4-FFF2-40B4-BE49-F238E27FC236}">
                <a16:creationId xmlns:a16="http://schemas.microsoft.com/office/drawing/2014/main" id="{8E355E79-A3CC-BA46-89AC-FFBB2F0779C5}"/>
              </a:ext>
            </a:extLst>
          </p:cNvPr>
          <p:cNvSpPr>
            <a:spLocks noGrp="1"/>
          </p:cNvSpPr>
          <p:nvPr>
            <p:ph idx="1"/>
          </p:nvPr>
        </p:nvSpPr>
        <p:spPr>
          <a:xfrm>
            <a:off x="173421" y="1656748"/>
            <a:ext cx="3168869" cy="4526280"/>
          </a:xfrm>
        </p:spPr>
        <p:txBody>
          <a:bodyPr>
            <a:normAutofit fontScale="85000" lnSpcReduction="10000"/>
          </a:bodyPr>
          <a:lstStyle/>
          <a:p>
            <a:r>
              <a:rPr lang="en-US" dirty="0"/>
              <a:t>Female specific explanations</a:t>
            </a:r>
          </a:p>
          <a:p>
            <a:pPr lvl="1"/>
            <a:r>
              <a:rPr lang="en-US" sz="2200" dirty="0"/>
              <a:t>Feminist Pathways Theory</a:t>
            </a:r>
          </a:p>
          <a:p>
            <a:pPr lvl="1"/>
            <a:r>
              <a:rPr lang="en-US" sz="2200" dirty="0"/>
              <a:t>Women’s unique experiences as central to understanding their offending</a:t>
            </a:r>
          </a:p>
          <a:p>
            <a:pPr lvl="1"/>
            <a:r>
              <a:rPr lang="en-US" sz="2200" dirty="0"/>
              <a:t>Central role of trauma, metal health, and substance use </a:t>
            </a:r>
          </a:p>
          <a:p>
            <a:pPr lvl="1"/>
            <a:r>
              <a:rPr lang="en-US" sz="2200" dirty="0">
                <a:solidFill>
                  <a:schemeClr val="accent1"/>
                </a:solidFill>
              </a:rPr>
              <a:t>Helps explain WHY women offend</a:t>
            </a:r>
          </a:p>
          <a:p>
            <a:endParaRPr lang="en-US" dirty="0"/>
          </a:p>
        </p:txBody>
      </p:sp>
      <p:pic>
        <p:nvPicPr>
          <p:cNvPr id="4" name="Picture 3">
            <a:extLst>
              <a:ext uri="{FF2B5EF4-FFF2-40B4-BE49-F238E27FC236}">
                <a16:creationId xmlns:a16="http://schemas.microsoft.com/office/drawing/2014/main" id="{03D0D694-EB14-E143-B0E3-49AE42E07B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81868" y="2488182"/>
            <a:ext cx="5588711" cy="3155906"/>
          </a:xfrm>
          <a:prstGeom prst="rect">
            <a:avLst/>
          </a:prstGeom>
          <a:noFill/>
          <a:ln>
            <a:noFill/>
          </a:ln>
        </p:spPr>
      </p:pic>
      <p:sp>
        <p:nvSpPr>
          <p:cNvPr id="5" name="TextBox 4">
            <a:extLst>
              <a:ext uri="{FF2B5EF4-FFF2-40B4-BE49-F238E27FC236}">
                <a16:creationId xmlns:a16="http://schemas.microsoft.com/office/drawing/2014/main" id="{5640E7A0-C63E-8A41-B172-8BB7E319B27A}"/>
              </a:ext>
            </a:extLst>
          </p:cNvPr>
          <p:cNvSpPr txBox="1"/>
          <p:nvPr/>
        </p:nvSpPr>
        <p:spPr>
          <a:xfrm>
            <a:off x="3836276" y="1839310"/>
            <a:ext cx="3920358" cy="369332"/>
          </a:xfrm>
          <a:prstGeom prst="rect">
            <a:avLst/>
          </a:prstGeom>
          <a:noFill/>
        </p:spPr>
        <p:txBody>
          <a:bodyPr wrap="square" rtlCol="0">
            <a:spAutoFit/>
          </a:bodyPr>
          <a:lstStyle/>
          <a:p>
            <a:r>
              <a:rPr lang="en-US" dirty="0"/>
              <a:t>Broidy, Payne, and Piquero, 2018</a:t>
            </a:r>
          </a:p>
        </p:txBody>
      </p:sp>
    </p:spTree>
    <p:extLst>
      <p:ext uri="{BB962C8B-B14F-4D97-AF65-F5344CB8AC3E}">
        <p14:creationId xmlns:p14="http://schemas.microsoft.com/office/powerpoint/2010/main" val="158255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06597" y="500936"/>
            <a:ext cx="3590233" cy="1938992"/>
          </a:xfrm>
          <a:prstGeom prst="rect">
            <a:avLst/>
          </a:prstGeom>
          <a:noFill/>
        </p:spPr>
        <p:txBody>
          <a:bodyPr wrap="square" rtlCol="0">
            <a:spAutoFit/>
          </a:bodyPr>
          <a:lstStyle/>
          <a:p>
            <a:r>
              <a:rPr lang="en-US" sz="2400" dirty="0">
                <a:solidFill>
                  <a:schemeClr val="accent1"/>
                </a:solidFill>
              </a:rPr>
              <a:t>2. Offending and incarceration trends (juveniles)</a:t>
            </a:r>
            <a:br>
              <a:rPr lang="en-US" sz="2400" dirty="0">
                <a:solidFill>
                  <a:schemeClr val="accent1"/>
                </a:solidFill>
              </a:rPr>
            </a:br>
            <a:br>
              <a:rPr lang="en-US" sz="2400" dirty="0"/>
            </a:br>
            <a:endParaRPr lang="en-US" sz="2400" dirty="0">
              <a:solidFill>
                <a:schemeClr val="bg2">
                  <a:lumMod val="20000"/>
                  <a:lumOff val="80000"/>
                </a:schemeClr>
              </a:solidFill>
            </a:endParaRPr>
          </a:p>
        </p:txBody>
      </p:sp>
      <p:pic>
        <p:nvPicPr>
          <p:cNvPr id="2" name="Picture 1">
            <a:extLst>
              <a:ext uri="{FF2B5EF4-FFF2-40B4-BE49-F238E27FC236}">
                <a16:creationId xmlns:a16="http://schemas.microsoft.com/office/drawing/2014/main" id="{79153132-E3CC-8147-8E99-635BCA84410E}"/>
              </a:ext>
            </a:extLst>
          </p:cNvPr>
          <p:cNvPicPr>
            <a:picLocks noChangeAspect="1"/>
          </p:cNvPicPr>
          <p:nvPr/>
        </p:nvPicPr>
        <p:blipFill>
          <a:blip r:embed="rId2"/>
          <a:stretch>
            <a:fillRect/>
          </a:stretch>
        </p:blipFill>
        <p:spPr>
          <a:xfrm>
            <a:off x="3415657" y="3525401"/>
            <a:ext cx="5522087" cy="3044497"/>
          </a:xfrm>
          <a:prstGeom prst="rect">
            <a:avLst/>
          </a:prstGeom>
          <a:solidFill>
            <a:schemeClr val="tx1"/>
          </a:solidFill>
        </p:spPr>
      </p:pic>
      <p:pic>
        <p:nvPicPr>
          <p:cNvPr id="3" name="Picture 2">
            <a:extLst>
              <a:ext uri="{FF2B5EF4-FFF2-40B4-BE49-F238E27FC236}">
                <a16:creationId xmlns:a16="http://schemas.microsoft.com/office/drawing/2014/main" id="{4B8DA796-E4ED-7D4A-8301-9404CB55B2BA}"/>
              </a:ext>
            </a:extLst>
          </p:cNvPr>
          <p:cNvPicPr>
            <a:picLocks noChangeAspect="1"/>
          </p:cNvPicPr>
          <p:nvPr/>
        </p:nvPicPr>
        <p:blipFill>
          <a:blip r:embed="rId3"/>
          <a:stretch>
            <a:fillRect/>
          </a:stretch>
        </p:blipFill>
        <p:spPr>
          <a:xfrm>
            <a:off x="247170" y="500936"/>
            <a:ext cx="4909863" cy="2928064"/>
          </a:xfrm>
          <a:prstGeom prst="rect">
            <a:avLst/>
          </a:prstGeom>
        </p:spPr>
      </p:pic>
      <p:sp>
        <p:nvSpPr>
          <p:cNvPr id="4" name="TextBox 3">
            <a:extLst>
              <a:ext uri="{FF2B5EF4-FFF2-40B4-BE49-F238E27FC236}">
                <a16:creationId xmlns:a16="http://schemas.microsoft.com/office/drawing/2014/main" id="{7ACB5BDA-B5B9-FF40-92C6-1EC559F87C5E}"/>
              </a:ext>
            </a:extLst>
          </p:cNvPr>
          <p:cNvSpPr txBox="1"/>
          <p:nvPr/>
        </p:nvSpPr>
        <p:spPr>
          <a:xfrm>
            <a:off x="5717406" y="3059668"/>
            <a:ext cx="1646156" cy="369332"/>
          </a:xfrm>
          <a:prstGeom prst="rect">
            <a:avLst/>
          </a:prstGeom>
          <a:noFill/>
        </p:spPr>
        <p:txBody>
          <a:bodyPr wrap="none" rtlCol="0">
            <a:spAutoFit/>
          </a:bodyPr>
          <a:lstStyle/>
          <a:p>
            <a:r>
              <a:rPr lang="en-US" dirty="0"/>
              <a:t>Source: OJJDP</a:t>
            </a:r>
          </a:p>
        </p:txBody>
      </p:sp>
      <p:sp>
        <p:nvSpPr>
          <p:cNvPr id="5" name="TextBox 4"/>
          <p:cNvSpPr txBox="1"/>
          <p:nvPr/>
        </p:nvSpPr>
        <p:spPr>
          <a:xfrm>
            <a:off x="446361" y="4074085"/>
            <a:ext cx="2864730" cy="1754326"/>
          </a:xfrm>
          <a:prstGeom prst="rect">
            <a:avLst/>
          </a:prstGeom>
          <a:noFill/>
        </p:spPr>
        <p:txBody>
          <a:bodyPr wrap="square" rtlCol="0">
            <a:spAutoFit/>
          </a:bodyPr>
          <a:lstStyle/>
          <a:p>
            <a:r>
              <a:rPr lang="en-US" dirty="0"/>
              <a:t>Key take away—the gender gap </a:t>
            </a:r>
            <a:r>
              <a:rPr lang="en-US"/>
              <a:t>is narrowing because </a:t>
            </a:r>
            <a:r>
              <a:rPr lang="en-US" dirty="0"/>
              <a:t>arrests of boys is going down more quickly than arrests of girls </a:t>
            </a:r>
          </a:p>
        </p:txBody>
      </p:sp>
    </p:spTree>
    <p:extLst>
      <p:ext uri="{BB962C8B-B14F-4D97-AF65-F5344CB8AC3E}">
        <p14:creationId xmlns:p14="http://schemas.microsoft.com/office/powerpoint/2010/main" val="282226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D2EC-F107-3549-A673-C08C37BF2C43}"/>
              </a:ext>
            </a:extLst>
          </p:cNvPr>
          <p:cNvSpPr>
            <a:spLocks noGrp="1"/>
          </p:cNvSpPr>
          <p:nvPr>
            <p:ph type="title"/>
          </p:nvPr>
        </p:nvSpPr>
        <p:spPr>
          <a:xfrm>
            <a:off x="436019" y="804921"/>
            <a:ext cx="8272212" cy="2624079"/>
          </a:xfrm>
        </p:spPr>
        <p:txBody>
          <a:bodyPr>
            <a:normAutofit fontScale="90000"/>
          </a:bodyPr>
          <a:lstStyle/>
          <a:p>
            <a:r>
              <a:rPr lang="en-US" dirty="0"/>
              <a:t>2. Offending and incarceration trends (juveniles) </a:t>
            </a:r>
            <a:br>
              <a:rPr lang="en-US" dirty="0"/>
            </a:br>
            <a:br>
              <a:rPr lang="en-US" dirty="0"/>
            </a:br>
            <a:r>
              <a:rPr lang="en-US" dirty="0">
                <a:solidFill>
                  <a:schemeClr val="tx1"/>
                </a:solidFill>
              </a:rPr>
              <a:t>Race/ethnicity differences among girls with system contact</a:t>
            </a:r>
          </a:p>
        </p:txBody>
      </p:sp>
      <p:graphicFrame>
        <p:nvGraphicFramePr>
          <p:cNvPr id="5" name="Content Placeholder 2">
            <a:extLst>
              <a:ext uri="{FF2B5EF4-FFF2-40B4-BE49-F238E27FC236}">
                <a16:creationId xmlns:a16="http://schemas.microsoft.com/office/drawing/2014/main" id="{6D0207B2-905C-4E0A-A2DA-80E3C0E9D217}"/>
              </a:ext>
            </a:extLst>
          </p:cNvPr>
          <p:cNvGraphicFramePr>
            <a:graphicFrameLocks noGrp="1"/>
          </p:cNvGraphicFramePr>
          <p:nvPr>
            <p:ph idx="1"/>
            <p:extLst>
              <p:ext uri="{D42A27DB-BD31-4B8C-83A1-F6EECF244321}">
                <p14:modId xmlns:p14="http://schemas.microsoft.com/office/powerpoint/2010/main" val="1803170739"/>
              </p:ext>
            </p:extLst>
          </p:nvPr>
        </p:nvGraphicFramePr>
        <p:xfrm>
          <a:off x="435768" y="3170471"/>
          <a:ext cx="8272463" cy="2860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20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8D1247-8F95-F14B-86E7-519092EA9ED7}"/>
              </a:ext>
            </a:extLst>
          </p:cNvPr>
          <p:cNvSpPr>
            <a:spLocks noGrp="1"/>
          </p:cNvSpPr>
          <p:nvPr>
            <p:ph type="title"/>
          </p:nvPr>
        </p:nvSpPr>
        <p:spPr/>
        <p:txBody>
          <a:bodyPr>
            <a:normAutofit fontScale="90000"/>
          </a:bodyPr>
          <a:lstStyle/>
          <a:p>
            <a:r>
              <a:rPr lang="en-US" dirty="0"/>
              <a:t>2. Offending and incarceration trends (juveniles)</a:t>
            </a:r>
          </a:p>
        </p:txBody>
      </p:sp>
      <p:sp>
        <p:nvSpPr>
          <p:cNvPr id="7" name="Content Placeholder 6">
            <a:extLst>
              <a:ext uri="{FF2B5EF4-FFF2-40B4-BE49-F238E27FC236}">
                <a16:creationId xmlns:a16="http://schemas.microsoft.com/office/drawing/2014/main" id="{59BE59E1-9170-FE4F-B5DD-7A746115217F}"/>
              </a:ext>
            </a:extLst>
          </p:cNvPr>
          <p:cNvSpPr>
            <a:spLocks noGrp="1"/>
          </p:cNvSpPr>
          <p:nvPr>
            <p:ph idx="1"/>
          </p:nvPr>
        </p:nvSpPr>
        <p:spPr>
          <a:xfrm>
            <a:off x="115614" y="1646237"/>
            <a:ext cx="4398579" cy="4526280"/>
          </a:xfrm>
        </p:spPr>
        <p:txBody>
          <a:bodyPr>
            <a:normAutofit fontScale="92500"/>
          </a:bodyPr>
          <a:lstStyle/>
          <a:p>
            <a:pPr marL="411480" lvl="1" indent="0">
              <a:buNone/>
            </a:pPr>
            <a:r>
              <a:rPr lang="en-US" dirty="0"/>
              <a:t>Why are girls’ arrests falling slower than boys?</a:t>
            </a:r>
          </a:p>
          <a:p>
            <a:pPr lvl="1"/>
            <a:r>
              <a:rPr lang="en-US" dirty="0"/>
              <a:t>“Net-widening” policies:</a:t>
            </a:r>
          </a:p>
          <a:p>
            <a:pPr lvl="2"/>
            <a:r>
              <a:rPr lang="en-US" dirty="0"/>
              <a:t>Broadening definitions of violence</a:t>
            </a:r>
          </a:p>
          <a:p>
            <a:pPr lvl="3"/>
            <a:r>
              <a:rPr lang="en-US" dirty="0"/>
              <a:t>Police intervention in schools (SROs) and family management</a:t>
            </a:r>
          </a:p>
          <a:p>
            <a:pPr lvl="2"/>
            <a:r>
              <a:rPr lang="en-US" dirty="0"/>
              <a:t>Less tolerance toward early female misbehavior</a:t>
            </a:r>
          </a:p>
          <a:p>
            <a:pPr lvl="3"/>
            <a:r>
              <a:rPr lang="en-US" dirty="0"/>
              <a:t>Philosophy of preventative punishment</a:t>
            </a:r>
          </a:p>
          <a:p>
            <a:endParaRPr lang="en-US" dirty="0"/>
          </a:p>
        </p:txBody>
      </p:sp>
      <p:pic>
        <p:nvPicPr>
          <p:cNvPr id="2050" name="Picture 2" descr="School-to-Prison Pipeline Still Functions During Pandemic, Advocates Warn |  The Crime Report">
            <a:extLst>
              <a:ext uri="{FF2B5EF4-FFF2-40B4-BE49-F238E27FC236}">
                <a16:creationId xmlns:a16="http://schemas.microsoft.com/office/drawing/2014/main" id="{F0459959-67FC-A345-84A5-E3D7CE497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633" y="2249214"/>
            <a:ext cx="3950120" cy="331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2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24451</TotalTime>
  <Words>1801</Words>
  <Application>Microsoft Macintosh PowerPoint</Application>
  <PresentationFormat>On-screen Show (4:3)</PresentationFormat>
  <Paragraphs>210</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HelveticaNeue</vt:lpstr>
      <vt:lpstr>Rockwell</vt:lpstr>
      <vt:lpstr>Wingdings 2</vt:lpstr>
      <vt:lpstr>Foundry</vt:lpstr>
      <vt:lpstr>Understanding and Addressing the Unique Needs of Women and Girls in the Criminal Justice System </vt:lpstr>
      <vt:lpstr>Women and Girls in the System</vt:lpstr>
      <vt:lpstr>The Justice System</vt:lpstr>
      <vt:lpstr>Women and girls are the fastest growing CJ populations</vt:lpstr>
      <vt:lpstr>1. Why females offend</vt:lpstr>
      <vt:lpstr>1. Why females offend</vt:lpstr>
      <vt:lpstr>PowerPoint Presentation</vt:lpstr>
      <vt:lpstr>2. Offending and incarceration trends (juveniles)   Race/ethnicity differences among girls with system contact</vt:lpstr>
      <vt:lpstr>2. Offending and incarceration trends (juveniles)</vt:lpstr>
      <vt:lpstr>2. Offending and incarceration trends (adults) </vt:lpstr>
      <vt:lpstr>PowerPoint Presentation</vt:lpstr>
      <vt:lpstr>PowerPoint Presentation</vt:lpstr>
      <vt:lpstr>PowerPoint Presentation</vt:lpstr>
      <vt:lpstr>PowerPoint Presentation</vt:lpstr>
      <vt:lpstr>2. Offending and incarceration trends (adults) </vt:lpstr>
      <vt:lpstr>PowerPoint Presentation</vt:lpstr>
      <vt:lpstr>3. Broad risks and needs of females in the system</vt:lpstr>
      <vt:lpstr>3. Broad risks and needs of females in the system</vt:lpstr>
      <vt:lpstr>3. Broad risks and needs of females in the system</vt:lpstr>
      <vt:lpstr>3. Broad risks and needs of females in the system</vt:lpstr>
      <vt:lpstr>4. Heterogeneity within this population</vt:lpstr>
      <vt:lpstr>4. Heterogeneity within this population</vt:lpstr>
      <vt:lpstr>PowerPoint Presentation</vt:lpstr>
      <vt:lpstr>4. Heterogeneity within this population</vt:lpstr>
      <vt:lpstr>4. Heterogeneity within this population</vt:lpstr>
      <vt:lpstr>5. Promising strategies for intervention and prevention</vt:lpstr>
      <vt:lpstr>5. Promising strategies for intervention and prevention</vt:lpstr>
      <vt:lpstr>5. Promising strategies for intervention and prevention</vt:lpstr>
      <vt:lpstr>5. Promising strategies for intervention and prevention</vt:lpstr>
      <vt:lpstr>5. Promising strategies for intervention and prevention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the developmental and criminogenic needs of girls and young women in the youth justice system</dc:title>
  <dc:creator>Lisa Broidy</dc:creator>
  <cp:lastModifiedBy>Lisa Broidy</cp:lastModifiedBy>
  <cp:revision>49</cp:revision>
  <cp:lastPrinted>2016-05-25T04:17:57Z</cp:lastPrinted>
  <dcterms:created xsi:type="dcterms:W3CDTF">2016-05-19T03:47:13Z</dcterms:created>
  <dcterms:modified xsi:type="dcterms:W3CDTF">2021-11-15T20:37:00Z</dcterms:modified>
</cp:coreProperties>
</file>