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4"/>
    <p:sldMasterId id="2147483804" r:id="rId5"/>
  </p:sldMasterIdLst>
  <p:notesMasterIdLst>
    <p:notesMasterId r:id="rId30"/>
  </p:notesMasterIdLst>
  <p:handoutMasterIdLst>
    <p:handoutMasterId r:id="rId31"/>
  </p:handoutMasterIdLst>
  <p:sldIdLst>
    <p:sldId id="287" r:id="rId6"/>
    <p:sldId id="257" r:id="rId7"/>
    <p:sldId id="260" r:id="rId8"/>
    <p:sldId id="275" r:id="rId9"/>
    <p:sldId id="261" r:id="rId10"/>
    <p:sldId id="311" r:id="rId11"/>
    <p:sldId id="285" r:id="rId12"/>
    <p:sldId id="308" r:id="rId13"/>
    <p:sldId id="310" r:id="rId14"/>
    <p:sldId id="258" r:id="rId15"/>
    <p:sldId id="290" r:id="rId16"/>
    <p:sldId id="293" r:id="rId17"/>
    <p:sldId id="306" r:id="rId18"/>
    <p:sldId id="276" r:id="rId19"/>
    <p:sldId id="299" r:id="rId20"/>
    <p:sldId id="314" r:id="rId21"/>
    <p:sldId id="281" r:id="rId22"/>
    <p:sldId id="301" r:id="rId23"/>
    <p:sldId id="265" r:id="rId24"/>
    <p:sldId id="273" r:id="rId25"/>
    <p:sldId id="271" r:id="rId26"/>
    <p:sldId id="272" r:id="rId27"/>
    <p:sldId id="280" r:id="rId28"/>
    <p:sldId id="298"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Huebner" initials="BH" lastIdx="1" clrIdx="0">
    <p:extLst>
      <p:ext uri="{19B8F6BF-5375-455C-9EA6-DF929625EA0E}">
        <p15:presenceInfo xmlns:p15="http://schemas.microsoft.com/office/powerpoint/2012/main" userId="Beth Hueb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4" autoAdjust="0"/>
    <p:restoredTop sz="83871"/>
  </p:normalViewPr>
  <p:slideViewPr>
    <p:cSldViewPr snapToGrid="0" snapToObjects="1">
      <p:cViewPr varScale="1">
        <p:scale>
          <a:sx n="93" d="100"/>
          <a:sy n="93"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4B52B-3704-4EF7-994A-ACFD7561527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29565E3-ED73-4D35-89A4-912B20D8E3A9}">
      <dgm:prSet phldrT="[Text]"/>
      <dgm:spPr/>
      <dgm:t>
        <a:bodyPr/>
        <a:lstStyle/>
        <a:p>
          <a:r>
            <a:rPr lang="en-US" dirty="0" smtClean="0"/>
            <a:t>Driving without vehicle insurance</a:t>
          </a:r>
          <a:endParaRPr lang="en-US" dirty="0"/>
        </a:p>
      </dgm:t>
    </dgm:pt>
    <dgm:pt modelId="{939F9C0B-391E-4F53-B931-AC294DA8F09D}" type="parTrans" cxnId="{034AF7B3-BDF2-4DFA-9B92-56A6C0ADDDFF}">
      <dgm:prSet/>
      <dgm:spPr/>
      <dgm:t>
        <a:bodyPr/>
        <a:lstStyle/>
        <a:p>
          <a:endParaRPr lang="en-US"/>
        </a:p>
      </dgm:t>
    </dgm:pt>
    <dgm:pt modelId="{BF373474-C181-4AF6-B10E-3CC0D6F09E44}" type="sibTrans" cxnId="{034AF7B3-BDF2-4DFA-9B92-56A6C0ADDDFF}">
      <dgm:prSet/>
      <dgm:spPr/>
      <dgm:t>
        <a:bodyPr/>
        <a:lstStyle/>
        <a:p>
          <a:endParaRPr lang="en-US"/>
        </a:p>
      </dgm:t>
    </dgm:pt>
    <dgm:pt modelId="{17E60C25-A70D-4C5B-A994-B87E0EFF68EC}">
      <dgm:prSet phldrT="[Text]"/>
      <dgm:spPr/>
      <dgm:t>
        <a:bodyPr/>
        <a:lstStyle/>
        <a:p>
          <a:r>
            <a:rPr lang="en-US" dirty="0" smtClean="0"/>
            <a:t>Driving without a valid license</a:t>
          </a:r>
          <a:endParaRPr lang="en-US" dirty="0"/>
        </a:p>
      </dgm:t>
    </dgm:pt>
    <dgm:pt modelId="{F6F04BD4-FD0F-45E0-B2CF-CD4FA09DCAF8}" type="parTrans" cxnId="{9BA4AF01-4A12-4DD5-AB83-6AE7AB8A6B84}">
      <dgm:prSet/>
      <dgm:spPr/>
      <dgm:t>
        <a:bodyPr/>
        <a:lstStyle/>
        <a:p>
          <a:endParaRPr lang="en-US"/>
        </a:p>
      </dgm:t>
    </dgm:pt>
    <dgm:pt modelId="{507191A1-1151-42BB-9E9E-3DD25692541E}" type="sibTrans" cxnId="{9BA4AF01-4A12-4DD5-AB83-6AE7AB8A6B84}">
      <dgm:prSet/>
      <dgm:spPr/>
      <dgm:t>
        <a:bodyPr/>
        <a:lstStyle/>
        <a:p>
          <a:endParaRPr lang="en-US"/>
        </a:p>
      </dgm:t>
    </dgm:pt>
    <dgm:pt modelId="{E9AAE664-BC0B-4AFD-8692-234BA3291770}">
      <dgm:prSet phldrT="[Text]"/>
      <dgm:spPr/>
      <dgm:t>
        <a:bodyPr/>
        <a:lstStyle/>
        <a:p>
          <a:r>
            <a:rPr lang="en-US" dirty="0" smtClean="0"/>
            <a:t>Driving with a suspended license	</a:t>
          </a:r>
          <a:endParaRPr lang="en-US" dirty="0"/>
        </a:p>
      </dgm:t>
    </dgm:pt>
    <dgm:pt modelId="{8FD596B3-E263-482B-87F9-77FC320E3A02}" type="parTrans" cxnId="{6EE568E9-E694-40CB-82A9-08594D316FEB}">
      <dgm:prSet/>
      <dgm:spPr/>
      <dgm:t>
        <a:bodyPr/>
        <a:lstStyle/>
        <a:p>
          <a:endParaRPr lang="en-US"/>
        </a:p>
      </dgm:t>
    </dgm:pt>
    <dgm:pt modelId="{2B4CEF03-4E32-4DB1-9E3A-0B69AB41B8F9}" type="sibTrans" cxnId="{6EE568E9-E694-40CB-82A9-08594D316FEB}">
      <dgm:prSet/>
      <dgm:spPr/>
      <dgm:t>
        <a:bodyPr/>
        <a:lstStyle/>
        <a:p>
          <a:endParaRPr lang="en-US"/>
        </a:p>
      </dgm:t>
    </dgm:pt>
    <dgm:pt modelId="{E7BA0DC2-2BC0-4E67-9AF5-B5AB61876476}">
      <dgm:prSet phldrT="[Text]"/>
      <dgm:spPr/>
      <dgm:t>
        <a:bodyPr/>
        <a:lstStyle/>
        <a:p>
          <a:r>
            <a:rPr lang="en-US" dirty="0" smtClean="0"/>
            <a:t>Engage in public nuisance – panhandling </a:t>
          </a:r>
          <a:endParaRPr lang="en-US" dirty="0"/>
        </a:p>
      </dgm:t>
    </dgm:pt>
    <dgm:pt modelId="{041408D5-BF3C-4F78-A611-F7D2BDBB0832}" type="parTrans" cxnId="{8430D52C-A089-41AB-91E5-7E95A88A1CA8}">
      <dgm:prSet/>
      <dgm:spPr/>
      <dgm:t>
        <a:bodyPr/>
        <a:lstStyle/>
        <a:p>
          <a:endParaRPr lang="en-US"/>
        </a:p>
      </dgm:t>
    </dgm:pt>
    <dgm:pt modelId="{59535AD5-F41F-4BE0-84F7-F1F6B95A9CE3}" type="sibTrans" cxnId="{8430D52C-A089-41AB-91E5-7E95A88A1CA8}">
      <dgm:prSet/>
      <dgm:spPr/>
      <dgm:t>
        <a:bodyPr/>
        <a:lstStyle/>
        <a:p>
          <a:endParaRPr lang="en-US"/>
        </a:p>
      </dgm:t>
    </dgm:pt>
    <dgm:pt modelId="{6798D2F5-220A-403F-A42C-D92B61E590F4}" type="pres">
      <dgm:prSet presAssocID="{C4B4B52B-3704-4EF7-994A-ACFD75615275}" presName="linear" presStyleCnt="0">
        <dgm:presLayoutVars>
          <dgm:animLvl val="lvl"/>
          <dgm:resizeHandles val="exact"/>
        </dgm:presLayoutVars>
      </dgm:prSet>
      <dgm:spPr/>
      <dgm:t>
        <a:bodyPr/>
        <a:lstStyle/>
        <a:p>
          <a:endParaRPr lang="en-US"/>
        </a:p>
      </dgm:t>
    </dgm:pt>
    <dgm:pt modelId="{CE4D4731-E5C9-4035-B46F-31D2A5F1BF48}" type="pres">
      <dgm:prSet presAssocID="{F29565E3-ED73-4D35-89A4-912B20D8E3A9}" presName="parentText" presStyleLbl="node1" presStyleIdx="0" presStyleCnt="2">
        <dgm:presLayoutVars>
          <dgm:chMax val="0"/>
          <dgm:bulletEnabled val="1"/>
        </dgm:presLayoutVars>
      </dgm:prSet>
      <dgm:spPr/>
      <dgm:t>
        <a:bodyPr/>
        <a:lstStyle/>
        <a:p>
          <a:endParaRPr lang="en-US"/>
        </a:p>
      </dgm:t>
    </dgm:pt>
    <dgm:pt modelId="{97E9A073-3381-419B-85FA-22E42D637234}" type="pres">
      <dgm:prSet presAssocID="{F29565E3-ED73-4D35-89A4-912B20D8E3A9}" presName="childText" presStyleLbl="revTx" presStyleIdx="0" presStyleCnt="2">
        <dgm:presLayoutVars>
          <dgm:bulletEnabled val="1"/>
        </dgm:presLayoutVars>
      </dgm:prSet>
      <dgm:spPr/>
      <dgm:t>
        <a:bodyPr/>
        <a:lstStyle/>
        <a:p>
          <a:endParaRPr lang="en-US"/>
        </a:p>
      </dgm:t>
    </dgm:pt>
    <dgm:pt modelId="{DA1FB172-2332-4E12-8CEF-8BE159416B96}" type="pres">
      <dgm:prSet presAssocID="{E9AAE664-BC0B-4AFD-8692-234BA3291770}" presName="parentText" presStyleLbl="node1" presStyleIdx="1" presStyleCnt="2">
        <dgm:presLayoutVars>
          <dgm:chMax val="0"/>
          <dgm:bulletEnabled val="1"/>
        </dgm:presLayoutVars>
      </dgm:prSet>
      <dgm:spPr/>
      <dgm:t>
        <a:bodyPr/>
        <a:lstStyle/>
        <a:p>
          <a:endParaRPr lang="en-US"/>
        </a:p>
      </dgm:t>
    </dgm:pt>
    <dgm:pt modelId="{9D226BF8-1ECD-4725-8FC8-582A5813F858}" type="pres">
      <dgm:prSet presAssocID="{E9AAE664-BC0B-4AFD-8692-234BA3291770}" presName="childText" presStyleLbl="revTx" presStyleIdx="1" presStyleCnt="2">
        <dgm:presLayoutVars>
          <dgm:bulletEnabled val="1"/>
        </dgm:presLayoutVars>
      </dgm:prSet>
      <dgm:spPr/>
      <dgm:t>
        <a:bodyPr/>
        <a:lstStyle/>
        <a:p>
          <a:endParaRPr lang="en-US"/>
        </a:p>
      </dgm:t>
    </dgm:pt>
  </dgm:ptLst>
  <dgm:cxnLst>
    <dgm:cxn modelId="{57513563-5A6C-4798-A42A-76D8059FD46E}" type="presOf" srcId="{E9AAE664-BC0B-4AFD-8692-234BA3291770}" destId="{DA1FB172-2332-4E12-8CEF-8BE159416B96}" srcOrd="0" destOrd="0" presId="urn:microsoft.com/office/officeart/2005/8/layout/vList2"/>
    <dgm:cxn modelId="{9BA4AF01-4A12-4DD5-AB83-6AE7AB8A6B84}" srcId="{F29565E3-ED73-4D35-89A4-912B20D8E3A9}" destId="{17E60C25-A70D-4C5B-A994-B87E0EFF68EC}" srcOrd="0" destOrd="0" parTransId="{F6F04BD4-FD0F-45E0-B2CF-CD4FA09DCAF8}" sibTransId="{507191A1-1151-42BB-9E9E-3DD25692541E}"/>
    <dgm:cxn modelId="{8430D52C-A089-41AB-91E5-7E95A88A1CA8}" srcId="{E9AAE664-BC0B-4AFD-8692-234BA3291770}" destId="{E7BA0DC2-2BC0-4E67-9AF5-B5AB61876476}" srcOrd="0" destOrd="0" parTransId="{041408D5-BF3C-4F78-A611-F7D2BDBB0832}" sibTransId="{59535AD5-F41F-4BE0-84F7-F1F6B95A9CE3}"/>
    <dgm:cxn modelId="{EB3AFF95-5916-4BD2-97F4-479801145C16}" type="presOf" srcId="{17E60C25-A70D-4C5B-A994-B87E0EFF68EC}" destId="{97E9A073-3381-419B-85FA-22E42D637234}" srcOrd="0" destOrd="0" presId="urn:microsoft.com/office/officeart/2005/8/layout/vList2"/>
    <dgm:cxn modelId="{6EE568E9-E694-40CB-82A9-08594D316FEB}" srcId="{C4B4B52B-3704-4EF7-994A-ACFD75615275}" destId="{E9AAE664-BC0B-4AFD-8692-234BA3291770}" srcOrd="1" destOrd="0" parTransId="{8FD596B3-E263-482B-87F9-77FC320E3A02}" sibTransId="{2B4CEF03-4E32-4DB1-9E3A-0B69AB41B8F9}"/>
    <dgm:cxn modelId="{034AF7B3-BDF2-4DFA-9B92-56A6C0ADDDFF}" srcId="{C4B4B52B-3704-4EF7-994A-ACFD75615275}" destId="{F29565E3-ED73-4D35-89A4-912B20D8E3A9}" srcOrd="0" destOrd="0" parTransId="{939F9C0B-391E-4F53-B931-AC294DA8F09D}" sibTransId="{BF373474-C181-4AF6-B10E-3CC0D6F09E44}"/>
    <dgm:cxn modelId="{75E021BA-E0F2-48E7-8480-D2493CC270DA}" type="presOf" srcId="{C4B4B52B-3704-4EF7-994A-ACFD75615275}" destId="{6798D2F5-220A-403F-A42C-D92B61E590F4}" srcOrd="0" destOrd="0" presId="urn:microsoft.com/office/officeart/2005/8/layout/vList2"/>
    <dgm:cxn modelId="{6343E268-509F-4A46-AA2D-FFB09312EE31}" type="presOf" srcId="{E7BA0DC2-2BC0-4E67-9AF5-B5AB61876476}" destId="{9D226BF8-1ECD-4725-8FC8-582A5813F858}" srcOrd="0" destOrd="0" presId="urn:microsoft.com/office/officeart/2005/8/layout/vList2"/>
    <dgm:cxn modelId="{F935A2F4-D82B-41AC-8F2A-708C2378222B}" type="presOf" srcId="{F29565E3-ED73-4D35-89A4-912B20D8E3A9}" destId="{CE4D4731-E5C9-4035-B46F-31D2A5F1BF48}" srcOrd="0" destOrd="0" presId="urn:microsoft.com/office/officeart/2005/8/layout/vList2"/>
    <dgm:cxn modelId="{F8ED457E-141D-4865-B177-4FCA09366907}" type="presParOf" srcId="{6798D2F5-220A-403F-A42C-D92B61E590F4}" destId="{CE4D4731-E5C9-4035-B46F-31D2A5F1BF48}" srcOrd="0" destOrd="0" presId="urn:microsoft.com/office/officeart/2005/8/layout/vList2"/>
    <dgm:cxn modelId="{13AC0BFA-2624-4CC7-B9CE-14536C6F075D}" type="presParOf" srcId="{6798D2F5-220A-403F-A42C-D92B61E590F4}" destId="{97E9A073-3381-419B-85FA-22E42D637234}" srcOrd="1" destOrd="0" presId="urn:microsoft.com/office/officeart/2005/8/layout/vList2"/>
    <dgm:cxn modelId="{03229C15-52A3-4217-82A7-54A9ECB24EE9}" type="presParOf" srcId="{6798D2F5-220A-403F-A42C-D92B61E590F4}" destId="{DA1FB172-2332-4E12-8CEF-8BE159416B96}" srcOrd="2" destOrd="0" presId="urn:microsoft.com/office/officeart/2005/8/layout/vList2"/>
    <dgm:cxn modelId="{F2615617-58DC-4599-9A5B-C7714927BCDF}" type="presParOf" srcId="{6798D2F5-220A-403F-A42C-D92B61E590F4}" destId="{9D226BF8-1ECD-4725-8FC8-582A5813F85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D4731-E5C9-4035-B46F-31D2A5F1BF48}">
      <dsp:nvSpPr>
        <dsp:cNvPr id="0" name=""/>
        <dsp:cNvSpPr/>
      </dsp:nvSpPr>
      <dsp:spPr>
        <a:xfrm>
          <a:off x="0" y="26784"/>
          <a:ext cx="1051560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smtClean="0"/>
            <a:t>Driving without vehicle insurance</a:t>
          </a:r>
          <a:endParaRPr lang="en-US" sz="5300" kern="1200" dirty="0"/>
        </a:p>
      </dsp:txBody>
      <dsp:txXfrm>
        <a:off x="62055" y="88839"/>
        <a:ext cx="10391490" cy="1147095"/>
      </dsp:txXfrm>
    </dsp:sp>
    <dsp:sp modelId="{97E9A073-3381-419B-85FA-22E42D637234}">
      <dsp:nvSpPr>
        <dsp:cNvPr id="0" name=""/>
        <dsp:cNvSpPr/>
      </dsp:nvSpPr>
      <dsp:spPr>
        <a:xfrm>
          <a:off x="0" y="1297989"/>
          <a:ext cx="105156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dirty="0" smtClean="0"/>
            <a:t>Driving without a valid license</a:t>
          </a:r>
          <a:endParaRPr lang="en-US" sz="4100" kern="1200" dirty="0"/>
        </a:p>
      </dsp:txBody>
      <dsp:txXfrm>
        <a:off x="0" y="1297989"/>
        <a:ext cx="10515600" cy="877680"/>
      </dsp:txXfrm>
    </dsp:sp>
    <dsp:sp modelId="{DA1FB172-2332-4E12-8CEF-8BE159416B96}">
      <dsp:nvSpPr>
        <dsp:cNvPr id="0" name=""/>
        <dsp:cNvSpPr/>
      </dsp:nvSpPr>
      <dsp:spPr>
        <a:xfrm>
          <a:off x="0" y="2175669"/>
          <a:ext cx="10515600" cy="127120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smtClean="0"/>
            <a:t>Driving with a suspended license	</a:t>
          </a:r>
          <a:endParaRPr lang="en-US" sz="5300" kern="1200" dirty="0"/>
        </a:p>
      </dsp:txBody>
      <dsp:txXfrm>
        <a:off x="62055" y="2237724"/>
        <a:ext cx="10391490" cy="1147095"/>
      </dsp:txXfrm>
    </dsp:sp>
    <dsp:sp modelId="{9D226BF8-1ECD-4725-8FC8-582A5813F858}">
      <dsp:nvSpPr>
        <dsp:cNvPr id="0" name=""/>
        <dsp:cNvSpPr/>
      </dsp:nvSpPr>
      <dsp:spPr>
        <a:xfrm>
          <a:off x="0" y="3446874"/>
          <a:ext cx="105156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dirty="0" smtClean="0"/>
            <a:t>Engage in public nuisance – panhandling </a:t>
          </a:r>
          <a:endParaRPr lang="en-US" sz="4100" kern="1200" dirty="0"/>
        </a:p>
      </dsp:txBody>
      <dsp:txXfrm>
        <a:off x="0" y="3446874"/>
        <a:ext cx="10515600" cy="877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DEDD4D0-EEA7-44C0-9841-02567CBAB295}" type="datetimeFigureOut">
              <a:rPr lang="en-US" smtClean="0"/>
              <a:t>11/14/2021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D41915B-F420-4A2B-ACBE-253905B3DA8D}" type="slidenum">
              <a:rPr lang="en-US" smtClean="0"/>
              <a:t>‹#›</a:t>
            </a:fld>
            <a:endParaRPr lang="en-US"/>
          </a:p>
        </p:txBody>
      </p:sp>
    </p:spTree>
    <p:extLst>
      <p:ext uri="{BB962C8B-B14F-4D97-AF65-F5344CB8AC3E}">
        <p14:creationId xmlns:p14="http://schemas.microsoft.com/office/powerpoint/2010/main" val="387740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7E941FA-A557-B243-B5EB-799EDA458984}" type="datetimeFigureOut">
              <a:rPr lang="en-US" smtClean="0"/>
              <a:t>11/14/2021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860190F-F7A6-224E-8DCD-4901B7409D7F}" type="slidenum">
              <a:rPr lang="en-US" smtClean="0"/>
              <a:t>‹#›</a:t>
            </a:fld>
            <a:endParaRPr lang="en-US"/>
          </a:p>
        </p:txBody>
      </p:sp>
    </p:spTree>
    <p:extLst>
      <p:ext uri="{BB962C8B-B14F-4D97-AF65-F5344CB8AC3E}">
        <p14:creationId xmlns:p14="http://schemas.microsoft.com/office/powerpoint/2010/main" val="389350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argue instead that it is the economic and social features of the region that fuel the need for revenue generation and the court and legal structure of the state prevents adequate legal representation and remedies for resolving debt, and fragments information flow, ultimately leading to inequitable outcomes and increased state control. </a:t>
            </a:r>
            <a:endParaRPr lang="en-US" dirty="0"/>
          </a:p>
        </p:txBody>
      </p:sp>
      <p:sp>
        <p:nvSpPr>
          <p:cNvPr id="4" name="Slide Number Placeholder 3"/>
          <p:cNvSpPr>
            <a:spLocks noGrp="1"/>
          </p:cNvSpPr>
          <p:nvPr>
            <p:ph type="sldNum" sz="quarter" idx="10"/>
          </p:nvPr>
        </p:nvSpPr>
        <p:spPr/>
        <p:txBody>
          <a:bodyPr/>
          <a:lstStyle/>
          <a:p>
            <a:pPr defTabSz="933237">
              <a:defRPr/>
            </a:pPr>
            <a:fld id="{5B9FA872-3665-44B2-BA46-1A0DC3328E2A}"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6866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SR22</a:t>
            </a:r>
            <a:r>
              <a:rPr lang="en-US" baseline="0" dirty="0" smtClean="0"/>
              <a:t> – In some states </a:t>
            </a:r>
            <a:endParaRPr lang="en-US" dirty="0"/>
          </a:p>
        </p:txBody>
      </p:sp>
      <p:sp>
        <p:nvSpPr>
          <p:cNvPr id="4" name="Slide Number Placeholder 3"/>
          <p:cNvSpPr>
            <a:spLocks noGrp="1"/>
          </p:cNvSpPr>
          <p:nvPr>
            <p:ph type="sldNum" sz="quarter" idx="10"/>
          </p:nvPr>
        </p:nvSpPr>
        <p:spPr/>
        <p:txBody>
          <a:bodyPr/>
          <a:lstStyle/>
          <a:p>
            <a:fld id="{5B9FA872-3665-44B2-BA46-1A0DC3328E2A}" type="slidenum">
              <a:rPr lang="en-US" smtClean="0"/>
              <a:t>13</a:t>
            </a:fld>
            <a:endParaRPr lang="en-US"/>
          </a:p>
        </p:txBody>
      </p:sp>
    </p:spTree>
    <p:extLst>
      <p:ext uri="{BB962C8B-B14F-4D97-AF65-F5344CB8AC3E}">
        <p14:creationId xmlns:p14="http://schemas.microsoft.com/office/powerpoint/2010/main" val="76688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Probation officer Phillips</a:t>
            </a:r>
            <a:r>
              <a:rPr lang="en-US" baseline="0" dirty="0" smtClean="0"/>
              <a:t> – more than half of the cases on his caseload have not been closed </a:t>
            </a:r>
          </a:p>
          <a:p>
            <a:endParaRPr lang="en-US" baseline="0" dirty="0" smtClean="0"/>
          </a:p>
          <a:p>
            <a:r>
              <a:rPr lang="en-US" dirty="0"/>
              <a:t>The statute is vague, stipulating that a highway safety analysis must show that the area has a greater number of fatal or disabling car crashes than other comparable roadways (</a:t>
            </a:r>
            <a:r>
              <a:rPr lang="en-US" dirty="0" err="1"/>
              <a:t>RSMo</a:t>
            </a:r>
            <a:r>
              <a:rPr lang="en-US" dirty="0"/>
              <a:t> 304.590). </a:t>
            </a:r>
          </a:p>
        </p:txBody>
      </p:sp>
      <p:sp>
        <p:nvSpPr>
          <p:cNvPr id="4" name="Slide Number Placeholder 3"/>
          <p:cNvSpPr>
            <a:spLocks noGrp="1"/>
          </p:cNvSpPr>
          <p:nvPr>
            <p:ph type="sldNum" sz="quarter" idx="10"/>
          </p:nvPr>
        </p:nvSpPr>
        <p:spPr/>
        <p:txBody>
          <a:bodyPr/>
          <a:lstStyle/>
          <a:p>
            <a:fld id="{C860190F-F7A6-224E-8DCD-4901B7409D7F}" type="slidenum">
              <a:rPr lang="en-US" smtClean="0"/>
              <a:t>14</a:t>
            </a:fld>
            <a:endParaRPr lang="en-US"/>
          </a:p>
        </p:txBody>
      </p:sp>
    </p:spTree>
    <p:extLst>
      <p:ext uri="{BB962C8B-B14F-4D97-AF65-F5344CB8AC3E}">
        <p14:creationId xmlns:p14="http://schemas.microsoft.com/office/powerpoint/2010/main" val="372514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recent legal reforms that remove or reduce sanctions for moving violations do not address old warrants or tickets; therefore, the legacy of the earlier court systems continues. </a:t>
            </a:r>
          </a:p>
        </p:txBody>
      </p:sp>
      <p:sp>
        <p:nvSpPr>
          <p:cNvPr id="4" name="Slide Number Placeholder 3"/>
          <p:cNvSpPr>
            <a:spLocks noGrp="1"/>
          </p:cNvSpPr>
          <p:nvPr>
            <p:ph type="sldNum" sz="quarter" idx="10"/>
          </p:nvPr>
        </p:nvSpPr>
        <p:spPr/>
        <p:txBody>
          <a:bodyPr/>
          <a:lstStyle/>
          <a:p>
            <a:fld id="{C860190F-F7A6-224E-8DCD-4901B7409D7F}" type="slidenum">
              <a:rPr lang="en-US" smtClean="0"/>
              <a:t>15</a:t>
            </a:fld>
            <a:endParaRPr lang="en-US"/>
          </a:p>
        </p:txBody>
      </p:sp>
    </p:spTree>
    <p:extLst>
      <p:ext uri="{BB962C8B-B14F-4D97-AF65-F5344CB8AC3E}">
        <p14:creationId xmlns:p14="http://schemas.microsoft.com/office/powerpoint/2010/main" val="48299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16</a:t>
            </a:fld>
            <a:endParaRPr lang="en-US"/>
          </a:p>
        </p:txBody>
      </p:sp>
    </p:spTree>
    <p:extLst>
      <p:ext uri="{BB962C8B-B14F-4D97-AF65-F5344CB8AC3E}">
        <p14:creationId xmlns:p14="http://schemas.microsoft.com/office/powerpoint/2010/main" val="320992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17</a:t>
            </a:fld>
            <a:endParaRPr lang="en-US"/>
          </a:p>
        </p:txBody>
      </p:sp>
    </p:spTree>
    <p:extLst>
      <p:ext uri="{BB962C8B-B14F-4D97-AF65-F5344CB8AC3E}">
        <p14:creationId xmlns:p14="http://schemas.microsoft.com/office/powerpoint/2010/main" val="177252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18</a:t>
            </a:fld>
            <a:endParaRPr lang="en-US"/>
          </a:p>
        </p:txBody>
      </p:sp>
    </p:spTree>
    <p:extLst>
      <p:ext uri="{BB962C8B-B14F-4D97-AF65-F5344CB8AC3E}">
        <p14:creationId xmlns:p14="http://schemas.microsoft.com/office/powerpoint/2010/main" val="255420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statute, individuals in Missouri who fail to appear in municipal court on traffic charges involving moving violations or who have enumerated points for law violations will have their license suspended, and licenses can be barred for renewal for failure to pay. As part of the reforms, driver’s license suspension and renewal cannot be barred for minor traffic violations, classified as not having an accident or injury. However, individuals who can hire an attorney can get amendments to the number of points assessed against their license, making revocation less likely, while those that cannot pay are not typically offered such remedies (Arch City Defenders 2014).</a:t>
            </a:r>
          </a:p>
          <a:p>
            <a:endParaRPr lang="en-US" dirty="0"/>
          </a:p>
        </p:txBody>
      </p:sp>
      <p:sp>
        <p:nvSpPr>
          <p:cNvPr id="4" name="Slide Number Placeholder 3"/>
          <p:cNvSpPr>
            <a:spLocks noGrp="1"/>
          </p:cNvSpPr>
          <p:nvPr>
            <p:ph type="sldNum" sz="quarter" idx="10"/>
          </p:nvPr>
        </p:nvSpPr>
        <p:spPr/>
        <p:txBody>
          <a:bodyPr/>
          <a:lstStyle/>
          <a:p>
            <a:fld id="{C860190F-F7A6-224E-8DCD-4901B7409D7F}" type="slidenum">
              <a:rPr lang="en-US" smtClean="0"/>
              <a:t>19</a:t>
            </a:fld>
            <a:endParaRPr lang="en-US"/>
          </a:p>
        </p:txBody>
      </p:sp>
    </p:spTree>
    <p:extLst>
      <p:ext uri="{BB962C8B-B14F-4D97-AF65-F5344CB8AC3E}">
        <p14:creationId xmlns:p14="http://schemas.microsoft.com/office/powerpoint/2010/main" val="401098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20</a:t>
            </a:fld>
            <a:endParaRPr lang="en-US"/>
          </a:p>
        </p:txBody>
      </p:sp>
    </p:spTree>
    <p:extLst>
      <p:ext uri="{BB962C8B-B14F-4D97-AF65-F5344CB8AC3E}">
        <p14:creationId xmlns:p14="http://schemas.microsoft.com/office/powerpoint/2010/main" val="421322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21</a:t>
            </a:fld>
            <a:endParaRPr lang="en-US"/>
          </a:p>
        </p:txBody>
      </p:sp>
    </p:spTree>
    <p:extLst>
      <p:ext uri="{BB962C8B-B14F-4D97-AF65-F5344CB8AC3E}">
        <p14:creationId xmlns:p14="http://schemas.microsoft.com/office/powerpoint/2010/main" val="325595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22</a:t>
            </a:fld>
            <a:endParaRPr lang="en-US"/>
          </a:p>
        </p:txBody>
      </p:sp>
    </p:spTree>
    <p:extLst>
      <p:ext uri="{BB962C8B-B14F-4D97-AF65-F5344CB8AC3E}">
        <p14:creationId xmlns:p14="http://schemas.microsoft.com/office/powerpoint/2010/main" val="375824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solidFill>
                  <a:schemeClr val="tx1"/>
                </a:solidFill>
              </a:rPr>
              <a:t>Unique structure of St. Louis county and city courts</a:t>
            </a:r>
          </a:p>
          <a:p>
            <a:pPr marL="641600" lvl="1" indent="-174982">
              <a:buFont typeface="Arial" panose="020B0604020202020204" pitchFamily="34" charset="0"/>
              <a:buChar char="•"/>
            </a:pPr>
            <a:r>
              <a:rPr lang="en-US" dirty="0">
                <a:solidFill>
                  <a:schemeClr val="tx1"/>
                </a:solidFill>
              </a:rPr>
              <a:t>Circuit courts act as primary trial courts</a:t>
            </a:r>
          </a:p>
          <a:p>
            <a:pPr marL="1108219" lvl="2" indent="-174982">
              <a:buFont typeface="Arial" panose="020B0604020202020204" pitchFamily="34" charset="0"/>
              <a:buChar char="•"/>
            </a:pPr>
            <a:r>
              <a:rPr lang="en-US" dirty="0">
                <a:solidFill>
                  <a:schemeClr val="tx1"/>
                </a:solidFill>
              </a:rPr>
              <a:t>Hear misdemeanors, felonies, and civil matters with divisions for general, juvenile, drug, court, traffic etc.</a:t>
            </a:r>
          </a:p>
          <a:p>
            <a:pPr marL="1108219" lvl="2" indent="-174982">
              <a:buFont typeface="Arial" panose="020B0604020202020204" pitchFamily="34" charset="0"/>
              <a:buChar char="•"/>
            </a:pPr>
            <a:r>
              <a:rPr lang="en-US" dirty="0">
                <a:solidFill>
                  <a:schemeClr val="tx1"/>
                </a:solidFill>
              </a:rPr>
              <a:t>Some circuits consist of a single county courthouse (e.g., St. Louis city) and some include multiple county courts</a:t>
            </a:r>
          </a:p>
          <a:p>
            <a:pPr marL="641600" lvl="1" indent="-174982">
              <a:buFont typeface="Arial" panose="020B0604020202020204" pitchFamily="34" charset="0"/>
              <a:buChar char="•"/>
            </a:pPr>
            <a:r>
              <a:rPr lang="en-US" dirty="0">
                <a:solidFill>
                  <a:schemeClr val="tx1"/>
                </a:solidFill>
              </a:rPr>
              <a:t>Municipal courts are special divisions of circuit courts and are subject to local rules </a:t>
            </a:r>
          </a:p>
          <a:p>
            <a:pPr marL="1108219" lvl="2" indent="-174982">
              <a:buFont typeface="Arial" panose="020B0604020202020204" pitchFamily="34" charset="0"/>
              <a:buChar char="•"/>
            </a:pPr>
            <a:r>
              <a:rPr lang="en-US" dirty="0">
                <a:solidFill>
                  <a:schemeClr val="tx1"/>
                </a:solidFill>
              </a:rPr>
              <a:t>Primarily hear traffic and city ordinance violations</a:t>
            </a:r>
          </a:p>
          <a:p>
            <a:pPr marL="1108219" lvl="2" indent="-174982">
              <a:buFont typeface="Arial" panose="020B0604020202020204" pitchFamily="34" charset="0"/>
              <a:buChar char="•"/>
            </a:pPr>
            <a:r>
              <a:rPr lang="en-US" dirty="0">
                <a:solidFill>
                  <a:schemeClr val="tx1"/>
                </a:solidFill>
              </a:rPr>
              <a:t>Sentencing process varies widely</a:t>
            </a:r>
            <a:endParaRPr lang="en-US" dirty="0"/>
          </a:p>
          <a:p>
            <a:endParaRPr lang="en-US" dirty="0"/>
          </a:p>
        </p:txBody>
      </p:sp>
      <p:sp>
        <p:nvSpPr>
          <p:cNvPr id="4" name="Slide Number Placeholder 3"/>
          <p:cNvSpPr>
            <a:spLocks noGrp="1"/>
          </p:cNvSpPr>
          <p:nvPr>
            <p:ph type="sldNum" sz="quarter" idx="5"/>
          </p:nvPr>
        </p:nvSpPr>
        <p:spPr/>
        <p:txBody>
          <a:bodyPr/>
          <a:lstStyle/>
          <a:p>
            <a:fld id="{C860190F-F7A6-224E-8DCD-4901B7409D7F}" type="slidenum">
              <a:rPr lang="en-US" smtClean="0"/>
              <a:t>2</a:t>
            </a:fld>
            <a:endParaRPr lang="en-US"/>
          </a:p>
        </p:txBody>
      </p:sp>
    </p:spTree>
    <p:extLst>
      <p:ext uri="{BB962C8B-B14F-4D97-AF65-F5344CB8AC3E}">
        <p14:creationId xmlns:p14="http://schemas.microsoft.com/office/powerpoint/2010/main" val="3338939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23</a:t>
            </a:fld>
            <a:endParaRPr lang="en-US"/>
          </a:p>
        </p:txBody>
      </p:sp>
    </p:spTree>
    <p:extLst>
      <p:ext uri="{BB962C8B-B14F-4D97-AF65-F5344CB8AC3E}">
        <p14:creationId xmlns:p14="http://schemas.microsoft.com/office/powerpoint/2010/main" val="2537590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0190F-F7A6-224E-8DCD-4901B7409D7F}" type="slidenum">
              <a:rPr lang="en-US" smtClean="0"/>
              <a:t>24</a:t>
            </a:fld>
            <a:endParaRPr lang="en-US"/>
          </a:p>
        </p:txBody>
      </p:sp>
    </p:spTree>
    <p:extLst>
      <p:ext uri="{BB962C8B-B14F-4D97-AF65-F5344CB8AC3E}">
        <p14:creationId xmlns:p14="http://schemas.microsoft.com/office/powerpoint/2010/main" val="9816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0190F-F7A6-224E-8DCD-4901B7409D7F}" type="slidenum">
              <a:rPr lang="en-US" smtClean="0"/>
              <a:t>3</a:t>
            </a:fld>
            <a:endParaRPr lang="en-US"/>
          </a:p>
        </p:txBody>
      </p:sp>
    </p:spTree>
    <p:extLst>
      <p:ext uri="{BB962C8B-B14F-4D97-AF65-F5344CB8AC3E}">
        <p14:creationId xmlns:p14="http://schemas.microsoft.com/office/powerpoint/2010/main" val="69525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state of Missouri has the fourth highest number of municipalities of all fifty states and the District of Columbia, with 944 different municipalities. Missouri is preceded by Illinois, Texas, and Pennsylvania (each with more than 1,000 municipalities), suggesting that this phenomenon is not geographically unique. In comparison, the average number of municipalities possessed by each state or the District of Columbia is 382 (United States Census Bureau, 2017). </a:t>
            </a:r>
          </a:p>
          <a:p>
            <a:endParaRPr lang="en-US" b="1" dirty="0"/>
          </a:p>
          <a:p>
            <a:r>
              <a:rPr lang="en-US" b="1" dirty="0"/>
              <a:t>Disparity index</a:t>
            </a:r>
            <a:r>
              <a:rPr lang="en-US" dirty="0"/>
              <a:t> = (proportion of stops / proportion of population). A value of 1 represents no disparity; values greater than 1 indicate over-representation, values less than 1 indicate under-representation.</a:t>
            </a:r>
          </a:p>
        </p:txBody>
      </p:sp>
      <p:sp>
        <p:nvSpPr>
          <p:cNvPr id="4" name="Slide Number Placeholder 3"/>
          <p:cNvSpPr>
            <a:spLocks noGrp="1"/>
          </p:cNvSpPr>
          <p:nvPr>
            <p:ph type="sldNum" sz="quarter" idx="10"/>
          </p:nvPr>
        </p:nvSpPr>
        <p:spPr/>
        <p:txBody>
          <a:bodyPr/>
          <a:lstStyle/>
          <a:p>
            <a:fld id="{C860190F-F7A6-224E-8DCD-4901B7409D7F}" type="slidenum">
              <a:rPr lang="en-US" smtClean="0"/>
              <a:t>4</a:t>
            </a:fld>
            <a:endParaRPr lang="en-US"/>
          </a:p>
        </p:txBody>
      </p:sp>
    </p:spTree>
    <p:extLst>
      <p:ext uri="{BB962C8B-B14F-4D97-AF65-F5344CB8AC3E}">
        <p14:creationId xmlns:p14="http://schemas.microsoft.com/office/powerpoint/2010/main" val="35848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Figure 2 illustrates the parochial structure of St. Louis County. The route marked on the map in blue shows a typical driving route from the Ferguson region to the county seat in Clayton. On the route, one passes through six communities, all with an independent police department and court, and an unincorporated area in a span of 5.48 miles. The drive would take approximately nineteen minutes by car and 80 minutes by bus. Limited public transportation in the region makes driving the preferred mode of conveyance. </a:t>
            </a:r>
          </a:p>
        </p:txBody>
      </p:sp>
      <p:sp>
        <p:nvSpPr>
          <p:cNvPr id="4" name="Slide Number Placeholder 3"/>
          <p:cNvSpPr>
            <a:spLocks noGrp="1"/>
          </p:cNvSpPr>
          <p:nvPr>
            <p:ph type="sldNum" sz="quarter" idx="5"/>
          </p:nvPr>
        </p:nvSpPr>
        <p:spPr/>
        <p:txBody>
          <a:bodyPr/>
          <a:lstStyle/>
          <a:p>
            <a:fld id="{C860190F-F7A6-224E-8DCD-4901B7409D7F}" type="slidenum">
              <a:rPr lang="en-US" smtClean="0"/>
              <a:t>5</a:t>
            </a:fld>
            <a:endParaRPr lang="en-US"/>
          </a:p>
        </p:txBody>
      </p:sp>
    </p:spTree>
    <p:extLst>
      <p:ext uri="{BB962C8B-B14F-4D97-AF65-F5344CB8AC3E}">
        <p14:creationId xmlns:p14="http://schemas.microsoft.com/office/powerpoint/2010/main" val="272664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7</a:t>
            </a:fld>
            <a:endParaRPr lang="en-US"/>
          </a:p>
        </p:txBody>
      </p:sp>
    </p:spTree>
    <p:extLst>
      <p:ext uri="{BB962C8B-B14F-4D97-AF65-F5344CB8AC3E}">
        <p14:creationId xmlns:p14="http://schemas.microsoft.com/office/powerpoint/2010/main" val="372883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10</a:t>
            </a:fld>
            <a:endParaRPr lang="en-US"/>
          </a:p>
        </p:txBody>
      </p:sp>
    </p:spTree>
    <p:extLst>
      <p:ext uri="{BB962C8B-B14F-4D97-AF65-F5344CB8AC3E}">
        <p14:creationId xmlns:p14="http://schemas.microsoft.com/office/powerpoint/2010/main" val="3149756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11</a:t>
            </a:fld>
            <a:endParaRPr lang="en-US"/>
          </a:p>
        </p:txBody>
      </p:sp>
    </p:spTree>
    <p:extLst>
      <p:ext uri="{BB962C8B-B14F-4D97-AF65-F5344CB8AC3E}">
        <p14:creationId xmlns:p14="http://schemas.microsoft.com/office/powerpoint/2010/main" val="269025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0190F-F7A6-224E-8DCD-4901B7409D7F}" type="slidenum">
              <a:rPr lang="en-US" smtClean="0"/>
              <a:t>12</a:t>
            </a:fld>
            <a:endParaRPr lang="en-US"/>
          </a:p>
        </p:txBody>
      </p:sp>
    </p:spTree>
    <p:extLst>
      <p:ext uri="{BB962C8B-B14F-4D97-AF65-F5344CB8AC3E}">
        <p14:creationId xmlns:p14="http://schemas.microsoft.com/office/powerpoint/2010/main" val="151879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9EBBA-996F-894A-B54A-D6246ED52CEA}" type="datetimeFigureOut">
              <a:rPr lang="en-US" smtClean="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056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52C72-DE31-F449-A4ED-4C594FD91407}" type="datetimeFigureOut">
              <a:rPr lang="en-US" smtClean="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57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794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DED8F-4448-4F80-A6F5-10F7554BD7CD}"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1608777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DED8F-4448-4F80-A6F5-10F7554BD7CD}"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133821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2DED8F-4448-4F80-A6F5-10F7554BD7CD}"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50933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DED8F-4448-4F80-A6F5-10F7554BD7CD}"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58276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DED8F-4448-4F80-A6F5-10F7554BD7CD}"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81462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DED8F-4448-4F80-A6F5-10F7554BD7CD}"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221982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DED8F-4448-4F80-A6F5-10F7554BD7CD}"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2319486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42DED8F-4448-4F80-A6F5-10F7554BD7CD}"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313136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A1323-8D79-1946-B0D7-40001CF92E9D}" type="datetimeFigureOut">
              <a:rPr lang="en-US" smtClean="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174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42DED8F-4448-4F80-A6F5-10F7554BD7CD}"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2886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DED8F-4448-4F80-A6F5-10F7554BD7CD}"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320453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DED8F-4448-4F80-A6F5-10F7554BD7CD}"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9144-A6C0-4FAA-AE4E-66EB02CBCF2E}" type="slidenum">
              <a:rPr lang="en-US" smtClean="0"/>
              <a:t>‹#›</a:t>
            </a:fld>
            <a:endParaRPr lang="en-US"/>
          </a:p>
        </p:txBody>
      </p:sp>
    </p:spTree>
    <p:extLst>
      <p:ext uri="{BB962C8B-B14F-4D97-AF65-F5344CB8AC3E}">
        <p14:creationId xmlns:p14="http://schemas.microsoft.com/office/powerpoint/2010/main" val="384132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03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302355-E14B-8545-A8F8-0FE83CC9D524}" type="datetimeFigureOut">
              <a:rPr lang="en-US" smtClean="0"/>
              <a:pPr/>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B482E8-6E0E-1B4F-B1FD-C69DB9E858D9}" type="datetimeFigureOut">
              <a:rPr lang="en-US" smtClean="0"/>
              <a:pPr/>
              <a:t>11/14/2021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8961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A34C8-038E-2045-AF43-DF7DBB8E0E9E}" type="datetimeFigureOut">
              <a:rPr lang="en-US" smtClean="0"/>
              <a:pPr/>
              <a:t>11/14/2021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20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651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6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26480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encilGrayscale/>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11/14/2021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95597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2DED8F-4448-4F80-A6F5-10F7554BD7CD}" type="datetimeFigureOut">
              <a:rPr lang="en-US" smtClean="0"/>
              <a:t>11/14/2021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749144-A6C0-4FAA-AE4E-66EB02CBCF2E}" type="slidenum">
              <a:rPr lang="en-US" smtClean="0"/>
              <a:t>‹#›</a:t>
            </a:fld>
            <a:endParaRPr lang="en-US"/>
          </a:p>
        </p:txBody>
      </p:sp>
    </p:spTree>
    <p:extLst>
      <p:ext uri="{BB962C8B-B14F-4D97-AF65-F5344CB8AC3E}">
        <p14:creationId xmlns:p14="http://schemas.microsoft.com/office/powerpoint/2010/main" val="12404100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1wqtxts1xzle7.cloudfront.net/54711916/Monetary_Sanctions_Legal_Review__-_Final-with-cover-page-v2.pdf?Expires=1636937418&amp;Signature=Y9Uq0hgQ-aW48f2mphRczNBG6P3IhxmW2RjHP3c2XsZrIpQU3k5QC8yOpP3~J29UQkvvK4eWGCktllvrj-ghMh5-5QZsIscuafK21-Nd8Py-z1P7p8We1xfrI9Iz7djFv43zI9zJxOEqG9MDByC4kp30nyEuJN6earfoALS59j~bstoP1doMX9OFriiHA4Dc2k3NE3-T2X4mYroroYIFowU-7Sc-yTBw4Hb4m7Dm~4Fr90h5J12m~ahuZmN6pJ4KEhwxIheXG0G4RU4hUeVcT98Og7BiU2ZM5y9fSyn5vlJfRCt1PnkP~bVS7PYB1Tc95szf~aIeRfo6WH~IgpsRug__&amp;Key-Pair-Id=APKAJLOHF5GGSLRBV4ZA"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d1wqtxts1xzle7.cloudfront.net/54711916/Monetary_Sanctions_Legal_Review__-_Final-with-cover-page-v2.pdf?Expires=1636937418&amp;Signature=Y9Uq0hgQ-aW48f2mphRczNBG6P3IhxmW2RjHP3c2XsZrIpQU3k5QC8yOpP3~J29UQkvvK4eWGCktllvrj-ghMh5-5QZsIscuafK21-Nd8Py-z1P7p8We1xfrI9Iz7djFv43zI9zJxOEqG9MDByC4kp30nyEuJN6earfoALS59j~bstoP1doMX9OFriiHA4Dc2k3NE3-T2X4mYroroYIFowU-7Sc-yTBw4Hb4m7Dm~4Fr90h5J12m~ahuZmN6pJ4KEhwxIheXG0G4RU4hUeVcT98Og7BiU2ZM5y9fSyn5vlJfRCt1PnkP~bVS7PYB1Tc95szf~aIeRfo6WH~IgpsRug__&amp;Key-Pair-Id=APKAJLOHF5GGSLRBV4ZA"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datacollaborativeforjustice.org/work/communities/warrant-arrests-in-the-city-of-st-louis-2002-2019/" TargetMode="External"/><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ccjls.scholasticahq.com/api/v1/articles/9907-changes-in-enforcement-of-low-level-and-felony-offenses-post-ferguson-an-analysis-of-arrests-in-st-louis-missouri.pdf" TargetMode="External"/><Relationship Id="rId5" Type="http://schemas.openxmlformats.org/officeDocument/2006/relationships/hyperlink" Target="https://escholarship.org/uc/item/64t2w833" TargetMode="External"/><Relationship Id="rId4" Type="http://schemas.openxmlformats.org/officeDocument/2006/relationships/hyperlink" Target="https://datacollaborativeforjustice.org/wp-content/uploads/2021/08/PEW_JAIL_REPORT_Final_St.LouisCounty1.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ussellsage.org/publications/pound-fles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datacollaborativeforjustice.org/wp-content/uploads/2020/07/Corrected.Trends-in-enforcement.7.10.2020.pdf"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datacollaborativeforjustice.org/work/communities/warrant-arrests-in-the-city-of-st-louis-2002-2019/"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datacollaborativeforjustice.org/work/communities/warrant-arrests-in-the-city-of-st-louis-2002-2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96" y="379180"/>
            <a:ext cx="11424862" cy="2457450"/>
          </a:xfrm>
        </p:spPr>
        <p:txBody>
          <a:bodyPr>
            <a:noAutofit/>
          </a:bodyPr>
          <a:lstStyle/>
          <a:p>
            <a:r>
              <a:rPr lang="en-US" sz="4400" b="1" dirty="0" smtClean="0">
                <a:solidFill>
                  <a:schemeClr val="accent5">
                    <a:lumMod val="50000"/>
                  </a:schemeClr>
                </a:solidFill>
              </a:rPr>
              <a:t>Misdemeanor Justice in Missouri: The Role of Reform Post-Ferguson </a:t>
            </a:r>
            <a:endParaRPr lang="en-US" sz="4400" b="1" dirty="0">
              <a:solidFill>
                <a:schemeClr val="accent5">
                  <a:lumMod val="50000"/>
                </a:schemeClr>
              </a:solidFill>
            </a:endParaRPr>
          </a:p>
        </p:txBody>
      </p:sp>
      <p:sp>
        <p:nvSpPr>
          <p:cNvPr id="3" name="Subtitle 2"/>
          <p:cNvSpPr>
            <a:spLocks noGrp="1"/>
          </p:cNvSpPr>
          <p:nvPr>
            <p:ph type="subTitle" idx="1"/>
          </p:nvPr>
        </p:nvSpPr>
        <p:spPr>
          <a:xfrm>
            <a:off x="626724" y="3371851"/>
            <a:ext cx="10346076" cy="1272709"/>
          </a:xfrm>
        </p:spPr>
        <p:txBody>
          <a:bodyPr>
            <a:normAutofit fontScale="92500" lnSpcReduction="20000"/>
          </a:bodyPr>
          <a:lstStyle/>
          <a:p>
            <a:r>
              <a:rPr lang="en-US" sz="3600" dirty="0" smtClean="0">
                <a:solidFill>
                  <a:schemeClr val="accent5">
                    <a:lumMod val="50000"/>
                  </a:schemeClr>
                </a:solidFill>
              </a:rPr>
              <a:t>Beth M. </a:t>
            </a:r>
            <a:r>
              <a:rPr lang="en-US" sz="3600" dirty="0">
                <a:solidFill>
                  <a:schemeClr val="accent5">
                    <a:lumMod val="50000"/>
                  </a:schemeClr>
                </a:solidFill>
              </a:rPr>
              <a:t>Huebner </a:t>
            </a:r>
          </a:p>
          <a:p>
            <a:r>
              <a:rPr lang="en-US" sz="3600" dirty="0">
                <a:solidFill>
                  <a:schemeClr val="accent5">
                    <a:lumMod val="50000"/>
                  </a:schemeClr>
                </a:solidFill>
              </a:rPr>
              <a:t>University of Missouri-St. Louis</a:t>
            </a:r>
          </a:p>
          <a:p>
            <a:r>
              <a:rPr lang="en-US" dirty="0" smtClean="0"/>
              <a:t> </a:t>
            </a:r>
            <a:endParaRPr lang="en-US" dirty="0"/>
          </a:p>
        </p:txBody>
      </p:sp>
      <p:sp>
        <p:nvSpPr>
          <p:cNvPr id="4" name="TextBox 3"/>
          <p:cNvSpPr txBox="1"/>
          <p:nvPr/>
        </p:nvSpPr>
        <p:spPr>
          <a:xfrm>
            <a:off x="626724" y="4953000"/>
            <a:ext cx="9462498" cy="1754326"/>
          </a:xfrm>
          <a:prstGeom prst="rect">
            <a:avLst/>
          </a:prstGeom>
          <a:noFill/>
        </p:spPr>
        <p:txBody>
          <a:bodyPr wrap="square" rtlCol="0">
            <a:spAutoFit/>
          </a:bodyPr>
          <a:lstStyle/>
          <a:p>
            <a:r>
              <a:rPr lang="en-US" b="1" dirty="0">
                <a:solidFill>
                  <a:srgbClr val="002060"/>
                </a:solidFill>
                <a:latin typeface="Calibri" panose="020F0502020204030204"/>
              </a:rPr>
              <a:t>Acknowledgments. This research was funded by a grant to the University of Washington from Arnold Ventures (</a:t>
            </a:r>
            <a:r>
              <a:rPr lang="en-US" b="1" dirty="0" err="1">
                <a:solidFill>
                  <a:srgbClr val="002060"/>
                </a:solidFill>
                <a:latin typeface="Calibri" panose="020F0502020204030204"/>
              </a:rPr>
              <a:t>Alexes</a:t>
            </a:r>
            <a:r>
              <a:rPr lang="en-US" b="1" dirty="0">
                <a:solidFill>
                  <a:srgbClr val="002060"/>
                </a:solidFill>
                <a:latin typeface="Calibri" panose="020F0502020204030204"/>
              </a:rPr>
              <a:t> Harris, PI). Partial support for this research came from a Eunice Kennedy Shriver National Institute of Child Health and Human Development research infrastructure grant, P2C HD042828, to the Center for Studies in Demography &amp; Ecology at the University of Washington. </a:t>
            </a:r>
            <a:r>
              <a:rPr lang="en-US" b="1" dirty="0" smtClean="0">
                <a:solidFill>
                  <a:srgbClr val="002060"/>
                </a:solidFill>
                <a:latin typeface="Calibri" panose="020F0502020204030204"/>
              </a:rPr>
              <a:t> This work was also supported by the Data Collaborative for Justice at John Jay College. </a:t>
            </a:r>
            <a:endParaRPr lang="en-US" b="1" dirty="0">
              <a:solidFill>
                <a:srgbClr val="002060"/>
              </a:solidFill>
              <a:latin typeface="Calibri" panose="020F0502020204030204"/>
            </a:endParaRPr>
          </a:p>
        </p:txBody>
      </p:sp>
      <p:pic>
        <p:nvPicPr>
          <p:cNvPr id="5" name="Picture 4" descr="A drawing of a cartoon character&#10;&#10;Description automatically generated">
            <a:extLst>
              <a:ext uri="{FF2B5EF4-FFF2-40B4-BE49-F238E27FC236}">
                <a16:creationId xmlns:a16="http://schemas.microsoft.com/office/drawing/2014/main" id="{B1C1E58E-81D2-F54E-8DC3-3601663828C1}"/>
              </a:ext>
            </a:extLst>
          </p:cNvPr>
          <p:cNvPicPr>
            <a:picLocks noChangeAspect="1"/>
          </p:cNvPicPr>
          <p:nvPr/>
        </p:nvPicPr>
        <p:blipFill>
          <a:blip r:embed="rId4"/>
          <a:stretch>
            <a:fillRect/>
          </a:stretch>
        </p:blipFill>
        <p:spPr>
          <a:xfrm>
            <a:off x="10196635" y="5933435"/>
            <a:ext cx="1763025" cy="805333"/>
          </a:xfrm>
          <a:prstGeom prst="rect">
            <a:avLst/>
          </a:prstGeom>
        </p:spPr>
      </p:pic>
    </p:spTree>
    <p:extLst>
      <p:ext uri="{BB962C8B-B14F-4D97-AF65-F5344CB8AC3E}">
        <p14:creationId xmlns:p14="http://schemas.microsoft.com/office/powerpoint/2010/main" val="340026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5C9F-213E-D048-8D23-F31933DACCBD}"/>
              </a:ext>
            </a:extLst>
          </p:cNvPr>
          <p:cNvSpPr>
            <a:spLocks noGrp="1"/>
          </p:cNvSpPr>
          <p:nvPr>
            <p:ph type="title"/>
          </p:nvPr>
        </p:nvSpPr>
        <p:spPr/>
        <p:txBody>
          <a:bodyPr/>
          <a:lstStyle/>
          <a:p>
            <a:r>
              <a:rPr lang="en-US" b="1" dirty="0"/>
              <a:t>The Current Study</a:t>
            </a:r>
          </a:p>
        </p:txBody>
      </p:sp>
      <p:sp>
        <p:nvSpPr>
          <p:cNvPr id="3" name="Content Placeholder 2">
            <a:extLst>
              <a:ext uri="{FF2B5EF4-FFF2-40B4-BE49-F238E27FC236}">
                <a16:creationId xmlns:a16="http://schemas.microsoft.com/office/drawing/2014/main" id="{DEA2E69F-4048-0546-9591-E92617112989}"/>
              </a:ext>
            </a:extLst>
          </p:cNvPr>
          <p:cNvSpPr>
            <a:spLocks noGrp="1"/>
          </p:cNvSpPr>
          <p:nvPr>
            <p:ph idx="1"/>
          </p:nvPr>
        </p:nvSpPr>
        <p:spPr>
          <a:xfrm>
            <a:off x="677334" y="1457739"/>
            <a:ext cx="8596668" cy="4583623"/>
          </a:xfrm>
        </p:spPr>
        <p:txBody>
          <a:bodyPr>
            <a:normAutofit/>
          </a:bodyPr>
          <a:lstStyle/>
          <a:p>
            <a:r>
              <a:rPr lang="en-US" dirty="0" smtClean="0">
                <a:solidFill>
                  <a:schemeClr val="tx1"/>
                </a:solidFill>
              </a:rPr>
              <a:t>How has </a:t>
            </a:r>
            <a:r>
              <a:rPr lang="en-US" dirty="0" smtClean="0"/>
              <a:t>misdemeanor justice changed in the </a:t>
            </a:r>
            <a:r>
              <a:rPr lang="en-US" dirty="0" smtClean="0">
                <a:solidFill>
                  <a:schemeClr val="tx1"/>
                </a:solidFill>
              </a:rPr>
              <a:t>St</a:t>
            </a:r>
            <a:r>
              <a:rPr lang="en-US" dirty="0">
                <a:solidFill>
                  <a:schemeClr val="tx1"/>
                </a:solidFill>
              </a:rPr>
              <a:t>. Louis Region </a:t>
            </a:r>
            <a:r>
              <a:rPr lang="en-US" dirty="0" smtClean="0">
                <a:solidFill>
                  <a:schemeClr val="tx1"/>
                </a:solidFill>
              </a:rPr>
              <a:t>post-Ferguson reforms?</a:t>
            </a: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75151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5C9F-213E-D048-8D23-F31933DACCBD}"/>
              </a:ext>
            </a:extLst>
          </p:cNvPr>
          <p:cNvSpPr>
            <a:spLocks noGrp="1"/>
          </p:cNvSpPr>
          <p:nvPr>
            <p:ph type="title"/>
          </p:nvPr>
        </p:nvSpPr>
        <p:spPr>
          <a:xfrm>
            <a:off x="951216" y="132176"/>
            <a:ext cx="10515600" cy="1325563"/>
          </a:xfrm>
        </p:spPr>
        <p:txBody>
          <a:bodyPr/>
          <a:lstStyle/>
          <a:p>
            <a:r>
              <a:rPr lang="en-US" b="1" dirty="0" smtClean="0"/>
              <a:t>Multi-State Study of Monetary Sanctions </a:t>
            </a:r>
            <a:endParaRPr lang="en-US" b="1" dirty="0"/>
          </a:p>
        </p:txBody>
      </p:sp>
      <p:sp>
        <p:nvSpPr>
          <p:cNvPr id="3" name="Content Placeholder 2">
            <a:extLst>
              <a:ext uri="{FF2B5EF4-FFF2-40B4-BE49-F238E27FC236}">
                <a16:creationId xmlns:a16="http://schemas.microsoft.com/office/drawing/2014/main" id="{DEA2E69F-4048-0546-9591-E92617112989}"/>
              </a:ext>
            </a:extLst>
          </p:cNvPr>
          <p:cNvSpPr>
            <a:spLocks noGrp="1"/>
          </p:cNvSpPr>
          <p:nvPr>
            <p:ph idx="1"/>
          </p:nvPr>
        </p:nvSpPr>
        <p:spPr>
          <a:xfrm>
            <a:off x="677334" y="1457739"/>
            <a:ext cx="8596668" cy="4583623"/>
          </a:xfrm>
        </p:spPr>
        <p:txBody>
          <a:bodyPr>
            <a:normAutofit fontScale="92500" lnSpcReduction="20000"/>
          </a:bodyPr>
          <a:lstStyle/>
          <a:p>
            <a:pPr lvl="1"/>
            <a:r>
              <a:rPr lang="en-US" dirty="0" smtClean="0"/>
              <a:t>Funding from the Arnold Ventures  </a:t>
            </a:r>
          </a:p>
          <a:p>
            <a:pPr lvl="1"/>
            <a:r>
              <a:rPr lang="en-US" dirty="0" smtClean="0"/>
              <a:t>Sites include (research leaders): California (Bryan Sykes), Georgia (Sarah Shannon), Illinois (Mary Pattillo), Missouri, Minnesota (Chris Uggen), New York (Karin Martin), Texas (Becky Pettit), Washington  </a:t>
            </a:r>
          </a:p>
          <a:p>
            <a:pPr lvl="1"/>
            <a:r>
              <a:rPr lang="en-US" dirty="0" smtClean="0"/>
              <a:t>PI – </a:t>
            </a:r>
            <a:r>
              <a:rPr lang="en-US" dirty="0" err="1" smtClean="0"/>
              <a:t>Alexes</a:t>
            </a:r>
            <a:r>
              <a:rPr lang="en-US" dirty="0" smtClean="0"/>
              <a:t> Harris </a:t>
            </a:r>
          </a:p>
          <a:p>
            <a:r>
              <a:rPr lang="en-US" dirty="0" smtClean="0"/>
              <a:t>Phase I – Legal Review (2015) </a:t>
            </a:r>
          </a:p>
          <a:p>
            <a:r>
              <a:rPr lang="en-US" dirty="0" smtClean="0"/>
              <a:t>Phase II – Qualitative Research with Individuals with Legal Debt and Stakeholders  (2016 and 2017) </a:t>
            </a:r>
          </a:p>
          <a:p>
            <a:pPr lvl="1"/>
            <a:r>
              <a:rPr lang="en-US" dirty="0" smtClean="0"/>
              <a:t>96 individuals with legal debt in three locations </a:t>
            </a:r>
          </a:p>
          <a:p>
            <a:pPr lvl="1"/>
            <a:r>
              <a:rPr lang="en-US" dirty="0" smtClean="0"/>
              <a:t>49 local stakeholders (probation, parole, judges, defenders, prosecutors) </a:t>
            </a:r>
          </a:p>
          <a:p>
            <a:r>
              <a:rPr lang="en-US" dirty="0" smtClean="0"/>
              <a:t>Phase III – Court Ethnographies – 200 hours (2017) </a:t>
            </a:r>
          </a:p>
          <a:p>
            <a:r>
              <a:rPr lang="en-US" dirty="0" smtClean="0"/>
              <a:t>Phase IV – Official Data  (2018) </a:t>
            </a:r>
          </a:p>
          <a:p>
            <a:endParaRPr lang="en-US" dirty="0">
              <a:solidFill>
                <a:schemeClr val="tx1"/>
              </a:solidFill>
            </a:endParaRPr>
          </a:p>
        </p:txBody>
      </p:sp>
    </p:spTree>
    <p:extLst>
      <p:ext uri="{BB962C8B-B14F-4D97-AF65-F5344CB8AC3E}">
        <p14:creationId xmlns:p14="http://schemas.microsoft.com/office/powerpoint/2010/main" val="253245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48138547"/>
              </p:ext>
            </p:extLst>
          </p:nvPr>
        </p:nvGraphicFramePr>
        <p:xfrm>
          <a:off x="2133601" y="304801"/>
          <a:ext cx="8229599" cy="6172196"/>
        </p:xfrm>
        <a:graphic>
          <a:graphicData uri="http://schemas.openxmlformats.org/drawingml/2006/table">
            <a:tbl>
              <a:tblPr firstRow="1" firstCol="1" bandRow="1">
                <a:tableStyleId>{5C22544A-7EE6-4342-B048-85BDC9FD1C3A}</a:tableStyleId>
              </a:tblPr>
              <a:tblGrid>
                <a:gridCol w="3186972">
                  <a:extLst>
                    <a:ext uri="{9D8B030D-6E8A-4147-A177-3AD203B41FA5}">
                      <a16:colId xmlns:a16="http://schemas.microsoft.com/office/drawing/2014/main" val="20000"/>
                    </a:ext>
                  </a:extLst>
                </a:gridCol>
                <a:gridCol w="3186972">
                  <a:extLst>
                    <a:ext uri="{9D8B030D-6E8A-4147-A177-3AD203B41FA5}">
                      <a16:colId xmlns:a16="http://schemas.microsoft.com/office/drawing/2014/main" val="20001"/>
                    </a:ext>
                  </a:extLst>
                </a:gridCol>
                <a:gridCol w="1855655">
                  <a:extLst>
                    <a:ext uri="{9D8B030D-6E8A-4147-A177-3AD203B41FA5}">
                      <a16:colId xmlns:a16="http://schemas.microsoft.com/office/drawing/2014/main" val="20002"/>
                    </a:ext>
                  </a:extLst>
                </a:gridCol>
              </a:tblGrid>
              <a:tr h="212834">
                <a:tc gridSpan="3">
                  <a:txBody>
                    <a:bodyPr/>
                    <a:lstStyle/>
                    <a:p>
                      <a:pPr marL="0" marR="0">
                        <a:lnSpc>
                          <a:spcPct val="115000"/>
                        </a:lnSpc>
                        <a:spcBef>
                          <a:spcPts val="0"/>
                        </a:spcBef>
                        <a:spcAft>
                          <a:spcPts val="0"/>
                        </a:spcAft>
                      </a:pPr>
                      <a:r>
                        <a:rPr lang="en-US" sz="1200" dirty="0" smtClean="0">
                          <a:effectLst/>
                        </a:rPr>
                        <a:t>Selected</a:t>
                      </a:r>
                      <a:r>
                        <a:rPr lang="en-US" sz="1200" baseline="0" dirty="0" smtClean="0">
                          <a:effectLst/>
                        </a:rPr>
                        <a:t> Missouri </a:t>
                      </a:r>
                      <a:r>
                        <a:rPr lang="en-US" sz="1200" dirty="0" smtClean="0">
                          <a:effectLst/>
                        </a:rPr>
                        <a:t>Court </a:t>
                      </a:r>
                      <a:r>
                        <a:rPr lang="en-US" sz="1200" dirty="0">
                          <a:effectLst/>
                        </a:rPr>
                        <a:t>Fees &amp; Surcharges Outlined in RSMO &amp; OSCA Court Rules</a:t>
                      </a:r>
                      <a:endParaRPr lang="en-US" sz="1200" dirty="0">
                        <a:effectLst/>
                        <a:latin typeface="Calibri"/>
                        <a:ea typeface="Calibri"/>
                        <a:cs typeface="Times New Roman"/>
                      </a:endParaRPr>
                    </a:p>
                  </a:txBody>
                  <a:tcPr marL="49353" marR="4935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834">
                <a:tc>
                  <a:txBody>
                    <a:bodyPr/>
                    <a:lstStyle/>
                    <a:p>
                      <a:pPr marL="0" marR="0" algn="ctr">
                        <a:lnSpc>
                          <a:spcPct val="115000"/>
                        </a:lnSpc>
                        <a:spcBef>
                          <a:spcPts val="0"/>
                        </a:spcBef>
                        <a:spcAft>
                          <a:spcPts val="0"/>
                        </a:spcAft>
                      </a:pPr>
                      <a:r>
                        <a:rPr lang="en-US" sz="1200" dirty="0">
                          <a:effectLst/>
                        </a:rPr>
                        <a:t>Surcharge or Court Fee</a:t>
                      </a:r>
                      <a:endParaRPr lang="en-US" sz="1200" dirty="0">
                        <a:effectLst/>
                        <a:latin typeface="Calibri"/>
                        <a:ea typeface="Calibri"/>
                        <a:cs typeface="Times New Roman"/>
                      </a:endParaRPr>
                    </a:p>
                  </a:txBody>
                  <a:tcPr marL="49353" marR="49353" marT="0" marB="0"/>
                </a:tc>
                <a:tc>
                  <a:txBody>
                    <a:bodyPr/>
                    <a:lstStyle/>
                    <a:p>
                      <a:pPr marL="0" marR="0" algn="ctr">
                        <a:lnSpc>
                          <a:spcPct val="115000"/>
                        </a:lnSpc>
                        <a:spcBef>
                          <a:spcPts val="0"/>
                        </a:spcBef>
                        <a:spcAft>
                          <a:spcPts val="0"/>
                        </a:spcAft>
                      </a:pPr>
                      <a:r>
                        <a:rPr lang="en-US" sz="1200">
                          <a:effectLst/>
                        </a:rPr>
                        <a:t>Amount/Application</a:t>
                      </a:r>
                      <a:endParaRPr lang="en-US" sz="1200">
                        <a:effectLst/>
                        <a:latin typeface="Calibri"/>
                        <a:ea typeface="Calibri"/>
                        <a:cs typeface="Times New Roman"/>
                      </a:endParaRPr>
                    </a:p>
                  </a:txBody>
                  <a:tcPr marL="49353" marR="49353" marT="0" marB="0" anchor="ctr"/>
                </a:tc>
                <a:tc>
                  <a:txBody>
                    <a:bodyPr/>
                    <a:lstStyle/>
                    <a:p>
                      <a:pPr marL="0" marR="0" algn="ctr">
                        <a:lnSpc>
                          <a:spcPct val="115000"/>
                        </a:lnSpc>
                        <a:spcBef>
                          <a:spcPts val="0"/>
                        </a:spcBef>
                        <a:spcAft>
                          <a:spcPts val="0"/>
                        </a:spcAft>
                      </a:pPr>
                      <a:r>
                        <a:rPr lang="en-US" sz="1200">
                          <a:effectLst/>
                        </a:rPr>
                        <a:t>Statute or Rule</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1"/>
                  </a:ext>
                </a:extLst>
              </a:tr>
              <a:tr h="212834">
                <a:tc>
                  <a:txBody>
                    <a:bodyPr/>
                    <a:lstStyle/>
                    <a:p>
                      <a:pPr marL="0" marR="0" algn="ctr">
                        <a:lnSpc>
                          <a:spcPct val="115000"/>
                        </a:lnSpc>
                        <a:spcBef>
                          <a:spcPts val="0"/>
                        </a:spcBef>
                        <a:spcAft>
                          <a:spcPts val="0"/>
                        </a:spcAft>
                      </a:pPr>
                      <a:r>
                        <a:rPr lang="en-US" sz="1200" dirty="0">
                          <a:effectLst/>
                        </a:rPr>
                        <a:t>Clerk fees</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(variable); Typically $50.00</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COR 21.01</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2"/>
                  </a:ext>
                </a:extLst>
              </a:tr>
              <a:tr h="212834">
                <a:tc>
                  <a:txBody>
                    <a:bodyPr/>
                    <a:lstStyle/>
                    <a:p>
                      <a:pPr marL="0" marR="0" algn="ctr">
                        <a:lnSpc>
                          <a:spcPct val="115000"/>
                        </a:lnSpc>
                        <a:spcBef>
                          <a:spcPts val="0"/>
                        </a:spcBef>
                        <a:spcAft>
                          <a:spcPts val="0"/>
                        </a:spcAft>
                      </a:pPr>
                      <a:r>
                        <a:rPr lang="en-US" sz="1200" dirty="0">
                          <a:effectLst/>
                        </a:rPr>
                        <a:t>Court Automation Fund fee</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$7.00</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COR 21.01</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3"/>
                  </a:ext>
                </a:extLst>
              </a:tr>
              <a:tr h="638503">
                <a:tc>
                  <a:txBody>
                    <a:bodyPr/>
                    <a:lstStyle/>
                    <a:p>
                      <a:pPr marL="0" marR="0" algn="ctr">
                        <a:lnSpc>
                          <a:spcPct val="115000"/>
                        </a:lnSpc>
                        <a:spcBef>
                          <a:spcPts val="0"/>
                        </a:spcBef>
                        <a:spcAft>
                          <a:spcPts val="0"/>
                        </a:spcAft>
                      </a:pPr>
                      <a:r>
                        <a:rPr lang="en-US" sz="1200" dirty="0">
                          <a:effectLst/>
                        </a:rPr>
                        <a:t>Crime Victims’ Compensation Fund surcharge</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$7.50 for all criminal cases and infractions</a:t>
                      </a:r>
                    </a:p>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RSMO 488.5339</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4"/>
                  </a:ext>
                </a:extLst>
              </a:tr>
              <a:tr h="425669">
                <a:tc>
                  <a:txBody>
                    <a:bodyPr/>
                    <a:lstStyle/>
                    <a:p>
                      <a:pPr marL="0" marR="0" algn="ctr">
                        <a:lnSpc>
                          <a:spcPct val="115000"/>
                        </a:lnSpc>
                        <a:spcBef>
                          <a:spcPts val="0"/>
                        </a:spcBef>
                        <a:spcAft>
                          <a:spcPts val="0"/>
                        </a:spcAft>
                      </a:pPr>
                      <a:r>
                        <a:rPr lang="en-US" sz="1200" dirty="0">
                          <a:effectLst/>
                        </a:rPr>
                        <a:t>Prosecuting Attorneys &amp; Circuit Attorney’s Retirement Fund</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$4.00 for all criminal cases and infractions</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RSMO 488.026</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5"/>
                  </a:ext>
                </a:extLst>
              </a:tr>
              <a:tr h="425669">
                <a:tc>
                  <a:txBody>
                    <a:bodyPr/>
                    <a:lstStyle/>
                    <a:p>
                      <a:pPr marL="0" marR="0" algn="ctr">
                        <a:lnSpc>
                          <a:spcPct val="115000"/>
                        </a:lnSpc>
                        <a:spcBef>
                          <a:spcPts val="0"/>
                        </a:spcBef>
                        <a:spcAft>
                          <a:spcPts val="0"/>
                        </a:spcAft>
                      </a:pPr>
                      <a:r>
                        <a:rPr lang="en-US" sz="1200" dirty="0">
                          <a:effectLst/>
                        </a:rPr>
                        <a:t>Peace Officer Standards and Training Fund (POST) surcharge</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$2.00 for all criminal cases and infractions</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RSMO 488.5336.1</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6"/>
                  </a:ext>
                </a:extLst>
              </a:tr>
              <a:tr h="425669">
                <a:tc>
                  <a:txBody>
                    <a:bodyPr/>
                    <a:lstStyle/>
                    <a:p>
                      <a:pPr marL="0" marR="0" algn="ctr">
                        <a:lnSpc>
                          <a:spcPct val="115000"/>
                        </a:lnSpc>
                        <a:spcBef>
                          <a:spcPts val="0"/>
                        </a:spcBef>
                        <a:spcAft>
                          <a:spcPts val="0"/>
                        </a:spcAft>
                      </a:pPr>
                      <a:r>
                        <a:rPr lang="en-US" sz="1200" dirty="0">
                          <a:effectLst/>
                        </a:rPr>
                        <a:t>Prosecuting Attorney Training Fund (PAT) surcharge</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$1.00 for all criminal cases and infractions</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RSMO 488.5017.1</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7"/>
                  </a:ext>
                </a:extLst>
              </a:tr>
              <a:tr h="212834">
                <a:tc rowSpan="3">
                  <a:txBody>
                    <a:bodyPr/>
                    <a:lstStyle/>
                    <a:p>
                      <a:pPr marL="0" marR="0" algn="ctr">
                        <a:lnSpc>
                          <a:spcPct val="115000"/>
                        </a:lnSpc>
                        <a:spcBef>
                          <a:spcPts val="0"/>
                        </a:spcBef>
                        <a:spcAft>
                          <a:spcPts val="0"/>
                        </a:spcAft>
                      </a:pPr>
                      <a:r>
                        <a:rPr lang="en-US" sz="1200" dirty="0">
                          <a:effectLst/>
                        </a:rPr>
                        <a:t>Sheriff’s fee</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$6.00 for infractions</a:t>
                      </a:r>
                      <a:endParaRPr lang="en-US" sz="1200">
                        <a:effectLst/>
                        <a:latin typeface="Calibri"/>
                        <a:ea typeface="Calibri"/>
                        <a:cs typeface="Times New Roman"/>
                      </a:endParaRPr>
                    </a:p>
                  </a:txBody>
                  <a:tcPr marL="49353" marR="49353" marT="0" marB="0" anchor="ctr"/>
                </a:tc>
                <a:tc rowSpan="3">
                  <a:txBody>
                    <a:bodyPr/>
                    <a:lstStyle/>
                    <a:p>
                      <a:pPr marL="0" marR="0">
                        <a:lnSpc>
                          <a:spcPct val="115000"/>
                        </a:lnSpc>
                        <a:spcBef>
                          <a:spcPts val="0"/>
                        </a:spcBef>
                        <a:spcAft>
                          <a:spcPts val="0"/>
                        </a:spcAft>
                      </a:pPr>
                      <a:r>
                        <a:rPr lang="en-US" sz="1200">
                          <a:effectLst/>
                        </a:rPr>
                        <a:t>RSMO 488.5320.1</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08"/>
                  </a:ext>
                </a:extLst>
              </a:tr>
              <a:tr h="212834">
                <a:tc vMerge="1">
                  <a:txBody>
                    <a:bodyPr/>
                    <a:lstStyle/>
                    <a:p>
                      <a:endParaRPr lang="en-US"/>
                    </a:p>
                  </a:txBody>
                  <a:tcPr/>
                </a:tc>
                <a:tc>
                  <a:txBody>
                    <a:bodyPr/>
                    <a:lstStyle/>
                    <a:p>
                      <a:pPr marL="0" marR="0">
                        <a:lnSpc>
                          <a:spcPct val="115000"/>
                        </a:lnSpc>
                        <a:spcBef>
                          <a:spcPts val="0"/>
                        </a:spcBef>
                        <a:spcAft>
                          <a:spcPts val="0"/>
                        </a:spcAft>
                      </a:pPr>
                      <a:r>
                        <a:rPr lang="en-US" sz="1200">
                          <a:effectLst/>
                        </a:rPr>
                        <a:t>$10.00 for misdemeanors</a:t>
                      </a:r>
                      <a:endParaRPr lang="en-US" sz="1200">
                        <a:effectLst/>
                        <a:latin typeface="Calibri"/>
                        <a:ea typeface="Calibri"/>
                        <a:cs typeface="Times New Roman"/>
                      </a:endParaRPr>
                    </a:p>
                  </a:txBody>
                  <a:tcPr marL="49353" marR="49353" marT="0" marB="0" anchor="ctr"/>
                </a:tc>
                <a:tc vMerge="1">
                  <a:txBody>
                    <a:bodyPr/>
                    <a:lstStyle/>
                    <a:p>
                      <a:endParaRPr lang="en-US"/>
                    </a:p>
                  </a:txBody>
                  <a:tcPr/>
                </a:tc>
                <a:extLst>
                  <a:ext uri="{0D108BD9-81ED-4DB2-BD59-A6C34878D82A}">
                    <a16:rowId xmlns:a16="http://schemas.microsoft.com/office/drawing/2014/main" val="10009"/>
                  </a:ext>
                </a:extLst>
              </a:tr>
              <a:tr h="212834">
                <a:tc vMerge="1">
                  <a:txBody>
                    <a:bodyPr/>
                    <a:lstStyle/>
                    <a:p>
                      <a:endParaRPr lang="en-US"/>
                    </a:p>
                  </a:txBody>
                  <a:tcPr/>
                </a:tc>
                <a:tc>
                  <a:txBody>
                    <a:bodyPr/>
                    <a:lstStyle/>
                    <a:p>
                      <a:pPr marL="0" marR="0">
                        <a:lnSpc>
                          <a:spcPct val="115000"/>
                        </a:lnSpc>
                        <a:spcBef>
                          <a:spcPts val="0"/>
                        </a:spcBef>
                        <a:spcAft>
                          <a:spcPts val="0"/>
                        </a:spcAft>
                      </a:pPr>
                      <a:r>
                        <a:rPr lang="en-US" sz="1200" dirty="0">
                          <a:effectLst/>
                        </a:rPr>
                        <a:t>$75.00 for felonies</a:t>
                      </a:r>
                      <a:endParaRPr lang="en-US" sz="1200" dirty="0">
                        <a:effectLst/>
                        <a:latin typeface="Calibri"/>
                        <a:ea typeface="Calibri"/>
                        <a:cs typeface="Times New Roman"/>
                      </a:endParaRPr>
                    </a:p>
                  </a:txBody>
                  <a:tcPr marL="49353" marR="49353" marT="0" marB="0" anchor="ctr"/>
                </a:tc>
                <a:tc vMerge="1">
                  <a:txBody>
                    <a:bodyPr/>
                    <a:lstStyle/>
                    <a:p>
                      <a:endParaRPr lang="en-US"/>
                    </a:p>
                  </a:txBody>
                  <a:tcPr/>
                </a:tc>
                <a:extLst>
                  <a:ext uri="{0D108BD9-81ED-4DB2-BD59-A6C34878D82A}">
                    <a16:rowId xmlns:a16="http://schemas.microsoft.com/office/drawing/2014/main" val="10010"/>
                  </a:ext>
                </a:extLst>
              </a:tr>
              <a:tr h="425669">
                <a:tc>
                  <a:txBody>
                    <a:bodyPr/>
                    <a:lstStyle/>
                    <a:p>
                      <a:pPr marL="0" marR="0" algn="ctr">
                        <a:lnSpc>
                          <a:spcPct val="115000"/>
                        </a:lnSpc>
                        <a:spcBef>
                          <a:spcPts val="0"/>
                        </a:spcBef>
                        <a:spcAft>
                          <a:spcPts val="0"/>
                        </a:spcAft>
                      </a:pPr>
                      <a:r>
                        <a:rPr lang="en-US" sz="1200" dirty="0">
                          <a:effectLst/>
                        </a:rPr>
                        <a:t>Sheriff’s Retirement Fund surcharge</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dirty="0">
                          <a:effectLst/>
                        </a:rPr>
                        <a:t>$3.00 for all criminal cases and infractions</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RSMO 488.024</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11"/>
                  </a:ext>
                </a:extLst>
              </a:tr>
              <a:tr h="425669">
                <a:tc>
                  <a:txBody>
                    <a:bodyPr/>
                    <a:lstStyle/>
                    <a:p>
                      <a:pPr marL="0" marR="0" algn="ctr">
                        <a:lnSpc>
                          <a:spcPct val="115000"/>
                        </a:lnSpc>
                        <a:spcBef>
                          <a:spcPts val="0"/>
                        </a:spcBef>
                        <a:spcAft>
                          <a:spcPts val="0"/>
                        </a:spcAft>
                      </a:pPr>
                      <a:r>
                        <a:rPr lang="en-US" sz="1200" dirty="0">
                          <a:effectLst/>
                        </a:rPr>
                        <a:t>Brain Injury Fund surcharge</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dirty="0">
                          <a:effectLst/>
                        </a:rPr>
                        <a:t>$2.00 for all criminal cases and infractions</a:t>
                      </a:r>
                      <a:endParaRPr lang="en-US" sz="1200" dirty="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RSMO 304.028</a:t>
                      </a:r>
                      <a:endParaRPr lang="en-US" sz="1200">
                        <a:effectLst/>
                        <a:latin typeface="Calibri"/>
                        <a:ea typeface="Calibri"/>
                        <a:cs typeface="Times New Roman"/>
                      </a:endParaRPr>
                    </a:p>
                  </a:txBody>
                  <a:tcPr marL="49353" marR="49353" marT="0" marB="0" anchor="ctr"/>
                </a:tc>
                <a:extLst>
                  <a:ext uri="{0D108BD9-81ED-4DB2-BD59-A6C34878D82A}">
                    <a16:rowId xmlns:a16="http://schemas.microsoft.com/office/drawing/2014/main" val="10012"/>
                  </a:ext>
                </a:extLst>
              </a:tr>
              <a:tr h="425669">
                <a:tc>
                  <a:txBody>
                    <a:bodyPr/>
                    <a:lstStyle/>
                    <a:p>
                      <a:pPr marL="0" marR="0" algn="ctr">
                        <a:lnSpc>
                          <a:spcPct val="115000"/>
                        </a:lnSpc>
                        <a:spcBef>
                          <a:spcPts val="0"/>
                        </a:spcBef>
                        <a:spcAft>
                          <a:spcPts val="0"/>
                        </a:spcAft>
                      </a:pPr>
                      <a:r>
                        <a:rPr lang="en-US" sz="1200">
                          <a:effectLst/>
                        </a:rPr>
                        <a:t>Motorcycle Safety Trust Fund surcharge</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$1.00 for all criminal cases and infractions</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dirty="0">
                          <a:effectLst/>
                        </a:rPr>
                        <a:t>RSMO 302.137</a:t>
                      </a:r>
                      <a:endParaRPr lang="en-US" sz="1200" dirty="0">
                        <a:effectLst/>
                        <a:latin typeface="Calibri"/>
                        <a:ea typeface="Calibri"/>
                        <a:cs typeface="Times New Roman"/>
                      </a:endParaRPr>
                    </a:p>
                  </a:txBody>
                  <a:tcPr marL="49353" marR="49353" marT="0" marB="0" anchor="ctr"/>
                </a:tc>
                <a:extLst>
                  <a:ext uri="{0D108BD9-81ED-4DB2-BD59-A6C34878D82A}">
                    <a16:rowId xmlns:a16="http://schemas.microsoft.com/office/drawing/2014/main" val="10013"/>
                  </a:ext>
                </a:extLst>
              </a:tr>
              <a:tr h="425669">
                <a:tc>
                  <a:txBody>
                    <a:bodyPr/>
                    <a:lstStyle/>
                    <a:p>
                      <a:pPr marL="0" marR="0" algn="ctr">
                        <a:lnSpc>
                          <a:spcPct val="115000"/>
                        </a:lnSpc>
                        <a:spcBef>
                          <a:spcPts val="0"/>
                        </a:spcBef>
                        <a:spcAft>
                          <a:spcPts val="0"/>
                        </a:spcAft>
                      </a:pPr>
                      <a:r>
                        <a:rPr lang="en-US" sz="1200">
                          <a:effectLst/>
                        </a:rPr>
                        <a:t>Spinal Cord Injury Fund Surcharge</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$2.00 for all criminal cases and infractions</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dirty="0">
                          <a:effectLst/>
                        </a:rPr>
                        <a:t>RSMO 304.017</a:t>
                      </a:r>
                      <a:endParaRPr lang="en-US" sz="1200" dirty="0">
                        <a:effectLst/>
                        <a:latin typeface="Calibri"/>
                        <a:ea typeface="Calibri"/>
                        <a:cs typeface="Times New Roman"/>
                      </a:endParaRPr>
                    </a:p>
                  </a:txBody>
                  <a:tcPr marL="49353" marR="49353" marT="0" marB="0" anchor="ctr"/>
                </a:tc>
                <a:extLst>
                  <a:ext uri="{0D108BD9-81ED-4DB2-BD59-A6C34878D82A}">
                    <a16:rowId xmlns:a16="http://schemas.microsoft.com/office/drawing/2014/main" val="10014"/>
                  </a:ext>
                </a:extLst>
              </a:tr>
              <a:tr h="638503">
                <a:tc>
                  <a:txBody>
                    <a:bodyPr/>
                    <a:lstStyle/>
                    <a:p>
                      <a:pPr marL="0" marR="0" algn="ctr">
                        <a:lnSpc>
                          <a:spcPct val="115000"/>
                        </a:lnSpc>
                        <a:spcBef>
                          <a:spcPts val="0"/>
                        </a:spcBef>
                        <a:spcAft>
                          <a:spcPts val="0"/>
                        </a:spcAft>
                      </a:pPr>
                      <a:r>
                        <a:rPr lang="en-US" sz="1200">
                          <a:effectLst/>
                        </a:rPr>
                        <a:t>Crime Analysis Fee</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a:effectLst/>
                        </a:rPr>
                        <a:t>$150 for all criminal cases involving crime lab analysis of a controlled substance</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dirty="0">
                          <a:effectLst/>
                        </a:rPr>
                        <a:t>RSMO 488.029</a:t>
                      </a:r>
                      <a:endParaRPr lang="en-US" sz="1200" dirty="0">
                        <a:effectLst/>
                        <a:latin typeface="Calibri"/>
                        <a:ea typeface="Calibri"/>
                        <a:cs typeface="Times New Roman"/>
                      </a:endParaRPr>
                    </a:p>
                  </a:txBody>
                  <a:tcPr marL="49353" marR="49353" marT="0" marB="0" anchor="ctr"/>
                </a:tc>
                <a:extLst>
                  <a:ext uri="{0D108BD9-81ED-4DB2-BD59-A6C34878D82A}">
                    <a16:rowId xmlns:a16="http://schemas.microsoft.com/office/drawing/2014/main" val="10015"/>
                  </a:ext>
                </a:extLst>
              </a:tr>
              <a:tr h="425669">
                <a:tc>
                  <a:txBody>
                    <a:bodyPr/>
                    <a:lstStyle/>
                    <a:p>
                      <a:pPr marL="0" marR="0" algn="ctr">
                        <a:lnSpc>
                          <a:spcPct val="115000"/>
                        </a:lnSpc>
                        <a:spcBef>
                          <a:spcPts val="0"/>
                        </a:spcBef>
                        <a:spcAft>
                          <a:spcPts val="0"/>
                        </a:spcAft>
                      </a:pPr>
                      <a:r>
                        <a:rPr lang="en-US" sz="1200">
                          <a:effectLst/>
                        </a:rPr>
                        <a:t>Jury Compensation</a:t>
                      </a:r>
                      <a:endParaRPr lang="en-US" sz="1200">
                        <a:effectLst/>
                        <a:latin typeface="Calibri"/>
                        <a:ea typeface="Calibri"/>
                        <a:cs typeface="Times New Roman"/>
                      </a:endParaRPr>
                    </a:p>
                  </a:txBody>
                  <a:tcPr marL="49353" marR="49353" marT="0" marB="0"/>
                </a:tc>
                <a:tc>
                  <a:txBody>
                    <a:bodyPr/>
                    <a:lstStyle/>
                    <a:p>
                      <a:pPr marL="0" marR="0">
                        <a:lnSpc>
                          <a:spcPct val="115000"/>
                        </a:lnSpc>
                        <a:spcBef>
                          <a:spcPts val="0"/>
                        </a:spcBef>
                        <a:spcAft>
                          <a:spcPts val="0"/>
                        </a:spcAft>
                      </a:pPr>
                      <a:r>
                        <a:rPr lang="en-US" sz="1200">
                          <a:effectLst/>
                        </a:rPr>
                        <a:t>$18/per day per juror; $.07 per mile for travel</a:t>
                      </a:r>
                      <a:endParaRPr lang="en-US" sz="1200">
                        <a:effectLst/>
                        <a:latin typeface="Calibri"/>
                        <a:ea typeface="Calibri"/>
                        <a:cs typeface="Times New Roman"/>
                      </a:endParaRPr>
                    </a:p>
                  </a:txBody>
                  <a:tcPr marL="49353" marR="49353" marT="0" marB="0" anchor="ctr"/>
                </a:tc>
                <a:tc>
                  <a:txBody>
                    <a:bodyPr/>
                    <a:lstStyle/>
                    <a:p>
                      <a:pPr marL="0" marR="0">
                        <a:lnSpc>
                          <a:spcPct val="115000"/>
                        </a:lnSpc>
                        <a:spcBef>
                          <a:spcPts val="0"/>
                        </a:spcBef>
                        <a:spcAft>
                          <a:spcPts val="0"/>
                        </a:spcAft>
                      </a:pPr>
                      <a:r>
                        <a:rPr lang="en-US" sz="1200" dirty="0">
                          <a:effectLst/>
                        </a:rPr>
                        <a:t>RSMO 488.040</a:t>
                      </a:r>
                      <a:endParaRPr lang="en-US" sz="1200" dirty="0">
                        <a:effectLst/>
                        <a:latin typeface="Calibri"/>
                        <a:ea typeface="Calibri"/>
                        <a:cs typeface="Times New Roman"/>
                      </a:endParaRPr>
                    </a:p>
                  </a:txBody>
                  <a:tcPr marL="49353" marR="49353" marT="0" marB="0" anchor="ctr"/>
                </a:tc>
                <a:extLst>
                  <a:ext uri="{0D108BD9-81ED-4DB2-BD59-A6C34878D82A}">
                    <a16:rowId xmlns:a16="http://schemas.microsoft.com/office/drawing/2014/main" val="10016"/>
                  </a:ext>
                </a:extLst>
              </a:tr>
            </a:tbl>
          </a:graphicData>
        </a:graphic>
      </p:graphicFrame>
      <p:sp>
        <p:nvSpPr>
          <p:cNvPr id="2" name="TextBox 1"/>
          <p:cNvSpPr txBox="1"/>
          <p:nvPr/>
        </p:nvSpPr>
        <p:spPr>
          <a:xfrm>
            <a:off x="308225" y="6369709"/>
            <a:ext cx="4078840" cy="369332"/>
          </a:xfrm>
          <a:prstGeom prst="rect">
            <a:avLst/>
          </a:prstGeom>
          <a:noFill/>
        </p:spPr>
        <p:txBody>
          <a:bodyPr wrap="square" rtlCol="0">
            <a:spAutoFit/>
          </a:bodyPr>
          <a:lstStyle/>
          <a:p>
            <a:r>
              <a:rPr lang="en-US" dirty="0" smtClean="0"/>
              <a:t>Table adapted from </a:t>
            </a:r>
            <a:r>
              <a:rPr lang="en-US" dirty="0" smtClean="0">
                <a:hlinkClick r:id="rId3"/>
              </a:rPr>
              <a:t>Harris et al </a:t>
            </a:r>
            <a:endParaRPr lang="en-US" dirty="0"/>
          </a:p>
        </p:txBody>
      </p:sp>
    </p:spTree>
    <p:extLst>
      <p:ext uri="{BB962C8B-B14F-4D97-AF65-F5344CB8AC3E}">
        <p14:creationId xmlns:p14="http://schemas.microsoft.com/office/powerpoint/2010/main" val="181972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3849572"/>
              </p:ext>
            </p:extLst>
          </p:nvPr>
        </p:nvGraphicFramePr>
        <p:xfrm>
          <a:off x="1828801" y="381000"/>
          <a:ext cx="8534399" cy="5806538"/>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20000"/>
                    </a:ext>
                  </a:extLst>
                </a:gridCol>
                <a:gridCol w="648603">
                  <a:extLst>
                    <a:ext uri="{9D8B030D-6E8A-4147-A177-3AD203B41FA5}">
                      <a16:colId xmlns:a16="http://schemas.microsoft.com/office/drawing/2014/main" val="20001"/>
                    </a:ext>
                  </a:extLst>
                </a:gridCol>
                <a:gridCol w="1438383">
                  <a:extLst>
                    <a:ext uri="{9D8B030D-6E8A-4147-A177-3AD203B41FA5}">
                      <a16:colId xmlns:a16="http://schemas.microsoft.com/office/drawing/2014/main" val="20002"/>
                    </a:ext>
                  </a:extLst>
                </a:gridCol>
                <a:gridCol w="1037214">
                  <a:extLst>
                    <a:ext uri="{9D8B030D-6E8A-4147-A177-3AD203B41FA5}">
                      <a16:colId xmlns:a16="http://schemas.microsoft.com/office/drawing/2014/main" val="20003"/>
                    </a:ext>
                  </a:extLst>
                </a:gridCol>
                <a:gridCol w="1360088">
                  <a:extLst>
                    <a:ext uri="{9D8B030D-6E8A-4147-A177-3AD203B41FA5}">
                      <a16:colId xmlns:a16="http://schemas.microsoft.com/office/drawing/2014/main" val="20004"/>
                    </a:ext>
                  </a:extLst>
                </a:gridCol>
                <a:gridCol w="1065469">
                  <a:extLst>
                    <a:ext uri="{9D8B030D-6E8A-4147-A177-3AD203B41FA5}">
                      <a16:colId xmlns:a16="http://schemas.microsoft.com/office/drawing/2014/main" val="20005"/>
                    </a:ext>
                  </a:extLst>
                </a:gridCol>
                <a:gridCol w="1118741">
                  <a:extLst>
                    <a:ext uri="{9D8B030D-6E8A-4147-A177-3AD203B41FA5}">
                      <a16:colId xmlns:a16="http://schemas.microsoft.com/office/drawing/2014/main" val="20006"/>
                    </a:ext>
                  </a:extLst>
                </a:gridCol>
                <a:gridCol w="799101">
                  <a:extLst>
                    <a:ext uri="{9D8B030D-6E8A-4147-A177-3AD203B41FA5}">
                      <a16:colId xmlns:a16="http://schemas.microsoft.com/office/drawing/2014/main" val="20007"/>
                    </a:ext>
                  </a:extLst>
                </a:gridCol>
              </a:tblGrid>
              <a:tr h="517104">
                <a:tc gridSpan="8">
                  <a:txBody>
                    <a:bodyPr/>
                    <a:lstStyle/>
                    <a:p>
                      <a:pPr marL="0" marR="0">
                        <a:lnSpc>
                          <a:spcPct val="107000"/>
                        </a:lnSpc>
                        <a:spcBef>
                          <a:spcPts val="0"/>
                        </a:spcBef>
                        <a:spcAft>
                          <a:spcPts val="0"/>
                        </a:spcAft>
                      </a:pPr>
                      <a:r>
                        <a:rPr lang="en-US" sz="1400" dirty="0" smtClean="0">
                          <a:effectLst/>
                        </a:rPr>
                        <a:t>Legal </a:t>
                      </a:r>
                      <a:r>
                        <a:rPr lang="en-US" sz="1400" dirty="0">
                          <a:effectLst/>
                        </a:rPr>
                        <a:t>financial obligations and time to full payment for driving with </a:t>
                      </a:r>
                      <a:r>
                        <a:rPr lang="en-US" sz="1400" dirty="0" smtClean="0">
                          <a:effectLst/>
                        </a:rPr>
                        <a:t>a suspended </a:t>
                      </a:r>
                      <a:r>
                        <a:rPr lang="en-US" sz="1400" dirty="0">
                          <a:effectLst/>
                        </a:rPr>
                        <a:t>license. Totals due immediately, and if paid in monthly $50 on-time payments.</a:t>
                      </a:r>
                      <a:endParaRPr lang="en-US" sz="1400" dirty="0">
                        <a:effectLst/>
                        <a:latin typeface="Calibri"/>
                        <a:ea typeface="Times New Roman"/>
                        <a:cs typeface="Times New Roman"/>
                      </a:endParaRPr>
                    </a:p>
                  </a:txBody>
                  <a:tcPr marL="45672" marR="4567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1314">
                <a:tc>
                  <a:txBody>
                    <a:bodyPr/>
                    <a:lstStyle/>
                    <a:p>
                      <a:pPr marL="0" marR="0" algn="ctr">
                        <a:lnSpc>
                          <a:spcPct val="107000"/>
                        </a:lnSpc>
                        <a:spcBef>
                          <a:spcPts val="0"/>
                        </a:spcBef>
                        <a:spcAft>
                          <a:spcPts val="0"/>
                        </a:spcAft>
                      </a:pPr>
                      <a:r>
                        <a:rPr lang="en-US" sz="1400">
                          <a:effectLst/>
                        </a:rPr>
                        <a:t>State</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Fine</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Fees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Surcharges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Added charges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Amount due at sentencing</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Total paid, $50 monthly payments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Months until paid</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1"/>
                  </a:ext>
                </a:extLst>
              </a:tr>
              <a:tr h="464844">
                <a:tc>
                  <a:txBody>
                    <a:bodyPr/>
                    <a:lstStyle/>
                    <a:p>
                      <a:pPr marL="0" marR="0">
                        <a:lnSpc>
                          <a:spcPct val="107000"/>
                        </a:lnSpc>
                        <a:spcBef>
                          <a:spcPts val="0"/>
                        </a:spcBef>
                        <a:spcAft>
                          <a:spcPts val="0"/>
                        </a:spcAft>
                      </a:pPr>
                      <a:r>
                        <a:rPr lang="en-US" sz="1400">
                          <a:effectLst/>
                        </a:rPr>
                        <a:t>California</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$300-$1000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Incarceration costs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$1010-$2100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$1310 - $4180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$1310 - $4180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27-84</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2"/>
                  </a:ext>
                </a:extLst>
              </a:tr>
              <a:tr h="464844">
                <a:tc>
                  <a:txBody>
                    <a:bodyPr/>
                    <a:lstStyle/>
                    <a:p>
                      <a:pPr marL="0" marR="0">
                        <a:lnSpc>
                          <a:spcPct val="107000"/>
                        </a:lnSpc>
                        <a:spcBef>
                          <a:spcPts val="0"/>
                        </a:spcBef>
                        <a:spcAft>
                          <a:spcPts val="0"/>
                        </a:spcAft>
                      </a:pPr>
                      <a:r>
                        <a:rPr lang="en-US" sz="1400">
                          <a:effectLst/>
                        </a:rPr>
                        <a:t>Georgia</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$500-$1000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$405-$805</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$905 - $1805</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$905 - $1805</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19-37</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3"/>
                  </a:ext>
                </a:extLst>
              </a:tr>
              <a:tr h="517104">
                <a:tc>
                  <a:txBody>
                    <a:bodyPr/>
                    <a:lstStyle/>
                    <a:p>
                      <a:pPr marL="0" marR="0">
                        <a:lnSpc>
                          <a:spcPct val="107000"/>
                        </a:lnSpc>
                        <a:spcBef>
                          <a:spcPts val="0"/>
                        </a:spcBef>
                        <a:spcAft>
                          <a:spcPts val="0"/>
                        </a:spcAft>
                      </a:pPr>
                      <a:r>
                        <a:rPr lang="en-US" sz="1400">
                          <a:effectLst/>
                        </a:rPr>
                        <a:t>Illinois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$0-$2500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$310, Incarceration costs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$85-$1022.50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$395 -$3832.50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$395 -$3832.50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8-77</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4"/>
                  </a:ext>
                </a:extLst>
              </a:tr>
              <a:tr h="464844">
                <a:tc>
                  <a:txBody>
                    <a:bodyPr/>
                    <a:lstStyle/>
                    <a:p>
                      <a:pPr marL="0" marR="0">
                        <a:lnSpc>
                          <a:spcPct val="107000"/>
                        </a:lnSpc>
                        <a:spcBef>
                          <a:spcPts val="0"/>
                        </a:spcBef>
                        <a:spcAft>
                          <a:spcPts val="0"/>
                        </a:spcAft>
                      </a:pPr>
                      <a:r>
                        <a:rPr lang="en-US" sz="1400">
                          <a:effectLst/>
                        </a:rPr>
                        <a:t>Minnesota</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$3-$13</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$75</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$279.50 - $289.50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$279.50 - $289.50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6</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5"/>
                  </a:ext>
                </a:extLst>
              </a:tr>
              <a:tr h="464844">
                <a:tc>
                  <a:txBody>
                    <a:bodyPr/>
                    <a:lstStyle/>
                    <a:p>
                      <a:pPr marL="0" marR="0">
                        <a:lnSpc>
                          <a:spcPct val="107000"/>
                        </a:lnSpc>
                        <a:spcBef>
                          <a:spcPts val="0"/>
                        </a:spcBef>
                        <a:spcAft>
                          <a:spcPts val="0"/>
                        </a:spcAft>
                      </a:pPr>
                      <a:r>
                        <a:rPr lang="en-US" sz="1400">
                          <a:effectLst/>
                        </a:rPr>
                        <a:t>Missouri</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$150-$500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$12, Incarceration costs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$19.50-$44.50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$25</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$206.50 - $582.50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$206.50 - $582.50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5-12</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6"/>
                  </a:ext>
                </a:extLst>
              </a:tr>
              <a:tr h="517104">
                <a:tc>
                  <a:txBody>
                    <a:bodyPr/>
                    <a:lstStyle/>
                    <a:p>
                      <a:pPr marL="0" marR="0">
                        <a:lnSpc>
                          <a:spcPct val="107000"/>
                        </a:lnSpc>
                        <a:spcBef>
                          <a:spcPts val="0"/>
                        </a:spcBef>
                        <a:spcAft>
                          <a:spcPts val="0"/>
                        </a:spcAft>
                      </a:pPr>
                      <a:r>
                        <a:rPr lang="en-US" sz="1400">
                          <a:effectLst/>
                        </a:rPr>
                        <a:t>North Carolina</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$0-$200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$125.50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$35.50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4% interest</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$188 - $388</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$214.52 - $431.31</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5-9</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7"/>
                  </a:ext>
                </a:extLst>
              </a:tr>
              <a:tr h="464844">
                <a:tc>
                  <a:txBody>
                    <a:bodyPr/>
                    <a:lstStyle/>
                    <a:p>
                      <a:pPr marL="0" marR="0">
                        <a:lnSpc>
                          <a:spcPct val="107000"/>
                        </a:lnSpc>
                        <a:spcBef>
                          <a:spcPts val="0"/>
                        </a:spcBef>
                        <a:spcAft>
                          <a:spcPts val="0"/>
                        </a:spcAft>
                      </a:pPr>
                      <a:r>
                        <a:rPr lang="en-US" sz="1400">
                          <a:effectLst/>
                        </a:rPr>
                        <a:t>New York</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$200-$500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$83</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$333-633</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$333-$633</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7-13</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8"/>
                  </a:ext>
                </a:extLst>
              </a:tr>
              <a:tr h="464844">
                <a:tc>
                  <a:txBody>
                    <a:bodyPr/>
                    <a:lstStyle/>
                    <a:p>
                      <a:pPr marL="0" marR="0">
                        <a:lnSpc>
                          <a:spcPct val="107000"/>
                        </a:lnSpc>
                        <a:spcBef>
                          <a:spcPts val="0"/>
                        </a:spcBef>
                        <a:spcAft>
                          <a:spcPts val="0"/>
                        </a:spcAft>
                      </a:pPr>
                      <a:r>
                        <a:rPr lang="en-US" sz="1400">
                          <a:effectLst/>
                        </a:rPr>
                        <a:t>Texas</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$0-$500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$62.10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$0-$300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$25</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$62.10-$862.10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$87.10-$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2-18</a:t>
                      </a:r>
                      <a:endParaRPr lang="en-US" sz="140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09"/>
                  </a:ext>
                </a:extLst>
              </a:tr>
              <a:tr h="517104">
                <a:tc>
                  <a:txBody>
                    <a:bodyPr/>
                    <a:lstStyle/>
                    <a:p>
                      <a:pPr marL="0" marR="0">
                        <a:lnSpc>
                          <a:spcPct val="107000"/>
                        </a:lnSpc>
                        <a:spcBef>
                          <a:spcPts val="0"/>
                        </a:spcBef>
                        <a:spcAft>
                          <a:spcPts val="0"/>
                        </a:spcAft>
                      </a:pPr>
                      <a:r>
                        <a:rPr lang="en-US" sz="1400" dirty="0">
                          <a:effectLst/>
                        </a:rPr>
                        <a:t>Washington</a:t>
                      </a:r>
                      <a:endParaRPr lang="en-US" sz="1400" dirty="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$0-$1000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$200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$250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12% interest, $100 annual</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$450 - $1450</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a:effectLst/>
                        </a:rPr>
                        <a:t>$686.85 - $2222.88</a:t>
                      </a:r>
                      <a:endParaRPr lang="en-US" sz="1400">
                        <a:effectLst/>
                        <a:latin typeface="Calibri"/>
                        <a:ea typeface="Times New Roman"/>
                        <a:cs typeface="Times New Roman"/>
                      </a:endParaRPr>
                    </a:p>
                  </a:txBody>
                  <a:tcPr marL="45672" marR="45672" marT="0" marB="0" anchor="ctr"/>
                </a:tc>
                <a:tc>
                  <a:txBody>
                    <a:bodyPr/>
                    <a:lstStyle/>
                    <a:p>
                      <a:pPr marL="0" marR="0" algn="ctr">
                        <a:lnSpc>
                          <a:spcPct val="107000"/>
                        </a:lnSpc>
                        <a:spcBef>
                          <a:spcPts val="0"/>
                        </a:spcBef>
                        <a:spcAft>
                          <a:spcPts val="0"/>
                        </a:spcAft>
                      </a:pPr>
                      <a:r>
                        <a:rPr lang="en-US" sz="1400" dirty="0">
                          <a:effectLst/>
                        </a:rPr>
                        <a:t>14-45</a:t>
                      </a:r>
                      <a:endParaRPr lang="en-US" sz="1400" dirty="0">
                        <a:effectLst/>
                        <a:latin typeface="Calibri"/>
                        <a:ea typeface="Times New Roman"/>
                        <a:cs typeface="Times New Roman"/>
                      </a:endParaRPr>
                    </a:p>
                  </a:txBody>
                  <a:tcPr marL="45672" marR="45672" marT="0" marB="0" anchor="ctr"/>
                </a:tc>
                <a:extLst>
                  <a:ext uri="{0D108BD9-81ED-4DB2-BD59-A6C34878D82A}">
                    <a16:rowId xmlns:a16="http://schemas.microsoft.com/office/drawing/2014/main" val="10010"/>
                  </a:ext>
                </a:extLst>
              </a:tr>
            </a:tbl>
          </a:graphicData>
        </a:graphic>
      </p:graphicFrame>
      <p:sp>
        <p:nvSpPr>
          <p:cNvPr id="5" name="TextBox 4"/>
          <p:cNvSpPr txBox="1"/>
          <p:nvPr/>
        </p:nvSpPr>
        <p:spPr>
          <a:xfrm>
            <a:off x="137845" y="6187538"/>
            <a:ext cx="4341688" cy="369332"/>
          </a:xfrm>
          <a:prstGeom prst="rect">
            <a:avLst/>
          </a:prstGeom>
          <a:noFill/>
        </p:spPr>
        <p:txBody>
          <a:bodyPr wrap="square" rtlCol="0">
            <a:spAutoFit/>
          </a:bodyPr>
          <a:lstStyle/>
          <a:p>
            <a:r>
              <a:rPr lang="en-US" b="1" dirty="0"/>
              <a:t>Reinstatement costs between </a:t>
            </a:r>
            <a:r>
              <a:rPr lang="en-US" dirty="0"/>
              <a:t> $20 to $150</a:t>
            </a:r>
          </a:p>
        </p:txBody>
      </p:sp>
      <p:sp>
        <p:nvSpPr>
          <p:cNvPr id="6" name="TextBox 5"/>
          <p:cNvSpPr txBox="1"/>
          <p:nvPr/>
        </p:nvSpPr>
        <p:spPr>
          <a:xfrm>
            <a:off x="5917915" y="6207818"/>
            <a:ext cx="4078840" cy="369332"/>
          </a:xfrm>
          <a:prstGeom prst="rect">
            <a:avLst/>
          </a:prstGeom>
          <a:noFill/>
        </p:spPr>
        <p:txBody>
          <a:bodyPr wrap="square" rtlCol="0">
            <a:spAutoFit/>
          </a:bodyPr>
          <a:lstStyle/>
          <a:p>
            <a:r>
              <a:rPr lang="en-US" dirty="0" smtClean="0"/>
              <a:t>Table adapted from </a:t>
            </a:r>
            <a:r>
              <a:rPr lang="en-US" dirty="0" smtClean="0">
                <a:hlinkClick r:id="rId3"/>
              </a:rPr>
              <a:t>Harris et al., 2017 </a:t>
            </a:r>
            <a:endParaRPr lang="en-US" dirty="0"/>
          </a:p>
        </p:txBody>
      </p:sp>
    </p:spTree>
    <p:extLst>
      <p:ext uri="{BB962C8B-B14F-4D97-AF65-F5344CB8AC3E}">
        <p14:creationId xmlns:p14="http://schemas.microsoft.com/office/powerpoint/2010/main" val="3593477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Routine, Racialized, &amp; Costly Police Contact </a:t>
            </a:r>
            <a:endParaRPr lang="en-US" b="1" dirty="0"/>
          </a:p>
        </p:txBody>
      </p:sp>
      <p:sp>
        <p:nvSpPr>
          <p:cNvPr id="3" name="Content Placeholder 2"/>
          <p:cNvSpPr>
            <a:spLocks noGrp="1"/>
          </p:cNvSpPr>
          <p:nvPr>
            <p:ph idx="1"/>
          </p:nvPr>
        </p:nvSpPr>
        <p:spPr>
          <a:xfrm>
            <a:off x="677334" y="1520575"/>
            <a:ext cx="10973560" cy="5158521"/>
          </a:xfrm>
        </p:spPr>
        <p:txBody>
          <a:bodyPr>
            <a:normAutofit/>
          </a:bodyPr>
          <a:lstStyle/>
          <a:p>
            <a:r>
              <a:rPr lang="en-US" dirty="0" smtClean="0"/>
              <a:t>Tickets (and often subsequent warrants) were commonplace. </a:t>
            </a:r>
          </a:p>
          <a:p>
            <a:pPr lvl="1"/>
            <a:r>
              <a:rPr lang="en-US" b="1" dirty="0" smtClean="0">
                <a:solidFill>
                  <a:schemeClr val="accent4">
                    <a:lumMod val="75000"/>
                  </a:schemeClr>
                </a:solidFill>
              </a:rPr>
              <a:t>Participants routinely denoted that they had half a </a:t>
            </a:r>
            <a:r>
              <a:rPr lang="en-US" b="1" dirty="0">
                <a:solidFill>
                  <a:schemeClr val="accent4">
                    <a:lumMod val="75000"/>
                  </a:schemeClr>
                </a:solidFill>
              </a:rPr>
              <a:t>dozen </a:t>
            </a:r>
            <a:r>
              <a:rPr lang="en-US" b="1" dirty="0" smtClean="0">
                <a:solidFill>
                  <a:schemeClr val="accent4">
                    <a:lumMod val="75000"/>
                  </a:schemeClr>
                </a:solidFill>
              </a:rPr>
              <a:t>infractions from </a:t>
            </a:r>
            <a:r>
              <a:rPr lang="en-US" b="1" dirty="0">
                <a:solidFill>
                  <a:schemeClr val="accent4">
                    <a:lumMod val="75000"/>
                  </a:schemeClr>
                </a:solidFill>
              </a:rPr>
              <a:t>different small </a:t>
            </a:r>
            <a:r>
              <a:rPr lang="en-US" b="1" dirty="0" smtClean="0">
                <a:solidFill>
                  <a:schemeClr val="accent4">
                    <a:lumMod val="75000"/>
                  </a:schemeClr>
                </a:solidFill>
              </a:rPr>
              <a:t>municipalities all with different rules and compliance requirements. </a:t>
            </a:r>
          </a:p>
          <a:p>
            <a:pPr lvl="1"/>
            <a:r>
              <a:rPr lang="en-US" b="1" dirty="0" smtClean="0">
                <a:solidFill>
                  <a:schemeClr val="accent4">
                    <a:lumMod val="75000"/>
                  </a:schemeClr>
                </a:solidFill>
              </a:rPr>
              <a:t>Reforms did not change or waive existing warrants or tickets issued before reforms. </a:t>
            </a:r>
          </a:p>
          <a:p>
            <a:r>
              <a:rPr lang="en-US" dirty="0"/>
              <a:t>Presumption of guilt and use of small infractions as probable cause </a:t>
            </a:r>
          </a:p>
          <a:p>
            <a:pPr lvl="1"/>
            <a:r>
              <a:rPr lang="en-US" b="1" dirty="0">
                <a:solidFill>
                  <a:schemeClr val="accent4">
                    <a:lumMod val="75000"/>
                  </a:schemeClr>
                </a:solidFill>
              </a:rPr>
              <a:t>Traffic stops for unclear temporary license, perceived lack of seatbelt, smell of pot smoke, and false identification. </a:t>
            </a:r>
            <a:endParaRPr lang="en-US" b="1" dirty="0" smtClean="0">
              <a:solidFill>
                <a:schemeClr val="accent4">
                  <a:lumMod val="75000"/>
                </a:schemeClr>
              </a:solidFill>
            </a:endParaRPr>
          </a:p>
        </p:txBody>
      </p:sp>
    </p:spTree>
    <p:extLst>
      <p:ext uri="{BB962C8B-B14F-4D97-AF65-F5344CB8AC3E}">
        <p14:creationId xmlns:p14="http://schemas.microsoft.com/office/powerpoint/2010/main" val="524788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Localized &amp; Structures of Governance and Fiscal Management </a:t>
            </a:r>
            <a:endParaRPr lang="en-US" b="1" dirty="0"/>
          </a:p>
        </p:txBody>
      </p:sp>
      <p:sp>
        <p:nvSpPr>
          <p:cNvPr id="3" name="Content Placeholder 2"/>
          <p:cNvSpPr>
            <a:spLocks noGrp="1"/>
          </p:cNvSpPr>
          <p:nvPr>
            <p:ph idx="1"/>
          </p:nvPr>
        </p:nvSpPr>
        <p:spPr/>
        <p:txBody>
          <a:bodyPr>
            <a:normAutofit/>
          </a:bodyPr>
          <a:lstStyle/>
          <a:p>
            <a:r>
              <a:rPr lang="en-US" dirty="0" smtClean="0"/>
              <a:t>State statute allows for enforcement of safety zones and increased financial penalties. </a:t>
            </a:r>
          </a:p>
          <a:p>
            <a:r>
              <a:rPr lang="en-US" dirty="0" smtClean="0"/>
              <a:t>Municipal ordinance violation for seatbelt violations 	</a:t>
            </a:r>
          </a:p>
          <a:p>
            <a:pPr lvl="1"/>
            <a:r>
              <a:rPr lang="en-US" dirty="0" smtClean="0">
                <a:solidFill>
                  <a:schemeClr val="accent4">
                    <a:lumMod val="75000"/>
                  </a:schemeClr>
                </a:solidFill>
              </a:rPr>
              <a:t>$10 fine as a safety measure </a:t>
            </a:r>
          </a:p>
          <a:p>
            <a:pPr lvl="1"/>
            <a:r>
              <a:rPr lang="en-US" dirty="0" smtClean="0">
                <a:solidFill>
                  <a:schemeClr val="accent4">
                    <a:lumMod val="75000"/>
                  </a:schemeClr>
                </a:solidFill>
              </a:rPr>
              <a:t>Most municipalities have enacted seatbelt laws that allow for a traffic stop based solely on seatbelt violations (2010-2018). </a:t>
            </a:r>
          </a:p>
          <a:p>
            <a:r>
              <a:rPr lang="en-US" dirty="0" smtClean="0"/>
              <a:t>Neutral in their design but reinforce inequality in their application. </a:t>
            </a:r>
          </a:p>
          <a:p>
            <a:pPr lvl="1"/>
            <a:r>
              <a:rPr lang="en-US" dirty="0"/>
              <a:t>Unpaid legal financial obligations can trigger </a:t>
            </a:r>
            <a:r>
              <a:rPr lang="en-US" b="1" dirty="0"/>
              <a:t>additional sanctions</a:t>
            </a:r>
            <a:r>
              <a:rPr lang="en-US" dirty="0"/>
              <a:t> that vary in scope and </a:t>
            </a:r>
            <a:r>
              <a:rPr lang="en-US" dirty="0" smtClean="0"/>
              <a:t>severity.  </a:t>
            </a:r>
          </a:p>
          <a:p>
            <a:pPr lvl="1"/>
            <a:endParaRPr lang="en-US" dirty="0" smtClean="0"/>
          </a:p>
          <a:p>
            <a:endParaRPr lang="en-US" dirty="0"/>
          </a:p>
        </p:txBody>
      </p:sp>
    </p:spTree>
    <p:extLst>
      <p:ext uri="{BB962C8B-B14F-4D97-AF65-F5344CB8AC3E}">
        <p14:creationId xmlns:p14="http://schemas.microsoft.com/office/powerpoint/2010/main" val="2057971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with Compliance </a:t>
            </a:r>
            <a:endParaRPr lang="en-US" b="1" dirty="0"/>
          </a:p>
        </p:txBody>
      </p:sp>
      <p:sp>
        <p:nvSpPr>
          <p:cNvPr id="3" name="Content Placeholder 2"/>
          <p:cNvSpPr>
            <a:spLocks noGrp="1"/>
          </p:cNvSpPr>
          <p:nvPr>
            <p:ph idx="1"/>
          </p:nvPr>
        </p:nvSpPr>
        <p:spPr/>
        <p:txBody>
          <a:bodyPr>
            <a:normAutofit/>
          </a:bodyPr>
          <a:lstStyle/>
          <a:p>
            <a:r>
              <a:rPr lang="en-US" dirty="0"/>
              <a:t>P</a:t>
            </a:r>
            <a:r>
              <a:rPr lang="en-US" dirty="0" smtClean="0"/>
              <a:t>articipants found </a:t>
            </a:r>
            <a:r>
              <a:rPr lang="en-US" dirty="0"/>
              <a:t>it difficult to comply with sanctions that were often multi-layered, time delimited, and required frequent trips to </a:t>
            </a:r>
            <a:r>
              <a:rPr lang="en-US" dirty="0" smtClean="0"/>
              <a:t>court</a:t>
            </a:r>
          </a:p>
          <a:p>
            <a:r>
              <a:rPr lang="en-US" dirty="0"/>
              <a:t>Two Tier System of Justice </a:t>
            </a:r>
          </a:p>
          <a:p>
            <a:pPr lvl="1"/>
            <a:r>
              <a:rPr lang="en-US" dirty="0" smtClean="0"/>
              <a:t>Individuals who can pay have little to no future contact with the system. </a:t>
            </a:r>
          </a:p>
          <a:p>
            <a:pPr lvl="1"/>
            <a:r>
              <a:rPr lang="en-US" dirty="0" smtClean="0"/>
              <a:t>Costs for individuals who can not pay at the time of assessment. </a:t>
            </a:r>
          </a:p>
          <a:p>
            <a:pPr lvl="2"/>
            <a:r>
              <a:rPr lang="en-US" dirty="0" smtClean="0"/>
              <a:t>Frequent court hearings. </a:t>
            </a:r>
          </a:p>
          <a:p>
            <a:pPr lvl="2"/>
            <a:r>
              <a:rPr lang="en-US" dirty="0" smtClean="0"/>
              <a:t>Potential warrants for failure to appear </a:t>
            </a:r>
          </a:p>
          <a:p>
            <a:pPr lvl="2"/>
            <a:r>
              <a:rPr lang="en-US" dirty="0" smtClean="0"/>
              <a:t>Lost work and wages </a:t>
            </a:r>
          </a:p>
          <a:p>
            <a:pPr lvl="1"/>
            <a:endParaRPr lang="en-US" dirty="0"/>
          </a:p>
          <a:p>
            <a:endParaRPr lang="en-US" dirty="0"/>
          </a:p>
          <a:p>
            <a:endParaRPr lang="en-US" dirty="0"/>
          </a:p>
        </p:txBody>
      </p:sp>
    </p:spTree>
    <p:extLst>
      <p:ext uri="{BB962C8B-B14F-4D97-AF65-F5344CB8AC3E}">
        <p14:creationId xmlns:p14="http://schemas.microsoft.com/office/powerpoint/2010/main" val="168528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194697" cy="1450757"/>
          </a:xfrm>
        </p:spPr>
        <p:txBody>
          <a:bodyPr/>
          <a:lstStyle/>
          <a:p>
            <a:r>
              <a:rPr lang="en-US" b="1" dirty="0" smtClean="0"/>
              <a:t>Extended Punishment &amp; Tethering </a:t>
            </a:r>
            <a:endParaRPr lang="en-US" b="1" dirty="0"/>
          </a:p>
        </p:txBody>
      </p:sp>
      <p:sp>
        <p:nvSpPr>
          <p:cNvPr id="3" name="Content Placeholder 2"/>
          <p:cNvSpPr>
            <a:spLocks noGrp="1"/>
          </p:cNvSpPr>
          <p:nvPr>
            <p:ph idx="1"/>
          </p:nvPr>
        </p:nvSpPr>
        <p:spPr>
          <a:xfrm>
            <a:off x="1097280" y="1473200"/>
            <a:ext cx="10058400" cy="4992255"/>
          </a:xfrm>
        </p:spPr>
        <p:txBody>
          <a:bodyPr>
            <a:normAutofit lnSpcReduction="10000"/>
          </a:bodyPr>
          <a:lstStyle/>
          <a:p>
            <a:r>
              <a:rPr lang="en-US" dirty="0" err="1" smtClean="0"/>
              <a:t>Midemeanor</a:t>
            </a:r>
            <a:r>
              <a:rPr lang="en-US" dirty="0" smtClean="0"/>
              <a:t> “Pay Only Probation”</a:t>
            </a:r>
          </a:p>
          <a:p>
            <a:pPr lvl="1"/>
            <a:r>
              <a:rPr lang="en-US" dirty="0" smtClean="0"/>
              <a:t>Individuals can be placed on probation to allow for more people to pay for their fines and fees. </a:t>
            </a:r>
          </a:p>
          <a:p>
            <a:pPr lvl="2"/>
            <a:r>
              <a:rPr lang="en-US" dirty="0" smtClean="0"/>
              <a:t>Up to $60 per month cost – complete discretion of the judge</a:t>
            </a:r>
            <a:endParaRPr lang="en-US" dirty="0"/>
          </a:p>
          <a:p>
            <a:pPr lvl="1"/>
            <a:r>
              <a:rPr lang="en-US" dirty="0" smtClean="0"/>
              <a:t>Private companies have complete discretion for violation reports in the municipal courts. </a:t>
            </a:r>
          </a:p>
          <a:p>
            <a:pPr lvl="1"/>
            <a:r>
              <a:rPr lang="en-US" dirty="0" smtClean="0"/>
              <a:t>State statute mandates that private probation is completely “offender funded”.  </a:t>
            </a:r>
          </a:p>
          <a:p>
            <a:pPr marL="0" indent="-393192"/>
            <a:r>
              <a:rPr lang="en-US" dirty="0" smtClean="0"/>
              <a:t>Felony probation </a:t>
            </a:r>
          </a:p>
          <a:p>
            <a:pPr marL="457200" lvl="1" indent="-393192"/>
            <a:r>
              <a:rPr lang="en-US" dirty="0" smtClean="0"/>
              <a:t>Individuals can remain on probation until their fines and fees have been paid. </a:t>
            </a:r>
          </a:p>
          <a:p>
            <a:pPr marL="914400" lvl="2" indent="-393192"/>
            <a:r>
              <a:rPr lang="en-US" dirty="0" smtClean="0"/>
              <a:t>For people who can not pay, they are not eligible for earned compliance credit. </a:t>
            </a:r>
          </a:p>
          <a:p>
            <a:pPr marL="914400" lvl="2" indent="-393192"/>
            <a:r>
              <a:rPr lang="en-US" dirty="0" smtClean="0"/>
              <a:t>Probation can be extended one year for non-payment. </a:t>
            </a:r>
          </a:p>
          <a:p>
            <a:pPr marL="914400" lvl="2" indent="-393192"/>
            <a:r>
              <a:rPr lang="en-US" dirty="0" smtClean="0"/>
              <a:t>Voting, among other abilities, </a:t>
            </a:r>
          </a:p>
          <a:p>
            <a:pPr marL="0" indent="-393192"/>
            <a:endParaRPr lang="en-US" dirty="0" smtClean="0"/>
          </a:p>
          <a:p>
            <a:pPr marL="0">
              <a:buNone/>
            </a:pPr>
            <a:endParaRPr lang="en-US" dirty="0"/>
          </a:p>
          <a:p>
            <a:pPr marL="0">
              <a:buNone/>
            </a:pPr>
            <a:endParaRPr lang="en-US" dirty="0" smtClean="0"/>
          </a:p>
          <a:p>
            <a:pPr marL="201168" lvl="1" indent="0">
              <a:buNone/>
            </a:pPr>
            <a:endParaRPr lang="en-US" dirty="0"/>
          </a:p>
        </p:txBody>
      </p:sp>
    </p:spTree>
    <p:extLst>
      <p:ext uri="{BB962C8B-B14F-4D97-AF65-F5344CB8AC3E}">
        <p14:creationId xmlns:p14="http://schemas.microsoft.com/office/powerpoint/2010/main" val="2455230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Sustained </a:t>
            </a:r>
            <a:r>
              <a:rPr lang="en-US" b="1" dirty="0"/>
              <a:t>Controls in an Era of Reform</a:t>
            </a:r>
            <a:r>
              <a:rPr lang="en-US" dirty="0"/>
              <a:t/>
            </a:r>
            <a:br>
              <a:rPr lang="en-US" dirty="0"/>
            </a:b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7742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80F6-A80E-2E4A-A3B6-4C0A13DAF2AE}"/>
              </a:ext>
            </a:extLst>
          </p:cNvPr>
          <p:cNvSpPr>
            <a:spLocks noGrp="1"/>
          </p:cNvSpPr>
          <p:nvPr>
            <p:ph type="title"/>
          </p:nvPr>
        </p:nvSpPr>
        <p:spPr/>
        <p:txBody>
          <a:bodyPr/>
          <a:lstStyle/>
          <a:p>
            <a:r>
              <a:rPr lang="en-US" b="1" dirty="0" smtClean="0">
                <a:solidFill>
                  <a:schemeClr val="tx1"/>
                </a:solidFill>
              </a:rPr>
              <a:t>Lack of Legal Representation </a:t>
            </a:r>
            <a:r>
              <a:rPr lang="en-US" dirty="0" smtClean="0">
                <a:solidFill>
                  <a:schemeClr val="tx1"/>
                </a:solidFill>
              </a:rPr>
              <a:t/>
            </a:r>
            <a:br>
              <a:rPr lang="en-US" dirty="0" smtClean="0">
                <a:solidFill>
                  <a:schemeClr val="tx1"/>
                </a:solidFill>
              </a:rPr>
            </a:br>
            <a:endParaRPr lang="en-US" b="1" dirty="0"/>
          </a:p>
        </p:txBody>
      </p:sp>
      <p:sp>
        <p:nvSpPr>
          <p:cNvPr id="3" name="Content Placeholder 2">
            <a:extLst>
              <a:ext uri="{FF2B5EF4-FFF2-40B4-BE49-F238E27FC236}">
                <a16:creationId xmlns:a16="http://schemas.microsoft.com/office/drawing/2014/main" id="{AB2CBA05-BB0E-3B47-B133-D83DCC9DBB77}"/>
              </a:ext>
            </a:extLst>
          </p:cNvPr>
          <p:cNvSpPr>
            <a:spLocks noGrp="1"/>
          </p:cNvSpPr>
          <p:nvPr>
            <p:ph idx="1"/>
          </p:nvPr>
        </p:nvSpPr>
        <p:spPr>
          <a:xfrm>
            <a:off x="677333" y="1577009"/>
            <a:ext cx="11076303" cy="4803243"/>
          </a:xfrm>
        </p:spPr>
        <p:txBody>
          <a:bodyPr>
            <a:normAutofit/>
          </a:bodyPr>
          <a:lstStyle/>
          <a:p>
            <a:r>
              <a:rPr lang="en-US" dirty="0" smtClean="0">
                <a:solidFill>
                  <a:schemeClr val="tx1"/>
                </a:solidFill>
              </a:rPr>
              <a:t>In Missouri, individuals who enter the municipal courts are not eligible for a public defender. </a:t>
            </a:r>
          </a:p>
          <a:p>
            <a:pPr lvl="1"/>
            <a:r>
              <a:rPr lang="en-US" dirty="0" smtClean="0">
                <a:solidFill>
                  <a:schemeClr val="tx1"/>
                </a:solidFill>
              </a:rPr>
              <a:t>The independent nature of courts make rectifying tickets very difficult. </a:t>
            </a:r>
          </a:p>
          <a:p>
            <a:r>
              <a:rPr lang="en-US" dirty="0" smtClean="0">
                <a:solidFill>
                  <a:schemeClr val="tx1"/>
                </a:solidFill>
              </a:rPr>
              <a:t>Increased risk of driver’s license suspension</a:t>
            </a:r>
          </a:p>
          <a:p>
            <a:pPr lvl="1"/>
            <a:r>
              <a:rPr lang="en-US" dirty="0" smtClean="0"/>
              <a:t>Missouri allows for suspension for failure to appear charges. </a:t>
            </a:r>
          </a:p>
          <a:p>
            <a:pPr lvl="1"/>
            <a:r>
              <a:rPr lang="en-US" dirty="0" smtClean="0"/>
              <a:t>Individuals without representation are less likely to be offered amendments to the number of points assessed </a:t>
            </a:r>
            <a:r>
              <a:rPr lang="en-US" dirty="0"/>
              <a:t>(Arch City Defenders 2014</a:t>
            </a:r>
            <a:r>
              <a:rPr lang="en-US" dirty="0" smtClean="0"/>
              <a:t>).  </a:t>
            </a:r>
          </a:p>
          <a:p>
            <a:r>
              <a:rPr lang="en-US" b="1" dirty="0">
                <a:solidFill>
                  <a:schemeClr val="accent4">
                    <a:lumMod val="75000"/>
                  </a:schemeClr>
                </a:solidFill>
              </a:rPr>
              <a:t>Clients were offered less protections – under the guise that the sanctions were small. </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64959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9054-1694-F341-821F-C30679E179B3}"/>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236C88F6-EF53-3947-B0BE-2287F8130FF3}"/>
              </a:ext>
            </a:extLst>
          </p:cNvPr>
          <p:cNvSpPr>
            <a:spLocks noGrp="1"/>
          </p:cNvSpPr>
          <p:nvPr>
            <p:ph idx="1"/>
          </p:nvPr>
        </p:nvSpPr>
        <p:spPr>
          <a:xfrm>
            <a:off x="677334" y="1551397"/>
            <a:ext cx="10439304" cy="4955419"/>
          </a:xfrm>
        </p:spPr>
        <p:txBody>
          <a:bodyPr>
            <a:normAutofit fontScale="70000" lnSpcReduction="20000"/>
          </a:bodyPr>
          <a:lstStyle/>
          <a:p>
            <a:r>
              <a:rPr lang="en-US" dirty="0">
                <a:solidFill>
                  <a:schemeClr val="tx1"/>
                </a:solidFill>
              </a:rPr>
              <a:t>Misdemeanor arrests are the most prevalent form of social control </a:t>
            </a:r>
            <a:r>
              <a:rPr lang="en-US" dirty="0" smtClean="0">
                <a:solidFill>
                  <a:schemeClr val="tx1"/>
                </a:solidFill>
              </a:rPr>
              <a:t>and  </a:t>
            </a:r>
            <a:r>
              <a:rPr lang="en-US" dirty="0">
                <a:solidFill>
                  <a:schemeClr val="tx1"/>
                </a:solidFill>
              </a:rPr>
              <a:t>represent three-quarters of all criminal cases filed for a total of 13 million cases each year, most for relatively minor offenses (Stevenson and Mayson 2018). </a:t>
            </a:r>
            <a:endParaRPr lang="en-US" dirty="0" smtClean="0">
              <a:solidFill>
                <a:schemeClr val="tx1"/>
              </a:solidFill>
            </a:endParaRPr>
          </a:p>
          <a:p>
            <a:pPr lvl="1"/>
            <a:r>
              <a:rPr lang="en-US" dirty="0" smtClean="0"/>
              <a:t>Many see these cases as low stakes and are often hidden from view </a:t>
            </a:r>
          </a:p>
          <a:p>
            <a:endParaRPr lang="en-US" dirty="0" smtClean="0"/>
          </a:p>
          <a:p>
            <a:r>
              <a:rPr lang="en-US" dirty="0" smtClean="0">
                <a:solidFill>
                  <a:schemeClr val="tx1"/>
                </a:solidFill>
              </a:rPr>
              <a:t>2014 </a:t>
            </a:r>
            <a:r>
              <a:rPr lang="en-US" dirty="0">
                <a:solidFill>
                  <a:schemeClr val="tx1"/>
                </a:solidFill>
              </a:rPr>
              <a:t>US DOJ investigated the Ferguson, MO Police Department </a:t>
            </a:r>
            <a:r>
              <a:rPr lang="en-US" dirty="0" smtClean="0">
                <a:solidFill>
                  <a:schemeClr val="tx1"/>
                </a:solidFill>
              </a:rPr>
              <a:t>after the killing of Michael Brown by a police officer.  </a:t>
            </a:r>
            <a:endParaRPr lang="en-US" dirty="0">
              <a:solidFill>
                <a:schemeClr val="tx1"/>
              </a:solidFill>
            </a:endParaRPr>
          </a:p>
          <a:p>
            <a:pPr lvl="1"/>
            <a:r>
              <a:rPr lang="en-US" dirty="0">
                <a:solidFill>
                  <a:schemeClr val="tx1"/>
                </a:solidFill>
              </a:rPr>
              <a:t>Generation of revenue through law enforcement </a:t>
            </a:r>
          </a:p>
          <a:p>
            <a:pPr lvl="1"/>
            <a:r>
              <a:rPr lang="en-US" dirty="0">
                <a:solidFill>
                  <a:schemeClr val="tx1"/>
                </a:solidFill>
              </a:rPr>
              <a:t>Productivity = # of citations</a:t>
            </a:r>
          </a:p>
          <a:p>
            <a:pPr lvl="1"/>
            <a:r>
              <a:rPr lang="en-US" dirty="0">
                <a:solidFill>
                  <a:schemeClr val="tx1"/>
                </a:solidFill>
              </a:rPr>
              <a:t>Racialized application of fines and fees</a:t>
            </a:r>
          </a:p>
          <a:p>
            <a:r>
              <a:rPr lang="en-US" dirty="0">
                <a:solidFill>
                  <a:schemeClr val="tx1"/>
                </a:solidFill>
              </a:rPr>
              <a:t>Limit placed on excessive fines in </a:t>
            </a:r>
            <a:r>
              <a:rPr lang="en-US" dirty="0" smtClean="0">
                <a:solidFill>
                  <a:schemeClr val="tx1"/>
                </a:solidFill>
              </a:rPr>
              <a:t>2015 – SB5 – Mack Creek’s Law </a:t>
            </a:r>
            <a:endParaRPr lang="en-US" dirty="0">
              <a:solidFill>
                <a:schemeClr val="tx1"/>
              </a:solidFill>
            </a:endParaRPr>
          </a:p>
          <a:p>
            <a:pPr lvl="1"/>
            <a:r>
              <a:rPr lang="en-US" dirty="0" smtClean="0">
                <a:solidFill>
                  <a:schemeClr val="tx1"/>
                </a:solidFill>
              </a:rPr>
              <a:t>Cap (20%) </a:t>
            </a:r>
            <a:r>
              <a:rPr lang="en-US" dirty="0">
                <a:solidFill>
                  <a:schemeClr val="tx1"/>
                </a:solidFill>
              </a:rPr>
              <a:t>of city budget’s which could be derived from fines and fees </a:t>
            </a:r>
          </a:p>
          <a:p>
            <a:pPr lvl="1"/>
            <a:r>
              <a:rPr lang="en-US" dirty="0"/>
              <a:t>C</a:t>
            </a:r>
            <a:r>
              <a:rPr lang="en-US" dirty="0" smtClean="0"/>
              <a:t>apping </a:t>
            </a:r>
            <a:r>
              <a:rPr lang="en-US" dirty="0"/>
              <a:t>fines and fees for minor traffic violations at $225.00 (Section 479.353(1)(a</a:t>
            </a:r>
            <a:r>
              <a:rPr lang="en-US" dirty="0" smtClean="0"/>
              <a:t>)) </a:t>
            </a:r>
          </a:p>
          <a:p>
            <a:pPr lvl="1"/>
            <a:r>
              <a:rPr lang="en-US" dirty="0" smtClean="0"/>
              <a:t>Barring jail time for failure to pay court fees </a:t>
            </a:r>
          </a:p>
          <a:p>
            <a:pPr lvl="1"/>
            <a:r>
              <a:rPr lang="en-US" dirty="0" smtClean="0"/>
              <a:t>Mandating </a:t>
            </a:r>
            <a:r>
              <a:rPr lang="en-US" dirty="0"/>
              <a:t>community service as an alternative to financial </a:t>
            </a:r>
            <a:r>
              <a:rPr lang="en-US" dirty="0" smtClean="0"/>
              <a:t>payment</a:t>
            </a:r>
          </a:p>
          <a:p>
            <a:pPr marL="457200" lvl="1" indent="0">
              <a:buNone/>
            </a:pPr>
            <a:endParaRPr lang="en-US" dirty="0">
              <a:solidFill>
                <a:schemeClr val="tx1"/>
              </a:solidFill>
            </a:endParaRPr>
          </a:p>
          <a:p>
            <a:r>
              <a:rPr lang="en-US" dirty="0"/>
              <a:t>Page and </a:t>
            </a:r>
            <a:r>
              <a:rPr lang="en-US" dirty="0" err="1"/>
              <a:t>Soss</a:t>
            </a:r>
            <a:r>
              <a:rPr lang="en-US" dirty="0"/>
              <a:t> (2017, p. 142) contend, “what the DOJ discovered in Ferguson is not exceptional in relation to the past or present of US governance.” </a:t>
            </a:r>
            <a:endParaRPr lang="en-US" dirty="0">
              <a:solidFill>
                <a:schemeClr val="tx1"/>
              </a:solidFill>
            </a:endParaRPr>
          </a:p>
        </p:txBody>
      </p:sp>
    </p:spTree>
    <p:extLst>
      <p:ext uri="{BB962C8B-B14F-4D97-AF65-F5344CB8AC3E}">
        <p14:creationId xmlns:p14="http://schemas.microsoft.com/office/powerpoint/2010/main" val="2326717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930-662C-7E43-B7F1-D563FED8EC6E}"/>
              </a:ext>
            </a:extLst>
          </p:cNvPr>
          <p:cNvSpPr>
            <a:spLocks noGrp="1"/>
          </p:cNvSpPr>
          <p:nvPr>
            <p:ph type="title"/>
          </p:nvPr>
        </p:nvSpPr>
        <p:spPr/>
        <p:txBody>
          <a:bodyPr/>
          <a:lstStyle/>
          <a:p>
            <a:r>
              <a:rPr lang="en-US" b="1" dirty="0" smtClean="0"/>
              <a:t>Few Opportunities for </a:t>
            </a:r>
            <a:r>
              <a:rPr lang="en-US" b="1" dirty="0"/>
              <a:t>Resolving Debt</a:t>
            </a:r>
          </a:p>
        </p:txBody>
      </p:sp>
      <p:sp>
        <p:nvSpPr>
          <p:cNvPr id="3" name="Content Placeholder 2">
            <a:extLst>
              <a:ext uri="{FF2B5EF4-FFF2-40B4-BE49-F238E27FC236}">
                <a16:creationId xmlns:a16="http://schemas.microsoft.com/office/drawing/2014/main" id="{DFA5BEC4-B215-5C41-B843-2EBBCDFD82DC}"/>
              </a:ext>
            </a:extLst>
          </p:cNvPr>
          <p:cNvSpPr>
            <a:spLocks noGrp="1"/>
          </p:cNvSpPr>
          <p:nvPr>
            <p:ph idx="1"/>
          </p:nvPr>
        </p:nvSpPr>
        <p:spPr>
          <a:xfrm>
            <a:off x="677333" y="1722783"/>
            <a:ext cx="11014657" cy="4810539"/>
          </a:xfrm>
        </p:spPr>
        <p:txBody>
          <a:bodyPr>
            <a:normAutofit/>
          </a:bodyPr>
          <a:lstStyle/>
          <a:p>
            <a:r>
              <a:rPr lang="en-US" dirty="0" smtClean="0"/>
              <a:t>State </a:t>
            </a:r>
            <a:r>
              <a:rPr lang="en-US" dirty="0"/>
              <a:t>laws offer little relief or guidance for individuals who cannot pay in the municipal </a:t>
            </a:r>
            <a:r>
              <a:rPr lang="en-US" dirty="0" smtClean="0"/>
              <a:t>court. </a:t>
            </a:r>
          </a:p>
          <a:p>
            <a:pPr lvl="1"/>
            <a:r>
              <a:rPr lang="en-US" dirty="0" smtClean="0"/>
              <a:t>Fines are rarely waived. </a:t>
            </a:r>
          </a:p>
          <a:p>
            <a:pPr lvl="2"/>
            <a:r>
              <a:rPr lang="en-US" dirty="0" smtClean="0"/>
              <a:t>Reforms only require that community service be offered in lieu of monetary sanctions.   </a:t>
            </a:r>
          </a:p>
          <a:p>
            <a:pPr lvl="2"/>
            <a:r>
              <a:rPr lang="en-US" dirty="0" smtClean="0"/>
              <a:t>Defendants must ask for an indigence hearing. </a:t>
            </a:r>
          </a:p>
          <a:p>
            <a:pPr lvl="2"/>
            <a:r>
              <a:rPr lang="en-US" dirty="0" smtClean="0"/>
              <a:t>No automatic assessment of ability to pay. </a:t>
            </a:r>
          </a:p>
          <a:p>
            <a:pPr lvl="1"/>
            <a:r>
              <a:rPr lang="en-US" dirty="0" smtClean="0">
                <a:solidFill>
                  <a:schemeClr val="tx1"/>
                </a:solidFill>
              </a:rPr>
              <a:t>Small fines assessed for minor offenses can result in large total financial obligations. </a:t>
            </a:r>
          </a:p>
        </p:txBody>
      </p:sp>
    </p:spTree>
    <p:extLst>
      <p:ext uri="{BB962C8B-B14F-4D97-AF65-F5344CB8AC3E}">
        <p14:creationId xmlns:p14="http://schemas.microsoft.com/office/powerpoint/2010/main" val="774534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9927-A91B-AF46-844F-25EC30EA9A12}"/>
              </a:ext>
            </a:extLst>
          </p:cNvPr>
          <p:cNvSpPr>
            <a:spLocks noGrp="1"/>
          </p:cNvSpPr>
          <p:nvPr>
            <p:ph type="title"/>
          </p:nvPr>
        </p:nvSpPr>
        <p:spPr/>
        <p:txBody>
          <a:bodyPr/>
          <a:lstStyle/>
          <a:p>
            <a:r>
              <a:rPr lang="en-US" b="1" dirty="0" smtClean="0"/>
              <a:t>Lack of Systematic Data on Court Requirements &amp; Compliance </a:t>
            </a:r>
            <a:endParaRPr lang="en-US" b="1" dirty="0"/>
          </a:p>
        </p:txBody>
      </p:sp>
      <p:sp>
        <p:nvSpPr>
          <p:cNvPr id="3" name="Content Placeholder 2">
            <a:extLst>
              <a:ext uri="{FF2B5EF4-FFF2-40B4-BE49-F238E27FC236}">
                <a16:creationId xmlns:a16="http://schemas.microsoft.com/office/drawing/2014/main" id="{D0297FCE-532D-9241-A139-9C89704E7E31}"/>
              </a:ext>
            </a:extLst>
          </p:cNvPr>
          <p:cNvSpPr>
            <a:spLocks noGrp="1"/>
          </p:cNvSpPr>
          <p:nvPr>
            <p:ph idx="1"/>
          </p:nvPr>
        </p:nvSpPr>
        <p:spPr>
          <a:xfrm>
            <a:off x="677334" y="1880171"/>
            <a:ext cx="10839996" cy="4161191"/>
          </a:xfrm>
        </p:spPr>
        <p:txBody>
          <a:bodyPr>
            <a:normAutofit/>
          </a:bodyPr>
          <a:lstStyle/>
          <a:p>
            <a:r>
              <a:rPr lang="en-US" dirty="0"/>
              <a:t>Participants routinely denoted that a fundamental challenge to compliance is the lack of information available on a case. </a:t>
            </a:r>
            <a:endParaRPr lang="en-US" dirty="0" smtClean="0"/>
          </a:p>
          <a:p>
            <a:pPr lvl="1"/>
            <a:r>
              <a:rPr lang="en-US" dirty="0" smtClean="0"/>
              <a:t>Most states do not mandate or maintain a centralized data system. </a:t>
            </a:r>
          </a:p>
          <a:p>
            <a:pPr lvl="1"/>
            <a:r>
              <a:rPr lang="en-US" dirty="0" smtClean="0">
                <a:solidFill>
                  <a:schemeClr val="tx1"/>
                </a:solidFill>
              </a:rPr>
              <a:t>Reforms in Missouri mandate a standardized data system, but the reforms come as a cost to the client of $7.00 per municipal case (something not assessed on felony cases). </a:t>
            </a:r>
          </a:p>
          <a:p>
            <a:r>
              <a:rPr lang="en-US" dirty="0" smtClean="0">
                <a:solidFill>
                  <a:schemeClr val="tx1"/>
                </a:solidFill>
              </a:rPr>
              <a:t>Lack of a central data system led some individuals to receive a failure to appear because they were incarcerated the day of court.  </a:t>
            </a:r>
          </a:p>
          <a:p>
            <a:pPr marL="0" indent="0">
              <a:buNone/>
            </a:pPr>
            <a:endParaRPr lang="en-US" dirty="0">
              <a:solidFill>
                <a:schemeClr val="tx1"/>
              </a:solidFill>
            </a:endParaRPr>
          </a:p>
        </p:txBody>
      </p:sp>
    </p:spTree>
    <p:extLst>
      <p:ext uri="{BB962C8B-B14F-4D97-AF65-F5344CB8AC3E}">
        <p14:creationId xmlns:p14="http://schemas.microsoft.com/office/powerpoint/2010/main" val="67133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FDF9-F937-AF44-B45A-C31C474E812A}"/>
              </a:ext>
            </a:extLst>
          </p:cNvPr>
          <p:cNvSpPr>
            <a:spLocks noGrp="1"/>
          </p:cNvSpPr>
          <p:nvPr>
            <p:ph type="title"/>
          </p:nvPr>
        </p:nvSpPr>
        <p:spPr/>
        <p:txBody>
          <a:bodyPr/>
          <a:lstStyle/>
          <a:p>
            <a:r>
              <a:rPr lang="en-US" b="1" dirty="0" smtClean="0"/>
              <a:t>Conclusion</a:t>
            </a:r>
            <a:r>
              <a:rPr lang="en-US" b="1" dirty="0" smtClean="0">
                <a:solidFill>
                  <a:schemeClr val="tx1"/>
                </a:solidFill>
              </a:rPr>
              <a:t> </a:t>
            </a:r>
            <a:endParaRPr lang="en-US" b="1" dirty="0"/>
          </a:p>
        </p:txBody>
      </p:sp>
      <p:sp>
        <p:nvSpPr>
          <p:cNvPr id="3" name="Content Placeholder 2">
            <a:extLst>
              <a:ext uri="{FF2B5EF4-FFF2-40B4-BE49-F238E27FC236}">
                <a16:creationId xmlns:a16="http://schemas.microsoft.com/office/drawing/2014/main" id="{C83B49A6-08CA-DD47-986B-971B8CDF9C30}"/>
              </a:ext>
            </a:extLst>
          </p:cNvPr>
          <p:cNvSpPr>
            <a:spLocks noGrp="1"/>
          </p:cNvSpPr>
          <p:nvPr>
            <p:ph idx="1"/>
          </p:nvPr>
        </p:nvSpPr>
        <p:spPr>
          <a:xfrm>
            <a:off x="677333" y="1603513"/>
            <a:ext cx="11281786" cy="5002770"/>
          </a:xfrm>
        </p:spPr>
        <p:txBody>
          <a:bodyPr>
            <a:normAutofit lnSpcReduction="10000"/>
          </a:bodyPr>
          <a:lstStyle/>
          <a:p>
            <a:r>
              <a:rPr lang="en-US" dirty="0" smtClean="0"/>
              <a:t>Although there has been a decline in police activities, a large number of people come into </a:t>
            </a:r>
            <a:r>
              <a:rPr lang="en-US" dirty="0" smtClean="0"/>
              <a:t>the court system </a:t>
            </a:r>
            <a:r>
              <a:rPr lang="en-US" dirty="0" smtClean="0"/>
              <a:t>for minor crimes. </a:t>
            </a:r>
          </a:p>
          <a:p>
            <a:pPr lvl="1"/>
            <a:r>
              <a:rPr lang="en-US" dirty="0" smtClean="0"/>
              <a:t>Warrants are commonplace and there are few remedies for legal debt or legal representation. “statutory inequality”</a:t>
            </a:r>
          </a:p>
          <a:p>
            <a:pPr lvl="1"/>
            <a:r>
              <a:rPr lang="en-US" dirty="0" smtClean="0"/>
              <a:t>Individuals remain tethered to the system. </a:t>
            </a:r>
          </a:p>
          <a:p>
            <a:r>
              <a:rPr lang="en-US" dirty="0"/>
              <a:t>Justice is local but state structures allow injustice to continue. </a:t>
            </a:r>
          </a:p>
          <a:p>
            <a:pPr lvl="1"/>
            <a:r>
              <a:rPr lang="en-US" dirty="0"/>
              <a:t>Patterns of revenue extraction have disproportionate effects on people of color.  </a:t>
            </a:r>
          </a:p>
          <a:p>
            <a:pPr lvl="1"/>
            <a:r>
              <a:rPr lang="en-US" b="1" dirty="0" smtClean="0">
                <a:solidFill>
                  <a:schemeClr val="accent4">
                    <a:lumMod val="75000"/>
                  </a:schemeClr>
                </a:solidFill>
              </a:rPr>
              <a:t>Lack of oversight of the municipal court system.</a:t>
            </a:r>
            <a:r>
              <a:rPr lang="en-US" dirty="0" smtClean="0"/>
              <a:t> </a:t>
            </a:r>
            <a:endParaRPr lang="en-US" dirty="0"/>
          </a:p>
          <a:p>
            <a:r>
              <a:rPr lang="en-US" dirty="0" smtClean="0"/>
              <a:t>The court reforms </a:t>
            </a:r>
            <a:r>
              <a:rPr lang="en-US" dirty="0"/>
              <a:t>were largely symbolic in nature and did little to change the structure of the courts and the nature of the state court system. </a:t>
            </a:r>
            <a:endParaRPr lang="en-US" dirty="0" smtClean="0"/>
          </a:p>
          <a:p>
            <a:pPr lvl="1"/>
            <a:r>
              <a:rPr lang="en-US" dirty="0" smtClean="0"/>
              <a:t>Most municipalities did not earn more than 20% of local funding from economic sanctions. </a:t>
            </a:r>
          </a:p>
          <a:p>
            <a:pPr lvl="1"/>
            <a:r>
              <a:rPr lang="en-US" dirty="0" smtClean="0"/>
              <a:t>Even small debts lead to large financial obligations (surcharges, jail board, costs). </a:t>
            </a:r>
            <a:endParaRPr lang="en-US" dirty="0"/>
          </a:p>
        </p:txBody>
      </p:sp>
    </p:spTree>
    <p:extLst>
      <p:ext uri="{BB962C8B-B14F-4D97-AF65-F5344CB8AC3E}">
        <p14:creationId xmlns:p14="http://schemas.microsoft.com/office/powerpoint/2010/main" val="167383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Suggestions</a:t>
            </a:r>
            <a:endParaRPr lang="en-US" b="1" dirty="0"/>
          </a:p>
        </p:txBody>
      </p:sp>
      <p:sp>
        <p:nvSpPr>
          <p:cNvPr id="4" name="Content Placeholder 3"/>
          <p:cNvSpPr>
            <a:spLocks noGrp="1"/>
          </p:cNvSpPr>
          <p:nvPr>
            <p:ph idx="1"/>
          </p:nvPr>
        </p:nvSpPr>
        <p:spPr>
          <a:xfrm>
            <a:off x="838200" y="1356190"/>
            <a:ext cx="10515600" cy="5342562"/>
          </a:xfrm>
        </p:spPr>
        <p:txBody>
          <a:bodyPr>
            <a:normAutofit lnSpcReduction="10000"/>
          </a:bodyPr>
          <a:lstStyle/>
          <a:p>
            <a:r>
              <a:rPr lang="en-US" dirty="0"/>
              <a:t>Reduce or eliminate jurisdictional reliance on funding from monetary sanctions</a:t>
            </a:r>
            <a:r>
              <a:rPr lang="en-US" dirty="0" smtClean="0"/>
              <a:t>.</a:t>
            </a:r>
          </a:p>
          <a:p>
            <a:pPr lvl="1"/>
            <a:r>
              <a:rPr lang="en-US" b="1" dirty="0" smtClean="0">
                <a:solidFill>
                  <a:schemeClr val="accent4">
                    <a:lumMod val="75000"/>
                  </a:schemeClr>
                </a:solidFill>
              </a:rPr>
              <a:t>Consolidation and enhanced oversight of the municipal courts. </a:t>
            </a:r>
          </a:p>
          <a:p>
            <a:r>
              <a:rPr lang="en-US" dirty="0" smtClean="0"/>
              <a:t>Eliminate </a:t>
            </a:r>
            <a:r>
              <a:rPr lang="en-US" dirty="0"/>
              <a:t>the suspension of driver’s </a:t>
            </a:r>
            <a:r>
              <a:rPr lang="en-US" dirty="0" smtClean="0"/>
              <a:t>licenses for unpaid costs and court non-compliance. 	</a:t>
            </a:r>
          </a:p>
          <a:p>
            <a:pPr lvl="1"/>
            <a:r>
              <a:rPr lang="en-US" dirty="0"/>
              <a:t>Since 2017, at least 13 states have enacted legislation ending debt-based driver’s </a:t>
            </a:r>
            <a:r>
              <a:rPr lang="en-US" dirty="0" smtClean="0"/>
              <a:t>license suspensions.  </a:t>
            </a:r>
          </a:p>
          <a:p>
            <a:r>
              <a:rPr lang="en-US" dirty="0" smtClean="0"/>
              <a:t>Routinely asses for indigence and ability to pay and allow fee waivers. </a:t>
            </a:r>
          </a:p>
          <a:p>
            <a:pPr lvl="1"/>
            <a:r>
              <a:rPr lang="en-US" dirty="0"/>
              <a:t>2018 Criminal and Traffic Assessments Act (CCTA) </a:t>
            </a:r>
            <a:r>
              <a:rPr lang="en-US" dirty="0" smtClean="0"/>
              <a:t>allows for waivers </a:t>
            </a:r>
            <a:r>
              <a:rPr lang="en-US" dirty="0"/>
              <a:t>for court costs for people with incomes up to 400% of the poverty line (IL HB 4594</a:t>
            </a:r>
            <a:r>
              <a:rPr lang="en-US" dirty="0" smtClean="0"/>
              <a:t>)</a:t>
            </a:r>
          </a:p>
          <a:p>
            <a:r>
              <a:rPr lang="en-US" dirty="0" smtClean="0"/>
              <a:t>Provide transparent and accessible data for defendants and local stakeholders and policymakers. </a:t>
            </a:r>
          </a:p>
          <a:p>
            <a:pPr lvl="1"/>
            <a:r>
              <a:rPr lang="en-US" dirty="0" smtClean="0"/>
              <a:t>Protect individual data from improper use (see Lageson, 2020). </a:t>
            </a:r>
            <a:endParaRPr lang="en-US"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46906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8"/>
            <a:ext cx="10515600" cy="867772"/>
          </a:xfrm>
        </p:spPr>
        <p:txBody>
          <a:bodyPr>
            <a:noAutofit/>
          </a:bodyPr>
          <a:lstStyle/>
          <a:p>
            <a:r>
              <a:rPr lang="en-US" sz="3200" dirty="0"/>
              <a:t>Thank you.</a:t>
            </a:r>
            <a:br>
              <a:rPr lang="en-US" sz="3200" dirty="0"/>
            </a:br>
            <a:r>
              <a:rPr lang="en-US" sz="3200" dirty="0"/>
              <a:t>Beth Huebner – huebnerb@umsl.edu  </a:t>
            </a:r>
          </a:p>
        </p:txBody>
      </p:sp>
      <p:sp>
        <p:nvSpPr>
          <p:cNvPr id="2" name="Content Placeholder 1"/>
          <p:cNvSpPr>
            <a:spLocks noGrp="1"/>
          </p:cNvSpPr>
          <p:nvPr>
            <p:ph idx="1"/>
          </p:nvPr>
        </p:nvSpPr>
        <p:spPr>
          <a:xfrm>
            <a:off x="209763" y="1350162"/>
            <a:ext cx="6910227" cy="5507837"/>
          </a:xfrm>
        </p:spPr>
        <p:txBody>
          <a:bodyPr>
            <a:normAutofit lnSpcReduction="10000"/>
          </a:bodyPr>
          <a:lstStyle/>
          <a:p>
            <a:r>
              <a:rPr lang="en-US" dirty="0" smtClean="0"/>
              <a:t>Many kudos to my research team </a:t>
            </a:r>
          </a:p>
          <a:p>
            <a:pPr lvl="1"/>
            <a:r>
              <a:rPr lang="en-US" dirty="0" smtClean="0"/>
              <a:t>Kristina Thompson</a:t>
            </a:r>
          </a:p>
          <a:p>
            <a:pPr lvl="1"/>
            <a:r>
              <a:rPr lang="en-US" dirty="0" smtClean="0"/>
              <a:t>Morgan McGuirk </a:t>
            </a:r>
          </a:p>
          <a:p>
            <a:pPr lvl="1"/>
            <a:r>
              <a:rPr lang="en-US" dirty="0" smtClean="0"/>
              <a:t>Dale Dan-Irabor </a:t>
            </a:r>
          </a:p>
          <a:p>
            <a:pPr lvl="1"/>
            <a:r>
              <a:rPr lang="en-US" dirty="0" smtClean="0"/>
              <a:t>Andrea Giuffre </a:t>
            </a:r>
          </a:p>
          <a:p>
            <a:pPr lvl="1"/>
            <a:r>
              <a:rPr lang="en-US" dirty="0" smtClean="0"/>
              <a:t>Amanda Miller </a:t>
            </a:r>
          </a:p>
          <a:p>
            <a:pPr marL="342900" lvl="1" indent="0">
              <a:buNone/>
            </a:pPr>
            <a:endParaRPr lang="en-US" dirty="0" smtClean="0"/>
          </a:p>
          <a:p>
            <a:r>
              <a:rPr lang="en-US" dirty="0" smtClean="0"/>
              <a:t>Related Publications </a:t>
            </a:r>
          </a:p>
          <a:p>
            <a:pPr lvl="1"/>
            <a:r>
              <a:rPr lang="en-US" dirty="0">
                <a:hlinkClick r:id="rId3"/>
              </a:rPr>
              <a:t>https://datacollaborativeforjustice.org/work/communities/warrant-arrests-in-the-city-of-st-louis-2002-2019</a:t>
            </a:r>
            <a:r>
              <a:rPr lang="en-US" dirty="0" smtClean="0">
                <a:hlinkClick r:id="rId3"/>
              </a:rPr>
              <a:t>/</a:t>
            </a:r>
            <a:endParaRPr lang="en-US" dirty="0" smtClean="0"/>
          </a:p>
          <a:p>
            <a:pPr lvl="1"/>
            <a:r>
              <a:rPr lang="en-US" dirty="0">
                <a:hlinkClick r:id="rId4"/>
              </a:rPr>
              <a:t>https://</a:t>
            </a:r>
            <a:r>
              <a:rPr lang="en-US" dirty="0" smtClean="0">
                <a:hlinkClick r:id="rId4"/>
              </a:rPr>
              <a:t>datacollaborativeforjustice.org/wp-content/uploads/2021/08/PEW_JAIL_REPORT_Final_St.LouisCounty1.pdf</a:t>
            </a:r>
            <a:endParaRPr lang="en-US" dirty="0" smtClean="0"/>
          </a:p>
          <a:p>
            <a:pPr lvl="1"/>
            <a:r>
              <a:rPr lang="en-US" dirty="0">
                <a:hlinkClick r:id="rId5"/>
              </a:rPr>
              <a:t>https://</a:t>
            </a:r>
            <a:r>
              <a:rPr lang="en-US" dirty="0" smtClean="0">
                <a:hlinkClick r:id="rId5"/>
              </a:rPr>
              <a:t>escholarship.org/uc/item/64t2w833</a:t>
            </a:r>
            <a:endParaRPr lang="en-US" dirty="0" smtClean="0"/>
          </a:p>
          <a:p>
            <a:pPr lvl="1"/>
            <a:r>
              <a:rPr lang="en-US" dirty="0" smtClean="0">
                <a:hlinkClick r:id="rId6"/>
              </a:rPr>
              <a:t>https</a:t>
            </a:r>
            <a:r>
              <a:rPr lang="en-US" dirty="0">
                <a:hlinkClick r:id="rId6"/>
              </a:rPr>
              <a:t>://</a:t>
            </a:r>
            <a:r>
              <a:rPr lang="en-US" dirty="0" smtClean="0">
                <a:hlinkClick r:id="rId6"/>
              </a:rPr>
              <a:t>ccjls.scholasticahq.com/api/v1/articles/9907-changes-in-enforcement-of-low-level-and-felony-offenses-post-ferguson-an-analysis-of-arrests-in-st-louis-missouri.pdf</a:t>
            </a:r>
            <a:endParaRPr lang="en-US" dirty="0" smtClean="0"/>
          </a:p>
          <a:p>
            <a:pPr marL="342900" lvl="1" indent="0">
              <a:buNone/>
            </a:pPr>
            <a:r>
              <a:rPr lang="en-US" dirty="0" smtClean="0"/>
              <a:t/>
            </a:r>
            <a:br>
              <a:rPr lang="en-US" dirty="0" smtClean="0"/>
            </a:br>
            <a:endParaRPr lang="en-US" dirty="0" smtClean="0"/>
          </a:p>
          <a:p>
            <a:pPr marL="342900" lvl="1" indent="0">
              <a:buNone/>
            </a:pPr>
            <a:endParaRPr lang="en-US" dirty="0"/>
          </a:p>
          <a:p>
            <a:pPr lvl="1"/>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7"/>
          <a:stretch>
            <a:fillRect/>
          </a:stretch>
        </p:blipFill>
        <p:spPr>
          <a:xfrm>
            <a:off x="7037798" y="1350163"/>
            <a:ext cx="4972512" cy="3889658"/>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B1C1E58E-81D2-F54E-8DC3-3601663828C1}"/>
              </a:ext>
            </a:extLst>
          </p:cNvPr>
          <p:cNvPicPr>
            <a:picLocks noChangeAspect="1"/>
          </p:cNvPicPr>
          <p:nvPr/>
        </p:nvPicPr>
        <p:blipFill>
          <a:blip r:embed="rId8"/>
          <a:stretch>
            <a:fillRect/>
          </a:stretch>
        </p:blipFill>
        <p:spPr>
          <a:xfrm>
            <a:off x="8100707" y="5782575"/>
            <a:ext cx="1763025" cy="805333"/>
          </a:xfrm>
          <a:prstGeom prst="rect">
            <a:avLst/>
          </a:prstGeom>
        </p:spPr>
      </p:pic>
    </p:spTree>
    <p:extLst>
      <p:ext uri="{BB962C8B-B14F-4D97-AF65-F5344CB8AC3E}">
        <p14:creationId xmlns:p14="http://schemas.microsoft.com/office/powerpoint/2010/main" val="405065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D25C-7316-D54E-B92A-5FCD57B0F091}"/>
              </a:ext>
            </a:extLst>
          </p:cNvPr>
          <p:cNvSpPr>
            <a:spLocks noGrp="1"/>
          </p:cNvSpPr>
          <p:nvPr>
            <p:ph type="title"/>
          </p:nvPr>
        </p:nvSpPr>
        <p:spPr/>
        <p:txBody>
          <a:bodyPr/>
          <a:lstStyle/>
          <a:p>
            <a:r>
              <a:rPr lang="en-US" b="1" dirty="0" smtClean="0"/>
              <a:t>Misdemeanor Justice &amp; Economic Sanctions </a:t>
            </a:r>
            <a:endParaRPr lang="en-US" b="1" dirty="0"/>
          </a:p>
        </p:txBody>
      </p:sp>
      <p:sp>
        <p:nvSpPr>
          <p:cNvPr id="3" name="Content Placeholder 2">
            <a:extLst>
              <a:ext uri="{FF2B5EF4-FFF2-40B4-BE49-F238E27FC236}">
                <a16:creationId xmlns:a16="http://schemas.microsoft.com/office/drawing/2014/main" id="{2CEE503C-A2C3-2947-B247-751D5F32E2A4}"/>
              </a:ext>
            </a:extLst>
          </p:cNvPr>
          <p:cNvSpPr>
            <a:spLocks noGrp="1"/>
          </p:cNvSpPr>
          <p:nvPr>
            <p:ph idx="1"/>
          </p:nvPr>
        </p:nvSpPr>
        <p:spPr>
          <a:xfrm>
            <a:off x="677334" y="1736034"/>
            <a:ext cx="10018064" cy="4921619"/>
          </a:xfrm>
        </p:spPr>
        <p:txBody>
          <a:bodyPr>
            <a:normAutofit/>
          </a:bodyPr>
          <a:lstStyle/>
          <a:p>
            <a:r>
              <a:rPr lang="en-US" dirty="0" smtClean="0">
                <a:solidFill>
                  <a:schemeClr val="tx1"/>
                </a:solidFill>
              </a:rPr>
              <a:t>Neoliberal </a:t>
            </a:r>
            <a:r>
              <a:rPr lang="en-US" dirty="0">
                <a:solidFill>
                  <a:schemeClr val="tx1"/>
                </a:solidFill>
              </a:rPr>
              <a:t>ideals have normalized </a:t>
            </a:r>
            <a:r>
              <a:rPr lang="en-US" dirty="0" smtClean="0">
                <a:solidFill>
                  <a:schemeClr val="tx1"/>
                </a:solidFill>
              </a:rPr>
              <a:t>‘user fees’ as a central part of funding of the criminal legal system (Page </a:t>
            </a:r>
            <a:r>
              <a:rPr lang="en-US" dirty="0">
                <a:solidFill>
                  <a:schemeClr val="tx1"/>
                </a:solidFill>
              </a:rPr>
              <a:t>&amp; </a:t>
            </a:r>
            <a:r>
              <a:rPr lang="en-US" dirty="0" err="1">
                <a:solidFill>
                  <a:schemeClr val="tx1"/>
                </a:solidFill>
              </a:rPr>
              <a:t>Soss</a:t>
            </a:r>
            <a:r>
              <a:rPr lang="en-US" dirty="0">
                <a:solidFill>
                  <a:schemeClr val="tx1"/>
                </a:solidFill>
              </a:rPr>
              <a:t>, 2017</a:t>
            </a:r>
            <a:r>
              <a:rPr lang="en-US" dirty="0" smtClean="0">
                <a:solidFill>
                  <a:schemeClr val="tx1"/>
                </a:solidFill>
              </a:rPr>
              <a:t>). </a:t>
            </a:r>
          </a:p>
          <a:p>
            <a:pPr lvl="1"/>
            <a:r>
              <a:rPr lang="en-US" dirty="0"/>
              <a:t>Legal financial obligations “reinforce poverty, destabilize community reentry, and relegate impoverished debtors to a lifetime of punishment because their poverty leaves them unable to fulfill expectations of </a:t>
            </a:r>
            <a:r>
              <a:rPr lang="en-US" dirty="0" smtClean="0"/>
              <a:t>accountability.” </a:t>
            </a:r>
            <a:r>
              <a:rPr lang="en-US" dirty="0" smtClean="0">
                <a:hlinkClick r:id="rId3"/>
              </a:rPr>
              <a:t>(Harris, 2016)</a:t>
            </a:r>
            <a:endParaRPr lang="en-US" dirty="0"/>
          </a:p>
          <a:p>
            <a:r>
              <a:rPr lang="en-US" dirty="0" smtClean="0">
                <a:solidFill>
                  <a:schemeClr val="tx1"/>
                </a:solidFill>
              </a:rPr>
              <a:t>Municipal </a:t>
            </a:r>
            <a:r>
              <a:rPr lang="en-US" dirty="0">
                <a:solidFill>
                  <a:schemeClr val="tx1"/>
                </a:solidFill>
              </a:rPr>
              <a:t>governments </a:t>
            </a:r>
            <a:r>
              <a:rPr lang="en-US" dirty="0" smtClean="0">
                <a:solidFill>
                  <a:schemeClr val="tx1"/>
                </a:solidFill>
              </a:rPr>
              <a:t>are often overlooked but have substantial power. </a:t>
            </a:r>
          </a:p>
          <a:p>
            <a:pPr lvl="1"/>
            <a:r>
              <a:rPr lang="en-US" dirty="0" smtClean="0">
                <a:solidFill>
                  <a:schemeClr val="tx1"/>
                </a:solidFill>
              </a:rPr>
              <a:t>Misdemeanor </a:t>
            </a:r>
            <a:r>
              <a:rPr lang="en-US" dirty="0">
                <a:solidFill>
                  <a:schemeClr val="tx1"/>
                </a:solidFill>
              </a:rPr>
              <a:t>justice acts as another means of social control through marking, procedural hassle, and performance (Kohler-</a:t>
            </a:r>
            <a:r>
              <a:rPr lang="en-US" dirty="0" err="1">
                <a:solidFill>
                  <a:schemeClr val="tx1"/>
                </a:solidFill>
              </a:rPr>
              <a:t>Hausmann</a:t>
            </a:r>
            <a:r>
              <a:rPr lang="en-US" dirty="0">
                <a:solidFill>
                  <a:schemeClr val="tx1"/>
                </a:solidFill>
              </a:rPr>
              <a:t>, 2013; 2018</a:t>
            </a:r>
            <a:r>
              <a:rPr lang="en-US" dirty="0" smtClean="0">
                <a:solidFill>
                  <a:schemeClr val="tx1"/>
                </a:solidFill>
              </a:rPr>
              <a:t>).</a:t>
            </a:r>
          </a:p>
          <a:p>
            <a:pPr marL="0" indent="0">
              <a:buNone/>
            </a:pPr>
            <a:endParaRPr lang="en-US" dirty="0">
              <a:solidFill>
                <a:schemeClr val="tx1"/>
              </a:solidFill>
            </a:endParaRPr>
          </a:p>
        </p:txBody>
      </p:sp>
    </p:spTree>
    <p:extLst>
      <p:ext uri="{BB962C8B-B14F-4D97-AF65-F5344CB8AC3E}">
        <p14:creationId xmlns:p14="http://schemas.microsoft.com/office/powerpoint/2010/main" val="387308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Racialized History of the Criminal Legal System in St. Louis County</a:t>
            </a:r>
            <a:endParaRPr lang="en-US" dirty="0"/>
          </a:p>
        </p:txBody>
      </p:sp>
      <p:sp>
        <p:nvSpPr>
          <p:cNvPr id="3" name="Content Placeholder 2"/>
          <p:cNvSpPr>
            <a:spLocks noGrp="1"/>
          </p:cNvSpPr>
          <p:nvPr>
            <p:ph idx="1"/>
          </p:nvPr>
        </p:nvSpPr>
        <p:spPr/>
        <p:txBody>
          <a:bodyPr>
            <a:normAutofit/>
          </a:bodyPr>
          <a:lstStyle/>
          <a:p>
            <a:r>
              <a:rPr lang="en-US" dirty="0" smtClean="0"/>
              <a:t>Parochial Criminal Justice System in St. Louis County </a:t>
            </a:r>
          </a:p>
          <a:p>
            <a:pPr lvl="1"/>
            <a:r>
              <a:rPr lang="en-US" dirty="0" smtClean="0"/>
              <a:t>88 municipalities in St. Louis County </a:t>
            </a:r>
          </a:p>
          <a:p>
            <a:pPr lvl="1"/>
            <a:r>
              <a:rPr lang="en-US" dirty="0" smtClean="0"/>
              <a:t>83 have independent courts to enforce municipal codes and ordinances and over 50 police agencies. </a:t>
            </a:r>
          </a:p>
          <a:p>
            <a:pPr lvl="1"/>
            <a:r>
              <a:rPr lang="en-US" dirty="0" smtClean="0"/>
              <a:t>Traffic and motor vehicle offenses are processed in criminal court. </a:t>
            </a:r>
          </a:p>
          <a:p>
            <a:r>
              <a:rPr lang="en-US" dirty="0" smtClean="0"/>
              <a:t>Disparity Index in Police Stops (2019 Attorney General Report) </a:t>
            </a:r>
          </a:p>
          <a:p>
            <a:pPr lvl="1"/>
            <a:r>
              <a:rPr lang="en-US" dirty="0" smtClean="0"/>
              <a:t>Ferguson - 1.44 for Black persons, .24 for White persons </a:t>
            </a:r>
          </a:p>
          <a:p>
            <a:pPr lvl="2"/>
            <a:r>
              <a:rPr lang="en-US" dirty="0" smtClean="0"/>
              <a:t>Rates have not significantly changed in 20 years. </a:t>
            </a:r>
          </a:p>
          <a:p>
            <a:pPr lvl="1"/>
            <a:r>
              <a:rPr lang="en-US" dirty="0" smtClean="0"/>
              <a:t>St. Ann – 3.22 for Black persons , .45 for White persons </a:t>
            </a:r>
          </a:p>
          <a:p>
            <a:pPr marL="457200" lvl="1" indent="0">
              <a:buNone/>
            </a:pPr>
            <a:endParaRPr lang="en-US" dirty="0"/>
          </a:p>
        </p:txBody>
      </p:sp>
    </p:spTree>
    <p:extLst>
      <p:ext uri="{BB962C8B-B14F-4D97-AF65-F5344CB8AC3E}">
        <p14:creationId xmlns:p14="http://schemas.microsoft.com/office/powerpoint/2010/main" val="191528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9372" y="255899"/>
            <a:ext cx="5992887" cy="6273328"/>
          </a:xfrm>
          <a:prstGeom prst="rect">
            <a:avLst/>
          </a:prstGeom>
        </p:spPr>
      </p:pic>
      <p:pic>
        <p:nvPicPr>
          <p:cNvPr id="3" name="Picture 2"/>
          <p:cNvPicPr>
            <a:picLocks noChangeAspect="1"/>
          </p:cNvPicPr>
          <p:nvPr/>
        </p:nvPicPr>
        <p:blipFill>
          <a:blip r:embed="rId4"/>
          <a:stretch>
            <a:fillRect/>
          </a:stretch>
        </p:blipFill>
        <p:spPr>
          <a:xfrm>
            <a:off x="6526227" y="181384"/>
            <a:ext cx="5165763" cy="6512231"/>
          </a:xfrm>
          <a:prstGeom prst="rect">
            <a:avLst/>
          </a:prstGeom>
        </p:spPr>
      </p:pic>
      <p:sp>
        <p:nvSpPr>
          <p:cNvPr id="4" name="Rounded Rectangle 3"/>
          <p:cNvSpPr/>
          <p:nvPr/>
        </p:nvSpPr>
        <p:spPr>
          <a:xfrm>
            <a:off x="6698751" y="369869"/>
            <a:ext cx="708916" cy="154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637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in Law Enforcement Activity in the Region Post-Reforms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0589" y="1941817"/>
            <a:ext cx="6791218" cy="4417886"/>
          </a:xfrm>
          <a:prstGeom prst="rect">
            <a:avLst/>
          </a:prstGeom>
          <a:noFill/>
          <a:ln>
            <a:noFill/>
          </a:ln>
        </p:spPr>
      </p:pic>
      <p:sp>
        <p:nvSpPr>
          <p:cNvPr id="5" name="TextBox 4"/>
          <p:cNvSpPr txBox="1"/>
          <p:nvPr/>
        </p:nvSpPr>
        <p:spPr>
          <a:xfrm>
            <a:off x="7838979" y="6113122"/>
            <a:ext cx="3370126" cy="646331"/>
          </a:xfrm>
          <a:prstGeom prst="rect">
            <a:avLst/>
          </a:prstGeom>
          <a:noFill/>
        </p:spPr>
        <p:txBody>
          <a:bodyPr wrap="square" rtlCol="0">
            <a:spAutoFit/>
          </a:bodyPr>
          <a:lstStyle/>
          <a:p>
            <a:r>
              <a:rPr lang="en-US" dirty="0" smtClean="0">
                <a:hlinkClick r:id="rId3"/>
              </a:rPr>
              <a:t>See Slocum, Huebner, Rosenfeld, and Greene, 2018</a:t>
            </a:r>
            <a:endParaRPr lang="en-US" dirty="0"/>
          </a:p>
        </p:txBody>
      </p:sp>
    </p:spTree>
    <p:extLst>
      <p:ext uri="{BB962C8B-B14F-4D97-AF65-F5344CB8AC3E}">
        <p14:creationId xmlns:p14="http://schemas.microsoft.com/office/powerpoint/2010/main" val="410959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Warrants are Commonplace After Reforms</a:t>
            </a:r>
            <a:endParaRPr lang="en-US" b="1" dirty="0"/>
          </a:p>
        </p:txBody>
      </p:sp>
      <p:sp>
        <p:nvSpPr>
          <p:cNvPr id="3" name="Content Placeholder 2"/>
          <p:cNvSpPr>
            <a:spLocks noGrp="1"/>
          </p:cNvSpPr>
          <p:nvPr>
            <p:ph idx="1"/>
          </p:nvPr>
        </p:nvSpPr>
        <p:spPr>
          <a:xfrm>
            <a:off x="677334" y="1690688"/>
            <a:ext cx="10274918" cy="4833401"/>
          </a:xfrm>
        </p:spPr>
        <p:txBody>
          <a:bodyPr>
            <a:normAutofit/>
          </a:bodyPr>
          <a:lstStyle/>
          <a:p>
            <a:r>
              <a:rPr lang="en-US" dirty="0" smtClean="0"/>
              <a:t>150,423 </a:t>
            </a:r>
            <a:r>
              <a:rPr lang="en-US" dirty="0"/>
              <a:t>warrants were issued in St. Louis County in 2019 (for a population of 1 million people). </a:t>
            </a:r>
          </a:p>
          <a:p>
            <a:pPr lvl="1"/>
            <a:r>
              <a:rPr lang="en-US" dirty="0"/>
              <a:t>Bellefontaine Neighbors, MO = 10K population – 3,795 warrants in 2019 </a:t>
            </a:r>
          </a:p>
          <a:p>
            <a:pPr lvl="3"/>
            <a:r>
              <a:rPr lang="en-US" dirty="0"/>
              <a:t>75% of population is Black, median income is 40K, and less than 7% in poverty. </a:t>
            </a:r>
          </a:p>
          <a:p>
            <a:pPr lvl="1"/>
            <a:r>
              <a:rPr lang="en-US" dirty="0"/>
              <a:t>“Pocketbook Policing” (</a:t>
            </a:r>
            <a:r>
              <a:rPr lang="en-US" dirty="0" err="1"/>
              <a:t>Pacewicz</a:t>
            </a:r>
            <a:r>
              <a:rPr lang="en-US" dirty="0"/>
              <a:t> &amp; Robinson, 2021) </a:t>
            </a:r>
          </a:p>
          <a:p>
            <a:pPr lvl="1"/>
            <a:r>
              <a:rPr lang="en-US" dirty="0" smtClean="0"/>
              <a:t>About 20% of arrests in St. Louis City associated with warrant enforcement. </a:t>
            </a:r>
            <a:endParaRPr lang="en-US" dirty="0"/>
          </a:p>
          <a:p>
            <a:r>
              <a:rPr lang="en-US" dirty="0" smtClean="0"/>
              <a:t>Missouri </a:t>
            </a:r>
            <a:r>
              <a:rPr lang="en-US" dirty="0"/>
              <a:t>state law dictates that if an officer encounters a person with an open warrant, they must arrest that person.</a:t>
            </a:r>
          </a:p>
          <a:p>
            <a:endParaRPr lang="en-US" dirty="0"/>
          </a:p>
        </p:txBody>
      </p:sp>
    </p:spTree>
    <p:extLst>
      <p:ext uri="{BB962C8B-B14F-4D97-AF65-F5344CB8AC3E}">
        <p14:creationId xmlns:p14="http://schemas.microsoft.com/office/powerpoint/2010/main" val="227973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3565"/>
            <a:ext cx="10617485" cy="1557124"/>
          </a:xfrm>
        </p:spPr>
        <p:txBody>
          <a:bodyPr>
            <a:normAutofit fontScale="90000"/>
          </a:bodyPr>
          <a:lstStyle/>
          <a:p>
            <a:r>
              <a:rPr lang="en-US" dirty="0" smtClean="0"/>
              <a:t>Most Prevalent Charges Associated with Bench Warrants in 2019 in St. Louis City (~50% of warrants)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6538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179733" y="6140584"/>
            <a:ext cx="4842934" cy="369332"/>
          </a:xfrm>
          <a:prstGeom prst="rect">
            <a:avLst/>
          </a:prstGeom>
          <a:noFill/>
        </p:spPr>
        <p:txBody>
          <a:bodyPr wrap="square" rtlCol="0">
            <a:spAutoFit/>
          </a:bodyPr>
          <a:lstStyle/>
          <a:p>
            <a:r>
              <a:rPr lang="en-US" dirty="0" smtClean="0"/>
              <a:t>Data adapted from </a:t>
            </a:r>
            <a:r>
              <a:rPr lang="en-US" dirty="0" smtClean="0">
                <a:hlinkClick r:id="rId7"/>
              </a:rPr>
              <a:t>Slocum, Torres, and Huebner</a:t>
            </a:r>
            <a:endParaRPr lang="en-US" dirty="0"/>
          </a:p>
        </p:txBody>
      </p:sp>
    </p:spTree>
    <p:extLst>
      <p:ext uri="{BB962C8B-B14F-4D97-AF65-F5344CB8AC3E}">
        <p14:creationId xmlns:p14="http://schemas.microsoft.com/office/powerpoint/2010/main" val="1057110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2" y="15253"/>
            <a:ext cx="10853057" cy="1325563"/>
          </a:xfrm>
        </p:spPr>
        <p:txBody>
          <a:bodyPr>
            <a:normAutofit/>
          </a:bodyPr>
          <a:lstStyle/>
          <a:p>
            <a:r>
              <a:rPr lang="en-US" sz="3600" b="1" dirty="0"/>
              <a:t>Rates of Arrests for Bench Warrants </a:t>
            </a:r>
            <a:br>
              <a:rPr lang="en-US" sz="3600" b="1" dirty="0"/>
            </a:br>
            <a:r>
              <a:rPr lang="en-US" sz="3600" b="1" dirty="0"/>
              <a:t>with No New Charges per 100,000 by Race</a:t>
            </a:r>
          </a:p>
        </p:txBody>
      </p:sp>
      <p:pic>
        <p:nvPicPr>
          <p:cNvPr id="7" name="Picture 6"/>
          <p:cNvPicPr>
            <a:picLocks noChangeAspect="1"/>
          </p:cNvPicPr>
          <p:nvPr/>
        </p:nvPicPr>
        <p:blipFill rotWithShape="1">
          <a:blip r:embed="rId2"/>
          <a:srcRect l="35120" t="84603" r="29107" b="9048"/>
          <a:stretch/>
        </p:blipFill>
        <p:spPr>
          <a:xfrm>
            <a:off x="693499" y="6140584"/>
            <a:ext cx="5643609" cy="563421"/>
          </a:xfrm>
          <a:prstGeom prst="rect">
            <a:avLst/>
          </a:prstGeom>
        </p:spPr>
      </p:pic>
      <p:sp>
        <p:nvSpPr>
          <p:cNvPr id="6" name="TextBox 5"/>
          <p:cNvSpPr txBox="1"/>
          <p:nvPr/>
        </p:nvSpPr>
        <p:spPr>
          <a:xfrm>
            <a:off x="3859619" y="2349080"/>
            <a:ext cx="1985963" cy="646331"/>
          </a:xfrm>
          <a:prstGeom prst="rect">
            <a:avLst/>
          </a:prstGeom>
          <a:noFill/>
        </p:spPr>
        <p:txBody>
          <a:bodyPr wrap="square" rtlCol="0">
            <a:spAutoFit/>
          </a:bodyPr>
          <a:lstStyle/>
          <a:p>
            <a:r>
              <a:rPr lang="en-US" dirty="0"/>
              <a:t>Black-to-White ratio = 3.2</a:t>
            </a:r>
          </a:p>
        </p:txBody>
      </p:sp>
      <p:sp>
        <p:nvSpPr>
          <p:cNvPr id="12" name="Text Box 17"/>
          <p:cNvSpPr txBox="1"/>
          <p:nvPr/>
        </p:nvSpPr>
        <p:spPr>
          <a:xfrm>
            <a:off x="500742" y="1380126"/>
            <a:ext cx="2059745" cy="457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solidFill>
                  <a:srgbClr val="C00000"/>
                </a:solidFill>
                <a:effectLst/>
                <a:latin typeface="Times New Roman" panose="02020603050405020304" pitchFamily="18" charset="0"/>
                <a:ea typeface="Calibri" panose="020F0502020204030204" pitchFamily="34" charset="0"/>
                <a:cs typeface="Courier New" panose="02070309020205020404" pitchFamily="49" charset="0"/>
              </a:rPr>
              <a:t>St. </a:t>
            </a:r>
            <a:r>
              <a:rPr lang="en-US" sz="2000" b="1" dirty="0" smtClean="0">
                <a:solidFill>
                  <a:srgbClr val="C00000"/>
                </a:solidFill>
                <a:effectLst/>
                <a:latin typeface="Times New Roman" panose="02020603050405020304" pitchFamily="18" charset="0"/>
                <a:ea typeface="Calibri" panose="020F0502020204030204" pitchFamily="34" charset="0"/>
                <a:cs typeface="Courier New" panose="02070309020205020404" pitchFamily="49" charset="0"/>
              </a:rPr>
              <a:t>Louis</a:t>
            </a:r>
            <a:endParaRPr lang="en-US" sz="2000" dirty="0">
              <a:effectLst/>
              <a:latin typeface="Times New Roman" panose="02020603050405020304" pitchFamily="18" charset="0"/>
              <a:ea typeface="Calibri" panose="020F0502020204030204" pitchFamily="34" charset="0"/>
              <a:cs typeface="Courier New" panose="02070309020205020404" pitchFamily="49" charset="0"/>
            </a:endParaRPr>
          </a:p>
        </p:txBody>
      </p:sp>
      <p:pic>
        <p:nvPicPr>
          <p:cNvPr id="13" name="Picture 12"/>
          <p:cNvPicPr>
            <a:picLocks noChangeAspect="1"/>
          </p:cNvPicPr>
          <p:nvPr/>
        </p:nvPicPr>
        <p:blipFill>
          <a:blip r:embed="rId3"/>
          <a:stretch>
            <a:fillRect/>
          </a:stretch>
        </p:blipFill>
        <p:spPr>
          <a:xfrm>
            <a:off x="693499" y="1739113"/>
            <a:ext cx="5987924" cy="4354925"/>
          </a:xfrm>
          <a:prstGeom prst="rect">
            <a:avLst/>
          </a:prstGeom>
        </p:spPr>
      </p:pic>
      <p:sp>
        <p:nvSpPr>
          <p:cNvPr id="11" name="TextBox 10"/>
          <p:cNvSpPr txBox="1"/>
          <p:nvPr/>
        </p:nvSpPr>
        <p:spPr>
          <a:xfrm>
            <a:off x="4686992" y="2100363"/>
            <a:ext cx="1985963" cy="646331"/>
          </a:xfrm>
          <a:prstGeom prst="rect">
            <a:avLst/>
          </a:prstGeom>
          <a:noFill/>
        </p:spPr>
        <p:txBody>
          <a:bodyPr wrap="square" rtlCol="0">
            <a:spAutoFit/>
          </a:bodyPr>
          <a:lstStyle/>
          <a:p>
            <a:r>
              <a:rPr lang="en-US" dirty="0"/>
              <a:t>Black-to-White ratio = 4.2</a:t>
            </a:r>
          </a:p>
        </p:txBody>
      </p:sp>
      <p:sp>
        <p:nvSpPr>
          <p:cNvPr id="4" name="TextBox 3"/>
          <p:cNvSpPr txBox="1"/>
          <p:nvPr/>
        </p:nvSpPr>
        <p:spPr>
          <a:xfrm>
            <a:off x="7179733" y="6140584"/>
            <a:ext cx="4842934" cy="369332"/>
          </a:xfrm>
          <a:prstGeom prst="rect">
            <a:avLst/>
          </a:prstGeom>
          <a:noFill/>
        </p:spPr>
        <p:txBody>
          <a:bodyPr wrap="square" rtlCol="0">
            <a:spAutoFit/>
          </a:bodyPr>
          <a:lstStyle/>
          <a:p>
            <a:r>
              <a:rPr lang="en-US" dirty="0" smtClean="0"/>
              <a:t>Table adapted from </a:t>
            </a:r>
            <a:r>
              <a:rPr lang="en-US" dirty="0" smtClean="0">
                <a:hlinkClick r:id="rId4"/>
              </a:rPr>
              <a:t>Slocum, Torres, and Huebner</a:t>
            </a:r>
            <a:endParaRPr lang="en-US" dirty="0"/>
          </a:p>
        </p:txBody>
      </p:sp>
    </p:spTree>
    <p:extLst>
      <p:ext uri="{BB962C8B-B14F-4D97-AF65-F5344CB8AC3E}">
        <p14:creationId xmlns:p14="http://schemas.microsoft.com/office/powerpoint/2010/main" val="995887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A41E30647BF14B9306B0ECBCE0495A" ma:contentTypeVersion="15" ma:contentTypeDescription="Create a new document." ma:contentTypeScope="" ma:versionID="ebe9657dc8c0e13e38bb128d888e15e9">
  <xsd:schema xmlns:xsd="http://www.w3.org/2001/XMLSchema" xmlns:xs="http://www.w3.org/2001/XMLSchema" xmlns:p="http://schemas.microsoft.com/office/2006/metadata/properties" xmlns:ns1="http://schemas.microsoft.com/sharepoint/v3" xmlns:ns3="d96d49b4-b7ac-491f-b2a1-32e48f48783d" xmlns:ns4="e13e670a-5e1a-44be-a295-ba465b1f3379" targetNamespace="http://schemas.microsoft.com/office/2006/metadata/properties" ma:root="true" ma:fieldsID="9df6df04dc2dccdef0efcb8af8fb00c6" ns1:_="" ns3:_="" ns4:_="">
    <xsd:import namespace="http://schemas.microsoft.com/sharepoint/v3"/>
    <xsd:import namespace="d96d49b4-b7ac-491f-b2a1-32e48f48783d"/>
    <xsd:import namespace="e13e670a-5e1a-44be-a295-ba465b1f337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6d49b4-b7ac-491f-b2a1-32e48f487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e670a-5e1a-44be-a295-ba465b1f337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6CAF1-DA2B-43E5-9464-C254582DA53A}">
  <ds:schemaRefs>
    <ds:schemaRef ds:uri="http://schemas.microsoft.com/sharepoint/v3/contenttype/forms"/>
  </ds:schemaRefs>
</ds:datastoreItem>
</file>

<file path=customXml/itemProps2.xml><?xml version="1.0" encoding="utf-8"?>
<ds:datastoreItem xmlns:ds="http://schemas.openxmlformats.org/officeDocument/2006/customXml" ds:itemID="{3BCC506B-65EA-4513-91D1-D94BEB76C6A0}">
  <ds:schemaRefs>
    <ds:schemaRef ds:uri="http://purl.org/dc/elements/1.1/"/>
    <ds:schemaRef ds:uri="http://schemas.microsoft.com/office/2006/metadata/properties"/>
    <ds:schemaRef ds:uri="http://schemas.openxmlformats.org/package/2006/metadata/core-properties"/>
    <ds:schemaRef ds:uri="http://purl.org/dc/terms/"/>
    <ds:schemaRef ds:uri="e13e670a-5e1a-44be-a295-ba465b1f3379"/>
    <ds:schemaRef ds:uri="http://schemas.microsoft.com/office/infopath/2007/PartnerControls"/>
    <ds:schemaRef ds:uri="http://schemas.microsoft.com/office/2006/documentManagement/types"/>
    <ds:schemaRef ds:uri="d96d49b4-b7ac-491f-b2a1-32e48f48783d"/>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B418741B-F367-48B6-81D3-8DB53945F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6d49b4-b7ac-491f-b2a1-32e48f48783d"/>
    <ds:schemaRef ds:uri="e13e670a-5e1a-44be-a295-ba465b1f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3245</TotalTime>
  <Words>2836</Words>
  <Application>Microsoft Office PowerPoint</Application>
  <PresentationFormat>Widescreen</PresentationFormat>
  <Paragraphs>327</Paragraphs>
  <Slides>24</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Courier New</vt:lpstr>
      <vt:lpstr>Times New Roman</vt:lpstr>
      <vt:lpstr>Office Theme</vt:lpstr>
      <vt:lpstr>1_Office Theme</vt:lpstr>
      <vt:lpstr>Misdemeanor Justice in Missouri: The Role of Reform Post-Ferguson </vt:lpstr>
      <vt:lpstr>Background</vt:lpstr>
      <vt:lpstr>Misdemeanor Justice &amp; Economic Sanctions </vt:lpstr>
      <vt:lpstr>The Racialized History of the Criminal Legal System in St. Louis County</vt:lpstr>
      <vt:lpstr>PowerPoint Presentation</vt:lpstr>
      <vt:lpstr>Decline in Law Enforcement Activity in the Region Post-Reforms </vt:lpstr>
      <vt:lpstr>Warrants are Commonplace After Reforms</vt:lpstr>
      <vt:lpstr>Most Prevalent Charges Associated with Bench Warrants in 2019 in St. Louis City (~50% of warrants)</vt:lpstr>
      <vt:lpstr>Rates of Arrests for Bench Warrants  with No New Charges per 100,000 by Race</vt:lpstr>
      <vt:lpstr>The Current Study</vt:lpstr>
      <vt:lpstr>Multi-State Study of Monetary Sanctions </vt:lpstr>
      <vt:lpstr>PowerPoint Presentation</vt:lpstr>
      <vt:lpstr>PowerPoint Presentation</vt:lpstr>
      <vt:lpstr>Routine, Racialized, &amp; Costly Police Contact </vt:lpstr>
      <vt:lpstr>Localized &amp; Structures of Governance and Fiscal Management </vt:lpstr>
      <vt:lpstr>Challenges with Compliance </vt:lpstr>
      <vt:lpstr>Extended Punishment &amp; Tethering </vt:lpstr>
      <vt:lpstr>Sustained Controls in an Era of Reform </vt:lpstr>
      <vt:lpstr>Lack of Legal Representation  </vt:lpstr>
      <vt:lpstr>Few Opportunities for Resolving Debt</vt:lpstr>
      <vt:lpstr>Lack of Systematic Data on Court Requirements &amp; Compliance </vt:lpstr>
      <vt:lpstr>Conclusion </vt:lpstr>
      <vt:lpstr>Policy Suggestions</vt:lpstr>
      <vt:lpstr>Thank you. Beth Huebner – huebnerb@umsl.edu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Reinforcing the Web of Municipal Courts: Evidence and Implications Post-Ferguson</dc:title>
  <dc:creator>beth</dc:creator>
  <cp:lastModifiedBy>Huebner, Beth</cp:lastModifiedBy>
  <cp:revision>102</cp:revision>
  <cp:lastPrinted>2021-10-06T16:41:55Z</cp:lastPrinted>
  <dcterms:created xsi:type="dcterms:W3CDTF">2020-05-22T14:14:38Z</dcterms:created>
  <dcterms:modified xsi:type="dcterms:W3CDTF">2021-11-15T04:44:45Z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0x0101001BA41E30647BF14B9306B0ECBCE0495A</vt:lpwstr>
  </property>
</Properties>
</file>