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574" r:id="rId2"/>
    <p:sldId id="568" r:id="rId3"/>
    <p:sldId id="569" r:id="rId4"/>
    <p:sldId id="393" r:id="rId5"/>
    <p:sldId id="566" r:id="rId6"/>
    <p:sldId id="580" r:id="rId7"/>
    <p:sldId id="579" r:id="rId8"/>
    <p:sldId id="571" r:id="rId9"/>
    <p:sldId id="575" r:id="rId10"/>
    <p:sldId id="576" r:id="rId11"/>
    <p:sldId id="577"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5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9AA"/>
    <a:srgbClr val="331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7"/>
    <p:restoredTop sz="96208"/>
  </p:normalViewPr>
  <p:slideViewPr>
    <p:cSldViewPr snapToGrid="0" snapToObjects="1">
      <p:cViewPr varScale="1">
        <p:scale>
          <a:sx n="109" d="100"/>
          <a:sy n="109" d="100"/>
        </p:scale>
        <p:origin x="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0175E-B650-0049-A6E3-85CE73982774}" type="datetimeFigureOut">
              <a:rPr lang="en-US" smtClean="0"/>
              <a:t>11/16/21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A6521-8CC0-A84A-B458-1FD6E57BF344}" type="slidenum">
              <a:rPr lang="en-US" smtClean="0"/>
              <a:t>‹#›</a:t>
            </a:fld>
            <a:endParaRPr lang="en-US"/>
          </a:p>
        </p:txBody>
      </p:sp>
    </p:spTree>
    <p:extLst>
      <p:ext uri="{BB962C8B-B14F-4D97-AF65-F5344CB8AC3E}">
        <p14:creationId xmlns:p14="http://schemas.microsoft.com/office/powerpoint/2010/main" val="41600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A6521-8CC0-A84A-B458-1FD6E57BF344}" type="slidenum">
              <a:rPr lang="en-US" smtClean="0"/>
              <a:t>1</a:t>
            </a:fld>
            <a:endParaRPr lang="en-US"/>
          </a:p>
        </p:txBody>
      </p:sp>
    </p:spTree>
    <p:extLst>
      <p:ext uri="{BB962C8B-B14F-4D97-AF65-F5344CB8AC3E}">
        <p14:creationId xmlns:p14="http://schemas.microsoft.com/office/powerpoint/2010/main" val="283315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D399-0B2C-BB42-A96E-FA6949362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20873C-13C2-7746-89E7-8D128E7F3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968A5-05FE-B44A-B005-D53574CB6749}"/>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8FC06F04-866A-5C45-B038-6E28B2989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867E1-A5B6-C642-96FE-94C103DF75C8}"/>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682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8B1C-C7C8-3246-A010-5C57F83AAC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DF2D89-EB04-AB4C-A07D-84659F44A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3CE08-D547-3041-8E1D-ED6E135AE187}"/>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FFC0F247-B1FA-7447-A7A7-51558696C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2C2F9-6BA7-B348-949C-7A5F961074AA}"/>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136127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5513B-6852-BD4E-AB18-5B06A00C15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D8ED7E-BCFB-1B49-AF59-9FBAB200B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E798C-380C-1B4A-9DF5-50D4D13361FA}"/>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2DC14FC3-4226-7E47-90D7-30D199AC0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5A3DF-4276-A049-9A82-877CDF43B531}"/>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408915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886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A7BE-95E3-AB4D-936F-44A3D6B72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69906-3DF5-8B48-8A55-A6721E61D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F9092-E04E-E141-8526-551CB58042A3}"/>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A8D92D58-2364-8349-ACFE-F33548052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CD89F-5A0E-7542-B737-CC92883A1746}"/>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27241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E04-7A62-F94E-8D2D-4D782CA59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A78AC-3B4F-CE4F-9DC2-77BB92C12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3A79C-A606-244A-A96D-9DF4C8AE2074}"/>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59B06A7C-7483-F94C-952F-638275E48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674E8-BB27-6842-9525-265DEB8EF5D7}"/>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276870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13F2-103B-0F44-AE02-E81059E69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8E7A5-1314-E341-86A3-3057BF88C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D6DE7-1B7A-B94B-9B42-226ECCAD9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DC726-EDE4-7843-B18D-B4FFB2ECD603}"/>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6" name="Footer Placeholder 5">
            <a:extLst>
              <a:ext uri="{FF2B5EF4-FFF2-40B4-BE49-F238E27FC236}">
                <a16:creationId xmlns:a16="http://schemas.microsoft.com/office/drawing/2014/main" id="{4804E4C6-F69C-A442-9E4A-A0944DB6C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DD308-793A-174E-B63F-BFCB7F619423}"/>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352916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18C7-067C-154D-9150-CDE9C2E2F2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F0904-5EA0-5748-8D76-3DCE28DE9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867D7-99F9-2F40-AEF5-C57B33908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7326A-71AD-2C46-B8B8-B90C236F1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9DA3C-4BE1-4A4E-A5E4-40BB2D44B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F8483D-A868-1F43-A208-CDEDBCDDB8EF}"/>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8" name="Footer Placeholder 7">
            <a:extLst>
              <a:ext uri="{FF2B5EF4-FFF2-40B4-BE49-F238E27FC236}">
                <a16:creationId xmlns:a16="http://schemas.microsoft.com/office/drawing/2014/main" id="{2905421F-FA89-EA42-8AC8-C13C04316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B1928C-0A41-9044-B582-1A87848FBBED}"/>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305236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514-5A2B-E04B-B0F8-78F75061D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38C38-FE24-F243-812D-17B48505699D}"/>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4" name="Footer Placeholder 3">
            <a:extLst>
              <a:ext uri="{FF2B5EF4-FFF2-40B4-BE49-F238E27FC236}">
                <a16:creationId xmlns:a16="http://schemas.microsoft.com/office/drawing/2014/main" id="{CCF75F12-C0DD-B046-873C-5530CFE717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43EDE-8F44-1444-909D-6EAD70A283AD}"/>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146515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6CE6A-F9E5-FE4E-9DF5-821FFE182B2A}"/>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3" name="Footer Placeholder 2">
            <a:extLst>
              <a:ext uri="{FF2B5EF4-FFF2-40B4-BE49-F238E27FC236}">
                <a16:creationId xmlns:a16="http://schemas.microsoft.com/office/drawing/2014/main" id="{001AD3E1-833D-8143-9BE6-8446D7D62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8D784B-07DB-1D43-A1D5-C7FF2A9C3311}"/>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401695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1AD8-F18B-1543-825E-6373E731E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2BF802-CFD3-CB46-8061-C3670D7D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E52B40-AA51-424D-A949-0C445F465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B2E0C-7F6C-C64F-81C7-84364150CDCD}"/>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6" name="Footer Placeholder 5">
            <a:extLst>
              <a:ext uri="{FF2B5EF4-FFF2-40B4-BE49-F238E27FC236}">
                <a16:creationId xmlns:a16="http://schemas.microsoft.com/office/drawing/2014/main" id="{DF13987F-F9C8-5848-8959-8FA9B9778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9FFDF-4031-BE42-929B-B4854D66480B}"/>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71311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B901-37D0-8245-8A67-26DC4EEEB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D0B7C7-0D69-9740-A939-C8B13ED10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C7417-99C3-4146-BD61-DD165B686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30220-C49F-224B-8310-C665288EDA4D}"/>
              </a:ext>
            </a:extLst>
          </p:cNvPr>
          <p:cNvSpPr>
            <a:spLocks noGrp="1"/>
          </p:cNvSpPr>
          <p:nvPr>
            <p:ph type="dt" sz="half" idx="10"/>
          </p:nvPr>
        </p:nvSpPr>
        <p:spPr/>
        <p:txBody>
          <a:bodyPr/>
          <a:lstStyle/>
          <a:p>
            <a:fld id="{40319879-FBF3-7D42-9A5F-05C91419D34F}" type="datetimeFigureOut">
              <a:rPr lang="en-US" smtClean="0"/>
              <a:t>11/16/21</a:t>
            </a:fld>
            <a:endParaRPr lang="en-US"/>
          </a:p>
        </p:txBody>
      </p:sp>
      <p:sp>
        <p:nvSpPr>
          <p:cNvPr id="6" name="Footer Placeholder 5">
            <a:extLst>
              <a:ext uri="{FF2B5EF4-FFF2-40B4-BE49-F238E27FC236}">
                <a16:creationId xmlns:a16="http://schemas.microsoft.com/office/drawing/2014/main" id="{0CA0911B-00FC-6845-8E42-BE81E9B55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F66F2-4FC6-CE49-9213-A6B54286D813}"/>
              </a:ext>
            </a:extLst>
          </p:cNvPr>
          <p:cNvSpPr>
            <a:spLocks noGrp="1"/>
          </p:cNvSpPr>
          <p:nvPr>
            <p:ph type="sldNum" sz="quarter" idx="12"/>
          </p:nvPr>
        </p:nvSpPr>
        <p:spPr/>
        <p:txBody>
          <a:bodyPr/>
          <a:lstStyle/>
          <a:p>
            <a:fld id="{14384998-DD7B-FA4C-9E0E-E7EA1A58FA13}" type="slidenum">
              <a:rPr lang="en-US" smtClean="0"/>
              <a:t>‹#›</a:t>
            </a:fld>
            <a:endParaRPr lang="en-US"/>
          </a:p>
        </p:txBody>
      </p:sp>
    </p:spTree>
    <p:extLst>
      <p:ext uri="{BB962C8B-B14F-4D97-AF65-F5344CB8AC3E}">
        <p14:creationId xmlns:p14="http://schemas.microsoft.com/office/powerpoint/2010/main" val="169380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F657C8-6DF1-5246-8E55-EF584340D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9C88D-92AC-7C41-B83B-45EA5F601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E1357-219C-3645-96FD-35C5F9259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19879-FBF3-7D42-9A5F-05C91419D34F}" type="datetimeFigureOut">
              <a:rPr lang="en-US" smtClean="0"/>
              <a:t>11/16/21</a:t>
            </a:fld>
            <a:endParaRPr lang="en-US"/>
          </a:p>
        </p:txBody>
      </p:sp>
      <p:sp>
        <p:nvSpPr>
          <p:cNvPr id="5" name="Footer Placeholder 4">
            <a:extLst>
              <a:ext uri="{FF2B5EF4-FFF2-40B4-BE49-F238E27FC236}">
                <a16:creationId xmlns:a16="http://schemas.microsoft.com/office/drawing/2014/main" id="{225C4E02-92D6-9D4D-A05C-7DA26117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98DB9D-E5F0-B54A-8291-5851AA413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4998-DD7B-FA4C-9E0E-E7EA1A58FA13}" type="slidenum">
              <a:rPr lang="en-US" smtClean="0"/>
              <a:t>‹#›</a:t>
            </a:fld>
            <a:endParaRPr lang="en-US"/>
          </a:p>
        </p:txBody>
      </p:sp>
    </p:spTree>
    <p:extLst>
      <p:ext uri="{BB962C8B-B14F-4D97-AF65-F5344CB8AC3E}">
        <p14:creationId xmlns:p14="http://schemas.microsoft.com/office/powerpoint/2010/main" val="139795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jwarren@counciloncj.org" TargetMode="External"/><Relationship Id="rId7" Type="http://schemas.openxmlformats.org/officeDocument/2006/relationships/image" Target="../media/image4.jpeg"/><Relationship Id="rId2" Type="http://schemas.openxmlformats.org/officeDocument/2006/relationships/hyperlink" Target="https://counciloncj.org/"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www.basicbooks.com/titles/thomas-abt/bleeding-out/9781541645714/" TargetMode="External"/><Relationship Id="rId4" Type="http://schemas.openxmlformats.org/officeDocument/2006/relationships/hyperlink" Target="https://counciloncj.org/violent-crime-working-grou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02A60E-D535-884D-9286-E0BFC36A4115}"/>
              </a:ext>
            </a:extLst>
          </p:cNvPr>
          <p:cNvPicPr>
            <a:picLocks noChangeAspect="1"/>
          </p:cNvPicPr>
          <p:nvPr/>
        </p:nvPicPr>
        <p:blipFill>
          <a:blip r:embed="rId3"/>
          <a:srcRect/>
          <a:stretch/>
        </p:blipFill>
        <p:spPr>
          <a:xfrm>
            <a:off x="7129671" y="303893"/>
            <a:ext cx="2688699" cy="778308"/>
          </a:xfrm>
          <a:prstGeom prst="rect">
            <a:avLst/>
          </a:prstGeom>
        </p:spPr>
      </p:pic>
      <p:sp>
        <p:nvSpPr>
          <p:cNvPr id="6" name="Title 6">
            <a:extLst>
              <a:ext uri="{FF2B5EF4-FFF2-40B4-BE49-F238E27FC236}">
                <a16:creationId xmlns:a16="http://schemas.microsoft.com/office/drawing/2014/main" id="{97996B87-FC0B-5B49-AE75-99C8E27A7FA3}"/>
              </a:ext>
            </a:extLst>
          </p:cNvPr>
          <p:cNvSpPr txBox="1">
            <a:spLocks/>
          </p:cNvSpPr>
          <p:nvPr/>
        </p:nvSpPr>
        <p:spPr>
          <a:xfrm>
            <a:off x="7152704" y="4697153"/>
            <a:ext cx="5075583" cy="1413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Bef>
                <a:spcPts val="2000"/>
              </a:spcBef>
            </a:pPr>
            <a:endParaRPr lang="en-US" sz="2000" b="1" cap="all" spc="200" dirty="0">
              <a:solidFill>
                <a:srgbClr val="36213D"/>
              </a:solidFill>
              <a:latin typeface="Lato Black" panose="020F0502020204030203" pitchFamily="34" charset="77"/>
              <a:ea typeface="+mn-ea"/>
              <a:cs typeface="Times New Roman (Body CS)"/>
            </a:endParaRPr>
          </a:p>
        </p:txBody>
      </p:sp>
      <p:pic>
        <p:nvPicPr>
          <p:cNvPr id="5" name="Picture 4" descr="Graffiti on a wall&#10;&#10;Description automatically generated">
            <a:extLst>
              <a:ext uri="{FF2B5EF4-FFF2-40B4-BE49-F238E27FC236}">
                <a16:creationId xmlns:a16="http://schemas.microsoft.com/office/drawing/2014/main" id="{041AA3DF-D652-F64A-A889-CEB4E1ACE8DD}"/>
              </a:ext>
            </a:extLst>
          </p:cNvPr>
          <p:cNvPicPr>
            <a:picLocks noChangeAspect="1"/>
          </p:cNvPicPr>
          <p:nvPr/>
        </p:nvPicPr>
        <p:blipFill rotWithShape="1">
          <a:blip r:embed="rId4"/>
          <a:srcRect l="16567" r="17346"/>
          <a:stretch/>
        </p:blipFill>
        <p:spPr>
          <a:xfrm>
            <a:off x="-89453" y="0"/>
            <a:ext cx="6798366" cy="6858000"/>
          </a:xfrm>
          <a:prstGeom prst="rect">
            <a:avLst/>
          </a:prstGeom>
        </p:spPr>
      </p:pic>
      <p:sp>
        <p:nvSpPr>
          <p:cNvPr id="9" name="TextBox 8">
            <a:extLst>
              <a:ext uri="{FF2B5EF4-FFF2-40B4-BE49-F238E27FC236}">
                <a16:creationId xmlns:a16="http://schemas.microsoft.com/office/drawing/2014/main" id="{54F89A0C-78FA-0947-AA26-2EFE320D5AC3}"/>
              </a:ext>
            </a:extLst>
          </p:cNvPr>
          <p:cNvSpPr txBox="1"/>
          <p:nvPr/>
        </p:nvSpPr>
        <p:spPr>
          <a:xfrm>
            <a:off x="6981751" y="2252162"/>
            <a:ext cx="5128187" cy="1890069"/>
          </a:xfrm>
          <a:prstGeom prst="rect">
            <a:avLst/>
          </a:prstGeom>
          <a:noFill/>
        </p:spPr>
        <p:txBody>
          <a:bodyPr wrap="square" rtlCol="0">
            <a:spAutoFit/>
          </a:bodyPr>
          <a:lstStyle/>
          <a:p>
            <a:pPr marR="0">
              <a:lnSpc>
                <a:spcPct val="110000"/>
              </a:lnSpc>
              <a:spcBef>
                <a:spcPts val="500"/>
              </a:spcBef>
              <a:spcAft>
                <a:spcPts val="1000"/>
              </a:spcAft>
            </a:pPr>
            <a:r>
              <a:rPr lang="en-US" sz="3600" b="1" dirty="0">
                <a:latin typeface="Lato Black" panose="020F0502020204030203" pitchFamily="34" charset="77"/>
                <a:ea typeface="Calibri" panose="020F0502020204030204" pitchFamily="34" charset="0"/>
                <a:cs typeface="Times New Roman" panose="02020603050405020304" pitchFamily="18" charset="0"/>
              </a:rPr>
              <a:t>Violent Crime Trends: How to Talk About Them, What To Do About Them</a:t>
            </a:r>
          </a:p>
        </p:txBody>
      </p:sp>
      <p:sp>
        <p:nvSpPr>
          <p:cNvPr id="10" name="TextBox 9">
            <a:extLst>
              <a:ext uri="{FF2B5EF4-FFF2-40B4-BE49-F238E27FC236}">
                <a16:creationId xmlns:a16="http://schemas.microsoft.com/office/drawing/2014/main" id="{5CE710C4-978A-4A48-8D18-950EACCB3A81}"/>
              </a:ext>
            </a:extLst>
          </p:cNvPr>
          <p:cNvSpPr txBox="1"/>
          <p:nvPr/>
        </p:nvSpPr>
        <p:spPr>
          <a:xfrm>
            <a:off x="6981751" y="4452593"/>
            <a:ext cx="5409769" cy="1429622"/>
          </a:xfrm>
          <a:prstGeom prst="rect">
            <a:avLst/>
          </a:prstGeom>
          <a:noFill/>
        </p:spPr>
        <p:txBody>
          <a:bodyPr wrap="square" rtlCol="0">
            <a:spAutoFit/>
          </a:bodyPr>
          <a:lstStyle/>
          <a:p>
            <a:pPr>
              <a:lnSpc>
                <a:spcPct val="110000"/>
              </a:lnSpc>
              <a:spcBef>
                <a:spcPts val="2000"/>
              </a:spcBef>
            </a:pPr>
            <a:r>
              <a:rPr lang="en-US" sz="2000" b="1" dirty="0">
                <a:solidFill>
                  <a:srgbClr val="331933"/>
                </a:solidFill>
                <a:latin typeface="Lato Heavy" panose="020F0502020204030203" pitchFamily="34" charset="77"/>
                <a:ea typeface="Calibri" panose="020F0502020204030204" pitchFamily="34" charset="0"/>
                <a:cs typeface="Times New Roman (Body CS)"/>
              </a:rPr>
              <a:t>Thomas Abt</a:t>
            </a:r>
            <a:br>
              <a:rPr lang="en-US" sz="2000" b="1" dirty="0">
                <a:solidFill>
                  <a:srgbClr val="331933"/>
                </a:solidFill>
                <a:latin typeface="Lato Heavy" panose="020F0502020204030203" pitchFamily="34" charset="77"/>
                <a:ea typeface="Calibri" panose="020F0502020204030204" pitchFamily="34" charset="0"/>
                <a:cs typeface="Times New Roman (Body CS)"/>
              </a:rPr>
            </a:br>
            <a:r>
              <a:rPr lang="en-US" sz="2000" dirty="0">
                <a:solidFill>
                  <a:srgbClr val="331933"/>
                </a:solidFill>
                <a:latin typeface="Lato Heavy" panose="020F0502020204030203" pitchFamily="34" charset="77"/>
                <a:ea typeface="Calibri" panose="020F0502020204030204" pitchFamily="34" charset="0"/>
                <a:cs typeface="Times New Roman (Body CS)"/>
              </a:rPr>
              <a:t>Senior Fellow, Council on Criminal Justice</a:t>
            </a:r>
            <a:br>
              <a:rPr lang="en-US" sz="2000" dirty="0">
                <a:solidFill>
                  <a:srgbClr val="331933"/>
                </a:solidFill>
                <a:latin typeface="Lato Heavy" panose="020F0502020204030203" pitchFamily="34" charset="77"/>
                <a:ea typeface="Calibri" panose="020F0502020204030204" pitchFamily="34" charset="0"/>
                <a:cs typeface="Times New Roman (Body CS)"/>
              </a:rPr>
            </a:br>
            <a:r>
              <a:rPr lang="en-US" sz="2000" dirty="0">
                <a:solidFill>
                  <a:srgbClr val="331933"/>
                </a:solidFill>
                <a:latin typeface="Lato Heavy" panose="020F0502020204030203" pitchFamily="34" charset="77"/>
                <a:ea typeface="Calibri" panose="020F0502020204030204" pitchFamily="34" charset="0"/>
                <a:cs typeface="Times New Roman (Body CS)"/>
              </a:rPr>
              <a:t>Chair, Violent Crime Working Group</a:t>
            </a:r>
            <a:br>
              <a:rPr lang="en-US" sz="2000" dirty="0">
                <a:solidFill>
                  <a:srgbClr val="331933"/>
                </a:solidFill>
                <a:latin typeface="Lato Heavy" panose="020F0502020204030203" pitchFamily="34" charset="77"/>
                <a:ea typeface="Calibri" panose="020F0502020204030204" pitchFamily="34" charset="0"/>
                <a:cs typeface="Times New Roman (Body CS)"/>
              </a:rPr>
            </a:br>
            <a:r>
              <a:rPr lang="en-US" sz="2000" b="1" dirty="0">
                <a:solidFill>
                  <a:srgbClr val="B1B3B6"/>
                </a:solidFill>
                <a:latin typeface="Lato Heavy" panose="020F0502020204030203" pitchFamily="34" charset="77"/>
                <a:ea typeface="Calibri" panose="020F0502020204030204" pitchFamily="34" charset="0"/>
                <a:cs typeface="Times New Roman (Body CS)"/>
              </a:rPr>
              <a:t>November 16, 2021</a:t>
            </a:r>
          </a:p>
        </p:txBody>
      </p:sp>
    </p:spTree>
    <p:extLst>
      <p:ext uri="{BB962C8B-B14F-4D97-AF65-F5344CB8AC3E}">
        <p14:creationId xmlns:p14="http://schemas.microsoft.com/office/powerpoint/2010/main" val="145322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cs typeface="Times New Roman (Body CS)"/>
              </a:rPr>
              <a:t>explaining the trends – what we know</a:t>
            </a:r>
            <a:endParaRPr lang="en-US" sz="3200" b="1" cap="all" spc="200" dirty="0">
              <a:solidFill>
                <a:srgbClr val="36213D"/>
              </a:solidFill>
              <a:latin typeface="Lato Black" panose="020F0502020204030203" pitchFamily="34" charset="77"/>
              <a:ea typeface="+mn-ea"/>
              <a:cs typeface="Times New Roman (Body CS)"/>
            </a:endParaRP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539430"/>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Jail/prison releases increased dramatically during pandemic, but little evidence those releases or reforms contributed to violence</a:t>
            </a:r>
          </a:p>
          <a:p>
            <a:pPr marL="914400" lvl="1" indent="-457200">
              <a:buFont typeface="Arial" panose="020B0604020202020204" pitchFamily="34" charset="0"/>
              <a:buChar char="•"/>
            </a:pPr>
            <a:r>
              <a:rPr lang="en-US" sz="2800" dirty="0"/>
              <a:t>Most releases occurred before violence spiked in June</a:t>
            </a:r>
          </a:p>
          <a:p>
            <a:pPr marL="914400" lvl="1" indent="-457200">
              <a:buFont typeface="Arial" panose="020B0604020202020204" pitchFamily="34" charset="0"/>
              <a:buChar char="•"/>
            </a:pPr>
            <a:r>
              <a:rPr lang="en-US" sz="2800" dirty="0"/>
              <a:t>Recidivism/rebooking rates for pandemic releasees lower</a:t>
            </a:r>
          </a:p>
          <a:p>
            <a:pPr marL="914400" lvl="1" indent="-457200">
              <a:buFont typeface="Arial" panose="020B0604020202020204" pitchFamily="34" charset="0"/>
              <a:buChar char="•"/>
            </a:pPr>
            <a:r>
              <a:rPr lang="en-US" sz="2800" dirty="0"/>
              <a:t>Little evidence currently supporting claims that changes to bail processes, “defunding” police departments, or other criminal justice reforms are driving violence – increases also happening in places without reforms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18959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cs typeface="Times New Roman (Body CS)"/>
              </a:rPr>
              <a:t>explaining the trends – what to do</a:t>
            </a:r>
            <a:endParaRPr lang="en-US" sz="3200" b="1" cap="all" spc="200" dirty="0">
              <a:solidFill>
                <a:srgbClr val="36213D"/>
              </a:solidFill>
              <a:latin typeface="Lato Black" panose="020F0502020204030203" pitchFamily="34" charset="77"/>
              <a:ea typeface="+mn-ea"/>
              <a:cs typeface="Times New Roman (Body CS)"/>
            </a:endParaRP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1815882"/>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Community gun violence is driving the increase in violent crime generally, and homicide in particular, so policymakers and practitioners should focus efforts on addressing this particular form of violence</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35801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Understanding violent crime – what we know </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970318"/>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Many decisionmakers inside and outside government fail to properly understand the problem of community gun violence</a:t>
            </a:r>
          </a:p>
          <a:p>
            <a:pPr marL="457200" indent="-457200">
              <a:buFont typeface="Arial" panose="020B0604020202020204" pitchFamily="34" charset="0"/>
              <a:buChar char="•"/>
            </a:pPr>
            <a:r>
              <a:rPr lang="en-US" sz="2800" dirty="0"/>
              <a:t>Some focus on the wrong things, such as emphasizing juvenile crime when the majority of gun violence involves adults. Others fail to focus at all, only considering root causes</a:t>
            </a:r>
          </a:p>
          <a:p>
            <a:pPr marL="457200" indent="-457200">
              <a:buFont typeface="Arial" panose="020B0604020202020204" pitchFamily="34" charset="0"/>
              <a:buChar char="•"/>
            </a:pPr>
            <a:r>
              <a:rPr lang="en-US" sz="2800" dirty="0"/>
              <a:t>Many believe their local violence problem to be unique, but community gun violence looks the same across jurisdictions</a:t>
            </a:r>
          </a:p>
          <a:p>
            <a:pPr marL="457200" indent="-457200">
              <a:buFont typeface="Arial" panose="020B0604020202020204" pitchFamily="34" charset="0"/>
              <a:buChar char="•"/>
            </a:pPr>
            <a:r>
              <a:rPr lang="en-US" sz="2800" dirty="0"/>
              <a:t>These misunderstandings represent the single biggest impediment to reducing community gun violence in cities around the country</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83135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Understanding violent crime – what we know </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539430"/>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Study after study finds that crime, and especially violence, concentrates among small networks of people and places</a:t>
            </a:r>
          </a:p>
          <a:p>
            <a:pPr marL="457200" indent="-457200">
              <a:buFont typeface="Arial" panose="020B0604020202020204" pitchFamily="34" charset="0"/>
              <a:buChar char="•"/>
            </a:pPr>
            <a:r>
              <a:rPr lang="en-US" sz="2800" dirty="0"/>
              <a:t>This is true in every, or nearly every, U.S. city</a:t>
            </a:r>
          </a:p>
          <a:p>
            <a:pPr marL="914400" lvl="1" indent="-457200">
              <a:buFont typeface="Arial" panose="020B0604020202020204" pitchFamily="34" charset="0"/>
              <a:buChar char="•"/>
            </a:pPr>
            <a:r>
              <a:rPr lang="en-US" sz="2800" dirty="0"/>
              <a:t>In Oakland, 60 percent of murders occur within a social network of approximately 1,000 to 2,000 individuals—about 0.3 percent of the city’s population</a:t>
            </a:r>
          </a:p>
          <a:p>
            <a:pPr marL="914400" lvl="1" indent="-457200">
              <a:buFont typeface="Arial" panose="020B0604020202020204" pitchFamily="34" charset="0"/>
              <a:buChar char="•"/>
            </a:pPr>
            <a:r>
              <a:rPr lang="en-US" sz="2800" dirty="0"/>
              <a:t>In Boston, 70 percent of all shootings over three decades concentrated in areas covering five percent of the city.</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59279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Understanding violent crime – what we know </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108543"/>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Strategies associated with the most immediate, measurable, and concrete anti-violence outcomes (fewer homicides, gun-related injuries, etc.) have something in common: they focus on the small networks that are disproportionately involved in violence</a:t>
            </a:r>
          </a:p>
          <a:p>
            <a:pPr marL="457200" indent="-457200">
              <a:buFont typeface="Arial" panose="020B0604020202020204" pitchFamily="34" charset="0"/>
              <a:buChar char="•"/>
            </a:pPr>
            <a:r>
              <a:rPr lang="en-US" sz="2800" dirty="0"/>
              <a:t>Any strategy, or set of strategies, intended to curb community gun violence in the short run must be intensely focused in this way</a:t>
            </a:r>
          </a:p>
          <a:p>
            <a:endParaRPr lang="en-US" sz="2800" dirty="0"/>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84694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Understanding violent crime – what we know </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108543"/>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Being focused does </a:t>
            </a:r>
            <a:r>
              <a:rPr lang="en-US" sz="2800" u="sng" dirty="0"/>
              <a:t>not</a:t>
            </a:r>
            <a:r>
              <a:rPr lang="en-US" sz="2800" dirty="0"/>
              <a:t> mean only using law enforcement approaches – both law enforcement and community-based approaches can engage high-risk people and places</a:t>
            </a:r>
          </a:p>
          <a:p>
            <a:pPr marL="457200" indent="-457200">
              <a:buFont typeface="Arial" panose="020B0604020202020204" pitchFamily="34" charset="0"/>
              <a:buChar char="•"/>
            </a:pPr>
            <a:r>
              <a:rPr lang="en-US" sz="2800" dirty="0"/>
              <a:t>Being focused does </a:t>
            </a:r>
            <a:r>
              <a:rPr lang="en-US" sz="2800" u="sng" dirty="0"/>
              <a:t>not</a:t>
            </a:r>
            <a:r>
              <a:rPr lang="en-US" sz="2800" dirty="0"/>
              <a:t> mean ignoring early prevention, which can be cost-effective in controlling future crime and violence, or the root causes of such violence – short-term tactics can be accompanied by long-term strategies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41271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Understanding violent crime – what to do</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970318"/>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u="sng" dirty="0"/>
              <a:t>Every serious effort to address community gun violence should begin with a rigorous problem analysis</a:t>
            </a:r>
            <a:r>
              <a:rPr lang="en-US" sz="2800" dirty="0"/>
              <a:t>. Problem analyses identify the key people and places driving violence locally and establish a shared, fact-based understanding to guide responses</a:t>
            </a:r>
          </a:p>
          <a:p>
            <a:pPr marL="457200" indent="-457200">
              <a:buFont typeface="Arial" panose="020B0604020202020204" pitchFamily="34" charset="0"/>
              <a:buChar char="•"/>
            </a:pPr>
            <a:r>
              <a:rPr lang="en-US" sz="2800" dirty="0"/>
              <a:t>Problem analyses are typically developed using law enforcement intelligence and data, then reviewed by outside individuals such as trained street outreach workers</a:t>
            </a:r>
          </a:p>
          <a:p>
            <a:pPr marL="457200" indent="-457200">
              <a:buFont typeface="Arial" panose="020B0604020202020204" pitchFamily="34" charset="0"/>
              <a:buChar char="•"/>
            </a:pPr>
            <a:r>
              <a:rPr lang="en-US" sz="2800" dirty="0"/>
              <a:t>Only a few organizations are currently capable of conducting these analyses, creating a significant scaling challenge</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68161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Community-based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539430"/>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Cognitive behavioral therapy (CBT) teaches people to manage emotions, address conflicts, and think before acting</a:t>
            </a:r>
          </a:p>
          <a:p>
            <a:pPr marL="457200" indent="-457200">
              <a:buFont typeface="Arial" panose="020B0604020202020204" pitchFamily="34" charset="0"/>
              <a:buChar char="•"/>
            </a:pPr>
            <a:r>
              <a:rPr lang="en-US" sz="2800" dirty="0"/>
              <a:t>CBT helps even the highest-risk individuals improve their thinking and behavior in order to avoid crime and violence.</a:t>
            </a:r>
          </a:p>
          <a:p>
            <a:pPr marL="457200" indent="-457200">
              <a:buFont typeface="Arial" panose="020B0604020202020204" pitchFamily="34" charset="0"/>
              <a:buChar char="•"/>
            </a:pPr>
            <a:r>
              <a:rPr lang="en-US" sz="2800" dirty="0"/>
              <a:t>CBT is supported by a strong base of evidence that includes multiple studies using the most rigorous study designs</a:t>
            </a:r>
          </a:p>
          <a:p>
            <a:pPr marL="457200" indent="-457200">
              <a:buFont typeface="Arial" panose="020B0604020202020204" pitchFamily="34" charset="0"/>
              <a:buChar char="•"/>
            </a:pPr>
            <a:r>
              <a:rPr lang="en-US" sz="2800" dirty="0"/>
              <a:t>While CBT “works” to reduce violent crime, access to quality providers can be challenging in many jurisdictions.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70662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Community-based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Street outreach or “credible messenger” programs recruit frontline workers to help those at risk mediate disputes. They also connect individuals to social supports and services</a:t>
            </a:r>
          </a:p>
          <a:p>
            <a:pPr marL="457200" indent="-457200">
              <a:buFont typeface="Arial" panose="020B0604020202020204" pitchFamily="34" charset="0"/>
              <a:buChar char="•"/>
            </a:pPr>
            <a:r>
              <a:rPr lang="en-US" sz="2800" dirty="0"/>
              <a:t>The evidence concerning street outreach is promising but mixed. Neighborhoods in Chicago, New York City, Los Angeles, and Philadelphia experienced significant reductions in shootings, but in Baltimore and Pittsburgh there were increases</a:t>
            </a:r>
          </a:p>
          <a:p>
            <a:pPr marL="457200" indent="-457200">
              <a:buFont typeface="Arial" panose="020B0604020202020204" pitchFamily="34" charset="0"/>
              <a:buChar char="•"/>
            </a:pPr>
            <a:r>
              <a:rPr lang="en-US" sz="2800" dirty="0"/>
              <a:t>When implemented properly, street outreach is a powerful anti-violence tool; when implemented poorly, it can have minimal or even negative effects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33762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Community-based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Hospital-based Violence Intervention Programs (HVIPs) combine the efforts of medical staff and community partners to provide services and care to those at the highest risk for repeat injury</a:t>
            </a:r>
          </a:p>
          <a:p>
            <a:pPr marL="457200" indent="-457200">
              <a:buFont typeface="Arial" panose="020B0604020202020204" pitchFamily="34" charset="0"/>
              <a:buChar char="•"/>
            </a:pPr>
            <a:r>
              <a:rPr lang="en-US" sz="2800" dirty="0"/>
              <a:t>Typically, these programs aim to intervene during crucial “teachable moments” of an individual’s recovery from a violent incident, while leveraging the caregiver trust and goodwill</a:t>
            </a:r>
          </a:p>
          <a:p>
            <a:pPr marL="457200" indent="-457200">
              <a:buFont typeface="Arial" panose="020B0604020202020204" pitchFamily="34" charset="0"/>
              <a:buChar char="•"/>
            </a:pPr>
            <a:r>
              <a:rPr lang="en-US" sz="2800" dirty="0"/>
              <a:t>The evidence for HVIPs is promising but more research is needed. There are a wide variety of HVIP models, many with differing approaches. Some are capable of working with high-risk patients, others are not</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86762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About the council</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2400657"/>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The Council on Criminal Justice launched in July 2019</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Invitational membership organization and think tank, serves as a center of gravity for policy and leadership in criminal justice field</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Advances understanding of criminal justice policy choices facing nation through nonpartisan research, task forces, and working groups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427827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Community-based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539430"/>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Environmental crime prevention strategies involve changing the physical appearance of a location to prevent crime</a:t>
            </a:r>
          </a:p>
          <a:p>
            <a:pPr marL="457200" indent="-457200">
              <a:buFont typeface="Arial" panose="020B0604020202020204" pitchFamily="34" charset="0"/>
              <a:buChar char="•"/>
            </a:pPr>
            <a:r>
              <a:rPr lang="en-US" sz="2800" dirty="0"/>
              <a:t>The evidence concerning these strategies is best described as mixed. Some strategies, such as “cleaning and greening,” installing street lighting, and changing traffic patterns show promise</a:t>
            </a:r>
          </a:p>
          <a:p>
            <a:pPr marL="457200" indent="-457200">
              <a:buFont typeface="Arial" panose="020B0604020202020204" pitchFamily="34" charset="0"/>
              <a:buChar char="•"/>
            </a:pPr>
            <a:r>
              <a:rPr lang="en-US" sz="2800" dirty="0"/>
              <a:t>Other strategies, such closed-circuit television cameras, have proven less successful, and few environmental crime prevention strategies focus specifically on improving anti-violence outcomes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93110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Community-based strategies – what to do</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5262979"/>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u="sng" dirty="0"/>
              <a:t>Get training and technical assistance</a:t>
            </a:r>
            <a:r>
              <a:rPr lang="en-US" sz="2800" dirty="0"/>
              <a:t>. Resist the temptation to “go it alone" without consulting outside experts on best practices</a:t>
            </a:r>
          </a:p>
          <a:p>
            <a:pPr marL="457200" indent="-457200">
              <a:buFont typeface="Arial" panose="020B0604020202020204" pitchFamily="34" charset="0"/>
              <a:buChar char="•"/>
            </a:pPr>
            <a:r>
              <a:rPr lang="en-US" sz="2800" u="sng" dirty="0"/>
              <a:t>Focus on the highest risk people and places</a:t>
            </a:r>
            <a:r>
              <a:rPr lang="en-US" sz="2800" dirty="0"/>
              <a:t>. Use limited resources efficiently by working only with likely to become involved in violence</a:t>
            </a:r>
          </a:p>
          <a:p>
            <a:pPr marL="457200" indent="-457200">
              <a:buFont typeface="Arial" panose="020B0604020202020204" pitchFamily="34" charset="0"/>
              <a:buChar char="•"/>
            </a:pPr>
            <a:r>
              <a:rPr lang="en-US" sz="2800" u="sng" dirty="0"/>
              <a:t>Support workers with the necessary resources</a:t>
            </a:r>
            <a:r>
              <a:rPr lang="en-US" sz="2800" dirty="0"/>
              <a:t>. Create viable career pathways and provide needed mental health services</a:t>
            </a:r>
          </a:p>
          <a:p>
            <a:pPr marL="457200" indent="-457200">
              <a:buFont typeface="Arial" panose="020B0604020202020204" pitchFamily="34" charset="0"/>
              <a:buChar char="•"/>
            </a:pPr>
            <a:r>
              <a:rPr lang="en-US" sz="2800" u="sng" dirty="0"/>
              <a:t>Manage and evaluate the work</a:t>
            </a:r>
            <a:r>
              <a:rPr lang="en-US" sz="2800" dirty="0"/>
              <a:t>. Encourage partnerships with culturally competent researchers to assess program outcomes and continue to learn what is necessary for success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70002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enforcement-based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Focused deterrence mobilizes community residents, service providers, and law enforcement officials in response to chronic crime conditions. The best-known application of focused deterrence is known as the Group Violence Intervention (GVI) or Ceasefire</a:t>
            </a:r>
          </a:p>
          <a:p>
            <a:pPr marL="457200" indent="-457200">
              <a:buFont typeface="Arial" panose="020B0604020202020204" pitchFamily="34" charset="0"/>
              <a:buChar char="•"/>
            </a:pPr>
            <a:r>
              <a:rPr lang="en-US" sz="2800" dirty="0"/>
              <a:t>Focused deterrence and GVI/Ceasefire are supported by a strong base of evidence showing large impacts on violence</a:t>
            </a:r>
          </a:p>
          <a:p>
            <a:pPr marL="457200" indent="-457200">
              <a:buFont typeface="Arial" panose="020B0604020202020204" pitchFamily="34" charset="0"/>
              <a:buChar char="•"/>
            </a:pPr>
            <a:r>
              <a:rPr lang="en-US" sz="2800" dirty="0"/>
              <a:t>That said, the strategy can be difficult to implement. To be successful, focused deterrence initiatives require close coordination across multiple partners. Another challenge is maintaining the right balance of sanctions and supports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66719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enforcement-based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Proactive policing refers to police strategies intended to prevent and reduce crime. The most widely implemented and evaluated versions of proactive policing are hot spots and problem-oriented policing</a:t>
            </a:r>
          </a:p>
          <a:p>
            <a:pPr marL="457200" indent="-457200">
              <a:buFont typeface="Arial" panose="020B0604020202020204" pitchFamily="34" charset="0"/>
              <a:buChar char="•"/>
            </a:pPr>
            <a:r>
              <a:rPr lang="en-US" sz="2800" dirty="0"/>
              <a:t>Generally speaking, proactive policing is effective in reducing crime and violence, but overly broad or aggressive approaches are a risk.  NYC’s controversial experience with “stop-and-frisk” is an example of proactive policing gone awry  </a:t>
            </a:r>
          </a:p>
          <a:p>
            <a:pPr marL="457200" indent="-457200">
              <a:buFont typeface="Arial" panose="020B0604020202020204" pitchFamily="34" charset="0"/>
              <a:buChar char="•"/>
            </a:pPr>
            <a:r>
              <a:rPr lang="en-US" sz="2800" dirty="0"/>
              <a:t>Strong oversight and management of these strategies is crucial to ensure a tight focus on the highest risk people and places </a:t>
            </a:r>
          </a:p>
          <a:p>
            <a:endParaRPr lang="en-US" sz="2800" dirty="0"/>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99557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enforcement-based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The percentage of homicides involving firearms has increased over time, reaching a peak of 77% in 2020</a:t>
            </a:r>
          </a:p>
          <a:p>
            <a:pPr marL="457200" indent="-457200">
              <a:buFont typeface="Arial" panose="020B0604020202020204" pitchFamily="34" charset="0"/>
              <a:buChar char="•"/>
            </a:pPr>
            <a:r>
              <a:rPr lang="en-US" sz="2800" dirty="0"/>
              <a:t>Police strategies to reduce illegal gun carrying can be implemented quickly without new legislation. Such measures generally involve encouraging officers to make pedestrian and car stops to search for illegal weapons (other “supply-side” measures deserve consideration as well)</a:t>
            </a:r>
          </a:p>
          <a:p>
            <a:pPr marL="457200" indent="-457200">
              <a:buFont typeface="Arial" panose="020B0604020202020204" pitchFamily="34" charset="0"/>
              <a:buChar char="•"/>
            </a:pPr>
            <a:r>
              <a:rPr lang="en-US" sz="2800" dirty="0"/>
              <a:t>As with proactive policing strategies, evidence suggests that crackdowns illegal gun carrying can reduce violence, but such strategies come with an even greater risk of misuse or abuse</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71093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enforcement-based strategies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970318"/>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In 1976, the homicide clearance rate was 82%. In 2020, it was 50%. Clearance rates for non-fatal shootings are half as high </a:t>
            </a:r>
          </a:p>
          <a:p>
            <a:pPr marL="457200" indent="-457200">
              <a:buFont typeface="Arial" panose="020B0604020202020204" pitchFamily="34" charset="0"/>
              <a:buChar char="•"/>
            </a:pPr>
            <a:r>
              <a:rPr lang="en-US" sz="2800" dirty="0"/>
              <a:t>Low clearance rates frustrate efforts to hold offenders accountable, provide victims with justice, and disrupt cycles of retaliation. Declines are due to more difficult cases, lack of community trust, and not enough attention to investigations</a:t>
            </a:r>
          </a:p>
          <a:p>
            <a:pPr marL="457200" indent="-457200">
              <a:buFont typeface="Arial" panose="020B0604020202020204" pitchFamily="34" charset="0"/>
              <a:buChar char="•"/>
            </a:pPr>
            <a:r>
              <a:rPr lang="en-US" sz="2800" dirty="0"/>
              <a:t>Recent research indicates that more resources, improved management, and better oversight can increase clearance rates for even the most difficult cases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39442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enforcement-based strategies – what to do</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77890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u="sng" dirty="0"/>
              <a:t>Get training and technical assistance</a:t>
            </a:r>
            <a:r>
              <a:rPr lang="en-US" sz="2800" dirty="0"/>
              <a:t>. Resist the temptation to “go it alone" without consulting outside experts on best practices</a:t>
            </a:r>
          </a:p>
          <a:p>
            <a:pPr marL="457200" indent="-457200">
              <a:buFont typeface="Arial" panose="020B0604020202020204" pitchFamily="34" charset="0"/>
              <a:buChar char="•"/>
            </a:pPr>
            <a:r>
              <a:rPr lang="en-US" sz="2800" u="sng" dirty="0"/>
              <a:t>Focus on the highest risk people and places</a:t>
            </a:r>
            <a:r>
              <a:rPr lang="en-US" sz="2800" dirty="0"/>
              <a:t>. Limit aggressive enforcement to those closely associated with violence. Avoid indiscriminate tactics such as making lots of low-level arrests </a:t>
            </a:r>
          </a:p>
          <a:p>
            <a:pPr marL="457200" indent="-457200">
              <a:buFont typeface="Arial" panose="020B0604020202020204" pitchFamily="34" charset="0"/>
              <a:buChar char="•"/>
            </a:pPr>
            <a:r>
              <a:rPr lang="en-US" sz="2800" u="sng" dirty="0"/>
              <a:t>Work with partners</a:t>
            </a:r>
            <a:r>
              <a:rPr lang="en-US" sz="2800" dirty="0"/>
              <a:t>. Engage partners such as community members, street outreach workers, service providers, researchers, and others</a:t>
            </a:r>
          </a:p>
          <a:p>
            <a:pPr marL="457200" indent="-457200">
              <a:buFont typeface="Arial" panose="020B0604020202020204" pitchFamily="34" charset="0"/>
              <a:buChar char="•"/>
            </a:pPr>
            <a:r>
              <a:rPr lang="en-US" sz="2800" u="sng" dirty="0"/>
              <a:t>Establish trusting relationships with impacted communities</a:t>
            </a:r>
            <a:r>
              <a:rPr lang="en-US" sz="2800" dirty="0"/>
              <a:t>. Without trust, community members provide less information, making police less effective. Commit to engaging, even when it’s hard</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04799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the case for collaboration</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778907" cy="4401205"/>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Strong evidence supports BOTH community- and police-led strategies to reduce community gun violence, but NONE of these strategies are effective enough to work alone</a:t>
            </a:r>
          </a:p>
          <a:p>
            <a:pPr marL="457200" indent="-457200">
              <a:buFont typeface="Arial" panose="020B0604020202020204" pitchFamily="34" charset="0"/>
              <a:buChar char="•"/>
            </a:pPr>
            <a:r>
              <a:rPr lang="en-US" sz="2800" dirty="0"/>
              <a:t>No city has reduced violent crime with only arrests or programs (e.g. Boston, Oakland, LA, NYC)</a:t>
            </a:r>
          </a:p>
          <a:p>
            <a:pPr marL="457200" indent="-457200">
              <a:buFont typeface="Arial" panose="020B0604020202020204" pitchFamily="34" charset="0"/>
              <a:buChar char="•"/>
            </a:pPr>
            <a:r>
              <a:rPr lang="en-US" sz="2800" dirty="0"/>
              <a:t>Too much of today’s criminal justice conversation is framed in “either/or” terms, must move to “both/and” discussion</a:t>
            </a:r>
          </a:p>
          <a:p>
            <a:pPr marL="457200" indent="-457200">
              <a:buFont typeface="Arial" panose="020B0604020202020204" pitchFamily="34" charset="0"/>
              <a:buChar char="•"/>
            </a:pPr>
            <a:r>
              <a:rPr lang="en-US" sz="2800" dirty="0"/>
              <a:t>Too much advocacy is accepted uncritically by the media, contributing to an increasingly toxic political and policy environment</a:t>
            </a:r>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416313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346293" y="2238813"/>
            <a:ext cx="11360800" cy="763600"/>
          </a:xfrm>
        </p:spPr>
        <p:txBody>
          <a:bodyPr/>
          <a:lstStyle/>
          <a:p>
            <a:pPr lvl="0" algn="ctr">
              <a:lnSpc>
                <a:spcPct val="110000"/>
              </a:lnSpc>
              <a:spcBef>
                <a:spcPts val="2000"/>
              </a:spcBef>
              <a:buSzTx/>
            </a:pPr>
            <a:r>
              <a:rPr lang="en-US" sz="4000" b="1" cap="all" spc="200" dirty="0">
                <a:solidFill>
                  <a:srgbClr val="36213D"/>
                </a:solidFill>
                <a:latin typeface="Lato Black" panose="020F0502020204030203" pitchFamily="34" charset="77"/>
                <a:ea typeface="+mn-ea"/>
                <a:cs typeface="Times New Roman (Body CS)"/>
              </a:rPr>
              <a:t>Thank you!</a:t>
            </a:r>
            <a:br>
              <a:rPr lang="en-US" sz="4000" b="1" cap="all" spc="200" dirty="0">
                <a:solidFill>
                  <a:srgbClr val="36213D"/>
                </a:solidFill>
                <a:latin typeface="Lato Black" panose="020F0502020204030203" pitchFamily="34" charset="77"/>
                <a:ea typeface="+mn-ea"/>
                <a:cs typeface="Times New Roman (Body CS)"/>
              </a:rPr>
            </a:br>
            <a:r>
              <a:rPr lang="en-US" sz="4000" b="1" cap="all" spc="200" dirty="0">
                <a:solidFill>
                  <a:srgbClr val="36213D"/>
                </a:solidFill>
                <a:latin typeface="Lato Black" panose="020F0502020204030203" pitchFamily="34" charset="77"/>
                <a:ea typeface="+mn-ea"/>
                <a:cs typeface="Times New Roman (Body CS)"/>
              </a:rPr>
              <a:t>Questions?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451958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For more information</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296595"/>
            <a:ext cx="5609030" cy="4447371"/>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400" dirty="0">
                <a:solidFill>
                  <a:srgbClr val="000000"/>
                </a:solidFill>
                <a:latin typeface="Lato" panose="020F0502020204030203" pitchFamily="34" charset="77"/>
              </a:rPr>
              <a:t>Council on Criminal Justice (CCJ): </a:t>
            </a:r>
            <a:r>
              <a:rPr lang="en-US" sz="2000" dirty="0">
                <a:solidFill>
                  <a:srgbClr val="000000"/>
                </a:solidFill>
                <a:latin typeface="Lato" panose="020F0502020204030203" pitchFamily="34" charset="77"/>
                <a:hlinkClick r:id="rId2"/>
              </a:rPr>
              <a:t>https://counciloncj.org/</a:t>
            </a:r>
            <a:r>
              <a:rPr lang="en-US" sz="2000" dirty="0">
                <a:solidFill>
                  <a:srgbClr val="000000"/>
                </a:solidFill>
                <a:latin typeface="Lato" panose="020F0502020204030203" pitchFamily="34" charset="77"/>
              </a:rPr>
              <a:t> </a:t>
            </a:r>
          </a:p>
          <a:p>
            <a:pPr marL="342900" indent="-342900">
              <a:spcBef>
                <a:spcPts val="600"/>
              </a:spcBef>
              <a:buFont typeface="Arial" panose="020B0604020202020204" pitchFamily="34" charset="0"/>
              <a:buChar char="•"/>
            </a:pPr>
            <a:r>
              <a:rPr lang="en-US" sz="2400" dirty="0">
                <a:solidFill>
                  <a:srgbClr val="000000"/>
                </a:solidFill>
                <a:latin typeface="Lato" panose="020F0502020204030203" pitchFamily="34" charset="77"/>
              </a:rPr>
              <a:t>CCJ Communications Director Jen Warren: </a:t>
            </a:r>
            <a:r>
              <a:rPr lang="en-US" sz="2000" dirty="0">
                <a:solidFill>
                  <a:srgbClr val="000000"/>
                </a:solidFill>
                <a:latin typeface="Lato" panose="020F0502020204030203" pitchFamily="34" charset="77"/>
                <a:hlinkClick r:id="rId3"/>
              </a:rPr>
              <a:t>jwarren@counciloncj.org</a:t>
            </a:r>
            <a:r>
              <a:rPr lang="en-US" sz="2000" dirty="0">
                <a:solidFill>
                  <a:srgbClr val="000000"/>
                </a:solidFill>
                <a:latin typeface="Lato" panose="020F0502020204030203" pitchFamily="34" charset="77"/>
              </a:rPr>
              <a:t> </a:t>
            </a:r>
          </a:p>
          <a:p>
            <a:pPr marL="342900" indent="-342900">
              <a:spcBef>
                <a:spcPts val="600"/>
              </a:spcBef>
              <a:buFont typeface="Arial" panose="020B0604020202020204" pitchFamily="34" charset="0"/>
              <a:buChar char="•"/>
            </a:pPr>
            <a:r>
              <a:rPr lang="en-US" sz="2400" dirty="0">
                <a:solidFill>
                  <a:srgbClr val="000000"/>
                </a:solidFill>
                <a:latin typeface="Lato" panose="020F0502020204030203" pitchFamily="34" charset="77"/>
              </a:rPr>
              <a:t>Violent Crime Working Group: </a:t>
            </a:r>
            <a:r>
              <a:rPr lang="en-US" sz="2000" dirty="0">
                <a:solidFill>
                  <a:srgbClr val="000000"/>
                </a:solidFill>
                <a:latin typeface="Lato" panose="020F0502020204030203" pitchFamily="34" charset="77"/>
                <a:hlinkClick r:id="rId4"/>
              </a:rPr>
              <a:t>https://counciloncj.org/violent-crime-working-group/</a:t>
            </a:r>
            <a:r>
              <a:rPr lang="en-US" sz="2000" dirty="0">
                <a:solidFill>
                  <a:srgbClr val="000000"/>
                </a:solidFill>
                <a:latin typeface="Lato" panose="020F0502020204030203" pitchFamily="34" charset="77"/>
              </a:rPr>
              <a:t> </a:t>
            </a:r>
          </a:p>
          <a:p>
            <a:pPr marL="342900" indent="-342900">
              <a:spcBef>
                <a:spcPts val="600"/>
              </a:spcBef>
              <a:buFont typeface="Arial" panose="020B0604020202020204" pitchFamily="34" charset="0"/>
              <a:buChar char="•"/>
            </a:pPr>
            <a:r>
              <a:rPr lang="en-US" sz="2400" dirty="0">
                <a:solidFill>
                  <a:srgbClr val="000000"/>
                </a:solidFill>
                <a:latin typeface="Lato" panose="020F0502020204030203" pitchFamily="34" charset="77"/>
              </a:rPr>
              <a:t>Bleeding Out: The Devastating Consequences of Urban Violence – And a Bold New Plan for Peace in the Streets: </a:t>
            </a:r>
            <a:r>
              <a:rPr lang="en-US" sz="2000" dirty="0">
                <a:solidFill>
                  <a:srgbClr val="000000"/>
                </a:solidFill>
                <a:latin typeface="Lato" panose="020F0502020204030203" pitchFamily="34" charset="77"/>
                <a:hlinkClick r:id="rId5"/>
              </a:rPr>
              <a:t>https://www.basicbooks.com/titles/thomas-abt/bleeding-out/9781541645714/</a:t>
            </a:r>
            <a:r>
              <a:rPr lang="en-US" sz="2000" dirty="0">
                <a:solidFill>
                  <a:srgbClr val="000000"/>
                </a:solidFill>
                <a:latin typeface="Lato" panose="020F0502020204030203" pitchFamily="34" charset="77"/>
              </a:rPr>
              <a:t> </a:t>
            </a:r>
            <a:endParaRPr lang="en-US" sz="2400" dirty="0">
              <a:solidFill>
                <a:srgbClr val="000000"/>
              </a:solidFill>
              <a:latin typeface="Lato" panose="020F0502020204030203" pitchFamily="34" charset="77"/>
            </a:endParaRP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6"/>
          <a:srcRect/>
          <a:stretch/>
        </p:blipFill>
        <p:spPr>
          <a:xfrm>
            <a:off x="110839" y="6281313"/>
            <a:ext cx="1664010" cy="481687"/>
          </a:xfrm>
          <a:prstGeom prst="rect">
            <a:avLst/>
          </a:prstGeom>
        </p:spPr>
      </p:pic>
      <p:pic>
        <p:nvPicPr>
          <p:cNvPr id="4" name="Picture 3">
            <a:extLst>
              <a:ext uri="{FF2B5EF4-FFF2-40B4-BE49-F238E27FC236}">
                <a16:creationId xmlns:a16="http://schemas.microsoft.com/office/drawing/2014/main" id="{0B237B80-44CD-6F41-8E08-82BCF914631E}"/>
              </a:ext>
            </a:extLst>
          </p:cNvPr>
          <p:cNvPicPr>
            <a:picLocks noChangeAspect="1"/>
          </p:cNvPicPr>
          <p:nvPr/>
        </p:nvPicPr>
        <p:blipFill>
          <a:blip r:embed="rId7"/>
          <a:stretch>
            <a:fillRect/>
          </a:stretch>
        </p:blipFill>
        <p:spPr>
          <a:xfrm>
            <a:off x="7475416" y="499870"/>
            <a:ext cx="3942862" cy="6141766"/>
          </a:xfrm>
          <a:prstGeom prst="rect">
            <a:avLst/>
          </a:prstGeom>
        </p:spPr>
      </p:pic>
    </p:spTree>
    <p:extLst>
      <p:ext uri="{BB962C8B-B14F-4D97-AF65-F5344CB8AC3E}">
        <p14:creationId xmlns:p14="http://schemas.microsoft.com/office/powerpoint/2010/main" val="189051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About the working group</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2985433"/>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The Council’s Violent Crime Working Group launched in July 2021</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Addresses the most pressing issues concerning crime and violence</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Includes a diverse range of members meeting on rolling basis, tackling different challenges each session</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Meetings summarized then released</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Also produces reports, holds webinars, etc.</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61808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16558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Trends in violent crime THROUGH September 2021</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2" y="1253783"/>
            <a:ext cx="6710999" cy="3847207"/>
          </a:xfrm>
          <a:prstGeom prst="rect">
            <a:avLst/>
          </a:prstGeom>
          <a:noFill/>
        </p:spPr>
        <p:txBody>
          <a:bodyPr wrap="square" numCol="1" spcCol="640080" rtlCol="0">
            <a:spAutoFit/>
          </a:bodyPr>
          <a:lstStyle/>
          <a:p>
            <a:pPr marL="342900" indent="-342900">
              <a:spcBef>
                <a:spcPts val="1200"/>
              </a:spcBef>
              <a:buFont typeface="Arial" panose="020B0604020202020204" pitchFamily="34" charset="0"/>
              <a:buChar char="•"/>
            </a:pPr>
            <a:r>
              <a:rPr lang="en-US" sz="2800" dirty="0">
                <a:solidFill>
                  <a:srgbClr val="000000"/>
                </a:solidFill>
                <a:latin typeface="Lato" panose="020F0502020204030203" pitchFamily="34" charset="77"/>
              </a:rPr>
              <a:t>In 2020, homicides rose 29% compared to 2019; violent crime generally rose by 5.6%</a:t>
            </a:r>
          </a:p>
          <a:p>
            <a:pPr marL="342900" indent="-342900">
              <a:spcBef>
                <a:spcPts val="1200"/>
              </a:spcBef>
              <a:buFont typeface="Arial" panose="020B0604020202020204" pitchFamily="34" charset="0"/>
              <a:buChar char="•"/>
            </a:pPr>
            <a:r>
              <a:rPr lang="en-US" sz="2800" dirty="0">
                <a:solidFill>
                  <a:srgbClr val="000000"/>
                </a:solidFill>
                <a:latin typeface="Lato" panose="020F0502020204030203" pitchFamily="34" charset="77"/>
              </a:rPr>
              <a:t>In first 9 months of 2021, homicides rose 4% compared to 2020; aggravated and gun assaults 3% and .4% higher</a:t>
            </a:r>
          </a:p>
          <a:p>
            <a:pPr marL="342900" indent="-342900">
              <a:spcBef>
                <a:spcPts val="1200"/>
              </a:spcBef>
              <a:buFont typeface="Arial" panose="020B0604020202020204" pitchFamily="34" charset="0"/>
              <a:buChar char="•"/>
            </a:pPr>
            <a:r>
              <a:rPr lang="en-US" sz="2800" dirty="0">
                <a:solidFill>
                  <a:srgbClr val="000000"/>
                </a:solidFill>
                <a:latin typeface="Lato" panose="020F0502020204030203" pitchFamily="34" charset="77"/>
              </a:rPr>
              <a:t>Property and drug crimes – other than motor vehicle theft – fell significantly in 2020 and 2021</a:t>
            </a:r>
            <a:endParaRPr lang="en-US" sz="2800" dirty="0">
              <a:latin typeface="Lato" panose="020F0502020204030203" pitchFamily="34" charset="77"/>
            </a:endParaRP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pic>
        <p:nvPicPr>
          <p:cNvPr id="4" name="Picture 3">
            <a:extLst>
              <a:ext uri="{FF2B5EF4-FFF2-40B4-BE49-F238E27FC236}">
                <a16:creationId xmlns:a16="http://schemas.microsoft.com/office/drawing/2014/main" id="{0CC59344-B16E-CB4E-AA1E-8036C8CE2E7B}"/>
              </a:ext>
            </a:extLst>
          </p:cNvPr>
          <p:cNvPicPr>
            <a:picLocks noChangeAspect="1"/>
          </p:cNvPicPr>
          <p:nvPr/>
        </p:nvPicPr>
        <p:blipFill>
          <a:blip r:embed="rId3"/>
          <a:stretch>
            <a:fillRect/>
          </a:stretch>
        </p:blipFill>
        <p:spPr>
          <a:xfrm>
            <a:off x="7558753" y="1206891"/>
            <a:ext cx="4145556" cy="5379677"/>
          </a:xfrm>
          <a:prstGeom prst="rect">
            <a:avLst/>
          </a:prstGeom>
        </p:spPr>
      </p:pic>
    </p:spTree>
    <p:extLst>
      <p:ext uri="{BB962C8B-B14F-4D97-AF65-F5344CB8AC3E}">
        <p14:creationId xmlns:p14="http://schemas.microsoft.com/office/powerpoint/2010/main" val="419235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putting the trends in context</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355038"/>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Important to emphasize that:</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 2021, homicide rates are </a:t>
            </a:r>
            <a:r>
              <a:rPr lang="en-US" sz="2800" i="1" dirty="0">
                <a:solidFill>
                  <a:srgbClr val="000000"/>
                </a:solidFill>
                <a:latin typeface="Lato" panose="020F0502020204030203" pitchFamily="34" charset="77"/>
              </a:rPr>
              <a:t>still rising</a:t>
            </a:r>
            <a:r>
              <a:rPr lang="en-US" sz="2800" dirty="0">
                <a:solidFill>
                  <a:srgbClr val="000000"/>
                </a:solidFill>
                <a:latin typeface="Lato" panose="020F0502020204030203" pitchFamily="34" charset="77"/>
              </a:rPr>
              <a:t>, but the </a:t>
            </a:r>
            <a:r>
              <a:rPr lang="en-US" sz="2800" i="1" dirty="0">
                <a:solidFill>
                  <a:srgbClr val="000000"/>
                </a:solidFill>
                <a:latin typeface="Lato" panose="020F0502020204030203" pitchFamily="34" charset="77"/>
              </a:rPr>
              <a:t>rate of the increase </a:t>
            </a:r>
            <a:r>
              <a:rPr lang="en-US" sz="2800" dirty="0">
                <a:solidFill>
                  <a:srgbClr val="000000"/>
                </a:solidFill>
                <a:latin typeface="Lato" panose="020F0502020204030203" pitchFamily="34" charset="77"/>
              </a:rPr>
              <a:t>is slowing</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 2020, the homicide </a:t>
            </a:r>
            <a:r>
              <a:rPr lang="en-US" sz="2800" i="1" dirty="0">
                <a:solidFill>
                  <a:srgbClr val="000000"/>
                </a:solidFill>
                <a:latin typeface="Lato" panose="020F0502020204030203" pitchFamily="34" charset="77"/>
              </a:rPr>
              <a:t>rate of increase </a:t>
            </a:r>
            <a:r>
              <a:rPr lang="en-US" sz="2800" dirty="0">
                <a:solidFill>
                  <a:srgbClr val="000000"/>
                </a:solidFill>
                <a:latin typeface="Lato" panose="020F0502020204030203" pitchFamily="34" charset="77"/>
              </a:rPr>
              <a:t>was historic, but </a:t>
            </a:r>
            <a:r>
              <a:rPr lang="en-US" sz="2800" i="1" dirty="0">
                <a:solidFill>
                  <a:srgbClr val="000000"/>
                </a:solidFill>
                <a:latin typeface="Lato" panose="020F0502020204030203" pitchFamily="34" charset="77"/>
              </a:rPr>
              <a:t>absolute rates </a:t>
            </a:r>
            <a:r>
              <a:rPr lang="en-US" sz="2800" dirty="0">
                <a:solidFill>
                  <a:srgbClr val="000000"/>
                </a:solidFill>
                <a:latin typeface="Lato" panose="020F0502020204030203" pitchFamily="34" charset="77"/>
              </a:rPr>
              <a:t>remain below historic highs</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 both cases, saying one without the other can be misleading</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There is no “crime wave” in the U.S. – property and drug crime are down – but there is a “violence wave” driven by community gun violence</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330540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explaining the trends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262432"/>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Violent crime has increased in most U.S. cities, but not in other countries</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During pandemic, large majority of U.S. cities in the U.S. experienced significant increase in homicides, suggesting national factors drove increase</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Homicide and other violent crime rates did not increase in other countries.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265570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ea typeface="+mn-ea"/>
                <a:cs typeface="Times New Roman (Body CS)"/>
              </a:rPr>
              <a:t>explaining the trends – what we know</a:t>
            </a: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770263"/>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Homicides increased mostly due to community gun violence, i.e. violence in community settings involving firearms</a:t>
            </a:r>
          </a:p>
          <a:p>
            <a:pPr marL="800100" lvl="1"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Increases occurred in poor communities of color where violence already; little evidence indicates spreading to other areas</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Multiple factors converged simultaneously to increase violence - no single explanation for why</a:t>
            </a:r>
          </a:p>
          <a:p>
            <a:pPr marL="342900" indent="-342900">
              <a:spcBef>
                <a:spcPts val="600"/>
              </a:spcBef>
              <a:buFont typeface="Arial" panose="020B0604020202020204" pitchFamily="34" charset="0"/>
              <a:buChar char="•"/>
            </a:pPr>
            <a:r>
              <a:rPr lang="en-US" sz="2800" dirty="0">
                <a:solidFill>
                  <a:srgbClr val="000000"/>
                </a:solidFill>
                <a:latin typeface="Lato" panose="020F0502020204030203" pitchFamily="34" charset="77"/>
              </a:rPr>
              <a:t>Based on current data, impossible to tell exactly which factors mattered most, or how they interacted</a:t>
            </a:r>
            <a:endParaRPr lang="en-US" sz="2800" u="sng" dirty="0">
              <a:solidFill>
                <a:srgbClr val="000000"/>
              </a:solidFill>
              <a:latin typeface="Lato" panose="020F0502020204030203" pitchFamily="34" charset="77"/>
            </a:endParaRP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96397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cs typeface="Times New Roman (Body CS)"/>
              </a:rPr>
              <a:t>explaining the trends – what we know</a:t>
            </a:r>
            <a:endParaRPr lang="en-US" sz="3200" b="1" cap="all" spc="200" dirty="0">
              <a:solidFill>
                <a:srgbClr val="36213D"/>
              </a:solidFill>
              <a:latin typeface="Lato Black" panose="020F0502020204030203" pitchFamily="34" charset="77"/>
              <a:ea typeface="+mn-ea"/>
              <a:cs typeface="Times New Roman (Body CS)"/>
            </a:endParaRP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4278094"/>
          </a:xfrm>
          <a:prstGeom prst="rect">
            <a:avLst/>
          </a:prstGeom>
          <a:noFill/>
        </p:spPr>
        <p:txBody>
          <a:bodyPr wrap="square" numCol="1" spcCol="640080" rtlCol="0">
            <a:spAutoFit/>
          </a:bodyPr>
          <a:lstStyle/>
          <a:p>
            <a:pPr marL="342900" indent="-342900">
              <a:spcBef>
                <a:spcPts val="600"/>
              </a:spcBef>
              <a:buFont typeface="Arial" panose="020B0604020202020204" pitchFamily="34" charset="0"/>
              <a:buChar char="•"/>
            </a:pPr>
            <a:r>
              <a:rPr lang="en-US" sz="2800" dirty="0"/>
              <a:t>Pandemic contributed to increase in violence, but unclear how</a:t>
            </a:r>
          </a:p>
          <a:p>
            <a:pPr marL="800100" lvl="1" indent="-342900">
              <a:spcBef>
                <a:spcPts val="600"/>
              </a:spcBef>
              <a:buFont typeface="Arial" panose="020B0604020202020204" pitchFamily="34" charset="0"/>
              <a:buChar char="•"/>
            </a:pPr>
            <a:r>
              <a:rPr lang="en-US" sz="2800" dirty="0"/>
              <a:t>Criminological theories (routine activities, strain, etc.) suggest different, even contradictory, reactions to pandemic</a:t>
            </a:r>
          </a:p>
          <a:p>
            <a:pPr marL="800100" lvl="1" indent="-342900">
              <a:spcBef>
                <a:spcPts val="600"/>
              </a:spcBef>
              <a:buFont typeface="Arial" panose="020B0604020202020204" pitchFamily="34" charset="0"/>
              <a:buChar char="•"/>
            </a:pPr>
            <a:r>
              <a:rPr lang="en-US" sz="2800" dirty="0"/>
              <a:t>More specifically, pandemic halted provision of critical services to those at the highest risk for violence</a:t>
            </a:r>
          </a:p>
          <a:p>
            <a:pPr marL="342900" indent="-342900">
              <a:spcBef>
                <a:spcPts val="600"/>
              </a:spcBef>
              <a:buFont typeface="Arial" panose="020B0604020202020204" pitchFamily="34" charset="0"/>
              <a:buChar char="•"/>
            </a:pPr>
            <a:r>
              <a:rPr lang="en-US" sz="2800" dirty="0"/>
              <a:t>Sharp increase in violence following murder of George Floyd in late May 2020, but unclear exactly why</a:t>
            </a:r>
          </a:p>
          <a:p>
            <a:pPr marL="800100" lvl="1" indent="-342900">
              <a:spcBef>
                <a:spcPts val="600"/>
              </a:spcBef>
              <a:buFont typeface="Arial" panose="020B0604020202020204" pitchFamily="34" charset="0"/>
              <a:buChar char="•"/>
            </a:pPr>
            <a:r>
              <a:rPr lang="en-US" sz="2800" dirty="0"/>
              <a:t>Evidence suggests  both “de-policing” and “de-legitimization” played a role</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16927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9D1F53-9C71-1548-B792-761D428423DD}"/>
              </a:ext>
            </a:extLst>
          </p:cNvPr>
          <p:cNvSpPr>
            <a:spLocks noGrp="1"/>
          </p:cNvSpPr>
          <p:nvPr>
            <p:ph type="title"/>
          </p:nvPr>
        </p:nvSpPr>
        <p:spPr>
          <a:xfrm>
            <a:off x="651093" y="234167"/>
            <a:ext cx="11360800" cy="763600"/>
          </a:xfrm>
        </p:spPr>
        <p:txBody>
          <a:bodyPr/>
          <a:lstStyle/>
          <a:p>
            <a:pPr lvl="0">
              <a:lnSpc>
                <a:spcPct val="110000"/>
              </a:lnSpc>
              <a:spcBef>
                <a:spcPts val="2000"/>
              </a:spcBef>
              <a:buSzTx/>
            </a:pPr>
            <a:r>
              <a:rPr lang="en-US" sz="3200" b="1" cap="all" spc="200" dirty="0">
                <a:solidFill>
                  <a:srgbClr val="36213D"/>
                </a:solidFill>
                <a:latin typeface="Lato Black" panose="020F0502020204030203" pitchFamily="34" charset="77"/>
                <a:cs typeface="Times New Roman (Body CS)"/>
              </a:rPr>
              <a:t>explaining the trends – what we know</a:t>
            </a:r>
            <a:endParaRPr lang="en-US" sz="3200" b="1" cap="all" spc="200" dirty="0">
              <a:solidFill>
                <a:srgbClr val="36213D"/>
              </a:solidFill>
              <a:latin typeface="Lato Black" panose="020F0502020204030203" pitchFamily="34" charset="77"/>
              <a:ea typeface="+mn-ea"/>
              <a:cs typeface="Times New Roman (Body CS)"/>
            </a:endParaRPr>
          </a:p>
        </p:txBody>
      </p:sp>
      <p:sp>
        <p:nvSpPr>
          <p:cNvPr id="2" name="TextBox 1">
            <a:extLst>
              <a:ext uri="{FF2B5EF4-FFF2-40B4-BE49-F238E27FC236}">
                <a16:creationId xmlns:a16="http://schemas.microsoft.com/office/drawing/2014/main" id="{D1647510-C863-5F48-AA91-3EE69C6A34EB}"/>
              </a:ext>
            </a:extLst>
          </p:cNvPr>
          <p:cNvSpPr txBox="1"/>
          <p:nvPr/>
        </p:nvSpPr>
        <p:spPr>
          <a:xfrm>
            <a:off x="651093" y="1613118"/>
            <a:ext cx="10607457" cy="3539430"/>
          </a:xfrm>
          <a:prstGeom prst="rect">
            <a:avLst/>
          </a:prstGeom>
          <a:noFill/>
        </p:spPr>
        <p:txBody>
          <a:bodyPr wrap="square" numCol="1" spcCol="640080" rtlCol="0">
            <a:spAutoFit/>
          </a:bodyPr>
          <a:lstStyle/>
          <a:p>
            <a:pPr marL="457200" indent="-457200">
              <a:buFont typeface="Arial" panose="020B0604020202020204" pitchFamily="34" charset="0"/>
              <a:buChar char="•"/>
            </a:pPr>
            <a:r>
              <a:rPr lang="en-US" sz="2800" dirty="0"/>
              <a:t>Firearm purchases rose dramatically during pandemic, but impact on violence is questionable</a:t>
            </a:r>
          </a:p>
          <a:p>
            <a:pPr marL="914400" lvl="1" indent="-457200">
              <a:buFont typeface="Arial" panose="020B0604020202020204" pitchFamily="34" charset="0"/>
              <a:buChar char="•"/>
            </a:pPr>
            <a:r>
              <a:rPr lang="en-US" sz="2800" dirty="0"/>
              <a:t>Recent purchases not associated with increases in gun violence, at least not in near term - likely because average “time to crime” for legally purchased firearms is 5-7 years</a:t>
            </a:r>
          </a:p>
          <a:p>
            <a:pPr marL="914400" lvl="1" indent="-457200">
              <a:buFont typeface="Arial" panose="020B0604020202020204" pitchFamily="34" charset="0"/>
              <a:buChar char="•"/>
            </a:pPr>
            <a:r>
              <a:rPr lang="en-US" sz="2800" dirty="0"/>
              <a:t>More specifically, a surge in illegal carrying of firearms may have been impactful; in Chicago and elsewhere, police recovering more illegal guns despite fewer arrests</a:t>
            </a:r>
          </a:p>
        </p:txBody>
      </p:sp>
      <p:pic>
        <p:nvPicPr>
          <p:cNvPr id="6" name="Picture 5">
            <a:extLst>
              <a:ext uri="{FF2B5EF4-FFF2-40B4-BE49-F238E27FC236}">
                <a16:creationId xmlns:a16="http://schemas.microsoft.com/office/drawing/2014/main" id="{F194E949-CB8B-5441-9B24-F43E491341A2}"/>
              </a:ext>
            </a:extLst>
          </p:cNvPr>
          <p:cNvPicPr>
            <a:picLocks noChangeAspect="1"/>
          </p:cNvPicPr>
          <p:nvPr/>
        </p:nvPicPr>
        <p:blipFill>
          <a:blip r:embed="rId2"/>
          <a:srcRect/>
          <a:stretch/>
        </p:blipFill>
        <p:spPr>
          <a:xfrm>
            <a:off x="110839" y="6281313"/>
            <a:ext cx="1664010" cy="481687"/>
          </a:xfrm>
          <a:prstGeom prst="rect">
            <a:avLst/>
          </a:prstGeom>
        </p:spPr>
      </p:pic>
    </p:spTree>
    <p:extLst>
      <p:ext uri="{BB962C8B-B14F-4D97-AF65-F5344CB8AC3E}">
        <p14:creationId xmlns:p14="http://schemas.microsoft.com/office/powerpoint/2010/main" val="193785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2272</Words>
  <Application>Microsoft Macintosh PowerPoint</Application>
  <PresentationFormat>Widescreen</PresentationFormat>
  <Paragraphs>124</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Lato</vt:lpstr>
      <vt:lpstr>Lato Black</vt:lpstr>
      <vt:lpstr>Lato Heavy</vt:lpstr>
      <vt:lpstr>Times New Roman</vt:lpstr>
      <vt:lpstr>Times New Roman (Body CS)</vt:lpstr>
      <vt:lpstr>Office Theme</vt:lpstr>
      <vt:lpstr>PowerPoint Presentation</vt:lpstr>
      <vt:lpstr>About the council</vt:lpstr>
      <vt:lpstr>About the working group</vt:lpstr>
      <vt:lpstr>Trends in violent crime THROUGH September 2021</vt:lpstr>
      <vt:lpstr>putting the trends in context</vt:lpstr>
      <vt:lpstr>explaining the trends – what we know</vt:lpstr>
      <vt:lpstr>explaining the trends – what we know</vt:lpstr>
      <vt:lpstr>explaining the trends – what we know</vt:lpstr>
      <vt:lpstr>explaining the trends – what we know</vt:lpstr>
      <vt:lpstr>explaining the trends – what we know</vt:lpstr>
      <vt:lpstr>explaining the trends – what to do</vt:lpstr>
      <vt:lpstr>Understanding violent crime – what we know </vt:lpstr>
      <vt:lpstr>Understanding violent crime – what we know </vt:lpstr>
      <vt:lpstr>Understanding violent crime – what we know </vt:lpstr>
      <vt:lpstr>Understanding violent crime – what we know </vt:lpstr>
      <vt:lpstr>Understanding violent crime – what to do</vt:lpstr>
      <vt:lpstr>Community-based strategies – what we know</vt:lpstr>
      <vt:lpstr>Community-based strategies – what we know</vt:lpstr>
      <vt:lpstr>Community-based strategies – what we know</vt:lpstr>
      <vt:lpstr>Community-based strategies – what we know</vt:lpstr>
      <vt:lpstr>Community-based strategies – what to do</vt:lpstr>
      <vt:lpstr>enforcement-based strategies – what we know</vt:lpstr>
      <vt:lpstr>enforcement-based strategies – what we know</vt:lpstr>
      <vt:lpstr>enforcement-based strategies – what we know</vt:lpstr>
      <vt:lpstr>enforcement-based strategies – what we know</vt:lpstr>
      <vt:lpstr>enforcement-based strategies – what to do</vt:lpstr>
      <vt:lpstr>the case for collaboration</vt:lpstr>
      <vt:lpstr>Thank you! Questions?</vt:lpstr>
      <vt:lpstr>For more information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Walsh</dc:creator>
  <cp:lastModifiedBy>Thomas Abt</cp:lastModifiedBy>
  <cp:revision>148</cp:revision>
  <dcterms:created xsi:type="dcterms:W3CDTF">2020-03-27T15:41:25Z</dcterms:created>
  <dcterms:modified xsi:type="dcterms:W3CDTF">2021-11-16T18:51:49Z</dcterms:modified>
</cp:coreProperties>
</file>