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2" r:id="rId2"/>
    <p:sldMasterId id="2147483740" r:id="rId3"/>
  </p:sldMasterIdLst>
  <p:notesMasterIdLst>
    <p:notesMasterId r:id="rId28"/>
  </p:notesMasterIdLst>
  <p:handoutMasterIdLst>
    <p:handoutMasterId r:id="rId29"/>
  </p:handoutMasterIdLst>
  <p:sldIdLst>
    <p:sldId id="335" r:id="rId4"/>
    <p:sldId id="387" r:id="rId5"/>
    <p:sldId id="374" r:id="rId6"/>
    <p:sldId id="362" r:id="rId7"/>
    <p:sldId id="306" r:id="rId8"/>
    <p:sldId id="375" r:id="rId9"/>
    <p:sldId id="376" r:id="rId10"/>
    <p:sldId id="761" r:id="rId11"/>
    <p:sldId id="762" r:id="rId12"/>
    <p:sldId id="776" r:id="rId13"/>
    <p:sldId id="787" r:id="rId14"/>
    <p:sldId id="788" r:id="rId15"/>
    <p:sldId id="789" r:id="rId16"/>
    <p:sldId id="790" r:id="rId17"/>
    <p:sldId id="393" r:id="rId18"/>
    <p:sldId id="792" r:id="rId19"/>
    <p:sldId id="394" r:id="rId20"/>
    <p:sldId id="794" r:id="rId21"/>
    <p:sldId id="793" r:id="rId22"/>
    <p:sldId id="795" r:id="rId23"/>
    <p:sldId id="395" r:id="rId24"/>
    <p:sldId id="796" r:id="rId25"/>
    <p:sldId id="267" r:id="rId26"/>
    <p:sldId id="791" r:id="rId2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 Turner" initials="NT" lastIdx="24" clrIdx="0">
    <p:extLst>
      <p:ext uri="{19B8F6BF-5375-455C-9EA6-DF929625EA0E}">
        <p15:presenceInfo xmlns:p15="http://schemas.microsoft.com/office/powerpoint/2012/main" userId="S::nturner@vera.org::875a771b-60c8-463b-9560-6604a42cb6dd" providerId="AD"/>
      </p:ext>
    </p:extLst>
  </p:cmAuthor>
  <p:cmAuthor id="2" name="Khusbu Bhakta" initials="KB" lastIdx="10" clrIdx="1">
    <p:extLst>
      <p:ext uri="{19B8F6BF-5375-455C-9EA6-DF929625EA0E}">
        <p15:presenceInfo xmlns:p15="http://schemas.microsoft.com/office/powerpoint/2012/main" userId="S::kbhakta@vera.org::3b85891b-86ad-4eeb-86c6-7560282552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136"/>
    <a:srgbClr val="7F7F7F"/>
    <a:srgbClr val="EF4237"/>
    <a:srgbClr val="4D4E56"/>
    <a:srgbClr val="DADAD5"/>
    <a:srgbClr val="4C4D56"/>
    <a:srgbClr val="BCBDBC"/>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609"/>
  </p:normalViewPr>
  <p:slideViewPr>
    <p:cSldViewPr snapToGrid="0">
      <p:cViewPr varScale="1">
        <p:scale>
          <a:sx n="90" d="100"/>
          <a:sy n="90" d="100"/>
        </p:scale>
        <p:origin x="232" y="4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U.S. population</c:v>
                </c:pt>
              </c:strCache>
            </c:strRef>
          </c:tx>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White</c:v>
                </c:pt>
                <c:pt idx="1">
                  <c:v>Black</c:v>
                </c:pt>
                <c:pt idx="2">
                  <c:v>Hispanic/Latinx</c:v>
                </c:pt>
              </c:strCache>
            </c:strRef>
          </c:cat>
          <c:val>
            <c:numRef>
              <c:f>Sheet1!$B$2:$B$5</c:f>
              <c:numCache>
                <c:formatCode>0.0%</c:formatCode>
                <c:ptCount val="4"/>
                <c:pt idx="0">
                  <c:v>0.621</c:v>
                </c:pt>
                <c:pt idx="1">
                  <c:v>0.13200000000000001</c:v>
                </c:pt>
                <c:pt idx="2">
                  <c:v>0.17399999999999999</c:v>
                </c:pt>
              </c:numCache>
            </c:numRef>
          </c:val>
          <c:extLst>
            <c:ext xmlns:c16="http://schemas.microsoft.com/office/drawing/2014/chart" uri="{C3380CC4-5D6E-409C-BE32-E72D297353CC}">
              <c16:uniqueId val="{00000000-CDF4-4141-8703-4CB25894916D}"/>
            </c:ext>
          </c:extLst>
        </c:ser>
        <c:ser>
          <c:idx val="1"/>
          <c:order val="1"/>
          <c:tx>
            <c:strRef>
              <c:f>Sheet1!$C$1</c:f>
              <c:strCache>
                <c:ptCount val="1"/>
                <c:pt idx="0">
                  <c:v>Jail incarceration</c:v>
                </c:pt>
              </c:strCache>
            </c:strRef>
          </c:tx>
          <c:spPr>
            <a:solidFill>
              <a:srgbClr val="EF413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White</c:v>
                </c:pt>
                <c:pt idx="1">
                  <c:v>Black</c:v>
                </c:pt>
                <c:pt idx="2">
                  <c:v>Hispanic/Latinx</c:v>
                </c:pt>
              </c:strCache>
            </c:strRef>
          </c:cat>
          <c:val>
            <c:numRef>
              <c:f>Sheet1!$C$2:$C$5</c:f>
              <c:numCache>
                <c:formatCode>0.0%</c:formatCode>
                <c:ptCount val="4"/>
                <c:pt idx="0">
                  <c:v>0.47399999999999998</c:v>
                </c:pt>
                <c:pt idx="1">
                  <c:v>0.35399999999999998</c:v>
                </c:pt>
                <c:pt idx="2">
                  <c:v>0.14899999999999999</c:v>
                </c:pt>
              </c:numCache>
            </c:numRef>
          </c:val>
          <c:extLst>
            <c:ext xmlns:c16="http://schemas.microsoft.com/office/drawing/2014/chart" uri="{C3380CC4-5D6E-409C-BE32-E72D297353CC}">
              <c16:uniqueId val="{00000001-CDF4-4141-8703-4CB25894916D}"/>
            </c:ext>
          </c:extLst>
        </c:ser>
        <c:dLbls>
          <c:showLegendKey val="0"/>
          <c:showVal val="0"/>
          <c:showCatName val="0"/>
          <c:showSerName val="0"/>
          <c:showPercent val="0"/>
          <c:showBubbleSize val="0"/>
        </c:dLbls>
        <c:gapWidth val="219"/>
        <c:axId val="274928560"/>
        <c:axId val="274930240"/>
      </c:barChart>
      <c:catAx>
        <c:axId val="274928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4930240"/>
        <c:crosses val="autoZero"/>
        <c:auto val="1"/>
        <c:lblAlgn val="ctr"/>
        <c:lblOffset val="100"/>
        <c:noMultiLvlLbl val="0"/>
      </c:catAx>
      <c:valAx>
        <c:axId val="2749302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4928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0A34304-5519-8D41-A054-589A7EAB119A}" type="datetimeFigureOut">
              <a:rPr lang="en-US" smtClean="0"/>
              <a:t>11/13/21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447B5BE-46AA-5942-B9CC-74D9C1D97FEE}" type="slidenum">
              <a:rPr lang="en-US" smtClean="0"/>
              <a:t>‹#›</a:t>
            </a:fld>
            <a:endParaRPr lang="en-US"/>
          </a:p>
        </p:txBody>
      </p:sp>
    </p:spTree>
    <p:extLst>
      <p:ext uri="{BB962C8B-B14F-4D97-AF65-F5344CB8AC3E}">
        <p14:creationId xmlns:p14="http://schemas.microsoft.com/office/powerpoint/2010/main" val="41568581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A2468FC-452D-524D-A3F9-D09B5839C95E}" type="datetimeFigureOut">
              <a:rPr lang="en-US" smtClean="0"/>
              <a:t>11/13/21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6667DF9-3128-1745-9C6F-E7864CD765F5}" type="slidenum">
              <a:rPr lang="en-US" smtClean="0"/>
              <a:t>‹#›</a:t>
            </a:fld>
            <a:endParaRPr lang="en-US"/>
          </a:p>
        </p:txBody>
      </p:sp>
    </p:spTree>
    <p:extLst>
      <p:ext uri="{BB962C8B-B14F-4D97-AF65-F5344CB8AC3E}">
        <p14:creationId xmlns:p14="http://schemas.microsoft.com/office/powerpoint/2010/main" val="20488608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171450" indent="-171450">
              <a:buClr>
                <a:schemeClr val="dk1"/>
              </a:buClr>
              <a:buSzPts val="1100"/>
              <a:buFont typeface="Arial"/>
              <a:buChar char="•"/>
            </a:pPr>
            <a:endParaRPr lang="en-US"/>
          </a:p>
        </p:txBody>
      </p:sp>
      <p:sp>
        <p:nvSpPr>
          <p:cNvPr id="164" name="Google Shape;164;p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73411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pPr>
              <a:defRPr/>
            </a:pPr>
            <a:fld id="{E6667DF9-3128-1745-9C6F-E7864CD765F5}" type="slidenum">
              <a:rPr lang="en-US" smtClean="0">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3964771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pPr>
              <a:defRPr/>
            </a:pPr>
            <a:fld id="{E6667DF9-3128-1745-9C6F-E7864CD765F5}"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4050823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pPr>
              <a:defRPr/>
            </a:pPr>
            <a:fld id="{E6667DF9-3128-1745-9C6F-E7864CD765F5}"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4021219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667DF9-3128-1745-9C6F-E7864CD7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0337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667DF9-3128-1745-9C6F-E7864CD7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1602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667DF9-3128-1745-9C6F-E7864CD7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7265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667DF9-3128-1745-9C6F-E7864CD7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4146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F597518A-1CB9-F347-AA11-68119F344C56}" type="slidenum">
              <a:rPr lang="en-US" smtClean="0"/>
              <a:t>‹#›</a:t>
            </a:fld>
            <a:endParaRPr lang="en-US"/>
          </a:p>
        </p:txBody>
      </p:sp>
    </p:spTree>
    <p:extLst>
      <p:ext uri="{BB962C8B-B14F-4D97-AF65-F5344CB8AC3E}">
        <p14:creationId xmlns:p14="http://schemas.microsoft.com/office/powerpoint/2010/main" val="3228149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7601" y="465411"/>
            <a:ext cx="9941768" cy="553998"/>
          </a:xfrm>
        </p:spPr>
        <p:txBody>
          <a:bodyPr anchor="b"/>
          <a:lstStyle>
            <a:lvl1pPr algn="l">
              <a:defRPr sz="3600" b="0"/>
            </a:lvl1pPr>
          </a:lstStyle>
          <a:p>
            <a:r>
              <a:rPr lang="en-US"/>
              <a:t>Click to edit Master title style</a:t>
            </a:r>
          </a:p>
        </p:txBody>
      </p:sp>
      <p:sp>
        <p:nvSpPr>
          <p:cNvPr id="3" name="Picture Placeholder 2"/>
          <p:cNvSpPr>
            <a:spLocks noGrp="1"/>
          </p:cNvSpPr>
          <p:nvPr>
            <p:ph type="pic" idx="1"/>
          </p:nvPr>
        </p:nvSpPr>
        <p:spPr>
          <a:xfrm>
            <a:off x="1117601" y="1551012"/>
            <a:ext cx="5826825" cy="4924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p:cNvSpPr>
            <a:spLocks noGrp="1"/>
          </p:cNvSpPr>
          <p:nvPr>
            <p:ph type="sldNum" sz="quarter" idx="12"/>
          </p:nvPr>
        </p:nvSpPr>
        <p:spPr/>
        <p:txBody>
          <a:bodyPr/>
          <a:lstStyle/>
          <a:p>
            <a:fld id="{D831685D-8253-714E-B388-7084A6833CEF}" type="slidenum">
              <a:rPr lang="en-US" smtClean="0"/>
              <a:t>‹#›</a:t>
            </a:fld>
            <a:endParaRPr lang="en-US"/>
          </a:p>
        </p:txBody>
      </p:sp>
      <p:cxnSp>
        <p:nvCxnSpPr>
          <p:cNvPr id="8" name="Straight Connector 7"/>
          <p:cNvCxnSpPr/>
          <p:nvPr userDrawn="1"/>
        </p:nvCxnSpPr>
        <p:spPr>
          <a:xfrm>
            <a:off x="1117600" y="1219200"/>
            <a:ext cx="9941768" cy="0"/>
          </a:xfrm>
          <a:prstGeom prst="line">
            <a:avLst/>
          </a:prstGeom>
          <a:ln>
            <a:solidFill>
              <a:srgbClr val="EF4136"/>
            </a:solidFill>
          </a:ln>
        </p:spPr>
        <p:style>
          <a:lnRef idx="1">
            <a:schemeClr val="accent2"/>
          </a:lnRef>
          <a:fillRef idx="0">
            <a:schemeClr val="accent2"/>
          </a:fillRef>
          <a:effectRef idx="0">
            <a:schemeClr val="accent2"/>
          </a:effectRef>
          <a:fontRef idx="minor">
            <a:schemeClr val="tx1"/>
          </a:fontRef>
        </p:style>
      </p:cxnSp>
      <p:sp>
        <p:nvSpPr>
          <p:cNvPr id="15" name="Text Placeholder 14"/>
          <p:cNvSpPr>
            <a:spLocks noGrp="1"/>
          </p:cNvSpPr>
          <p:nvPr>
            <p:ph type="body" sz="quarter" idx="13"/>
          </p:nvPr>
        </p:nvSpPr>
        <p:spPr>
          <a:xfrm>
            <a:off x="7154270" y="1551012"/>
            <a:ext cx="3905100" cy="15881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4" hasCustomPrompt="1"/>
          </p:nvPr>
        </p:nvSpPr>
        <p:spPr>
          <a:xfrm>
            <a:off x="6436890" y="4097178"/>
            <a:ext cx="3079965" cy="523220"/>
          </a:xfrm>
          <a:ln>
            <a:solidFill>
              <a:srgbClr val="EF4136"/>
            </a:solidFill>
          </a:ln>
        </p:spPr>
        <p:txBody>
          <a:bodyPr lIns="182880" tIns="182880" rIns="182880" bIns="182880" anchor="t" anchorCtr="1"/>
          <a:lstStyle>
            <a:lvl1pPr>
              <a:defRPr sz="1000" baseline="0">
                <a:solidFill>
                  <a:srgbClr val="EF4136"/>
                </a:solidFill>
              </a:defRPr>
            </a:lvl1pPr>
          </a:lstStyle>
          <a:p>
            <a:pPr lvl="0"/>
            <a:r>
              <a:rPr lang="en-US"/>
              <a:t>Caption as needed</a:t>
            </a:r>
          </a:p>
        </p:txBody>
      </p:sp>
      <p:sp>
        <p:nvSpPr>
          <p:cNvPr id="19" name="Text Placeholder 18"/>
          <p:cNvSpPr>
            <a:spLocks noGrp="1"/>
          </p:cNvSpPr>
          <p:nvPr>
            <p:ph type="body" sz="quarter" idx="15" hasCustomPrompt="1"/>
          </p:nvPr>
        </p:nvSpPr>
        <p:spPr>
          <a:xfrm>
            <a:off x="1117600" y="5190815"/>
            <a:ext cx="9941984" cy="307777"/>
          </a:xfrm>
        </p:spPr>
        <p:txBody>
          <a:bodyPr tIns="0"/>
          <a:lstStyle>
            <a:lvl1pPr>
              <a:defRPr sz="1000">
                <a:solidFill>
                  <a:srgbClr val="7F7F7F"/>
                </a:solidFill>
              </a:defRPr>
            </a:lvl1pPr>
          </a:lstStyle>
          <a:p>
            <a:r>
              <a:rPr lang="en-US" sz="1000">
                <a:solidFill>
                  <a:schemeClr val="tx1">
                    <a:lumMod val="50000"/>
                    <a:lumOff val="50000"/>
                  </a:schemeClr>
                </a:solidFill>
                <a:latin typeface="Verdana"/>
                <a:cs typeface="Verdana"/>
              </a:rPr>
              <a:t>Use this area to highlight </a:t>
            </a:r>
            <a:r>
              <a:rPr lang="en-US" sz="1000">
                <a:solidFill>
                  <a:srgbClr val="7F7F7F"/>
                </a:solidFill>
                <a:latin typeface="Verdana"/>
                <a:cs typeface="Verdana"/>
              </a:rPr>
              <a:t>important information about the graph. Use this area for chart legend. This area contains important information about the chart</a:t>
            </a:r>
            <a:r>
              <a:rPr lang="en-US" sz="1000">
                <a:solidFill>
                  <a:schemeClr val="tx1">
                    <a:lumMod val="50000"/>
                    <a:lumOff val="50000"/>
                  </a:schemeClr>
                </a:solidFill>
                <a:latin typeface="Verdana"/>
                <a:cs typeface="Verdana"/>
              </a:rPr>
              <a:t>. It is set to Verdana 10pt. </a:t>
            </a:r>
            <a:endParaRPr lang="en-US"/>
          </a:p>
        </p:txBody>
      </p:sp>
    </p:spTree>
    <p:extLst>
      <p:ext uri="{BB962C8B-B14F-4D97-AF65-F5344CB8AC3E}">
        <p14:creationId xmlns:p14="http://schemas.microsoft.com/office/powerpoint/2010/main" val="429947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886436" y="6356350"/>
            <a:ext cx="2743200" cy="365125"/>
          </a:xfrm>
        </p:spPr>
        <p:txBody>
          <a:bodyPr/>
          <a:lstStyle>
            <a:lvl1pPr>
              <a:defRPr b="0" i="0">
                <a:latin typeface="GT Walsheim Regular" panose="02000503030000020003" pitchFamily="2" charset="77"/>
              </a:defRPr>
            </a:lvl1pPr>
          </a:lstStyle>
          <a:p>
            <a:fld id="{6527C432-6124-9445-BB6A-0A0A6C8616B4}" type="slidenum">
              <a:rPr lang="en-US" smtClean="0"/>
              <a:pPr/>
              <a:t>‹#›</a:t>
            </a:fld>
            <a:endParaRPr lang="en-US">
              <a:latin typeface="GT Walsheim Regular" panose="02000503030000020003" pitchFamily="2" charset="77"/>
            </a:endParaRPr>
          </a:p>
        </p:txBody>
      </p:sp>
      <p:pic>
        <p:nvPicPr>
          <p:cNvPr id="7" name="Picture 6" descr="Logo&#10;&#10;Description automatically generated">
            <a:extLst>
              <a:ext uri="{FF2B5EF4-FFF2-40B4-BE49-F238E27FC236}">
                <a16:creationId xmlns:a16="http://schemas.microsoft.com/office/drawing/2014/main" id="{6FE10C1D-FEB1-2340-865B-9217EE0F4C85}"/>
              </a:ext>
            </a:extLst>
          </p:cNvPr>
          <p:cNvPicPr>
            <a:picLocks noChangeAspect="1"/>
          </p:cNvPicPr>
          <p:nvPr userDrawn="1"/>
        </p:nvPicPr>
        <p:blipFill>
          <a:blip r:embed="rId2"/>
          <a:stretch>
            <a:fillRect/>
          </a:stretch>
        </p:blipFill>
        <p:spPr>
          <a:xfrm>
            <a:off x="562364" y="6434978"/>
            <a:ext cx="1078177" cy="198033"/>
          </a:xfrm>
          <a:prstGeom prst="rect">
            <a:avLst/>
          </a:prstGeom>
        </p:spPr>
      </p:pic>
    </p:spTree>
    <p:extLst>
      <p:ext uri="{BB962C8B-B14F-4D97-AF65-F5344CB8AC3E}">
        <p14:creationId xmlns:p14="http://schemas.microsoft.com/office/powerpoint/2010/main" val="4223228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DC25C3-A4D9-1843-8D89-7D4D08472EA7}"/>
              </a:ext>
            </a:extLst>
          </p:cNvPr>
          <p:cNvSpPr/>
          <p:nvPr userDrawn="1"/>
        </p:nvSpPr>
        <p:spPr>
          <a:xfrm>
            <a:off x="0" y="0"/>
            <a:ext cx="12192000" cy="6858000"/>
          </a:xfrm>
          <a:prstGeom prst="rect">
            <a:avLst/>
          </a:prstGeom>
          <a:solidFill>
            <a:srgbClr val="DAD9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886436" y="6356350"/>
            <a:ext cx="2743200" cy="365125"/>
          </a:xfrm>
        </p:spPr>
        <p:txBody>
          <a:bodyPr/>
          <a:lstStyle>
            <a:lvl1pPr>
              <a:defRPr b="0" i="0">
                <a:latin typeface="GT Walsheim Regular" panose="02000503030000020003" pitchFamily="2" charset="77"/>
              </a:defRPr>
            </a:lvl1pPr>
          </a:lstStyle>
          <a:p>
            <a:fld id="{6527C432-6124-9445-BB6A-0A0A6C8616B4}" type="slidenum">
              <a:rPr lang="en-US" smtClean="0"/>
              <a:pPr/>
              <a:t>‹#›</a:t>
            </a:fld>
            <a:endParaRPr lang="en-US">
              <a:latin typeface="GT Walsheim Regular" panose="02000503030000020003" pitchFamily="2" charset="77"/>
            </a:endParaRPr>
          </a:p>
        </p:txBody>
      </p:sp>
      <p:pic>
        <p:nvPicPr>
          <p:cNvPr id="7" name="Picture 6" descr="Logo&#10;&#10;Description automatically generated">
            <a:extLst>
              <a:ext uri="{FF2B5EF4-FFF2-40B4-BE49-F238E27FC236}">
                <a16:creationId xmlns:a16="http://schemas.microsoft.com/office/drawing/2014/main" id="{6FE10C1D-FEB1-2340-865B-9217EE0F4C85}"/>
              </a:ext>
            </a:extLst>
          </p:cNvPr>
          <p:cNvPicPr>
            <a:picLocks noChangeAspect="1"/>
          </p:cNvPicPr>
          <p:nvPr userDrawn="1"/>
        </p:nvPicPr>
        <p:blipFill>
          <a:blip r:embed="rId2"/>
          <a:stretch>
            <a:fillRect/>
          </a:stretch>
        </p:blipFill>
        <p:spPr>
          <a:xfrm>
            <a:off x="562364" y="6434978"/>
            <a:ext cx="1078177" cy="198033"/>
          </a:xfrm>
          <a:prstGeom prst="rect">
            <a:avLst/>
          </a:prstGeom>
        </p:spPr>
      </p:pic>
    </p:spTree>
    <p:extLst>
      <p:ext uri="{BB962C8B-B14F-4D97-AF65-F5344CB8AC3E}">
        <p14:creationId xmlns:p14="http://schemas.microsoft.com/office/powerpoint/2010/main" val="2705183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DC25C3-A4D9-1843-8D89-7D4D08472EA7}"/>
              </a:ext>
            </a:extLst>
          </p:cNvPr>
          <p:cNvSpPr/>
          <p:nvPr userDrawn="1"/>
        </p:nvSpPr>
        <p:spPr>
          <a:xfrm>
            <a:off x="0" y="0"/>
            <a:ext cx="12192000" cy="6858000"/>
          </a:xfrm>
          <a:prstGeom prst="rect">
            <a:avLst/>
          </a:prstGeom>
          <a:solidFill>
            <a:srgbClr val="BCBDBC"/>
          </a:solidFill>
          <a:ln>
            <a:solidFill>
              <a:srgbClr val="BCB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886436" y="6356350"/>
            <a:ext cx="2743200" cy="365125"/>
          </a:xfrm>
        </p:spPr>
        <p:txBody>
          <a:bodyPr/>
          <a:lstStyle>
            <a:lvl1pPr>
              <a:defRPr b="0" i="0">
                <a:latin typeface="GT Walsheim Regular" panose="02000503030000020003" pitchFamily="2" charset="77"/>
              </a:defRPr>
            </a:lvl1pPr>
          </a:lstStyle>
          <a:p>
            <a:fld id="{6527C432-6124-9445-BB6A-0A0A6C8616B4}" type="slidenum">
              <a:rPr lang="en-US" smtClean="0"/>
              <a:pPr/>
              <a:t>‹#›</a:t>
            </a:fld>
            <a:endParaRPr lang="en-US">
              <a:latin typeface="GT Walsheim Regular" panose="02000503030000020003" pitchFamily="2" charset="77"/>
            </a:endParaRPr>
          </a:p>
        </p:txBody>
      </p:sp>
      <p:pic>
        <p:nvPicPr>
          <p:cNvPr id="7" name="Picture 6" descr="Logo&#10;&#10;Description automatically generated">
            <a:extLst>
              <a:ext uri="{FF2B5EF4-FFF2-40B4-BE49-F238E27FC236}">
                <a16:creationId xmlns:a16="http://schemas.microsoft.com/office/drawing/2014/main" id="{6FE10C1D-FEB1-2340-865B-9217EE0F4C85}"/>
              </a:ext>
            </a:extLst>
          </p:cNvPr>
          <p:cNvPicPr>
            <a:picLocks noChangeAspect="1"/>
          </p:cNvPicPr>
          <p:nvPr userDrawn="1"/>
        </p:nvPicPr>
        <p:blipFill>
          <a:blip r:embed="rId2"/>
          <a:stretch>
            <a:fillRect/>
          </a:stretch>
        </p:blipFill>
        <p:spPr>
          <a:xfrm>
            <a:off x="562364" y="6434978"/>
            <a:ext cx="1078177" cy="198033"/>
          </a:xfrm>
          <a:prstGeom prst="rect">
            <a:avLst/>
          </a:prstGeom>
        </p:spPr>
      </p:pic>
    </p:spTree>
    <p:extLst>
      <p:ext uri="{BB962C8B-B14F-4D97-AF65-F5344CB8AC3E}">
        <p14:creationId xmlns:p14="http://schemas.microsoft.com/office/powerpoint/2010/main" val="514659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4D4E5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DC25C3-A4D9-1843-8D89-7D4D08472EA7}"/>
              </a:ext>
            </a:extLst>
          </p:cNvPr>
          <p:cNvSpPr/>
          <p:nvPr userDrawn="1"/>
        </p:nvSpPr>
        <p:spPr>
          <a:xfrm>
            <a:off x="0" y="0"/>
            <a:ext cx="12192000" cy="6858000"/>
          </a:xfrm>
          <a:prstGeom prst="rect">
            <a:avLst/>
          </a:prstGeom>
          <a:solidFill>
            <a:srgbClr val="4D4E56"/>
          </a:solidFill>
          <a:ln>
            <a:solidFill>
              <a:srgbClr val="BCB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886436" y="6356350"/>
            <a:ext cx="2743200" cy="365125"/>
          </a:xfrm>
        </p:spPr>
        <p:txBody>
          <a:bodyPr/>
          <a:lstStyle>
            <a:lvl1pPr>
              <a:defRPr b="0" i="0">
                <a:latin typeface="GT Walsheim Regular" panose="02000503030000020003" pitchFamily="2" charset="77"/>
              </a:defRPr>
            </a:lvl1pPr>
          </a:lstStyle>
          <a:p>
            <a:fld id="{6527C432-6124-9445-BB6A-0A0A6C8616B4}" type="slidenum">
              <a:rPr lang="en-US" smtClean="0"/>
              <a:pPr/>
              <a:t>‹#›</a:t>
            </a:fld>
            <a:endParaRPr lang="en-US">
              <a:latin typeface="GT Walsheim Regular" panose="02000503030000020003" pitchFamily="2" charset="77"/>
            </a:endParaRPr>
          </a:p>
        </p:txBody>
      </p:sp>
      <p:pic>
        <p:nvPicPr>
          <p:cNvPr id="7" name="Picture 6" descr="Logo&#10;&#10;Description automatically generated">
            <a:extLst>
              <a:ext uri="{FF2B5EF4-FFF2-40B4-BE49-F238E27FC236}">
                <a16:creationId xmlns:a16="http://schemas.microsoft.com/office/drawing/2014/main" id="{6FE10C1D-FEB1-2340-865B-9217EE0F4C85}"/>
              </a:ext>
            </a:extLst>
          </p:cNvPr>
          <p:cNvPicPr>
            <a:picLocks noChangeAspect="1"/>
          </p:cNvPicPr>
          <p:nvPr userDrawn="1"/>
        </p:nvPicPr>
        <p:blipFill>
          <a:blip r:embed="rId2"/>
          <a:stretch>
            <a:fillRect/>
          </a:stretch>
        </p:blipFill>
        <p:spPr>
          <a:xfrm>
            <a:off x="562364" y="6434978"/>
            <a:ext cx="1078177" cy="198033"/>
          </a:xfrm>
          <a:prstGeom prst="rect">
            <a:avLst/>
          </a:prstGeom>
        </p:spPr>
      </p:pic>
    </p:spTree>
    <p:extLst>
      <p:ext uri="{BB962C8B-B14F-4D97-AF65-F5344CB8AC3E}">
        <p14:creationId xmlns:p14="http://schemas.microsoft.com/office/powerpoint/2010/main" val="458341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873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886436" y="6356350"/>
            <a:ext cx="2743200" cy="365125"/>
          </a:xfrm>
        </p:spPr>
        <p:txBody>
          <a:bodyPr/>
          <a:lstStyle>
            <a:lvl1pPr>
              <a:defRPr b="0" i="0">
                <a:latin typeface="GT Walsheim Regular" panose="02000503030000020003" pitchFamily="2" charset="77"/>
              </a:defRPr>
            </a:lvl1pPr>
          </a:lstStyle>
          <a:p>
            <a:fld id="{6527C432-6124-9445-BB6A-0A0A6C8616B4}" type="slidenum">
              <a:rPr lang="en-US" smtClean="0"/>
              <a:pPr/>
              <a:t>‹#›</a:t>
            </a:fld>
            <a:endParaRPr lang="en-US">
              <a:latin typeface="GT Walsheim Regular" panose="02000503030000020003" pitchFamily="2" charset="77"/>
            </a:endParaRPr>
          </a:p>
        </p:txBody>
      </p:sp>
      <p:pic>
        <p:nvPicPr>
          <p:cNvPr id="7" name="Picture 6" descr="Logo&#10;&#10;Description automatically generated">
            <a:extLst>
              <a:ext uri="{FF2B5EF4-FFF2-40B4-BE49-F238E27FC236}">
                <a16:creationId xmlns:a16="http://schemas.microsoft.com/office/drawing/2014/main" id="{6FE10C1D-FEB1-2340-865B-9217EE0F4C85}"/>
              </a:ext>
            </a:extLst>
          </p:cNvPr>
          <p:cNvPicPr>
            <a:picLocks noChangeAspect="1"/>
          </p:cNvPicPr>
          <p:nvPr userDrawn="1"/>
        </p:nvPicPr>
        <p:blipFill>
          <a:blip r:embed="rId3"/>
          <a:stretch>
            <a:fillRect/>
          </a:stretch>
        </p:blipFill>
        <p:spPr>
          <a:xfrm>
            <a:off x="562364" y="6434978"/>
            <a:ext cx="1078177" cy="198033"/>
          </a:xfrm>
          <a:prstGeom prst="rect">
            <a:avLst/>
          </a:prstGeom>
        </p:spPr>
      </p:pic>
    </p:spTree>
    <p:extLst>
      <p:ext uri="{BB962C8B-B14F-4D97-AF65-F5344CB8AC3E}">
        <p14:creationId xmlns:p14="http://schemas.microsoft.com/office/powerpoint/2010/main" val="2157232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886436" y="6356350"/>
            <a:ext cx="2743200" cy="365125"/>
          </a:xfrm>
        </p:spPr>
        <p:txBody>
          <a:bodyPr/>
          <a:lstStyle>
            <a:lvl1pPr>
              <a:defRPr b="0" i="0">
                <a:latin typeface="GT Walsheim Regular" panose="02000503030000020003" pitchFamily="2" charset="77"/>
              </a:defRPr>
            </a:lvl1pPr>
          </a:lstStyle>
          <a:p>
            <a:fld id="{6527C432-6124-9445-BB6A-0A0A6C8616B4}" type="slidenum">
              <a:rPr lang="en-US" smtClean="0"/>
              <a:pPr/>
              <a:t>‹#›</a:t>
            </a:fld>
            <a:endParaRPr lang="en-US">
              <a:latin typeface="GT Walsheim Regular" panose="02000503030000020003" pitchFamily="2" charset="77"/>
            </a:endParaRPr>
          </a:p>
        </p:txBody>
      </p:sp>
      <p:pic>
        <p:nvPicPr>
          <p:cNvPr id="7" name="Picture 6" descr="Logo&#10;&#10;Description automatically generated">
            <a:extLst>
              <a:ext uri="{FF2B5EF4-FFF2-40B4-BE49-F238E27FC236}">
                <a16:creationId xmlns:a16="http://schemas.microsoft.com/office/drawing/2014/main" id="{6FE10C1D-FEB1-2340-865B-9217EE0F4C85}"/>
              </a:ext>
            </a:extLst>
          </p:cNvPr>
          <p:cNvPicPr>
            <a:picLocks noChangeAspect="1"/>
          </p:cNvPicPr>
          <p:nvPr userDrawn="1"/>
        </p:nvPicPr>
        <p:blipFill>
          <a:blip r:embed="rId3"/>
          <a:stretch>
            <a:fillRect/>
          </a:stretch>
        </p:blipFill>
        <p:spPr>
          <a:xfrm>
            <a:off x="562364" y="6434978"/>
            <a:ext cx="1078177" cy="198033"/>
          </a:xfrm>
          <a:prstGeom prst="rect">
            <a:avLst/>
          </a:prstGeom>
        </p:spPr>
      </p:pic>
    </p:spTree>
    <p:extLst>
      <p:ext uri="{BB962C8B-B14F-4D97-AF65-F5344CB8AC3E}">
        <p14:creationId xmlns:p14="http://schemas.microsoft.com/office/powerpoint/2010/main" val="530950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886436" y="6356350"/>
            <a:ext cx="2743200" cy="365125"/>
          </a:xfrm>
        </p:spPr>
        <p:txBody>
          <a:bodyPr/>
          <a:lstStyle>
            <a:lvl1pPr>
              <a:defRPr b="0" i="0">
                <a:solidFill>
                  <a:schemeClr val="bg2">
                    <a:lumMod val="90000"/>
                  </a:schemeClr>
                </a:solidFill>
                <a:latin typeface="GT Walsheim Regular" panose="02000503030000020003" pitchFamily="2" charset="77"/>
              </a:defRPr>
            </a:lvl1pPr>
          </a:lstStyle>
          <a:p>
            <a:fld id="{6527C432-6124-9445-BB6A-0A0A6C8616B4}" type="slidenum">
              <a:rPr lang="en-US" smtClean="0"/>
              <a:pPr/>
              <a:t>‹#›</a:t>
            </a:fld>
            <a:endParaRPr lang="en-US">
              <a:solidFill>
                <a:schemeClr val="bg2">
                  <a:lumMod val="9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4C84B651-7087-1149-957F-9F47339E96DD}"/>
              </a:ext>
            </a:extLst>
          </p:cNvPr>
          <p:cNvPicPr>
            <a:picLocks noChangeAspect="1"/>
          </p:cNvPicPr>
          <p:nvPr userDrawn="1"/>
        </p:nvPicPr>
        <p:blipFill>
          <a:blip r:embed="rId2"/>
          <a:stretch>
            <a:fillRect/>
          </a:stretch>
        </p:blipFill>
        <p:spPr>
          <a:xfrm>
            <a:off x="562364" y="6440640"/>
            <a:ext cx="1078177" cy="196543"/>
          </a:xfrm>
          <a:prstGeom prst="rect">
            <a:avLst/>
          </a:prstGeom>
        </p:spPr>
      </p:pic>
    </p:spTree>
    <p:extLst>
      <p:ext uri="{BB962C8B-B14F-4D97-AF65-F5344CB8AC3E}">
        <p14:creationId xmlns:p14="http://schemas.microsoft.com/office/powerpoint/2010/main" val="1398888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B442C94-44A8-F842-BB71-C65C0E0CDC5F}" type="datetime1">
              <a:rPr lang="en-US" smtClean="0"/>
              <a:t>11/13/21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7C432-6124-9445-BB6A-0A0A6C8616B4}" type="slidenum">
              <a:rPr lang="en-US" smtClean="0"/>
              <a:t>‹#›</a:t>
            </a:fld>
            <a:endParaRPr lang="en-US"/>
          </a:p>
        </p:txBody>
      </p:sp>
    </p:spTree>
    <p:extLst>
      <p:ext uri="{BB962C8B-B14F-4D97-AF65-F5344CB8AC3E}">
        <p14:creationId xmlns:p14="http://schemas.microsoft.com/office/powerpoint/2010/main" val="639949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597518A-1CB9-F347-AA11-68119F344C56}" type="slidenum">
              <a:rPr lang="en-US" smtClean="0"/>
              <a:t>‹#›</a:t>
            </a:fld>
            <a:endParaRPr lang="en-US"/>
          </a:p>
        </p:txBody>
      </p:sp>
    </p:spTree>
    <p:extLst>
      <p:ext uri="{BB962C8B-B14F-4D97-AF65-F5344CB8AC3E}">
        <p14:creationId xmlns:p14="http://schemas.microsoft.com/office/powerpoint/2010/main" val="4004464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354D5D-4EB8-CA49-BBF2-628953F7142F}" type="datetime1">
              <a:rPr lang="en-US" smtClean="0"/>
              <a:t>11/13/21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7C432-6124-9445-BB6A-0A0A6C8616B4}" type="slidenum">
              <a:rPr lang="en-US" smtClean="0"/>
              <a:t>‹#›</a:t>
            </a:fld>
            <a:endParaRPr lang="en-US"/>
          </a:p>
        </p:txBody>
      </p:sp>
    </p:spTree>
    <p:extLst>
      <p:ext uri="{BB962C8B-B14F-4D97-AF65-F5344CB8AC3E}">
        <p14:creationId xmlns:p14="http://schemas.microsoft.com/office/powerpoint/2010/main" val="1488775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210085-A42A-FE4B-9180-FCFDEF4CC8B7}" type="datetime1">
              <a:rPr lang="en-US" smtClean="0"/>
              <a:t>11/13/21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7C432-6124-9445-BB6A-0A0A6C8616B4}" type="slidenum">
              <a:rPr lang="en-US" smtClean="0"/>
              <a:t>‹#›</a:t>
            </a:fld>
            <a:endParaRPr lang="en-US"/>
          </a:p>
        </p:txBody>
      </p:sp>
    </p:spTree>
    <p:extLst>
      <p:ext uri="{BB962C8B-B14F-4D97-AF65-F5344CB8AC3E}">
        <p14:creationId xmlns:p14="http://schemas.microsoft.com/office/powerpoint/2010/main" val="3004865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2E1374-9A56-314B-90D5-D9A16484D34D}" type="datetime1">
              <a:rPr lang="en-US" smtClean="0"/>
              <a:t>11/13/21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27C432-6124-9445-BB6A-0A0A6C8616B4}" type="slidenum">
              <a:rPr lang="en-US" smtClean="0"/>
              <a:t>‹#›</a:t>
            </a:fld>
            <a:endParaRPr lang="en-US"/>
          </a:p>
        </p:txBody>
      </p:sp>
    </p:spTree>
    <p:extLst>
      <p:ext uri="{BB962C8B-B14F-4D97-AF65-F5344CB8AC3E}">
        <p14:creationId xmlns:p14="http://schemas.microsoft.com/office/powerpoint/2010/main" val="2833951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37A374-FE0E-8848-B69E-85221E0DBFE2}" type="datetime1">
              <a:rPr lang="en-US" smtClean="0"/>
              <a:t>11/13/21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27C432-6124-9445-BB6A-0A0A6C8616B4}" type="slidenum">
              <a:rPr lang="en-US" smtClean="0"/>
              <a:t>‹#›</a:t>
            </a:fld>
            <a:endParaRPr lang="en-US"/>
          </a:p>
        </p:txBody>
      </p:sp>
    </p:spTree>
    <p:extLst>
      <p:ext uri="{BB962C8B-B14F-4D97-AF65-F5344CB8AC3E}">
        <p14:creationId xmlns:p14="http://schemas.microsoft.com/office/powerpoint/2010/main" val="581756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B95718-EE97-014C-A1E7-577106202AAD}" type="datetime1">
              <a:rPr lang="en-US" smtClean="0"/>
              <a:t>11/13/21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27C432-6124-9445-BB6A-0A0A6C8616B4}" type="slidenum">
              <a:rPr lang="en-US" smtClean="0"/>
              <a:t>‹#›</a:t>
            </a:fld>
            <a:endParaRPr lang="en-US"/>
          </a:p>
        </p:txBody>
      </p:sp>
    </p:spTree>
    <p:extLst>
      <p:ext uri="{BB962C8B-B14F-4D97-AF65-F5344CB8AC3E}">
        <p14:creationId xmlns:p14="http://schemas.microsoft.com/office/powerpoint/2010/main" val="996193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B2E9B-42FC-0D44-B4C2-64C6FAB39416}" type="datetime1">
              <a:rPr lang="en-US" smtClean="0"/>
              <a:t>11/13/21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27C432-6124-9445-BB6A-0A0A6C8616B4}" type="slidenum">
              <a:rPr lang="en-US" smtClean="0"/>
              <a:t>‹#›</a:t>
            </a:fld>
            <a:endParaRPr lang="en-US"/>
          </a:p>
        </p:txBody>
      </p:sp>
    </p:spTree>
    <p:extLst>
      <p:ext uri="{BB962C8B-B14F-4D97-AF65-F5344CB8AC3E}">
        <p14:creationId xmlns:p14="http://schemas.microsoft.com/office/powerpoint/2010/main" val="1148656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082A97-05B5-1147-8939-C79F77C8609A}" type="datetime1">
              <a:rPr lang="en-US" smtClean="0"/>
              <a:t>11/13/21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27C432-6124-9445-BB6A-0A0A6C8616B4}" type="slidenum">
              <a:rPr lang="en-US" smtClean="0"/>
              <a:t>‹#›</a:t>
            </a:fld>
            <a:endParaRPr lang="en-US"/>
          </a:p>
        </p:txBody>
      </p:sp>
    </p:spTree>
    <p:extLst>
      <p:ext uri="{BB962C8B-B14F-4D97-AF65-F5344CB8AC3E}">
        <p14:creationId xmlns:p14="http://schemas.microsoft.com/office/powerpoint/2010/main" val="1885728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8BE45E-3169-3A40-8FF5-1BA4B7D1804D}" type="datetime1">
              <a:rPr lang="en-US" smtClean="0"/>
              <a:t>11/13/21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27C432-6124-9445-BB6A-0A0A6C8616B4}" type="slidenum">
              <a:rPr lang="en-US" smtClean="0"/>
              <a:t>‹#›</a:t>
            </a:fld>
            <a:endParaRPr lang="en-US"/>
          </a:p>
        </p:txBody>
      </p:sp>
    </p:spTree>
    <p:extLst>
      <p:ext uri="{BB962C8B-B14F-4D97-AF65-F5344CB8AC3E}">
        <p14:creationId xmlns:p14="http://schemas.microsoft.com/office/powerpoint/2010/main" val="1645866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4E0754-FAB7-1247-A32F-B88D95520B06}" type="datetime1">
              <a:rPr lang="en-US" smtClean="0"/>
              <a:t>11/13/21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7C432-6124-9445-BB6A-0A0A6C8616B4}" type="slidenum">
              <a:rPr lang="en-US" smtClean="0"/>
              <a:t>‹#›</a:t>
            </a:fld>
            <a:endParaRPr lang="en-US"/>
          </a:p>
        </p:txBody>
      </p:sp>
    </p:spTree>
    <p:extLst>
      <p:ext uri="{BB962C8B-B14F-4D97-AF65-F5344CB8AC3E}">
        <p14:creationId xmlns:p14="http://schemas.microsoft.com/office/powerpoint/2010/main" val="26414573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4FE54B-C410-7E48-9D53-4350AA9B7792}" type="datetime1">
              <a:rPr lang="en-US" smtClean="0"/>
              <a:t>11/13/21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7C432-6124-9445-BB6A-0A0A6C8616B4}" type="slidenum">
              <a:rPr lang="en-US" smtClean="0"/>
              <a:t>‹#›</a:t>
            </a:fld>
            <a:endParaRPr lang="en-US"/>
          </a:p>
        </p:txBody>
      </p:sp>
    </p:spTree>
    <p:extLst>
      <p:ext uri="{BB962C8B-B14F-4D97-AF65-F5344CB8AC3E}">
        <p14:creationId xmlns:p14="http://schemas.microsoft.com/office/powerpoint/2010/main" val="954927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F597518A-1CB9-F347-AA11-68119F344C56}" type="slidenum">
              <a:rPr lang="en-US" smtClean="0"/>
              <a:t>‹#›</a:t>
            </a:fld>
            <a:endParaRPr lang="en-US"/>
          </a:p>
        </p:txBody>
      </p:sp>
    </p:spTree>
    <p:extLst>
      <p:ext uri="{BB962C8B-B14F-4D97-AF65-F5344CB8AC3E}">
        <p14:creationId xmlns:p14="http://schemas.microsoft.com/office/powerpoint/2010/main" val="2344431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503865"/>
            <a:ext cx="9941768" cy="553998"/>
          </a:xfrm>
        </p:spPr>
        <p:txBody>
          <a:bodyPr/>
          <a:lstStyle/>
          <a:p>
            <a:r>
              <a:rPr lang="en-US"/>
              <a:t>Click to edit Master title style</a:t>
            </a:r>
          </a:p>
        </p:txBody>
      </p:sp>
      <p:sp>
        <p:nvSpPr>
          <p:cNvPr id="3" name="Subtitle 2"/>
          <p:cNvSpPr>
            <a:spLocks noGrp="1"/>
          </p:cNvSpPr>
          <p:nvPr>
            <p:ph type="subTitle" idx="1"/>
          </p:nvPr>
        </p:nvSpPr>
        <p:spPr>
          <a:xfrm>
            <a:off x="1117600" y="1609258"/>
            <a:ext cx="8534400" cy="24622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831685D-8253-714E-B388-7084A6833CEF}" type="slidenum">
              <a:rPr lang="en-US" smtClean="0"/>
              <a:t>‹#›</a:t>
            </a:fld>
            <a:endParaRPr lang="en-US"/>
          </a:p>
        </p:txBody>
      </p:sp>
      <p:cxnSp>
        <p:nvCxnSpPr>
          <p:cNvPr id="8" name="Straight Connector 7"/>
          <p:cNvCxnSpPr/>
          <p:nvPr userDrawn="1"/>
        </p:nvCxnSpPr>
        <p:spPr>
          <a:xfrm>
            <a:off x="1117600" y="1219200"/>
            <a:ext cx="9941768" cy="0"/>
          </a:xfrm>
          <a:prstGeom prst="line">
            <a:avLst/>
          </a:prstGeom>
          <a:ln>
            <a:solidFill>
              <a:srgbClr val="EF4136"/>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78748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831685D-8253-714E-B388-7084A6833CEF}" type="slidenum">
              <a:rPr lang="en-US" smtClean="0"/>
              <a:t>‹#›</a:t>
            </a:fld>
            <a:endParaRPr lang="en-US"/>
          </a:p>
        </p:txBody>
      </p:sp>
      <p:cxnSp>
        <p:nvCxnSpPr>
          <p:cNvPr id="7" name="Straight Connector 6"/>
          <p:cNvCxnSpPr/>
          <p:nvPr userDrawn="1"/>
        </p:nvCxnSpPr>
        <p:spPr>
          <a:xfrm>
            <a:off x="1117600" y="1219200"/>
            <a:ext cx="9941768" cy="0"/>
          </a:xfrm>
          <a:prstGeom prst="line">
            <a:avLst/>
          </a:prstGeom>
          <a:ln>
            <a:solidFill>
              <a:srgbClr val="EF4136"/>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70625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601414"/>
            <a:ext cx="10363200" cy="553998"/>
          </a:xfrm>
        </p:spPr>
        <p:txBody>
          <a:bodyPr anchor="t"/>
          <a:lstStyle>
            <a:lvl1pPr algn="l">
              <a:defRPr sz="3600" b="0" i="0" cap="none"/>
            </a:lvl1pPr>
          </a:lstStyle>
          <a:p>
            <a:r>
              <a:rPr lang="en-US"/>
              <a:t>Click to edit Master title style</a:t>
            </a:r>
          </a:p>
        </p:txBody>
      </p:sp>
      <p:sp>
        <p:nvSpPr>
          <p:cNvPr id="3" name="Text Placeholder 2"/>
          <p:cNvSpPr>
            <a:spLocks noGrp="1"/>
          </p:cNvSpPr>
          <p:nvPr>
            <p:ph type="body" idx="1"/>
          </p:nvPr>
        </p:nvSpPr>
        <p:spPr>
          <a:xfrm>
            <a:off x="963084" y="4160680"/>
            <a:ext cx="10363200" cy="246221"/>
          </a:xfrm>
        </p:spPr>
        <p:txBody>
          <a:bodyPr anchor="b"/>
          <a:lstStyle>
            <a:lvl1pPr marL="0" indent="0">
              <a:buNone/>
              <a:defRPr sz="16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D831685D-8253-714E-B388-7084A6833CEF}" type="slidenum">
              <a:rPr lang="en-US" smtClean="0"/>
              <a:t>‹#›</a:t>
            </a:fld>
            <a:endParaRPr lang="en-US"/>
          </a:p>
        </p:txBody>
      </p:sp>
    </p:spTree>
    <p:extLst>
      <p:ext uri="{BB962C8B-B14F-4D97-AF65-F5344CB8AC3E}">
        <p14:creationId xmlns:p14="http://schemas.microsoft.com/office/powerpoint/2010/main" val="704600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8821" y="1600201"/>
            <a:ext cx="4865579" cy="1588127"/>
          </a:xfrm>
        </p:spPr>
        <p:txBody>
          <a:bodyPr/>
          <a:lstStyle>
            <a:lvl1pPr>
              <a:defRPr sz="1600"/>
            </a:lvl1pPr>
            <a:lvl2pPr>
              <a:defRPr sz="1200"/>
            </a:lvl2pPr>
            <a:lvl3pPr>
              <a:defRPr sz="14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4861768" cy="1588127"/>
          </a:xfrm>
        </p:spPr>
        <p:txBody>
          <a:bodyPr/>
          <a:lstStyle>
            <a:lvl1pPr>
              <a:defRPr sz="1600"/>
            </a:lvl1pPr>
            <a:lvl2pPr>
              <a:defRPr sz="1200"/>
            </a:lvl2pPr>
            <a:lvl3pPr>
              <a:defRPr sz="14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D831685D-8253-714E-B388-7084A6833CEF}" type="slidenum">
              <a:rPr lang="en-US" smtClean="0"/>
              <a:t>‹#›</a:t>
            </a:fld>
            <a:endParaRPr lang="en-US"/>
          </a:p>
        </p:txBody>
      </p:sp>
      <p:cxnSp>
        <p:nvCxnSpPr>
          <p:cNvPr id="10" name="Straight Connector 9"/>
          <p:cNvCxnSpPr/>
          <p:nvPr userDrawn="1"/>
        </p:nvCxnSpPr>
        <p:spPr>
          <a:xfrm>
            <a:off x="1117600" y="1219200"/>
            <a:ext cx="9941768" cy="0"/>
          </a:xfrm>
          <a:prstGeom prst="line">
            <a:avLst/>
          </a:prstGeom>
          <a:ln>
            <a:solidFill>
              <a:srgbClr val="EF4136"/>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05339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831685D-8253-714E-B388-7084A6833CEF}" type="slidenum">
              <a:rPr lang="en-US" smtClean="0"/>
              <a:t>‹#›</a:t>
            </a:fld>
            <a:endParaRPr lang="en-US"/>
          </a:p>
        </p:txBody>
      </p:sp>
      <p:cxnSp>
        <p:nvCxnSpPr>
          <p:cNvPr id="6" name="Straight Connector 5"/>
          <p:cNvCxnSpPr/>
          <p:nvPr userDrawn="1"/>
        </p:nvCxnSpPr>
        <p:spPr>
          <a:xfrm>
            <a:off x="1117600" y="1219200"/>
            <a:ext cx="9941768" cy="0"/>
          </a:xfrm>
          <a:prstGeom prst="line">
            <a:avLst/>
          </a:prstGeom>
          <a:ln>
            <a:solidFill>
              <a:srgbClr val="EF4136"/>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43732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831685D-8253-714E-B388-7084A6833CEF}" type="slidenum">
              <a:rPr lang="en-US" smtClean="0"/>
              <a:t>‹#›</a:t>
            </a:fld>
            <a:endParaRPr lang="en-US"/>
          </a:p>
        </p:txBody>
      </p:sp>
    </p:spTree>
    <p:extLst>
      <p:ext uri="{BB962C8B-B14F-4D97-AF65-F5344CB8AC3E}">
        <p14:creationId xmlns:p14="http://schemas.microsoft.com/office/powerpoint/2010/main" val="10364367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theme" Target="../theme/theme3.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4D4E5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83369" y="583568"/>
            <a:ext cx="9577692" cy="519800"/>
          </a:xfrm>
          <a:prstGeom prst="rect">
            <a:avLst/>
          </a:prstGeom>
        </p:spPr>
        <p:txBody>
          <a:bodyPr vert="horz" wrap="square" lIns="0" tIns="0" rIns="0" bIns="0" rtlCol="0" anchor="t" anchorCtr="0">
            <a:spAutoFit/>
          </a:bodyPr>
          <a:lstStyle/>
          <a:p>
            <a:r>
              <a:rPr lang="en-US"/>
              <a:t>Click to edit Master title style</a:t>
            </a:r>
          </a:p>
        </p:txBody>
      </p:sp>
      <p:sp>
        <p:nvSpPr>
          <p:cNvPr id="3" name="Text Placeholder 2"/>
          <p:cNvSpPr>
            <a:spLocks noGrp="1"/>
          </p:cNvSpPr>
          <p:nvPr>
            <p:ph type="body" idx="1"/>
          </p:nvPr>
        </p:nvSpPr>
        <p:spPr>
          <a:xfrm>
            <a:off x="1283367" y="1600201"/>
            <a:ext cx="9577695" cy="127727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0"/>
            <a:ext cx="2844800" cy="501650"/>
          </a:xfrm>
          <a:prstGeom prst="rect">
            <a:avLst/>
          </a:prstGeom>
        </p:spPr>
        <p:txBody>
          <a:bodyPr vert="horz" lIns="91440" tIns="45720" rIns="91440" bIns="45720" rtlCol="0" anchor="ctr"/>
          <a:lstStyle>
            <a:lvl1pPr algn="r">
              <a:defRPr sz="900" i="1">
                <a:solidFill>
                  <a:srgbClr val="7F7F7F"/>
                </a:solidFill>
                <a:latin typeface="Verdana"/>
                <a:cs typeface="Verdana"/>
              </a:defRPr>
            </a:lvl1pPr>
          </a:lstStyle>
          <a:p>
            <a:fld id="{F597518A-1CB9-F347-AA11-68119F344C56}" type="slidenum">
              <a:rPr lang="en-US" smtClean="0"/>
              <a:pPr/>
              <a:t>‹#›</a:t>
            </a:fld>
            <a:endParaRPr lang="en-US"/>
          </a:p>
        </p:txBody>
      </p:sp>
      <p:cxnSp>
        <p:nvCxnSpPr>
          <p:cNvPr id="7" name="Straight Connector 6"/>
          <p:cNvCxnSpPr/>
          <p:nvPr userDrawn="1"/>
        </p:nvCxnSpPr>
        <p:spPr>
          <a:xfrm>
            <a:off x="609600" y="6324600"/>
            <a:ext cx="10972800" cy="0"/>
          </a:xfrm>
          <a:prstGeom prst="line">
            <a:avLst/>
          </a:prstGeom>
          <a:ln>
            <a:solidFill>
              <a:srgbClr val="EF413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283368" y="1219200"/>
            <a:ext cx="9577693" cy="0"/>
          </a:xfrm>
          <a:prstGeom prst="line">
            <a:avLst/>
          </a:prstGeom>
          <a:ln>
            <a:solidFill>
              <a:srgbClr val="EF4136"/>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5646" y="6345936"/>
            <a:ext cx="1005163" cy="512064"/>
          </a:xfrm>
          <a:prstGeom prst="rect">
            <a:avLst/>
          </a:prstGeom>
        </p:spPr>
      </p:pic>
    </p:spTree>
    <p:extLst>
      <p:ext uri="{BB962C8B-B14F-4D97-AF65-F5344CB8AC3E}">
        <p14:creationId xmlns:p14="http://schemas.microsoft.com/office/powerpoint/2010/main" val="250166986"/>
      </p:ext>
    </p:extLst>
  </p:cSld>
  <p:clrMap bg1="lt1" tx1="dk1" bg2="lt2" tx2="dk2" accent1="accent1" accent2="accent2" accent3="accent3" accent4="accent4" accent5="accent5" accent6="accent6" hlink="hlink" folHlink="folHlink"/>
  <p:sldLayoutIdLst>
    <p:sldLayoutId id="2147483662" r:id="rId1"/>
    <p:sldLayoutId id="2147483666" r:id="rId2"/>
    <p:sldLayoutId id="2147483667" r:id="rId3"/>
  </p:sldLayoutIdLst>
  <p:hf hdr="0" ftr="0" dt="0"/>
  <p:txStyles>
    <p:titleStyle>
      <a:lvl1pPr algn="l" defTabSz="457200" rtl="0" eaLnBrk="1" latinLnBrk="0" hangingPunct="1">
        <a:lnSpc>
          <a:spcPts val="4000"/>
        </a:lnSpc>
        <a:spcBef>
          <a:spcPct val="0"/>
        </a:spcBef>
        <a:spcAft>
          <a:spcPts val="1200"/>
        </a:spcAft>
        <a:buNone/>
        <a:defRPr sz="3600" kern="1200" baseline="0">
          <a:solidFill>
            <a:schemeClr val="bg1"/>
          </a:solidFill>
          <a:latin typeface="Georgia"/>
          <a:ea typeface="+mj-ea"/>
          <a:cs typeface="+mj-cs"/>
        </a:defRPr>
      </a:lvl1pPr>
    </p:titleStyle>
    <p:bodyStyle>
      <a:lvl1pPr marL="0" indent="0" algn="l" defTabSz="457200" rtl="0" eaLnBrk="1" latinLnBrk="0" hangingPunct="1">
        <a:spcBef>
          <a:spcPts val="0"/>
        </a:spcBef>
        <a:spcAft>
          <a:spcPts val="1800"/>
        </a:spcAft>
        <a:buFontTx/>
        <a:buNone/>
        <a:defRPr sz="1600" kern="1200" baseline="0">
          <a:solidFill>
            <a:schemeClr val="bg1"/>
          </a:solidFill>
          <a:latin typeface="Verdana"/>
          <a:ea typeface="+mn-ea"/>
          <a:cs typeface="+mn-cs"/>
        </a:defRPr>
      </a:lvl1pPr>
      <a:lvl2pPr marL="0" indent="0" algn="l" defTabSz="457200" rtl="0" eaLnBrk="1" latinLnBrk="0" hangingPunct="1">
        <a:spcBef>
          <a:spcPts val="0"/>
        </a:spcBef>
        <a:spcAft>
          <a:spcPts val="0"/>
        </a:spcAft>
        <a:buFontTx/>
        <a:buNone/>
        <a:defRPr sz="1200" b="1" i="0" kern="1200" baseline="0">
          <a:solidFill>
            <a:schemeClr val="bg1"/>
          </a:solidFill>
          <a:latin typeface="Verdana"/>
          <a:ea typeface="+mn-ea"/>
          <a:cs typeface="+mn-cs"/>
        </a:defRPr>
      </a:lvl2pPr>
      <a:lvl3pPr marL="0" indent="0" algn="l" defTabSz="457200" rtl="0" eaLnBrk="1" latinLnBrk="0" hangingPunct="1">
        <a:spcBef>
          <a:spcPts val="0"/>
        </a:spcBef>
        <a:spcAft>
          <a:spcPts val="0"/>
        </a:spcAft>
        <a:buFontTx/>
        <a:buNone/>
        <a:defRPr sz="1400" b="0" i="0" kern="1200">
          <a:solidFill>
            <a:schemeClr val="bg1"/>
          </a:solidFill>
          <a:latin typeface="Georgia"/>
          <a:ea typeface="+mn-ea"/>
          <a:cs typeface="Georgia"/>
        </a:defRPr>
      </a:lvl3pPr>
      <a:lvl4pPr marL="182880" indent="-182880" algn="l" defTabSz="457200" rtl="0" eaLnBrk="1" latinLnBrk="0" hangingPunct="1">
        <a:spcBef>
          <a:spcPts val="0"/>
        </a:spcBef>
        <a:spcAft>
          <a:spcPts val="0"/>
        </a:spcAft>
        <a:buClr>
          <a:srgbClr val="EF4136"/>
        </a:buClr>
        <a:buFont typeface="Arial"/>
        <a:buChar char="•"/>
        <a:defRPr sz="1400" b="0" i="0" kern="1200" baseline="0">
          <a:solidFill>
            <a:schemeClr val="bg1"/>
          </a:solidFill>
          <a:latin typeface="Georgia"/>
          <a:ea typeface="+mn-ea"/>
          <a:cs typeface="+mn-cs"/>
        </a:defRPr>
      </a:lvl4pPr>
      <a:lvl5pPr marL="0" indent="0" algn="l" defTabSz="457200" rtl="0" eaLnBrk="1" latinLnBrk="0" hangingPunct="1">
        <a:spcBef>
          <a:spcPts val="0"/>
        </a:spcBef>
        <a:spcAft>
          <a:spcPts val="0"/>
        </a:spcAft>
        <a:buFontTx/>
        <a:buNone/>
        <a:defRPr sz="1200" b="0" i="0" kern="1200">
          <a:solidFill>
            <a:srgbClr val="FFFFFF"/>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28821" y="501636"/>
            <a:ext cx="9930547" cy="553998"/>
          </a:xfrm>
          <a:prstGeom prst="rect">
            <a:avLst/>
          </a:prstGeom>
        </p:spPr>
        <p:txBody>
          <a:bodyPr vert="horz" wrap="square" lIns="0" tIns="0" rIns="0" bIns="0" rtlCol="0" anchor="t" anchorCtr="0">
            <a:spAutoFit/>
          </a:bodyPr>
          <a:lstStyle/>
          <a:p>
            <a:r>
              <a:rPr lang="en-US"/>
              <a:t>Click to edit Master title style</a:t>
            </a:r>
          </a:p>
        </p:txBody>
      </p:sp>
      <p:sp>
        <p:nvSpPr>
          <p:cNvPr id="3" name="Text Placeholder 2"/>
          <p:cNvSpPr>
            <a:spLocks noGrp="1"/>
          </p:cNvSpPr>
          <p:nvPr>
            <p:ph type="body" idx="1"/>
          </p:nvPr>
        </p:nvSpPr>
        <p:spPr>
          <a:xfrm>
            <a:off x="1128821" y="1600201"/>
            <a:ext cx="9930547" cy="1588127"/>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0"/>
            <a:ext cx="2844800" cy="501650"/>
          </a:xfrm>
          <a:prstGeom prst="rect">
            <a:avLst/>
          </a:prstGeom>
        </p:spPr>
        <p:txBody>
          <a:bodyPr vert="horz" lIns="91440" tIns="45720" rIns="91440" bIns="45720" rtlCol="0" anchor="ctr"/>
          <a:lstStyle>
            <a:lvl1pPr algn="r">
              <a:defRPr sz="1000" i="1">
                <a:solidFill>
                  <a:schemeClr val="tx1">
                    <a:tint val="75000"/>
                  </a:schemeClr>
                </a:solidFill>
                <a:latin typeface="Verdana"/>
                <a:cs typeface="Verdana"/>
              </a:defRPr>
            </a:lvl1pPr>
          </a:lstStyle>
          <a:p>
            <a:fld id="{D831685D-8253-714E-B388-7084A6833CEF}" type="slidenum">
              <a:rPr lang="en-US" smtClean="0"/>
              <a:pPr/>
              <a:t>‹#›</a:t>
            </a:fld>
            <a:endParaRPr lang="en-US"/>
          </a:p>
        </p:txBody>
      </p:sp>
      <p:cxnSp>
        <p:nvCxnSpPr>
          <p:cNvPr id="7" name="Straight Connector 6"/>
          <p:cNvCxnSpPr/>
          <p:nvPr userDrawn="1"/>
        </p:nvCxnSpPr>
        <p:spPr>
          <a:xfrm>
            <a:off x="609600" y="6324600"/>
            <a:ext cx="10972800" cy="0"/>
          </a:xfrm>
          <a:prstGeom prst="line">
            <a:avLst/>
          </a:prstGeom>
          <a:ln>
            <a:solidFill>
              <a:srgbClr val="EF4136"/>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35646" y="6345936"/>
            <a:ext cx="1005163" cy="512064"/>
          </a:xfrm>
          <a:prstGeom prst="rect">
            <a:avLst/>
          </a:prstGeom>
        </p:spPr>
      </p:pic>
    </p:spTree>
    <p:extLst>
      <p:ext uri="{BB962C8B-B14F-4D97-AF65-F5344CB8AC3E}">
        <p14:creationId xmlns:p14="http://schemas.microsoft.com/office/powerpoint/2010/main" val="23450467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8" r:id="rId5"/>
    <p:sldLayoutId id="2147483679" r:id="rId6"/>
    <p:sldLayoutId id="2147483681" r:id="rId7"/>
  </p:sldLayoutIdLst>
  <p:hf hdr="0" ftr="0" dt="0"/>
  <p:txStyles>
    <p:titleStyle>
      <a:lvl1pPr algn="l" defTabSz="457200" rtl="0" eaLnBrk="1" latinLnBrk="0" hangingPunct="1">
        <a:spcBef>
          <a:spcPct val="0"/>
        </a:spcBef>
        <a:buNone/>
        <a:defRPr sz="3600" kern="1200">
          <a:solidFill>
            <a:schemeClr val="tx1"/>
          </a:solidFill>
          <a:latin typeface="Georgia"/>
          <a:ea typeface="+mj-ea"/>
          <a:cs typeface="Georgia"/>
        </a:defRPr>
      </a:lvl1pPr>
    </p:titleStyle>
    <p:bodyStyle>
      <a:lvl1pPr marL="0" indent="0" algn="l" defTabSz="457200" rtl="0" eaLnBrk="1" latinLnBrk="0" hangingPunct="1">
        <a:spcBef>
          <a:spcPts val="600"/>
        </a:spcBef>
        <a:spcAft>
          <a:spcPts val="600"/>
        </a:spcAft>
        <a:buFontTx/>
        <a:buNone/>
        <a:defRPr sz="1600" kern="1200" baseline="0">
          <a:solidFill>
            <a:schemeClr val="tx1"/>
          </a:solidFill>
          <a:latin typeface="Verdana"/>
          <a:ea typeface="+mn-ea"/>
          <a:cs typeface="+mn-cs"/>
        </a:defRPr>
      </a:lvl1pPr>
      <a:lvl2pPr marL="0" indent="0" algn="l" defTabSz="457200" rtl="0" eaLnBrk="1" latinLnBrk="0" hangingPunct="1">
        <a:spcBef>
          <a:spcPts val="600"/>
        </a:spcBef>
        <a:spcAft>
          <a:spcPts val="600"/>
        </a:spcAft>
        <a:buFontTx/>
        <a:buNone/>
        <a:defRPr sz="1200" b="1" i="0" kern="1200" baseline="0">
          <a:solidFill>
            <a:schemeClr val="tx1"/>
          </a:solidFill>
          <a:latin typeface="Verdana"/>
          <a:ea typeface="+mn-ea"/>
          <a:cs typeface="+mn-cs"/>
        </a:defRPr>
      </a:lvl2pPr>
      <a:lvl3pPr marL="0" indent="0" algn="l" defTabSz="457200" rtl="0" eaLnBrk="1" latinLnBrk="0" hangingPunct="1">
        <a:spcBef>
          <a:spcPct val="20000"/>
        </a:spcBef>
        <a:spcAft>
          <a:spcPts val="600"/>
        </a:spcAft>
        <a:buFontTx/>
        <a:buNone/>
        <a:defRPr sz="1400" kern="1200" baseline="0">
          <a:solidFill>
            <a:schemeClr val="tx1"/>
          </a:solidFill>
          <a:latin typeface="Georgia"/>
          <a:ea typeface="+mn-ea"/>
          <a:cs typeface="+mn-cs"/>
        </a:defRPr>
      </a:lvl3pPr>
      <a:lvl4pPr marL="182880" indent="-182880" algn="l" defTabSz="457200" rtl="0" eaLnBrk="1" latinLnBrk="0" hangingPunct="1">
        <a:spcBef>
          <a:spcPts val="600"/>
        </a:spcBef>
        <a:spcAft>
          <a:spcPts val="600"/>
        </a:spcAft>
        <a:buClr>
          <a:srgbClr val="EF4136"/>
        </a:buClr>
        <a:buFont typeface="Arial"/>
        <a:buChar char="•"/>
        <a:defRPr sz="1400" b="0" i="0" kern="1200">
          <a:solidFill>
            <a:schemeClr val="tx1"/>
          </a:solidFill>
          <a:latin typeface="Georgia"/>
          <a:ea typeface="+mn-ea"/>
          <a:cs typeface="Georgia"/>
        </a:defRPr>
      </a:lvl4pPr>
      <a:lvl5pPr marL="0" indent="0" algn="l" defTabSz="457200" rtl="0" eaLnBrk="1" latinLnBrk="0" hangingPunct="1">
        <a:spcBef>
          <a:spcPct val="20000"/>
        </a:spcBef>
        <a:spcAft>
          <a:spcPts val="600"/>
        </a:spcAft>
        <a:buFontTx/>
        <a:buNone/>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B22315-96E8-664F-B987-03DDBDDF4065}" type="datetime1">
              <a:rPr lang="en-US" smtClean="0"/>
              <a:t>11/13/21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7C432-6124-9445-BB6A-0A0A6C8616B4}" type="slidenum">
              <a:rPr lang="en-US" smtClean="0"/>
              <a:t>‹#›</a:t>
            </a:fld>
            <a:endParaRPr lang="en-US"/>
          </a:p>
        </p:txBody>
      </p:sp>
    </p:spTree>
    <p:extLst>
      <p:ext uri="{BB962C8B-B14F-4D97-AF65-F5344CB8AC3E}">
        <p14:creationId xmlns:p14="http://schemas.microsoft.com/office/powerpoint/2010/main" val="427550455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2445241-9F16-FA48-B9CD-FD4420E82A0F}"/>
              </a:ext>
            </a:extLst>
          </p:cNvPr>
          <p:cNvGrpSpPr/>
          <p:nvPr/>
        </p:nvGrpSpPr>
        <p:grpSpPr>
          <a:xfrm>
            <a:off x="422433" y="3057078"/>
            <a:ext cx="9548527" cy="1317756"/>
            <a:chOff x="2986947" y="4153618"/>
            <a:chExt cx="5611232" cy="1317756"/>
          </a:xfrm>
        </p:grpSpPr>
        <p:sp>
          <p:nvSpPr>
            <p:cNvPr id="3" name="TextBox 2">
              <a:extLst>
                <a:ext uri="{FF2B5EF4-FFF2-40B4-BE49-F238E27FC236}">
                  <a16:creationId xmlns:a16="http://schemas.microsoft.com/office/drawing/2014/main" id="{EF637F59-A4FD-E44A-83FE-A1376D6C2E8B}"/>
                </a:ext>
              </a:extLst>
            </p:cNvPr>
            <p:cNvSpPr txBox="1"/>
            <p:nvPr/>
          </p:nvSpPr>
          <p:spPr>
            <a:xfrm>
              <a:off x="2986947" y="4153618"/>
              <a:ext cx="5611232" cy="1015663"/>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EF4136"/>
                  </a:solidFill>
                  <a:effectLst/>
                  <a:uLnTx/>
                  <a:uFillTx/>
                  <a:latin typeface="Georgia" panose="02040502050405020303" pitchFamily="18" charset="0"/>
                  <a:ea typeface="+mn-ea"/>
                  <a:cs typeface="+mn-cs"/>
                </a:rPr>
                <a:t>Bail reform and the role of the press: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EF4136"/>
                  </a:solidFill>
                  <a:effectLst/>
                  <a:uLnTx/>
                  <a:uFillTx/>
                  <a:latin typeface="Georgia" panose="02040502050405020303" pitchFamily="18" charset="0"/>
                  <a:ea typeface="+mn-ea"/>
                  <a:cs typeface="+mn-cs"/>
                </a:rPr>
                <a:t>A case study of backlash to New York’s 2019 bail law </a:t>
              </a:r>
            </a:p>
          </p:txBody>
        </p:sp>
        <p:cxnSp>
          <p:nvCxnSpPr>
            <p:cNvPr id="4" name="Straight Connector 3">
              <a:extLst>
                <a:ext uri="{FF2B5EF4-FFF2-40B4-BE49-F238E27FC236}">
                  <a16:creationId xmlns:a16="http://schemas.microsoft.com/office/drawing/2014/main" id="{C9A622F4-EBCE-8940-A046-63AD49718DEA}"/>
                </a:ext>
              </a:extLst>
            </p:cNvPr>
            <p:cNvCxnSpPr>
              <a:cxnSpLocks/>
            </p:cNvCxnSpPr>
            <p:nvPr/>
          </p:nvCxnSpPr>
          <p:spPr>
            <a:xfrm>
              <a:off x="3053005" y="5471374"/>
              <a:ext cx="5138019" cy="0"/>
            </a:xfrm>
            <a:prstGeom prst="line">
              <a:avLst/>
            </a:prstGeom>
            <a:ln w="12700">
              <a:solidFill>
                <a:srgbClr val="EF4136"/>
              </a:solidFill>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BD6D75DD-728C-6841-9614-304628422166}"/>
                </a:ext>
              </a:extLst>
            </p:cNvPr>
            <p:cNvSpPr txBox="1"/>
            <p:nvPr/>
          </p:nvSpPr>
          <p:spPr>
            <a:xfrm>
              <a:off x="3739662" y="4153618"/>
              <a:ext cx="4712677" cy="3000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300" normalizeH="0" baseline="0" noProof="0" dirty="0">
                <a:ln>
                  <a:noFill/>
                </a:ln>
                <a:solidFill>
                  <a:srgbClr val="4D4E5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2" name="TextBox 1">
            <a:extLst>
              <a:ext uri="{FF2B5EF4-FFF2-40B4-BE49-F238E27FC236}">
                <a16:creationId xmlns:a16="http://schemas.microsoft.com/office/drawing/2014/main" id="{EB66E1A3-9FB6-A54B-A07A-662CF9D7D9C5}"/>
              </a:ext>
            </a:extLst>
          </p:cNvPr>
          <p:cNvSpPr txBox="1"/>
          <p:nvPr/>
        </p:nvSpPr>
        <p:spPr>
          <a:xfrm>
            <a:off x="1239058" y="4542221"/>
            <a:ext cx="7915275" cy="923330"/>
          </a:xfrm>
          <a:prstGeom prst="rect">
            <a:avLst/>
          </a:prstGeom>
          <a:noFill/>
        </p:spPr>
        <p:txBody>
          <a:bodyPr wrap="square" rtlCol="0">
            <a:spAutoFit/>
          </a:bodyPr>
          <a:lstStyle/>
          <a:p>
            <a:r>
              <a:rPr lang="en-US" dirty="0">
                <a:solidFill>
                  <a:srgbClr val="4C4D56"/>
                </a:solidFill>
              </a:rPr>
              <a:t>Insha Rahman, Esq.</a:t>
            </a:r>
          </a:p>
          <a:p>
            <a:r>
              <a:rPr lang="en-US" dirty="0">
                <a:solidFill>
                  <a:srgbClr val="4C4D56"/>
                </a:solidFill>
              </a:rPr>
              <a:t>Vice President, Advocacy and Partnerships </a:t>
            </a:r>
          </a:p>
          <a:p>
            <a:r>
              <a:rPr lang="en-US" dirty="0">
                <a:solidFill>
                  <a:srgbClr val="4C4D56"/>
                </a:solidFill>
              </a:rPr>
              <a:t>Vera Institute of Justice</a:t>
            </a:r>
          </a:p>
        </p:txBody>
      </p:sp>
    </p:spTree>
    <p:extLst>
      <p:ext uri="{BB962C8B-B14F-4D97-AF65-F5344CB8AC3E}">
        <p14:creationId xmlns:p14="http://schemas.microsoft.com/office/powerpoint/2010/main" val="2084458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31685D-8253-714E-B388-7084A6833CEF}" type="slidenum">
              <a:rPr lang="en-US" smtClean="0">
                <a:solidFill>
                  <a:prstClr val="black">
                    <a:tint val="75000"/>
                  </a:prstClr>
                </a:solidFill>
              </a:rPr>
              <a:pPr>
                <a:defRPr/>
              </a:pPr>
              <a:t>10</a:t>
            </a:fld>
            <a:endParaRPr lang="en-US" dirty="0">
              <a:solidFill>
                <a:prstClr val="black">
                  <a:tint val="75000"/>
                </a:prstClr>
              </a:solidFill>
            </a:endParaRPr>
          </a:p>
        </p:txBody>
      </p:sp>
      <p:sp>
        <p:nvSpPr>
          <p:cNvPr id="6" name="Rectangle 5">
            <a:extLst>
              <a:ext uri="{FF2B5EF4-FFF2-40B4-BE49-F238E27FC236}">
                <a16:creationId xmlns:a16="http://schemas.microsoft.com/office/drawing/2014/main" id="{119925DA-90E7-264B-B1E5-A9DD688DDD5A}"/>
              </a:ext>
            </a:extLst>
          </p:cNvPr>
          <p:cNvSpPr/>
          <p:nvPr/>
        </p:nvSpPr>
        <p:spPr>
          <a:xfrm>
            <a:off x="1666680" y="2736502"/>
            <a:ext cx="8858640" cy="1384995"/>
          </a:xfrm>
          <a:prstGeom prst="rect">
            <a:avLst/>
          </a:prstGeom>
        </p:spPr>
        <p:txBody>
          <a:bodyPr wrap="square">
            <a:spAutoFit/>
          </a:bodyPr>
          <a:lstStyle/>
          <a:p>
            <a:pPr algn="ctr">
              <a:defRPr/>
            </a:pPr>
            <a:r>
              <a:rPr lang="en-US" sz="2800" dirty="0">
                <a:solidFill>
                  <a:srgbClr val="4D4E56"/>
                </a:solidFill>
              </a:rPr>
              <a:t>Every rigorous study on bail and pretrial practices has found that money bail has </a:t>
            </a:r>
            <a:r>
              <a:rPr lang="en-US" sz="2800" dirty="0">
                <a:solidFill>
                  <a:srgbClr val="EF4237"/>
                </a:solidFill>
              </a:rPr>
              <a:t>no correlation</a:t>
            </a:r>
            <a:r>
              <a:rPr lang="en-US" sz="2800" dirty="0">
                <a:solidFill>
                  <a:srgbClr val="4D4E56"/>
                </a:solidFill>
              </a:rPr>
              <a:t> with public safety. It also has little impact on failure to appear.</a:t>
            </a:r>
          </a:p>
        </p:txBody>
      </p:sp>
    </p:spTree>
    <p:extLst>
      <p:ext uri="{BB962C8B-B14F-4D97-AF65-F5344CB8AC3E}">
        <p14:creationId xmlns:p14="http://schemas.microsoft.com/office/powerpoint/2010/main" val="623512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31685D-8253-714E-B388-7084A6833CEF}" type="slidenum">
              <a:rPr lang="en-US" sz="1000" i="1">
                <a:solidFill>
                  <a:prstClr val="black">
                    <a:tint val="75000"/>
                  </a:prstClr>
                </a:solidFill>
                <a:latin typeface="Verdana"/>
                <a:cs typeface="Verdana"/>
              </a:rPr>
              <a:pPr>
                <a:defRPr/>
              </a:pPr>
              <a:t>11</a:t>
            </a:fld>
            <a:endParaRPr lang="en-US" sz="1000" i="1" dirty="0">
              <a:solidFill>
                <a:prstClr val="black">
                  <a:tint val="75000"/>
                </a:prstClr>
              </a:solidFill>
              <a:latin typeface="Verdana"/>
              <a:cs typeface="Verdana"/>
            </a:endParaRPr>
          </a:p>
        </p:txBody>
      </p:sp>
      <p:graphicFrame>
        <p:nvGraphicFramePr>
          <p:cNvPr id="5" name="Chart 4">
            <a:extLst>
              <a:ext uri="{FF2B5EF4-FFF2-40B4-BE49-F238E27FC236}">
                <a16:creationId xmlns:a16="http://schemas.microsoft.com/office/drawing/2014/main" id="{E529178F-BB62-F649-861E-7C58831FA13F}"/>
              </a:ext>
            </a:extLst>
          </p:cNvPr>
          <p:cNvGraphicFramePr/>
          <p:nvPr>
            <p:extLst>
              <p:ext uri="{D42A27DB-BD31-4B8C-83A1-F6EECF244321}">
                <p14:modId xmlns:p14="http://schemas.microsoft.com/office/powerpoint/2010/main" val="2796433486"/>
              </p:ext>
            </p:extLst>
          </p:nvPr>
        </p:nvGraphicFramePr>
        <p:xfrm>
          <a:off x="1654472" y="414722"/>
          <a:ext cx="8603564" cy="5540048"/>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CDF2790C-6B36-3D42-98A5-EF0E4713C238}"/>
              </a:ext>
            </a:extLst>
          </p:cNvPr>
          <p:cNvSpPr/>
          <p:nvPr/>
        </p:nvSpPr>
        <p:spPr>
          <a:xfrm rot="16200000">
            <a:off x="832016" y="3397729"/>
            <a:ext cx="1267526" cy="307777"/>
          </a:xfrm>
          <a:prstGeom prst="rect">
            <a:avLst/>
          </a:prstGeom>
        </p:spPr>
        <p:txBody>
          <a:bodyPr wrap="none">
            <a:spAutoFit/>
          </a:bodyPr>
          <a:lstStyle/>
          <a:p>
            <a:pPr>
              <a:defRPr/>
            </a:pPr>
            <a:r>
              <a:rPr lang="en-US" sz="1400" b="1" dirty="0">
                <a:solidFill>
                  <a:srgbClr val="4D4E56"/>
                </a:solidFill>
                <a:latin typeface="GT Walsheim Regular" panose="02000503030000020003"/>
              </a:rPr>
              <a:t>Race/ethnicity</a:t>
            </a:r>
          </a:p>
        </p:txBody>
      </p:sp>
      <p:sp>
        <p:nvSpPr>
          <p:cNvPr id="7" name="Rectangle 6">
            <a:extLst>
              <a:ext uri="{FF2B5EF4-FFF2-40B4-BE49-F238E27FC236}">
                <a16:creationId xmlns:a16="http://schemas.microsoft.com/office/drawing/2014/main" id="{3A625E41-B7A3-C946-91FD-3E519458C0EC}"/>
              </a:ext>
            </a:extLst>
          </p:cNvPr>
          <p:cNvSpPr/>
          <p:nvPr/>
        </p:nvSpPr>
        <p:spPr>
          <a:xfrm>
            <a:off x="2101769" y="5980430"/>
            <a:ext cx="4150623" cy="307777"/>
          </a:xfrm>
          <a:prstGeom prst="rect">
            <a:avLst/>
          </a:prstGeom>
        </p:spPr>
        <p:txBody>
          <a:bodyPr wrap="none">
            <a:spAutoFit/>
          </a:bodyPr>
          <a:lstStyle/>
          <a:p>
            <a:pPr>
              <a:defRPr/>
            </a:pPr>
            <a:r>
              <a:rPr lang="en-US" sz="1400" b="1" dirty="0">
                <a:solidFill>
                  <a:srgbClr val="4D4E56"/>
                </a:solidFill>
              </a:rPr>
              <a:t>Composition of U.S. population versus jail population</a:t>
            </a:r>
          </a:p>
        </p:txBody>
      </p:sp>
      <p:sp>
        <p:nvSpPr>
          <p:cNvPr id="8" name="TextBox 7">
            <a:extLst>
              <a:ext uri="{FF2B5EF4-FFF2-40B4-BE49-F238E27FC236}">
                <a16:creationId xmlns:a16="http://schemas.microsoft.com/office/drawing/2014/main" id="{513394B3-5ACE-834A-A841-8C5B59731F87}"/>
              </a:ext>
            </a:extLst>
          </p:cNvPr>
          <p:cNvSpPr txBox="1"/>
          <p:nvPr/>
        </p:nvSpPr>
        <p:spPr>
          <a:xfrm>
            <a:off x="5720181" y="6407671"/>
            <a:ext cx="5524832" cy="276999"/>
          </a:xfrm>
          <a:prstGeom prst="rect">
            <a:avLst/>
          </a:prstGeom>
          <a:noFill/>
        </p:spPr>
        <p:txBody>
          <a:bodyPr wrap="square" rtlCol="0">
            <a:spAutoFit/>
          </a:bodyPr>
          <a:lstStyle/>
          <a:p>
            <a:pPr algn="r">
              <a:defRPr/>
            </a:pPr>
            <a:r>
              <a:rPr lang="en-US" sz="1200" dirty="0">
                <a:solidFill>
                  <a:srgbClr val="4D4E56"/>
                </a:solidFill>
                <a:latin typeface="Calibri"/>
              </a:rPr>
              <a:t>Source: Alison Walsh, </a:t>
            </a:r>
            <a:r>
              <a:rPr lang="en-US" sz="1200" i="1" dirty="0">
                <a:solidFill>
                  <a:srgbClr val="4D4E56"/>
                </a:solidFill>
                <a:latin typeface="Calibri"/>
              </a:rPr>
              <a:t>Criminal Justice Racial Disparities</a:t>
            </a:r>
            <a:r>
              <a:rPr lang="en-US" sz="1200" dirty="0">
                <a:solidFill>
                  <a:srgbClr val="4D4E56"/>
                </a:solidFill>
                <a:latin typeface="Calibri"/>
              </a:rPr>
              <a:t>, Prison Policy Initiative (2016)</a:t>
            </a:r>
          </a:p>
        </p:txBody>
      </p:sp>
    </p:spTree>
    <p:extLst>
      <p:ext uri="{BB962C8B-B14F-4D97-AF65-F5344CB8AC3E}">
        <p14:creationId xmlns:p14="http://schemas.microsoft.com/office/powerpoint/2010/main" val="2078604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31685D-8253-714E-B388-7084A6833CEF}" type="slidenum">
              <a:rPr lang="en-US" sz="1000" i="1">
                <a:solidFill>
                  <a:prstClr val="black">
                    <a:tint val="75000"/>
                  </a:prstClr>
                </a:solidFill>
                <a:latin typeface="Verdana"/>
                <a:cs typeface="Verdana"/>
              </a:rPr>
              <a:pPr>
                <a:defRPr/>
              </a:pPr>
              <a:t>12</a:t>
            </a:fld>
            <a:endParaRPr lang="en-US" sz="1000" i="1" dirty="0">
              <a:solidFill>
                <a:prstClr val="black">
                  <a:tint val="75000"/>
                </a:prstClr>
              </a:solidFill>
              <a:latin typeface="Verdana"/>
              <a:cs typeface="Verdana"/>
            </a:endParaRPr>
          </a:p>
        </p:txBody>
      </p:sp>
      <p:sp>
        <p:nvSpPr>
          <p:cNvPr id="4" name="TextBox 3"/>
          <p:cNvSpPr txBox="1"/>
          <p:nvPr/>
        </p:nvSpPr>
        <p:spPr>
          <a:xfrm>
            <a:off x="2930976" y="2446244"/>
            <a:ext cx="2029724" cy="523220"/>
          </a:xfrm>
          <a:prstGeom prst="rect">
            <a:avLst/>
          </a:prstGeom>
          <a:noFill/>
        </p:spPr>
        <p:txBody>
          <a:bodyPr wrap="square" rtlCol="0">
            <a:spAutoFit/>
          </a:bodyPr>
          <a:lstStyle/>
          <a:p>
            <a:pPr>
              <a:defRPr/>
            </a:pPr>
            <a:r>
              <a:rPr lang="en-US" sz="2800" dirty="0">
                <a:solidFill>
                  <a:srgbClr val="4D4E56"/>
                </a:solidFill>
              </a:rPr>
              <a:t>Over </a:t>
            </a:r>
          </a:p>
        </p:txBody>
      </p:sp>
      <p:sp>
        <p:nvSpPr>
          <p:cNvPr id="11" name="TextBox 10"/>
          <p:cNvSpPr txBox="1"/>
          <p:nvPr/>
        </p:nvSpPr>
        <p:spPr>
          <a:xfrm>
            <a:off x="3436245" y="2975428"/>
            <a:ext cx="6512985" cy="523220"/>
          </a:xfrm>
          <a:prstGeom prst="rect">
            <a:avLst/>
          </a:prstGeom>
          <a:noFill/>
        </p:spPr>
        <p:txBody>
          <a:bodyPr wrap="square" rtlCol="0">
            <a:spAutoFit/>
          </a:bodyPr>
          <a:lstStyle/>
          <a:p>
            <a:pPr>
              <a:defRPr/>
            </a:pPr>
            <a:r>
              <a:rPr lang="en-US" sz="2800" dirty="0">
                <a:solidFill>
                  <a:srgbClr val="4D4E56"/>
                </a:solidFill>
              </a:rPr>
              <a:t>of Americans would struggle to cover a </a:t>
            </a:r>
          </a:p>
        </p:txBody>
      </p:sp>
      <p:sp>
        <p:nvSpPr>
          <p:cNvPr id="9" name="TextBox 8"/>
          <p:cNvSpPr txBox="1"/>
          <p:nvPr/>
        </p:nvSpPr>
        <p:spPr>
          <a:xfrm>
            <a:off x="3511655" y="1765282"/>
            <a:ext cx="2707022" cy="1415772"/>
          </a:xfrm>
          <a:prstGeom prst="rect">
            <a:avLst/>
          </a:prstGeom>
          <a:noFill/>
        </p:spPr>
        <p:txBody>
          <a:bodyPr wrap="square" rtlCol="0">
            <a:spAutoFit/>
          </a:bodyPr>
          <a:lstStyle/>
          <a:p>
            <a:pPr algn="ctr">
              <a:defRPr/>
            </a:pPr>
            <a:r>
              <a:rPr lang="en-US" sz="8600" dirty="0">
                <a:solidFill>
                  <a:srgbClr val="EF4237"/>
                </a:solidFill>
              </a:rPr>
              <a:t>40%</a:t>
            </a:r>
          </a:p>
        </p:txBody>
      </p:sp>
      <p:sp>
        <p:nvSpPr>
          <p:cNvPr id="12" name="TextBox 11"/>
          <p:cNvSpPr txBox="1"/>
          <p:nvPr/>
        </p:nvSpPr>
        <p:spPr>
          <a:xfrm>
            <a:off x="6400801" y="4708794"/>
            <a:ext cx="6512985" cy="523220"/>
          </a:xfrm>
          <a:prstGeom prst="rect">
            <a:avLst/>
          </a:prstGeom>
          <a:noFill/>
        </p:spPr>
        <p:txBody>
          <a:bodyPr wrap="square" rtlCol="0">
            <a:spAutoFit/>
          </a:bodyPr>
          <a:lstStyle/>
          <a:p>
            <a:pPr>
              <a:defRPr/>
            </a:pPr>
            <a:r>
              <a:rPr lang="en-US" sz="2800" dirty="0">
                <a:solidFill>
                  <a:srgbClr val="4D4E56"/>
                </a:solidFill>
              </a:rPr>
              <a:t>emergency expense.</a:t>
            </a:r>
          </a:p>
        </p:txBody>
      </p:sp>
      <p:sp>
        <p:nvSpPr>
          <p:cNvPr id="13" name="TextBox 12"/>
          <p:cNvSpPr txBox="1"/>
          <p:nvPr/>
        </p:nvSpPr>
        <p:spPr>
          <a:xfrm>
            <a:off x="6240379" y="3598256"/>
            <a:ext cx="2453074" cy="1415772"/>
          </a:xfrm>
          <a:prstGeom prst="rect">
            <a:avLst/>
          </a:prstGeom>
          <a:noFill/>
        </p:spPr>
        <p:txBody>
          <a:bodyPr wrap="square" rtlCol="0">
            <a:spAutoFit/>
          </a:bodyPr>
          <a:lstStyle/>
          <a:p>
            <a:pPr algn="ctr">
              <a:defRPr/>
            </a:pPr>
            <a:r>
              <a:rPr lang="en-US" sz="8600" dirty="0">
                <a:solidFill>
                  <a:srgbClr val="EF4237"/>
                </a:solidFill>
              </a:rPr>
              <a:t>$400</a:t>
            </a:r>
          </a:p>
        </p:txBody>
      </p:sp>
      <p:sp>
        <p:nvSpPr>
          <p:cNvPr id="10" name="TextBox 9">
            <a:extLst>
              <a:ext uri="{FF2B5EF4-FFF2-40B4-BE49-F238E27FC236}">
                <a16:creationId xmlns:a16="http://schemas.microsoft.com/office/drawing/2014/main" id="{671A511D-AB06-C64F-A82B-EFE446DFE703}"/>
              </a:ext>
            </a:extLst>
          </p:cNvPr>
          <p:cNvSpPr txBox="1"/>
          <p:nvPr/>
        </p:nvSpPr>
        <p:spPr>
          <a:xfrm>
            <a:off x="4960700" y="6400412"/>
            <a:ext cx="5847106" cy="276999"/>
          </a:xfrm>
          <a:prstGeom prst="rect">
            <a:avLst/>
          </a:prstGeom>
          <a:noFill/>
        </p:spPr>
        <p:txBody>
          <a:bodyPr wrap="square" rtlCol="0">
            <a:spAutoFit/>
          </a:bodyPr>
          <a:lstStyle/>
          <a:p>
            <a:pPr algn="r">
              <a:defRPr/>
            </a:pPr>
            <a:r>
              <a:rPr lang="en-US" sz="1200" dirty="0">
                <a:solidFill>
                  <a:srgbClr val="4D4E56"/>
                </a:solidFill>
                <a:latin typeface="Calibri"/>
              </a:rPr>
              <a:t>Source: U.S. Federal Reserve, </a:t>
            </a:r>
            <a:r>
              <a:rPr lang="en-US" sz="1200" i="1" dirty="0">
                <a:solidFill>
                  <a:srgbClr val="4D4E56"/>
                </a:solidFill>
                <a:latin typeface="Calibri"/>
              </a:rPr>
              <a:t>Report on the Economic Well-Being of U.S. Households </a:t>
            </a:r>
            <a:r>
              <a:rPr lang="en-US" sz="1200" dirty="0">
                <a:solidFill>
                  <a:srgbClr val="4D4E56"/>
                </a:solidFill>
                <a:latin typeface="Calibri"/>
              </a:rPr>
              <a:t>(2019)</a:t>
            </a:r>
          </a:p>
        </p:txBody>
      </p:sp>
    </p:spTree>
    <p:extLst>
      <p:ext uri="{BB962C8B-B14F-4D97-AF65-F5344CB8AC3E}">
        <p14:creationId xmlns:p14="http://schemas.microsoft.com/office/powerpoint/2010/main" val="1796960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31685D-8253-714E-B388-7084A6833CEF}" type="slidenum">
              <a:rPr lang="en-US" sz="1000" i="1">
                <a:solidFill>
                  <a:prstClr val="black">
                    <a:tint val="75000"/>
                  </a:prstClr>
                </a:solidFill>
                <a:latin typeface="Verdana"/>
                <a:cs typeface="Verdana"/>
              </a:rPr>
              <a:pPr>
                <a:defRPr/>
              </a:pPr>
              <a:t>13</a:t>
            </a:fld>
            <a:endParaRPr lang="en-US" sz="1000" i="1" dirty="0">
              <a:solidFill>
                <a:prstClr val="black">
                  <a:tint val="75000"/>
                </a:prstClr>
              </a:solidFill>
              <a:latin typeface="Verdana"/>
              <a:cs typeface="Verdana"/>
            </a:endParaRPr>
          </a:p>
        </p:txBody>
      </p:sp>
      <p:sp>
        <p:nvSpPr>
          <p:cNvPr id="3" name="TextBox 2"/>
          <p:cNvSpPr txBox="1"/>
          <p:nvPr/>
        </p:nvSpPr>
        <p:spPr>
          <a:xfrm>
            <a:off x="1796926" y="2277871"/>
            <a:ext cx="8598147" cy="1815882"/>
          </a:xfrm>
          <a:prstGeom prst="rect">
            <a:avLst/>
          </a:prstGeom>
          <a:noFill/>
        </p:spPr>
        <p:txBody>
          <a:bodyPr wrap="square" rtlCol="0">
            <a:spAutoFit/>
          </a:bodyPr>
          <a:lstStyle/>
          <a:p>
            <a:pPr algn="ctr">
              <a:defRPr/>
            </a:pPr>
            <a:r>
              <a:rPr lang="en-US" sz="2800" dirty="0">
                <a:solidFill>
                  <a:srgbClr val="4D4E56"/>
                </a:solidFill>
              </a:rPr>
              <a:t>Even as little as </a:t>
            </a:r>
            <a:r>
              <a:rPr lang="en-US" sz="2800" dirty="0">
                <a:solidFill>
                  <a:srgbClr val="EF4237"/>
                </a:solidFill>
              </a:rPr>
              <a:t>two days in jail </a:t>
            </a:r>
            <a:r>
              <a:rPr lang="en-US" sz="2800" dirty="0">
                <a:solidFill>
                  <a:srgbClr val="4D4E56"/>
                </a:solidFill>
              </a:rPr>
              <a:t>can have so great of a destabilizing effect on a person’s employment, housing, and familial responsibilities that it increases the likelihood in the future of missing court or a new arrest.</a:t>
            </a:r>
          </a:p>
        </p:txBody>
      </p:sp>
      <p:sp>
        <p:nvSpPr>
          <p:cNvPr id="5" name="TextBox 4">
            <a:extLst>
              <a:ext uri="{FF2B5EF4-FFF2-40B4-BE49-F238E27FC236}">
                <a16:creationId xmlns:a16="http://schemas.microsoft.com/office/drawing/2014/main" id="{90710E5A-E408-6C4F-BADD-83E4D72FB7B3}"/>
              </a:ext>
            </a:extLst>
          </p:cNvPr>
          <p:cNvSpPr txBox="1"/>
          <p:nvPr/>
        </p:nvSpPr>
        <p:spPr>
          <a:xfrm>
            <a:off x="5261626" y="6400412"/>
            <a:ext cx="5524832" cy="276999"/>
          </a:xfrm>
          <a:prstGeom prst="rect">
            <a:avLst/>
          </a:prstGeom>
          <a:noFill/>
        </p:spPr>
        <p:txBody>
          <a:bodyPr wrap="square" rtlCol="0">
            <a:spAutoFit/>
          </a:bodyPr>
          <a:lstStyle/>
          <a:p>
            <a:pPr algn="r">
              <a:defRPr/>
            </a:pPr>
            <a:r>
              <a:rPr lang="en-US" sz="1200" dirty="0">
                <a:solidFill>
                  <a:srgbClr val="4D4E56"/>
                </a:solidFill>
                <a:latin typeface="Calibri"/>
              </a:rPr>
              <a:t>Source: </a:t>
            </a:r>
            <a:r>
              <a:rPr lang="en-US" sz="1200" dirty="0" err="1">
                <a:solidFill>
                  <a:srgbClr val="4D4E56"/>
                </a:solidFill>
                <a:latin typeface="Calibri"/>
              </a:rPr>
              <a:t>Lowenkamp</a:t>
            </a:r>
            <a:r>
              <a:rPr lang="en-US" sz="1200" dirty="0">
                <a:solidFill>
                  <a:srgbClr val="4D4E56"/>
                </a:solidFill>
                <a:latin typeface="Calibri"/>
              </a:rPr>
              <a:t> et al., </a:t>
            </a:r>
            <a:r>
              <a:rPr lang="en-US" sz="1200" i="1" dirty="0">
                <a:solidFill>
                  <a:srgbClr val="4D4E56"/>
                </a:solidFill>
                <a:latin typeface="Calibri"/>
              </a:rPr>
              <a:t>Hidden Costs of Pretrial Detention</a:t>
            </a:r>
            <a:r>
              <a:rPr lang="en-US" sz="1200" dirty="0">
                <a:solidFill>
                  <a:srgbClr val="4D4E56"/>
                </a:solidFill>
                <a:latin typeface="Calibri"/>
              </a:rPr>
              <a:t> (2013)</a:t>
            </a:r>
          </a:p>
        </p:txBody>
      </p:sp>
    </p:spTree>
    <p:extLst>
      <p:ext uri="{BB962C8B-B14F-4D97-AF65-F5344CB8AC3E}">
        <p14:creationId xmlns:p14="http://schemas.microsoft.com/office/powerpoint/2010/main" val="3148235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31685D-8253-714E-B388-7084A6833CEF}" type="slidenum">
              <a:rPr lang="en-US" sz="1000" i="1">
                <a:solidFill>
                  <a:prstClr val="black">
                    <a:tint val="75000"/>
                  </a:prstClr>
                </a:solidFill>
                <a:latin typeface="Verdana"/>
                <a:cs typeface="Verdana"/>
              </a:rPr>
              <a:pPr>
                <a:defRPr/>
              </a:pPr>
              <a:t>14</a:t>
            </a:fld>
            <a:endParaRPr lang="en-US" sz="1000" i="1" dirty="0">
              <a:solidFill>
                <a:prstClr val="black">
                  <a:tint val="75000"/>
                </a:prstClr>
              </a:solidFill>
              <a:latin typeface="Verdana"/>
              <a:cs typeface="Verdana"/>
            </a:endParaRPr>
          </a:p>
        </p:txBody>
      </p:sp>
      <p:sp>
        <p:nvSpPr>
          <p:cNvPr id="3" name="TextBox 2"/>
          <p:cNvSpPr txBox="1"/>
          <p:nvPr/>
        </p:nvSpPr>
        <p:spPr>
          <a:xfrm>
            <a:off x="2217027" y="2591478"/>
            <a:ext cx="7757946" cy="1384995"/>
          </a:xfrm>
          <a:prstGeom prst="rect">
            <a:avLst/>
          </a:prstGeom>
          <a:noFill/>
        </p:spPr>
        <p:txBody>
          <a:bodyPr wrap="square" rtlCol="0">
            <a:spAutoFit/>
          </a:bodyPr>
          <a:lstStyle/>
          <a:p>
            <a:pPr algn="ctr">
              <a:defRPr/>
            </a:pPr>
            <a:r>
              <a:rPr lang="en-US" sz="2800" dirty="0">
                <a:solidFill>
                  <a:srgbClr val="4D4E56"/>
                </a:solidFill>
              </a:rPr>
              <a:t>Research shows that a person detained pretrial is </a:t>
            </a:r>
            <a:r>
              <a:rPr lang="en-US" sz="2800" dirty="0">
                <a:solidFill>
                  <a:srgbClr val="EF4237"/>
                </a:solidFill>
              </a:rPr>
              <a:t>18% more likely </a:t>
            </a:r>
            <a:r>
              <a:rPr lang="en-US" sz="2800" dirty="0">
                <a:solidFill>
                  <a:srgbClr val="4D4E56"/>
                </a:solidFill>
              </a:rPr>
              <a:t>to be convicted and receive a jail or prison sentence than someone who is released.</a:t>
            </a:r>
          </a:p>
        </p:txBody>
      </p:sp>
      <p:sp>
        <p:nvSpPr>
          <p:cNvPr id="5" name="TextBox 4">
            <a:extLst>
              <a:ext uri="{FF2B5EF4-FFF2-40B4-BE49-F238E27FC236}">
                <a16:creationId xmlns:a16="http://schemas.microsoft.com/office/drawing/2014/main" id="{3468985C-72CB-A141-A0A8-2FB7EEDB27EE}"/>
              </a:ext>
            </a:extLst>
          </p:cNvPr>
          <p:cNvSpPr txBox="1"/>
          <p:nvPr/>
        </p:nvSpPr>
        <p:spPr>
          <a:xfrm>
            <a:off x="2266951" y="6400412"/>
            <a:ext cx="8576658" cy="276999"/>
          </a:xfrm>
          <a:prstGeom prst="rect">
            <a:avLst/>
          </a:prstGeom>
          <a:noFill/>
        </p:spPr>
        <p:txBody>
          <a:bodyPr wrap="square" rtlCol="0">
            <a:spAutoFit/>
          </a:bodyPr>
          <a:lstStyle/>
          <a:p>
            <a:pPr algn="r">
              <a:defRPr/>
            </a:pPr>
            <a:r>
              <a:rPr lang="en-US" sz="1200" dirty="0">
                <a:solidFill>
                  <a:srgbClr val="4D4E56"/>
                </a:solidFill>
                <a:latin typeface="Calibri"/>
              </a:rPr>
              <a:t>Source: Dobbie et al., </a:t>
            </a:r>
            <a:r>
              <a:rPr lang="en-US" sz="1200" i="1" dirty="0">
                <a:solidFill>
                  <a:srgbClr val="4D4E56"/>
                </a:solidFill>
                <a:latin typeface="Calibri"/>
              </a:rPr>
              <a:t>Effects of Pretrial Detention on Conviction, Future Crime, and Employment </a:t>
            </a:r>
            <a:r>
              <a:rPr lang="en-US" sz="1200" dirty="0">
                <a:solidFill>
                  <a:srgbClr val="4D4E56"/>
                </a:solidFill>
                <a:latin typeface="Calibri"/>
              </a:rPr>
              <a:t>(2016)</a:t>
            </a:r>
          </a:p>
        </p:txBody>
      </p:sp>
    </p:spTree>
    <p:extLst>
      <p:ext uri="{BB962C8B-B14F-4D97-AF65-F5344CB8AC3E}">
        <p14:creationId xmlns:p14="http://schemas.microsoft.com/office/powerpoint/2010/main" val="968021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B6AC1E-3278-D241-8C84-CBA35B190902}"/>
              </a:ext>
            </a:extLst>
          </p:cNvPr>
          <p:cNvSpPr>
            <a:spLocks noGrp="1"/>
          </p:cNvSpPr>
          <p:nvPr>
            <p:ph type="sldNum" sz="quarter" idx="12"/>
          </p:nvPr>
        </p:nvSpPr>
        <p:spPr/>
        <p:txBody>
          <a:bodyPr/>
          <a:lstStyle/>
          <a:p>
            <a:fld id="{6527C432-6124-9445-BB6A-0A0A6C8616B4}" type="slidenum">
              <a:rPr lang="en-US" smtClean="0"/>
              <a:pPr/>
              <a:t>15</a:t>
            </a:fld>
            <a:endParaRPr lang="en-US">
              <a:latin typeface="GT Walsheim Regular" panose="02000503030000020003" pitchFamily="2" charset="77"/>
            </a:endParaRPr>
          </a:p>
        </p:txBody>
      </p:sp>
      <p:sp>
        <p:nvSpPr>
          <p:cNvPr id="3" name="TextBox 2">
            <a:extLst>
              <a:ext uri="{FF2B5EF4-FFF2-40B4-BE49-F238E27FC236}">
                <a16:creationId xmlns:a16="http://schemas.microsoft.com/office/drawing/2014/main" id="{D008A966-352D-D34D-8810-B8DC7564043F}"/>
              </a:ext>
            </a:extLst>
          </p:cNvPr>
          <p:cNvSpPr txBox="1"/>
          <p:nvPr/>
        </p:nvSpPr>
        <p:spPr>
          <a:xfrm>
            <a:off x="779889" y="2642883"/>
            <a:ext cx="10243711" cy="1938992"/>
          </a:xfrm>
          <a:prstGeom prst="rect">
            <a:avLst/>
          </a:prstGeom>
          <a:noFill/>
        </p:spPr>
        <p:txBody>
          <a:bodyPr wrap="square" rtlCol="0">
            <a:spAutoFit/>
          </a:bodyPr>
          <a:lstStyle/>
          <a:p>
            <a:pPr algn="ctr"/>
            <a:r>
              <a:rPr lang="en-US" sz="4000" dirty="0">
                <a:solidFill>
                  <a:srgbClr val="EF4237"/>
                </a:solidFill>
                <a:latin typeface="Georgia" panose="02040502050405020303" pitchFamily="18" charset="0"/>
              </a:rPr>
              <a:t>New York’s 2019 bail reform law—</a:t>
            </a:r>
          </a:p>
          <a:p>
            <a:pPr algn="ctr"/>
            <a:r>
              <a:rPr lang="en-US" sz="4000" dirty="0">
                <a:solidFill>
                  <a:srgbClr val="EF4237"/>
                </a:solidFill>
                <a:latin typeface="Georgia" panose="02040502050405020303" pitchFamily="18" charset="0"/>
              </a:rPr>
              <a:t>a case study in transformative change, media coverage, and backlash</a:t>
            </a:r>
          </a:p>
        </p:txBody>
      </p:sp>
    </p:spTree>
    <p:extLst>
      <p:ext uri="{BB962C8B-B14F-4D97-AF65-F5344CB8AC3E}">
        <p14:creationId xmlns:p14="http://schemas.microsoft.com/office/powerpoint/2010/main" val="4023939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0C4F21FD-8DFC-2249-925C-86C682965D2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27C432-6124-9445-BB6A-0A0A6C8616B4}" type="slidenum">
              <a:rPr kumimoji="0" lang="en-US"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324CFF84-5FCC-9041-B55D-8CEC3ADDB2BE}"/>
              </a:ext>
            </a:extLst>
          </p:cNvPr>
          <p:cNvPicPr>
            <a:picLocks noChangeAspect="1"/>
          </p:cNvPicPr>
          <p:nvPr/>
        </p:nvPicPr>
        <p:blipFill>
          <a:blip r:embed="rId2"/>
          <a:stretch>
            <a:fillRect/>
          </a:stretch>
        </p:blipFill>
        <p:spPr>
          <a:xfrm>
            <a:off x="0" y="437521"/>
            <a:ext cx="12192000" cy="5918829"/>
          </a:xfrm>
          <a:prstGeom prst="rect">
            <a:avLst/>
          </a:prstGeom>
        </p:spPr>
      </p:pic>
    </p:spTree>
    <p:extLst>
      <p:ext uri="{BB962C8B-B14F-4D97-AF65-F5344CB8AC3E}">
        <p14:creationId xmlns:p14="http://schemas.microsoft.com/office/powerpoint/2010/main" val="893687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485612-3433-8347-A5AD-B035808F435A}"/>
              </a:ext>
            </a:extLst>
          </p:cNvPr>
          <p:cNvSpPr txBox="1"/>
          <p:nvPr/>
        </p:nvSpPr>
        <p:spPr>
          <a:xfrm>
            <a:off x="1128713" y="1271588"/>
            <a:ext cx="10615612" cy="3970318"/>
          </a:xfrm>
          <a:prstGeom prst="rect">
            <a:avLst/>
          </a:prstGeom>
          <a:noFill/>
        </p:spPr>
        <p:txBody>
          <a:bodyPr wrap="square" rtlCol="0">
            <a:spAutoFit/>
          </a:bodyPr>
          <a:lstStyle/>
          <a:p>
            <a:pPr marL="342900" indent="-342900">
              <a:buAutoNum type="arabicPeriod"/>
            </a:pPr>
            <a:r>
              <a:rPr lang="en-US" sz="2800" dirty="0">
                <a:solidFill>
                  <a:srgbClr val="EF4136"/>
                </a:solidFill>
              </a:rPr>
              <a:t>Mandatory appearance tickets</a:t>
            </a:r>
          </a:p>
          <a:p>
            <a:pPr marL="342900" indent="-342900">
              <a:buAutoNum type="arabicPeriod"/>
            </a:pPr>
            <a:endParaRPr lang="en-US" sz="2800" dirty="0">
              <a:solidFill>
                <a:srgbClr val="EF4136"/>
              </a:solidFill>
            </a:endParaRPr>
          </a:p>
          <a:p>
            <a:pPr marL="342900" indent="-342900">
              <a:buAutoNum type="arabicPeriod"/>
            </a:pPr>
            <a:r>
              <a:rPr lang="en-US" sz="2800" dirty="0">
                <a:solidFill>
                  <a:srgbClr val="EF4136"/>
                </a:solidFill>
              </a:rPr>
              <a:t>Mandatory release on a wide swath of cases</a:t>
            </a:r>
          </a:p>
          <a:p>
            <a:pPr marL="342900" indent="-342900">
              <a:buAutoNum type="arabicPeriod"/>
            </a:pPr>
            <a:endParaRPr lang="en-US" sz="2800" dirty="0">
              <a:solidFill>
                <a:srgbClr val="EF4136"/>
              </a:solidFill>
            </a:endParaRPr>
          </a:p>
          <a:p>
            <a:pPr marL="342900" indent="-342900">
              <a:buAutoNum type="arabicPeriod"/>
            </a:pPr>
            <a:r>
              <a:rPr lang="en-US" sz="2800" dirty="0">
                <a:solidFill>
                  <a:srgbClr val="EF4136"/>
                </a:solidFill>
              </a:rPr>
              <a:t>Parsimony in the conditions imposed on release</a:t>
            </a:r>
          </a:p>
          <a:p>
            <a:pPr marL="342900" indent="-342900">
              <a:buAutoNum type="arabicPeriod"/>
            </a:pPr>
            <a:endParaRPr lang="en-US" sz="2800" dirty="0">
              <a:solidFill>
                <a:srgbClr val="EF4136"/>
              </a:solidFill>
            </a:endParaRPr>
          </a:p>
          <a:p>
            <a:pPr marL="342900" indent="-342900">
              <a:buAutoNum type="arabicPeriod"/>
            </a:pPr>
            <a:r>
              <a:rPr lang="en-US" sz="2800" dirty="0">
                <a:solidFill>
                  <a:srgbClr val="EF4136"/>
                </a:solidFill>
              </a:rPr>
              <a:t>Discrete role of risk assessment instruments</a:t>
            </a:r>
          </a:p>
          <a:p>
            <a:pPr marL="342900" indent="-342900">
              <a:buAutoNum type="arabicPeriod"/>
            </a:pPr>
            <a:endParaRPr lang="en-US" sz="2800" dirty="0">
              <a:solidFill>
                <a:srgbClr val="EF4136"/>
              </a:solidFill>
            </a:endParaRPr>
          </a:p>
          <a:p>
            <a:pPr marL="342900" indent="-342900">
              <a:buAutoNum type="arabicPeriod"/>
            </a:pPr>
            <a:r>
              <a:rPr lang="en-US" sz="2800" dirty="0">
                <a:solidFill>
                  <a:srgbClr val="EF4136"/>
                </a:solidFill>
              </a:rPr>
              <a:t>Mandate for ability to pay and more affordable forms of bail</a:t>
            </a:r>
          </a:p>
        </p:txBody>
      </p:sp>
    </p:spTree>
    <p:extLst>
      <p:ext uri="{BB962C8B-B14F-4D97-AF65-F5344CB8AC3E}">
        <p14:creationId xmlns:p14="http://schemas.microsoft.com/office/powerpoint/2010/main" val="1026295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10FF7F-8F61-0944-A1A1-2BBCD862CEF7}"/>
              </a:ext>
            </a:extLst>
          </p:cNvPr>
          <p:cNvPicPr>
            <a:picLocks noChangeAspect="1"/>
          </p:cNvPicPr>
          <p:nvPr/>
        </p:nvPicPr>
        <p:blipFill>
          <a:blip r:embed="rId2"/>
          <a:stretch>
            <a:fillRect/>
          </a:stretch>
        </p:blipFill>
        <p:spPr>
          <a:xfrm>
            <a:off x="1815339" y="0"/>
            <a:ext cx="9475722" cy="6858000"/>
          </a:xfrm>
          <a:prstGeom prst="rect">
            <a:avLst/>
          </a:prstGeom>
        </p:spPr>
      </p:pic>
    </p:spTree>
    <p:extLst>
      <p:ext uri="{BB962C8B-B14F-4D97-AF65-F5344CB8AC3E}">
        <p14:creationId xmlns:p14="http://schemas.microsoft.com/office/powerpoint/2010/main" val="2765669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911327-3A15-DE46-83AF-C58DD82E473C}"/>
              </a:ext>
            </a:extLst>
          </p:cNvPr>
          <p:cNvPicPr>
            <a:picLocks noChangeAspect="1"/>
          </p:cNvPicPr>
          <p:nvPr/>
        </p:nvPicPr>
        <p:blipFill>
          <a:blip r:embed="rId2"/>
          <a:stretch>
            <a:fillRect/>
          </a:stretch>
        </p:blipFill>
        <p:spPr>
          <a:xfrm>
            <a:off x="0" y="0"/>
            <a:ext cx="12192000" cy="6223578"/>
          </a:xfrm>
          <a:prstGeom prst="rect">
            <a:avLst/>
          </a:prstGeom>
        </p:spPr>
      </p:pic>
    </p:spTree>
    <p:extLst>
      <p:ext uri="{BB962C8B-B14F-4D97-AF65-F5344CB8AC3E}">
        <p14:creationId xmlns:p14="http://schemas.microsoft.com/office/powerpoint/2010/main" val="1008049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C5CED6-5B07-1849-86C5-D82DC28F31B8}"/>
              </a:ext>
            </a:extLst>
          </p:cNvPr>
          <p:cNvSpPr>
            <a:spLocks noGrp="1"/>
          </p:cNvSpPr>
          <p:nvPr>
            <p:ph type="sldNum" sz="quarter" idx="12"/>
          </p:nvPr>
        </p:nvSpPr>
        <p:spPr/>
        <p:txBody>
          <a:bodyPr/>
          <a:lstStyle/>
          <a:p>
            <a:fld id="{6527C432-6124-9445-BB6A-0A0A6C8616B4}" type="slidenum">
              <a:rPr lang="en-US" smtClean="0"/>
              <a:pPr/>
              <a:t>2</a:t>
            </a:fld>
            <a:endParaRPr lang="en-US" dirty="0">
              <a:latin typeface="GT Walsheim Regular" panose="02000503030000020003" pitchFamily="2" charset="77"/>
            </a:endParaRPr>
          </a:p>
        </p:txBody>
      </p:sp>
      <p:sp>
        <p:nvSpPr>
          <p:cNvPr id="8" name="Rectangle 7">
            <a:extLst>
              <a:ext uri="{FF2B5EF4-FFF2-40B4-BE49-F238E27FC236}">
                <a16:creationId xmlns:a16="http://schemas.microsoft.com/office/drawing/2014/main" id="{1DD56502-5FA1-164C-8191-D56ABD7FEE67}"/>
              </a:ext>
            </a:extLst>
          </p:cNvPr>
          <p:cNvSpPr/>
          <p:nvPr/>
        </p:nvSpPr>
        <p:spPr>
          <a:xfrm>
            <a:off x="1533704" y="1919975"/>
            <a:ext cx="9124591" cy="2492990"/>
          </a:xfrm>
          <a:prstGeom prst="rect">
            <a:avLst/>
          </a:prstGeom>
        </p:spPr>
        <p:txBody>
          <a:bodyPr wrap="square" lIns="91440" tIns="45720" rIns="91440" bIns="45720" anchor="t">
            <a:spAutoFit/>
          </a:bodyPr>
          <a:lstStyle/>
          <a:p>
            <a:pPr algn="ctr">
              <a:buClr>
                <a:srgbClr val="FFFFFF"/>
              </a:buClr>
              <a:buSzPts val="2800"/>
            </a:pPr>
            <a:r>
              <a:rPr lang="en-US" sz="2600" dirty="0">
                <a:solidFill>
                  <a:schemeClr val="bg1"/>
                </a:solidFill>
                <a:latin typeface="Georgia"/>
                <a:ea typeface="Calibri"/>
                <a:sym typeface="Calibri"/>
              </a:rPr>
              <a:t>Founded in 1961, the Vera Institute of Justice works to build just and accountable government institutions and to tackle and provide solutions to the most pressing injustices of our day—from ending mass criminalization and incarceration, reckoning with the loss of public confidence in our legal systems,</a:t>
            </a:r>
            <a:r>
              <a:rPr lang="en-US" sz="2600" dirty="0">
                <a:solidFill>
                  <a:prstClr val="white"/>
                </a:solidFill>
                <a:latin typeface="Georgia"/>
                <a:ea typeface="Calibri"/>
                <a:sym typeface="Calibri"/>
              </a:rPr>
              <a:t> and securing safety in our communities.</a:t>
            </a:r>
            <a:endParaRPr lang="en-US" dirty="0">
              <a:solidFill>
                <a:schemeClr val="bg1"/>
              </a:solidFill>
              <a:latin typeface="Georgia"/>
            </a:endParaRPr>
          </a:p>
        </p:txBody>
      </p:sp>
    </p:spTree>
    <p:extLst>
      <p:ext uri="{BB962C8B-B14F-4D97-AF65-F5344CB8AC3E}">
        <p14:creationId xmlns:p14="http://schemas.microsoft.com/office/powerpoint/2010/main" val="3030207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2B56A9-9F07-2F4F-A34D-4ABAED43AA2C}"/>
              </a:ext>
            </a:extLst>
          </p:cNvPr>
          <p:cNvPicPr>
            <a:picLocks noChangeAspect="1"/>
          </p:cNvPicPr>
          <p:nvPr/>
        </p:nvPicPr>
        <p:blipFill>
          <a:blip r:embed="rId2"/>
          <a:stretch>
            <a:fillRect/>
          </a:stretch>
        </p:blipFill>
        <p:spPr>
          <a:xfrm>
            <a:off x="0" y="0"/>
            <a:ext cx="12192000" cy="2736980"/>
          </a:xfrm>
          <a:prstGeom prst="rect">
            <a:avLst/>
          </a:prstGeom>
        </p:spPr>
      </p:pic>
      <p:pic>
        <p:nvPicPr>
          <p:cNvPr id="2" name="Picture 1">
            <a:extLst>
              <a:ext uri="{FF2B5EF4-FFF2-40B4-BE49-F238E27FC236}">
                <a16:creationId xmlns:a16="http://schemas.microsoft.com/office/drawing/2014/main" id="{8AB69088-53FA-B044-A542-2468BD1CD193}"/>
              </a:ext>
            </a:extLst>
          </p:cNvPr>
          <p:cNvPicPr>
            <a:picLocks noChangeAspect="1"/>
          </p:cNvPicPr>
          <p:nvPr/>
        </p:nvPicPr>
        <p:blipFill>
          <a:blip r:embed="rId3"/>
          <a:stretch>
            <a:fillRect/>
          </a:stretch>
        </p:blipFill>
        <p:spPr>
          <a:xfrm>
            <a:off x="8115301" y="1477453"/>
            <a:ext cx="4076700" cy="5380548"/>
          </a:xfrm>
          <a:prstGeom prst="rect">
            <a:avLst/>
          </a:prstGeom>
        </p:spPr>
      </p:pic>
      <p:pic>
        <p:nvPicPr>
          <p:cNvPr id="5" name="Picture 4">
            <a:extLst>
              <a:ext uri="{FF2B5EF4-FFF2-40B4-BE49-F238E27FC236}">
                <a16:creationId xmlns:a16="http://schemas.microsoft.com/office/drawing/2014/main" id="{ABCF4502-CBD0-F643-87AD-57729F0BA4B1}"/>
              </a:ext>
            </a:extLst>
          </p:cNvPr>
          <p:cNvPicPr>
            <a:picLocks noChangeAspect="1"/>
          </p:cNvPicPr>
          <p:nvPr/>
        </p:nvPicPr>
        <p:blipFill>
          <a:blip r:embed="rId4"/>
          <a:stretch>
            <a:fillRect/>
          </a:stretch>
        </p:blipFill>
        <p:spPr>
          <a:xfrm>
            <a:off x="4198938" y="1550217"/>
            <a:ext cx="4076700" cy="5307783"/>
          </a:xfrm>
          <a:prstGeom prst="rect">
            <a:avLst/>
          </a:prstGeom>
        </p:spPr>
      </p:pic>
      <p:pic>
        <p:nvPicPr>
          <p:cNvPr id="6" name="Picture 5">
            <a:extLst>
              <a:ext uri="{FF2B5EF4-FFF2-40B4-BE49-F238E27FC236}">
                <a16:creationId xmlns:a16="http://schemas.microsoft.com/office/drawing/2014/main" id="{D51EF934-3DE4-3942-BB05-84BF72B3E515}"/>
              </a:ext>
            </a:extLst>
          </p:cNvPr>
          <p:cNvPicPr>
            <a:picLocks noChangeAspect="1"/>
          </p:cNvPicPr>
          <p:nvPr/>
        </p:nvPicPr>
        <p:blipFill>
          <a:blip r:embed="rId5"/>
          <a:stretch>
            <a:fillRect/>
          </a:stretch>
        </p:blipFill>
        <p:spPr>
          <a:xfrm>
            <a:off x="0" y="3671888"/>
            <a:ext cx="4557713" cy="2652763"/>
          </a:xfrm>
          <a:prstGeom prst="rect">
            <a:avLst/>
          </a:prstGeom>
        </p:spPr>
      </p:pic>
      <p:pic>
        <p:nvPicPr>
          <p:cNvPr id="7" name="Picture 6">
            <a:extLst>
              <a:ext uri="{FF2B5EF4-FFF2-40B4-BE49-F238E27FC236}">
                <a16:creationId xmlns:a16="http://schemas.microsoft.com/office/drawing/2014/main" id="{0D62A9BF-022C-A04B-BA4A-7AED0A5421CA}"/>
              </a:ext>
            </a:extLst>
          </p:cNvPr>
          <p:cNvPicPr>
            <a:picLocks noChangeAspect="1"/>
          </p:cNvPicPr>
          <p:nvPr/>
        </p:nvPicPr>
        <p:blipFill>
          <a:blip r:embed="rId6"/>
          <a:stretch>
            <a:fillRect/>
          </a:stretch>
        </p:blipFill>
        <p:spPr>
          <a:xfrm>
            <a:off x="-1" y="2705588"/>
            <a:ext cx="8164410" cy="966300"/>
          </a:xfrm>
          <a:prstGeom prst="rect">
            <a:avLst/>
          </a:prstGeom>
        </p:spPr>
      </p:pic>
    </p:spTree>
    <p:extLst>
      <p:ext uri="{BB962C8B-B14F-4D97-AF65-F5344CB8AC3E}">
        <p14:creationId xmlns:p14="http://schemas.microsoft.com/office/powerpoint/2010/main" val="3730917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B6AC1E-3278-D241-8C84-CBA35B190902}"/>
              </a:ext>
            </a:extLst>
          </p:cNvPr>
          <p:cNvSpPr>
            <a:spLocks noGrp="1"/>
          </p:cNvSpPr>
          <p:nvPr>
            <p:ph type="sldNum" sz="quarter" idx="12"/>
          </p:nvPr>
        </p:nvSpPr>
        <p:spPr/>
        <p:txBody>
          <a:bodyPr/>
          <a:lstStyle/>
          <a:p>
            <a:fld id="{6527C432-6124-9445-BB6A-0A0A6C8616B4}" type="slidenum">
              <a:rPr lang="en-US" smtClean="0"/>
              <a:pPr/>
              <a:t>21</a:t>
            </a:fld>
            <a:endParaRPr lang="en-US">
              <a:latin typeface="GT Walsheim Regular" panose="02000503030000020003" pitchFamily="2" charset="77"/>
            </a:endParaRPr>
          </a:p>
        </p:txBody>
      </p:sp>
      <p:sp>
        <p:nvSpPr>
          <p:cNvPr id="3" name="TextBox 2">
            <a:extLst>
              <a:ext uri="{FF2B5EF4-FFF2-40B4-BE49-F238E27FC236}">
                <a16:creationId xmlns:a16="http://schemas.microsoft.com/office/drawing/2014/main" id="{D008A966-352D-D34D-8810-B8DC7564043F}"/>
              </a:ext>
            </a:extLst>
          </p:cNvPr>
          <p:cNvSpPr txBox="1"/>
          <p:nvPr/>
        </p:nvSpPr>
        <p:spPr>
          <a:xfrm>
            <a:off x="779889" y="2642883"/>
            <a:ext cx="10243711" cy="1323439"/>
          </a:xfrm>
          <a:prstGeom prst="rect">
            <a:avLst/>
          </a:prstGeom>
          <a:noFill/>
        </p:spPr>
        <p:txBody>
          <a:bodyPr wrap="square" rtlCol="0">
            <a:spAutoFit/>
          </a:bodyPr>
          <a:lstStyle/>
          <a:p>
            <a:pPr algn="ctr"/>
            <a:r>
              <a:rPr lang="en-US" sz="4000" dirty="0">
                <a:solidFill>
                  <a:srgbClr val="EF4237"/>
                </a:solidFill>
                <a:latin typeface="Georgia" panose="02040502050405020303" pitchFamily="18" charset="0"/>
              </a:rPr>
              <a:t>Tips for holistic reporting on bail </a:t>
            </a:r>
          </a:p>
          <a:p>
            <a:pPr algn="ctr"/>
            <a:r>
              <a:rPr lang="en-US" sz="4000" dirty="0">
                <a:solidFill>
                  <a:srgbClr val="EF4237"/>
                </a:solidFill>
                <a:latin typeface="Georgia" panose="02040502050405020303" pitchFamily="18" charset="0"/>
              </a:rPr>
              <a:t>and pretrial reform</a:t>
            </a:r>
          </a:p>
        </p:txBody>
      </p:sp>
    </p:spTree>
    <p:extLst>
      <p:ext uri="{BB962C8B-B14F-4D97-AF65-F5344CB8AC3E}">
        <p14:creationId xmlns:p14="http://schemas.microsoft.com/office/powerpoint/2010/main" val="3876347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0C4F21FD-8DFC-2249-925C-86C682965D2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27C432-6124-9445-BB6A-0A0A6C8616B4}" type="slidenum">
              <a:rPr kumimoji="0" lang="en-US"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5" name="Straight Connector 4">
            <a:extLst>
              <a:ext uri="{FF2B5EF4-FFF2-40B4-BE49-F238E27FC236}">
                <a16:creationId xmlns:a16="http://schemas.microsoft.com/office/drawing/2014/main" id="{8A1A1E0C-9705-364F-88F6-BD4A288A1970}"/>
              </a:ext>
            </a:extLst>
          </p:cNvPr>
          <p:cNvCxnSpPr>
            <a:cxnSpLocks/>
          </p:cNvCxnSpPr>
          <p:nvPr/>
        </p:nvCxnSpPr>
        <p:spPr>
          <a:xfrm>
            <a:off x="1632391" y="1045310"/>
            <a:ext cx="8927218" cy="0"/>
          </a:xfrm>
          <a:prstGeom prst="line">
            <a:avLst/>
          </a:prstGeom>
          <a:ln w="12700">
            <a:solidFill>
              <a:srgbClr val="EF4136"/>
            </a:solidFill>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EC374411-74F7-D04A-9CFB-EC754F55C008}"/>
              </a:ext>
            </a:extLst>
          </p:cNvPr>
          <p:cNvSpPr txBox="1"/>
          <p:nvPr/>
        </p:nvSpPr>
        <p:spPr>
          <a:xfrm>
            <a:off x="738382" y="1382286"/>
            <a:ext cx="10715236" cy="4093428"/>
          </a:xfrm>
          <a:prstGeom prst="rect">
            <a:avLst/>
          </a:prstGeom>
          <a:noFill/>
        </p:spPr>
        <p:txBody>
          <a:bodyPr wrap="square" rtlCol="0">
            <a:spAutoFit/>
          </a:bodyPr>
          <a:lstStyle/>
          <a:p>
            <a:pPr marL="514350" indent="-514350">
              <a:buAutoNum type="arabicPeriod"/>
            </a:pPr>
            <a:r>
              <a:rPr lang="en-US" sz="2600" dirty="0">
                <a:solidFill>
                  <a:srgbClr val="4D4E56"/>
                </a:solidFill>
              </a:rPr>
              <a:t>Report facts and statistics on bail overall, not individual outlier cases. </a:t>
            </a:r>
          </a:p>
          <a:p>
            <a:pPr marL="514350" indent="-514350">
              <a:buAutoNum type="arabicPeriod"/>
            </a:pPr>
            <a:endParaRPr lang="en-US" sz="2600" dirty="0">
              <a:solidFill>
                <a:srgbClr val="4D4E56"/>
              </a:solidFill>
            </a:endParaRPr>
          </a:p>
          <a:p>
            <a:pPr marL="514350" indent="-514350">
              <a:buAutoNum type="arabicPeriod"/>
            </a:pPr>
            <a:r>
              <a:rPr lang="en-US" sz="2600" dirty="0">
                <a:solidFill>
                  <a:srgbClr val="4D4E56"/>
                </a:solidFill>
              </a:rPr>
              <a:t>Use people-first, humanizing language when reporting on high-profile cases and beware of dog whistle caricatures.</a:t>
            </a:r>
          </a:p>
          <a:p>
            <a:pPr marL="514350" indent="-514350">
              <a:buFontTx/>
              <a:buAutoNum type="arabicPeriod"/>
            </a:pPr>
            <a:endParaRPr lang="en-US" sz="2600" dirty="0">
              <a:solidFill>
                <a:srgbClr val="4D4E56"/>
              </a:solidFill>
            </a:endParaRPr>
          </a:p>
          <a:p>
            <a:pPr marL="514350" indent="-514350">
              <a:buFontTx/>
              <a:buAutoNum type="arabicPeriod"/>
            </a:pPr>
            <a:r>
              <a:rPr lang="en-US" sz="2600" dirty="0">
                <a:solidFill>
                  <a:srgbClr val="4D4E56"/>
                </a:solidFill>
              </a:rPr>
              <a:t>Consult practitioners, researchers, and advocates in addition to law enforcement sources when reporting on bail changes.</a:t>
            </a:r>
          </a:p>
          <a:p>
            <a:pPr marL="514350" indent="-514350">
              <a:buAutoNum type="arabicPeriod"/>
            </a:pPr>
            <a:endParaRPr lang="en-US" sz="2600" dirty="0">
              <a:solidFill>
                <a:srgbClr val="4D4E56"/>
              </a:solidFill>
            </a:endParaRPr>
          </a:p>
          <a:p>
            <a:pPr marL="514350" indent="-514350">
              <a:buAutoNum type="arabicPeriod"/>
            </a:pPr>
            <a:r>
              <a:rPr lang="en-US" sz="2600" dirty="0">
                <a:solidFill>
                  <a:srgbClr val="4D4E56"/>
                </a:solidFill>
              </a:rPr>
              <a:t>Request data and evidence when opponents of bail reform claim it negatively impacts court appearance rates and public safety.</a:t>
            </a:r>
          </a:p>
        </p:txBody>
      </p:sp>
      <p:cxnSp>
        <p:nvCxnSpPr>
          <p:cNvPr id="10" name="Straight Connector 9">
            <a:extLst>
              <a:ext uri="{FF2B5EF4-FFF2-40B4-BE49-F238E27FC236}">
                <a16:creationId xmlns:a16="http://schemas.microsoft.com/office/drawing/2014/main" id="{391DEB1E-E11C-B94F-9367-5DC7C9113863}"/>
              </a:ext>
            </a:extLst>
          </p:cNvPr>
          <p:cNvCxnSpPr>
            <a:cxnSpLocks/>
          </p:cNvCxnSpPr>
          <p:nvPr/>
        </p:nvCxnSpPr>
        <p:spPr>
          <a:xfrm>
            <a:off x="1632391" y="5798285"/>
            <a:ext cx="8927218" cy="0"/>
          </a:xfrm>
          <a:prstGeom prst="line">
            <a:avLst/>
          </a:prstGeom>
          <a:ln w="12700">
            <a:solidFill>
              <a:srgbClr val="EF413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74007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C5CED6-5B07-1849-86C5-D82DC28F31B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27C432-6124-9445-BB6A-0A0A6C8616B4}" type="slidenum">
              <a:rPr kumimoji="0" lang="en-US" sz="1200" b="0" i="0" u="none" strike="noStrike" kern="1200" cap="none" spc="0" normalizeH="0" baseline="0" noProof="0" smtClean="0">
                <a:ln>
                  <a:noFill/>
                </a:ln>
                <a:solidFill>
                  <a:prstClr val="black">
                    <a:tint val="75000"/>
                  </a:prstClr>
                </a:solidFill>
                <a:effectLst/>
                <a:uLnTx/>
                <a:uFillTx/>
                <a:latin typeface="GT Walsheim Regular" panose="02000503030000020003"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GT Walsheim Regular" panose="02000503030000020003" pitchFamily="2" charset="77"/>
              <a:ea typeface="+mn-ea"/>
              <a:cs typeface="+mn-cs"/>
            </a:endParaRPr>
          </a:p>
        </p:txBody>
      </p:sp>
      <p:sp>
        <p:nvSpPr>
          <p:cNvPr id="4" name="Content Placeholder 2">
            <a:extLst>
              <a:ext uri="{FF2B5EF4-FFF2-40B4-BE49-F238E27FC236}">
                <a16:creationId xmlns:a16="http://schemas.microsoft.com/office/drawing/2014/main" id="{DF4DFDDB-FDC2-7143-8E8E-14B6AB1329FC}"/>
              </a:ext>
            </a:extLst>
          </p:cNvPr>
          <p:cNvSpPr txBox="1">
            <a:spLocks/>
          </p:cNvSpPr>
          <p:nvPr/>
        </p:nvSpPr>
        <p:spPr>
          <a:xfrm>
            <a:off x="1330960" y="2867634"/>
            <a:ext cx="9743440" cy="677108"/>
          </a:xfrm>
          <a:prstGeom prst="rect">
            <a:avLst/>
          </a:prstGeom>
        </p:spPr>
        <p:txBody>
          <a:bodyPr vert="horz" wrap="square" lIns="0" tIns="0" rIns="0" bIns="0" rtlCol="0">
            <a:spAutoFit/>
          </a:bodyPr>
          <a:lstStyle>
            <a:lvl1pPr marL="0" indent="0" algn="l" defTabSz="457200" rtl="0" eaLnBrk="1" latinLnBrk="0" hangingPunct="1">
              <a:spcBef>
                <a:spcPct val="20000"/>
              </a:spcBef>
              <a:buFont typeface="Arial" panose="020B0604020202020204" pitchFamily="34" charset="0"/>
              <a:buNone/>
              <a:defRPr sz="1600" kern="1200">
                <a:solidFill>
                  <a:srgbClr val="4D4E56"/>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457200" rtl="0" eaLnBrk="1" latinLnBrk="0" hangingPunct="1">
              <a:spcBef>
                <a:spcPct val="20000"/>
              </a:spcBef>
              <a:buFont typeface="Arial" panose="020B0604020202020204" pitchFamily="34" charset="0"/>
              <a:buNone/>
              <a:defRPr sz="12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457200" rtl="0" eaLnBrk="1" latinLnBrk="0" hangingPunct="1">
              <a:spcBef>
                <a:spcPct val="20000"/>
              </a:spcBef>
              <a:buFont typeface="Arial" panose="020B0604020202020204" pitchFamily="34" charset="0"/>
              <a:buNone/>
              <a:defRPr sz="1400" kern="1200">
                <a:solidFill>
                  <a:schemeClr val="tx1"/>
                </a:solidFill>
                <a:latin typeface="Georgia" panose="02040502050405020303" pitchFamily="18" charset="0"/>
                <a:ea typeface="Verdana" panose="020B0604030504040204" pitchFamily="34" charset="0"/>
                <a:cs typeface="Verdana" panose="020B0604030504040204" pitchFamily="34" charset="0"/>
              </a:defRPr>
            </a:lvl3pPr>
            <a:lvl4pPr marL="1371600" indent="0" algn="l" defTabSz="457200" rtl="0" eaLnBrk="1" latinLnBrk="0" hangingPunct="1">
              <a:spcBef>
                <a:spcPct val="20000"/>
              </a:spcBef>
              <a:buFont typeface="Arial" panose="020B0604020202020204" pitchFamily="34" charset="0"/>
              <a:buNone/>
              <a:defRPr sz="1400" kern="1200">
                <a:solidFill>
                  <a:schemeClr val="tx1"/>
                </a:solidFill>
                <a:latin typeface="Georgia" panose="02040502050405020303" pitchFamily="18" charset="0"/>
                <a:ea typeface="Verdana" panose="020B0604030504040204" pitchFamily="34" charset="0"/>
                <a:cs typeface="Verdana" panose="020B0604030504040204" pitchFamily="34" charset="0"/>
              </a:defRPr>
            </a:lvl4pPr>
            <a:lvl5pPr marL="1828800" indent="0" algn="l" defTabSz="457200" rtl="0" eaLnBrk="1" latinLnBrk="0" hangingPunct="1">
              <a:spcBef>
                <a:spcPct val="20000"/>
              </a:spcBef>
              <a:buFont typeface="Arial" panose="020B0604020202020204" pitchFamily="34" charset="0"/>
              <a:buNone/>
              <a:defRPr sz="1400" kern="1200">
                <a:solidFill>
                  <a:schemeClr val="tx1"/>
                </a:solidFill>
                <a:latin typeface="Georgia" panose="02040502050405020303" pitchFamily="18"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white"/>
                </a:solidFill>
                <a:effectLst/>
                <a:uLnTx/>
                <a:uFillTx/>
                <a:latin typeface="Georgia" panose="02040502050405020303" pitchFamily="18" charset="0"/>
                <a:ea typeface="Verdana" panose="020B0604030504040204" pitchFamily="34" charset="0"/>
                <a:cs typeface="Verdana" panose="020B0604030504040204" pitchFamily="34" charset="0"/>
              </a:rPr>
              <a:t>Thank you!</a:t>
            </a:r>
            <a:r>
              <a:rPr lang="en-US" sz="4400" dirty="0">
                <a:solidFill>
                  <a:prstClr val="white"/>
                </a:solidFill>
                <a:latin typeface="Georgia" panose="02040502050405020303" pitchFamily="18" charset="0"/>
              </a:rPr>
              <a:t> Q</a:t>
            </a:r>
            <a:r>
              <a:rPr kumimoji="0" lang="en-US" sz="4400" b="0" i="0" u="none" strike="noStrike" kern="1200" cap="none" spc="0" normalizeH="0" baseline="0" noProof="0" dirty="0" err="1">
                <a:ln>
                  <a:noFill/>
                </a:ln>
                <a:solidFill>
                  <a:prstClr val="white"/>
                </a:solidFill>
                <a:effectLst/>
                <a:uLnTx/>
                <a:uFillTx/>
                <a:latin typeface="Georgia" panose="02040502050405020303" pitchFamily="18" charset="0"/>
                <a:ea typeface="Verdana" panose="020B0604030504040204" pitchFamily="34" charset="0"/>
                <a:cs typeface="Verdana" panose="020B0604030504040204" pitchFamily="34" charset="0"/>
              </a:rPr>
              <a:t>uestions</a:t>
            </a:r>
            <a:r>
              <a:rPr kumimoji="0" lang="en-US" sz="4400" b="0" i="0" u="none" strike="noStrike" kern="1200" cap="none" spc="0" normalizeH="0" baseline="0" noProof="0" dirty="0">
                <a:ln>
                  <a:noFill/>
                </a:ln>
                <a:solidFill>
                  <a:prstClr val="white"/>
                </a:solidFill>
                <a:effectLst/>
                <a:uLnTx/>
                <a:uFillTx/>
                <a:latin typeface="Georgia" panose="02040502050405020303" pitchFamily="18" charset="0"/>
                <a:ea typeface="Verdana" panose="020B0604030504040204" pitchFamily="34" charset="0"/>
                <a:cs typeface="Verdana" panose="020B0604030504040204" pitchFamily="34" charset="0"/>
              </a:rPr>
              <a:t>? Comments?</a:t>
            </a:r>
          </a:p>
        </p:txBody>
      </p:sp>
      <p:cxnSp>
        <p:nvCxnSpPr>
          <p:cNvPr id="5" name="Straight Connector 4">
            <a:extLst>
              <a:ext uri="{FF2B5EF4-FFF2-40B4-BE49-F238E27FC236}">
                <a16:creationId xmlns:a16="http://schemas.microsoft.com/office/drawing/2014/main" id="{FCE9EC37-C543-834E-B906-1C44F6741082}"/>
              </a:ext>
            </a:extLst>
          </p:cNvPr>
          <p:cNvCxnSpPr>
            <a:cxnSpLocks/>
          </p:cNvCxnSpPr>
          <p:nvPr/>
        </p:nvCxnSpPr>
        <p:spPr>
          <a:xfrm>
            <a:off x="4796790" y="2051727"/>
            <a:ext cx="25984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C2FA1B9-F836-1C43-BE9D-BE2FA83BAE5E}"/>
              </a:ext>
            </a:extLst>
          </p:cNvPr>
          <p:cNvCxnSpPr>
            <a:cxnSpLocks/>
          </p:cNvCxnSpPr>
          <p:nvPr/>
        </p:nvCxnSpPr>
        <p:spPr>
          <a:xfrm>
            <a:off x="4796790" y="4652687"/>
            <a:ext cx="25984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6879F86-C38E-3D4B-B49C-2561D0D778FA}"/>
              </a:ext>
            </a:extLst>
          </p:cNvPr>
          <p:cNvSpPr txBox="1"/>
          <p:nvPr/>
        </p:nvSpPr>
        <p:spPr>
          <a:xfrm>
            <a:off x="410817" y="6356350"/>
            <a:ext cx="1325218" cy="369332"/>
          </a:xfrm>
          <a:prstGeom prst="rect">
            <a:avLst/>
          </a:prstGeom>
          <a:solidFill>
            <a:srgbClr val="DAD9D5"/>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056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0C4F21FD-8DFC-2249-925C-86C682965D2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27C432-6124-9445-BB6A-0A0A6C8616B4}" type="slidenum">
              <a:rPr kumimoji="0" lang="en-US"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5" name="Straight Connector 4">
            <a:extLst>
              <a:ext uri="{FF2B5EF4-FFF2-40B4-BE49-F238E27FC236}">
                <a16:creationId xmlns:a16="http://schemas.microsoft.com/office/drawing/2014/main" id="{8A1A1E0C-9705-364F-88F6-BD4A288A1970}"/>
              </a:ext>
            </a:extLst>
          </p:cNvPr>
          <p:cNvCxnSpPr>
            <a:cxnSpLocks/>
          </p:cNvCxnSpPr>
          <p:nvPr/>
        </p:nvCxnSpPr>
        <p:spPr>
          <a:xfrm>
            <a:off x="3398644" y="1640242"/>
            <a:ext cx="5140712" cy="0"/>
          </a:xfrm>
          <a:prstGeom prst="line">
            <a:avLst/>
          </a:prstGeom>
          <a:ln w="12700">
            <a:solidFill>
              <a:srgbClr val="EF4136"/>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B605B531-BA33-FA4D-BB5E-B876599CE763}"/>
              </a:ext>
            </a:extLst>
          </p:cNvPr>
          <p:cNvCxnSpPr>
            <a:cxnSpLocks/>
          </p:cNvCxnSpPr>
          <p:nvPr/>
        </p:nvCxnSpPr>
        <p:spPr>
          <a:xfrm>
            <a:off x="3398644" y="5127382"/>
            <a:ext cx="5140712" cy="0"/>
          </a:xfrm>
          <a:prstGeom prst="line">
            <a:avLst/>
          </a:prstGeom>
          <a:ln w="12700">
            <a:solidFill>
              <a:srgbClr val="EF4136"/>
            </a:solidFill>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EC374411-74F7-D04A-9CFB-EC754F55C008}"/>
              </a:ext>
            </a:extLst>
          </p:cNvPr>
          <p:cNvSpPr txBox="1"/>
          <p:nvPr/>
        </p:nvSpPr>
        <p:spPr>
          <a:xfrm>
            <a:off x="2604584" y="2582614"/>
            <a:ext cx="6982832" cy="1692771"/>
          </a:xfrm>
          <a:prstGeom prst="rect">
            <a:avLst/>
          </a:prstGeom>
          <a:noFill/>
        </p:spPr>
        <p:txBody>
          <a:bodyPr wrap="square" rtlCol="0">
            <a:spAutoFit/>
          </a:bodyPr>
          <a:lstStyle/>
          <a:p>
            <a:pPr algn="ctr"/>
            <a:r>
              <a:rPr lang="en-US" sz="2600" dirty="0">
                <a:solidFill>
                  <a:schemeClr val="bg1"/>
                </a:solidFill>
                <a:latin typeface="Georgia" panose="02040502050405020303" pitchFamily="18" charset="0"/>
              </a:rPr>
              <a:t>Insha Rahman</a:t>
            </a:r>
          </a:p>
          <a:p>
            <a:pPr algn="ctr"/>
            <a:r>
              <a:rPr lang="en-US" sz="2600" dirty="0">
                <a:solidFill>
                  <a:schemeClr val="bg1"/>
                </a:solidFill>
                <a:latin typeface="Georgia" panose="02040502050405020303" pitchFamily="18" charset="0"/>
              </a:rPr>
              <a:t>Vice President of Advocacy and Partnerships</a:t>
            </a:r>
          </a:p>
          <a:p>
            <a:pPr algn="ctr"/>
            <a:r>
              <a:rPr lang="en-US" sz="2600" dirty="0">
                <a:solidFill>
                  <a:schemeClr val="bg1"/>
                </a:solidFill>
                <a:latin typeface="Georgia" panose="02040502050405020303" pitchFamily="18" charset="0"/>
              </a:rPr>
              <a:t>irahman@vera.org</a:t>
            </a:r>
          </a:p>
          <a:p>
            <a:pPr algn="ctr"/>
            <a:r>
              <a:rPr lang="en-US" sz="2600" dirty="0">
                <a:solidFill>
                  <a:schemeClr val="bg1"/>
                </a:solidFill>
                <a:latin typeface="Georgia" panose="02040502050405020303" pitchFamily="18" charset="0"/>
              </a:rPr>
              <a:t>(646) 284-8221</a:t>
            </a:r>
          </a:p>
        </p:txBody>
      </p:sp>
    </p:spTree>
    <p:extLst>
      <p:ext uri="{BB962C8B-B14F-4D97-AF65-F5344CB8AC3E}">
        <p14:creationId xmlns:p14="http://schemas.microsoft.com/office/powerpoint/2010/main" val="2137091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0C4F21FD-8DFC-2249-925C-86C682965D2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27C432-6124-9445-BB6A-0A0A6C8616B4}" type="slidenum">
              <a:rPr kumimoji="0" lang="en-US"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Title 1"/>
          <p:cNvSpPr>
            <a:spLocks noGrp="1"/>
          </p:cNvSpPr>
          <p:nvPr>
            <p:ph type="title" idx="4294967295"/>
          </p:nvPr>
        </p:nvSpPr>
        <p:spPr>
          <a:xfrm>
            <a:off x="0" y="1271588"/>
            <a:ext cx="2870200" cy="1220787"/>
          </a:xfrm>
        </p:spPr>
        <p:txBody>
          <a:bodyPr>
            <a:normAutofit/>
          </a:bodyPr>
          <a:lstStyle/>
          <a:p>
            <a:pPr algn="r"/>
            <a:r>
              <a:rPr lang="en-US" sz="3600" dirty="0">
                <a:solidFill>
                  <a:srgbClr val="EF4136"/>
                </a:solidFill>
                <a:latin typeface="Georgia" panose="02040502050405020303" pitchFamily="18" charset="0"/>
                <a:ea typeface="Verdana" panose="020B0604030504040204" pitchFamily="34" charset="0"/>
              </a:rPr>
              <a:t>Agenda</a:t>
            </a:r>
            <a:endParaRPr lang="en-US" dirty="0">
              <a:solidFill>
                <a:srgbClr val="EF4136"/>
              </a:solidFill>
              <a:latin typeface="Georgia" panose="02040502050405020303" pitchFamily="18" charset="0"/>
            </a:endParaRPr>
          </a:p>
        </p:txBody>
      </p:sp>
      <p:cxnSp>
        <p:nvCxnSpPr>
          <p:cNvPr id="5" name="Straight Connector 4">
            <a:extLst>
              <a:ext uri="{FF2B5EF4-FFF2-40B4-BE49-F238E27FC236}">
                <a16:creationId xmlns:a16="http://schemas.microsoft.com/office/drawing/2014/main" id="{8A1A1E0C-9705-364F-88F6-BD4A288A1970}"/>
              </a:ext>
            </a:extLst>
          </p:cNvPr>
          <p:cNvCxnSpPr>
            <a:cxnSpLocks/>
          </p:cNvCxnSpPr>
          <p:nvPr/>
        </p:nvCxnSpPr>
        <p:spPr>
          <a:xfrm>
            <a:off x="4973444" y="1183042"/>
            <a:ext cx="5140712" cy="0"/>
          </a:xfrm>
          <a:prstGeom prst="line">
            <a:avLst/>
          </a:prstGeom>
          <a:ln w="12700">
            <a:solidFill>
              <a:srgbClr val="EF4136"/>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B605B531-BA33-FA4D-BB5E-B876599CE763}"/>
              </a:ext>
            </a:extLst>
          </p:cNvPr>
          <p:cNvCxnSpPr>
            <a:cxnSpLocks/>
          </p:cNvCxnSpPr>
          <p:nvPr/>
        </p:nvCxnSpPr>
        <p:spPr>
          <a:xfrm>
            <a:off x="4973444" y="5687523"/>
            <a:ext cx="5140712" cy="0"/>
          </a:xfrm>
          <a:prstGeom prst="line">
            <a:avLst/>
          </a:prstGeom>
          <a:ln w="12700">
            <a:solidFill>
              <a:srgbClr val="EF4136"/>
            </a:solidFill>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EC374411-74F7-D04A-9CFB-EC754F55C008}"/>
              </a:ext>
            </a:extLst>
          </p:cNvPr>
          <p:cNvSpPr txBox="1"/>
          <p:nvPr/>
        </p:nvSpPr>
        <p:spPr>
          <a:xfrm>
            <a:off x="1824401" y="2453310"/>
            <a:ext cx="7787421" cy="2092881"/>
          </a:xfrm>
          <a:prstGeom prst="rect">
            <a:avLst/>
          </a:prstGeom>
          <a:noFill/>
        </p:spPr>
        <p:txBody>
          <a:bodyPr wrap="square" rtlCol="0">
            <a:spAutoFit/>
          </a:bodyPr>
          <a:lstStyle/>
          <a:p>
            <a:pPr marL="457200" indent="-457200">
              <a:buClr>
                <a:schemeClr val="bg1"/>
              </a:buClr>
              <a:buFont typeface="Arial" panose="020B0604020202020204" pitchFamily="34" charset="0"/>
              <a:buChar char="•"/>
            </a:pPr>
            <a:r>
              <a:rPr lang="en-US" sz="2600" dirty="0">
                <a:solidFill>
                  <a:schemeClr val="bg1"/>
                </a:solidFill>
              </a:rPr>
              <a:t>An overview of bail and pretrial justice fundamentals</a:t>
            </a:r>
          </a:p>
          <a:p>
            <a:pPr marL="457200" indent="-457200">
              <a:buFont typeface="+mj-lt"/>
              <a:buAutoNum type="arabicPeriod"/>
            </a:pPr>
            <a:endParaRPr lang="en-US" sz="2600" dirty="0">
              <a:solidFill>
                <a:schemeClr val="bg1"/>
              </a:solidFill>
            </a:endParaRPr>
          </a:p>
          <a:p>
            <a:pPr marL="457200" indent="-457200">
              <a:buClr>
                <a:schemeClr val="bg1"/>
              </a:buClr>
              <a:buFont typeface="Arial" panose="020B0604020202020204" pitchFamily="34" charset="0"/>
              <a:buChar char="•"/>
            </a:pPr>
            <a:r>
              <a:rPr lang="en-US" sz="2600" dirty="0">
                <a:solidFill>
                  <a:schemeClr val="bg1"/>
                </a:solidFill>
              </a:rPr>
              <a:t>A case study of New York’s 2019 bail law</a:t>
            </a:r>
          </a:p>
          <a:p>
            <a:pPr marL="457200" indent="-457200">
              <a:buClr>
                <a:schemeClr val="bg1"/>
              </a:buClr>
              <a:buFont typeface="Arial" panose="020B0604020202020204" pitchFamily="34" charset="0"/>
              <a:buChar char="•"/>
            </a:pPr>
            <a:endParaRPr lang="en-US" sz="2600" dirty="0">
              <a:solidFill>
                <a:schemeClr val="bg1"/>
              </a:solidFill>
            </a:endParaRPr>
          </a:p>
          <a:p>
            <a:pPr marL="457200" indent="-457200">
              <a:buClr>
                <a:schemeClr val="bg1"/>
              </a:buClr>
              <a:buFont typeface="Arial" panose="020B0604020202020204" pitchFamily="34" charset="0"/>
              <a:buChar char="•"/>
            </a:pPr>
            <a:r>
              <a:rPr lang="en-US" sz="2600" dirty="0">
                <a:solidFill>
                  <a:schemeClr val="bg1"/>
                </a:solidFill>
              </a:rPr>
              <a:t>Tips for holistic reporting on bail and pretrial reform </a:t>
            </a:r>
          </a:p>
        </p:txBody>
      </p:sp>
      <p:sp>
        <p:nvSpPr>
          <p:cNvPr id="7" name="TextBox 6">
            <a:extLst>
              <a:ext uri="{FF2B5EF4-FFF2-40B4-BE49-F238E27FC236}">
                <a16:creationId xmlns:a16="http://schemas.microsoft.com/office/drawing/2014/main" id="{3E847BED-6F7C-0146-AE1C-4449DDB37027}"/>
              </a:ext>
            </a:extLst>
          </p:cNvPr>
          <p:cNvSpPr txBox="1"/>
          <p:nvPr/>
        </p:nvSpPr>
        <p:spPr>
          <a:xfrm>
            <a:off x="1682009" y="1018499"/>
            <a:ext cx="1038407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Today’s agenda</a:t>
            </a:r>
          </a:p>
        </p:txBody>
      </p:sp>
      <p:cxnSp>
        <p:nvCxnSpPr>
          <p:cNvPr id="9" name="Straight Connector 8">
            <a:extLst>
              <a:ext uri="{FF2B5EF4-FFF2-40B4-BE49-F238E27FC236}">
                <a16:creationId xmlns:a16="http://schemas.microsoft.com/office/drawing/2014/main" id="{574C4A96-FFCE-714D-B940-7383FC6F4D2D}"/>
              </a:ext>
            </a:extLst>
          </p:cNvPr>
          <p:cNvCxnSpPr>
            <a:cxnSpLocks/>
          </p:cNvCxnSpPr>
          <p:nvPr/>
        </p:nvCxnSpPr>
        <p:spPr>
          <a:xfrm>
            <a:off x="1824401" y="1930749"/>
            <a:ext cx="82897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A13E44-875A-A343-9A53-DE1C06B0853B}"/>
              </a:ext>
            </a:extLst>
          </p:cNvPr>
          <p:cNvCxnSpPr>
            <a:cxnSpLocks/>
          </p:cNvCxnSpPr>
          <p:nvPr/>
        </p:nvCxnSpPr>
        <p:spPr>
          <a:xfrm>
            <a:off x="1824401" y="4887309"/>
            <a:ext cx="82897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510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165"/>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5848D9EB-42BC-497E-AE45-DB4DB07BB09C}"/>
              </a:ext>
            </a:extLst>
          </p:cNvPr>
          <p:cNvPicPr>
            <a:picLocks noChangeAspect="1"/>
          </p:cNvPicPr>
          <p:nvPr/>
        </p:nvPicPr>
        <p:blipFill rotWithShape="1">
          <a:blip r:embed="rId3"/>
          <a:srcRect t="6820" r="-1" b="4224"/>
          <a:stretch/>
        </p:blipFill>
        <p:spPr>
          <a:xfrm>
            <a:off x="0" y="0"/>
            <a:ext cx="12188932" cy="6857990"/>
          </a:xfrm>
          <a:prstGeom prst="rect">
            <a:avLst/>
          </a:prstGeom>
        </p:spPr>
      </p:pic>
      <p:sp>
        <p:nvSpPr>
          <p:cNvPr id="107" name="Freeform: Shape 106">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Google Shape;166;p25">
            <a:extLst>
              <a:ext uri="{FF2B5EF4-FFF2-40B4-BE49-F238E27FC236}">
                <a16:creationId xmlns:a16="http://schemas.microsoft.com/office/drawing/2014/main" id="{314E718A-EB98-4D45-8436-2C148AF9A258}"/>
              </a:ext>
            </a:extLst>
          </p:cNvPr>
          <p:cNvSpPr txBox="1"/>
          <p:nvPr/>
        </p:nvSpPr>
        <p:spPr>
          <a:xfrm>
            <a:off x="218012" y="4234085"/>
            <a:ext cx="9265771" cy="622836"/>
          </a:xfrm>
          <a:prstGeom prst="rect">
            <a:avLst/>
          </a:prstGeom>
        </p:spPr>
        <p:txBody>
          <a:bodyPr spcFirstLastPara="1" vert="horz" lIns="91440" tIns="45720" rIns="91440" bIns="45720" rtlCol="0" anchor="ctr" anchorCtr="0">
            <a:normAutofit/>
          </a:bodyPr>
          <a:lstStyle/>
          <a:p>
            <a:pPr defTabSz="914400">
              <a:lnSpc>
                <a:spcPct val="90000"/>
              </a:lnSpc>
              <a:spcBef>
                <a:spcPct val="0"/>
              </a:spcBef>
              <a:spcAft>
                <a:spcPts val="600"/>
              </a:spcAft>
              <a:buClr>
                <a:srgbClr val="FFFFFF"/>
              </a:buClr>
              <a:buSzPts val="3000"/>
              <a:defRPr/>
            </a:pPr>
            <a:r>
              <a:rPr lang="en-US" sz="2800" dirty="0">
                <a:ea typeface="+mj-ea"/>
                <a:cs typeface="+mj-cs"/>
              </a:rPr>
              <a:t>Bail practices are shaped by state law and courtroom custom</a:t>
            </a:r>
          </a:p>
        </p:txBody>
      </p:sp>
      <p:sp>
        <p:nvSpPr>
          <p:cNvPr id="3" name="TextBox 2">
            <a:extLst>
              <a:ext uri="{FF2B5EF4-FFF2-40B4-BE49-F238E27FC236}">
                <a16:creationId xmlns:a16="http://schemas.microsoft.com/office/drawing/2014/main" id="{1011B2B8-7087-DC4D-8598-4B692E71427F}"/>
              </a:ext>
            </a:extLst>
          </p:cNvPr>
          <p:cNvSpPr txBox="1"/>
          <p:nvPr/>
        </p:nvSpPr>
        <p:spPr>
          <a:xfrm>
            <a:off x="218012" y="4856921"/>
            <a:ext cx="10211862" cy="1249240"/>
          </a:xfrm>
          <a:prstGeom prst="rect">
            <a:avLst/>
          </a:prstGeom>
        </p:spPr>
        <p:txBody>
          <a:bodyPr vert="horz" lIns="91440" tIns="45720" rIns="91440" bIns="45720" rtlCol="0">
            <a:normAutofit/>
          </a:bodyPr>
          <a:lstStyle/>
          <a:p>
            <a:pPr defTabSz="914400">
              <a:lnSpc>
                <a:spcPct val="90000"/>
              </a:lnSpc>
              <a:spcAft>
                <a:spcPts val="600"/>
              </a:spcAft>
            </a:pPr>
            <a:r>
              <a:rPr lang="en-US" i="1" dirty="0"/>
              <a:t>There are more than 18,000 police departments, 2,300 prosecutor offices, and 3,000 jails across the U.S.</a:t>
            </a:r>
          </a:p>
        </p:txBody>
      </p:sp>
      <p:sp>
        <p:nvSpPr>
          <p:cNvPr id="166" name="Google Shape;166;p25"/>
          <p:cNvSpPr txBox="1"/>
          <p:nvPr/>
        </p:nvSpPr>
        <p:spPr>
          <a:xfrm>
            <a:off x="2255181" y="1657171"/>
            <a:ext cx="8066350" cy="3543658"/>
          </a:xfrm>
          <a:prstGeom prst="rect">
            <a:avLst/>
          </a:prstGeom>
          <a:noFill/>
          <a:ln>
            <a:noFill/>
          </a:ln>
        </p:spPr>
        <p:txBody>
          <a:bodyPr spcFirstLastPara="1" wrap="square" lIns="0" tIns="0" rIns="0" bIns="0" anchor="t" anchorCtr="0">
            <a:noAutofit/>
          </a:bodyPr>
          <a:lstStyle/>
          <a:p>
            <a:pPr defTabSz="914400">
              <a:spcAft>
                <a:spcPts val="600"/>
              </a:spcAft>
              <a:buClr>
                <a:srgbClr val="FFFFFF"/>
              </a:buClr>
              <a:buSzPts val="3000"/>
              <a:defRPr/>
            </a:pPr>
            <a:endParaRPr lang="en-US" sz="2300" kern="0">
              <a:solidFill>
                <a:srgbClr val="FFFFFF"/>
              </a:solidFill>
              <a:latin typeface="Calibri" panose="020F0502020204030204" pitchFamily="34" charset="0"/>
              <a:cs typeface="Calibri" panose="020F0502020204030204" pitchFamily="34" charset="0"/>
            </a:endParaRPr>
          </a:p>
          <a:p>
            <a:pPr defTabSz="914400">
              <a:spcAft>
                <a:spcPts val="600"/>
              </a:spcAft>
              <a:buClr>
                <a:srgbClr val="FFFFFF"/>
              </a:buClr>
              <a:buSzPts val="3000"/>
              <a:defRPr/>
            </a:pPr>
            <a:endParaRPr lang="en-US" sz="2400" kern="0">
              <a:solidFill>
                <a:srgbClr val="FFFFFF"/>
              </a:solidFill>
              <a:latin typeface="Calibri" panose="020F0502020204030204" pitchFamily="34" charset="0"/>
              <a:cs typeface="Calibri" panose="020F0502020204030204" pitchFamily="34" charset="0"/>
              <a:sym typeface="Century"/>
            </a:endParaRPr>
          </a:p>
          <a:p>
            <a:pPr defTabSz="914400">
              <a:spcAft>
                <a:spcPts val="600"/>
              </a:spcAft>
              <a:buClr>
                <a:srgbClr val="FFFFFF"/>
              </a:buClr>
              <a:buSzPts val="3000"/>
              <a:defRPr/>
            </a:pPr>
            <a:endParaRPr lang="en-US" sz="2400" kern="0">
              <a:solidFill>
                <a:srgbClr val="FFFFFF"/>
              </a:solidFill>
              <a:latin typeface="Calibri" panose="020F0502020204030204" pitchFamily="34" charset="0"/>
              <a:cs typeface="Calibri" panose="020F0502020204030204" pitchFamily="34" charset="0"/>
            </a:endParaRPr>
          </a:p>
          <a:p>
            <a:pPr>
              <a:spcAft>
                <a:spcPts val="600"/>
              </a:spcAft>
              <a:buClr>
                <a:srgbClr val="FFFFFF"/>
              </a:buClr>
              <a:buSzPts val="3000"/>
              <a:defRPr/>
            </a:pPr>
            <a:endParaRPr lang="en-US" sz="2400" b="1">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656647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0C4F21FD-8DFC-2249-925C-86C682965D2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27C432-6124-9445-BB6A-0A0A6C8616B4}" type="slidenum">
              <a:rPr kumimoji="0" lang="en-US"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5" name="Straight Connector 4">
            <a:extLst>
              <a:ext uri="{FF2B5EF4-FFF2-40B4-BE49-F238E27FC236}">
                <a16:creationId xmlns:a16="http://schemas.microsoft.com/office/drawing/2014/main" id="{8A1A1E0C-9705-364F-88F6-BD4A288A1970}"/>
              </a:ext>
            </a:extLst>
          </p:cNvPr>
          <p:cNvCxnSpPr>
            <a:cxnSpLocks/>
          </p:cNvCxnSpPr>
          <p:nvPr/>
        </p:nvCxnSpPr>
        <p:spPr>
          <a:xfrm>
            <a:off x="1632391" y="1531085"/>
            <a:ext cx="8927218" cy="0"/>
          </a:xfrm>
          <a:prstGeom prst="line">
            <a:avLst/>
          </a:prstGeom>
          <a:ln w="12700">
            <a:solidFill>
              <a:srgbClr val="EF4136"/>
            </a:solidFill>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EC374411-74F7-D04A-9CFB-EC754F55C008}"/>
              </a:ext>
            </a:extLst>
          </p:cNvPr>
          <p:cNvSpPr txBox="1"/>
          <p:nvPr/>
        </p:nvSpPr>
        <p:spPr>
          <a:xfrm>
            <a:off x="738382" y="2217640"/>
            <a:ext cx="10715236" cy="2893100"/>
          </a:xfrm>
          <a:prstGeom prst="rect">
            <a:avLst/>
          </a:prstGeom>
          <a:noFill/>
        </p:spPr>
        <p:txBody>
          <a:bodyPr wrap="square" rtlCol="0">
            <a:spAutoFit/>
          </a:bodyPr>
          <a:lstStyle/>
          <a:p>
            <a:pPr marL="514350" indent="-514350">
              <a:buAutoNum type="arabicPeriod"/>
            </a:pPr>
            <a:r>
              <a:rPr lang="en-US" sz="2600" dirty="0">
                <a:solidFill>
                  <a:srgbClr val="4D4E56"/>
                </a:solidFill>
              </a:rPr>
              <a:t>Eliminates wealth and profit as the basis for pretrial release or detention; </a:t>
            </a:r>
          </a:p>
          <a:p>
            <a:pPr marL="514350" indent="-514350">
              <a:buAutoNum type="arabicPeriod"/>
            </a:pPr>
            <a:endParaRPr lang="en-US" sz="2600" dirty="0">
              <a:solidFill>
                <a:srgbClr val="4D4E56"/>
              </a:solidFill>
            </a:endParaRPr>
          </a:p>
          <a:p>
            <a:pPr marL="514350" indent="-514350">
              <a:buAutoNum type="arabicPeriod"/>
            </a:pPr>
            <a:r>
              <a:rPr lang="en-US" sz="2600" dirty="0">
                <a:solidFill>
                  <a:srgbClr val="4D4E56"/>
                </a:solidFill>
              </a:rPr>
              <a:t>Results in fewer people behind bars; </a:t>
            </a:r>
          </a:p>
          <a:p>
            <a:pPr marL="514350" indent="-514350">
              <a:buAutoNum type="arabicPeriod"/>
            </a:pPr>
            <a:endParaRPr lang="en-US" sz="2600" dirty="0">
              <a:solidFill>
                <a:srgbClr val="4D4E56"/>
              </a:solidFill>
            </a:endParaRPr>
          </a:p>
          <a:p>
            <a:pPr marL="514350" indent="-514350">
              <a:buAutoNum type="arabicPeriod"/>
            </a:pPr>
            <a:r>
              <a:rPr lang="en-US" sz="2600" dirty="0">
                <a:solidFill>
                  <a:srgbClr val="4D4E56"/>
                </a:solidFill>
              </a:rPr>
              <a:t>Addresses racial disparities; and </a:t>
            </a:r>
          </a:p>
          <a:p>
            <a:pPr marL="514350" indent="-514350">
              <a:buAutoNum type="arabicPeriod"/>
            </a:pPr>
            <a:endParaRPr lang="en-US" sz="2600" dirty="0">
              <a:solidFill>
                <a:srgbClr val="4D4E56"/>
              </a:solidFill>
            </a:endParaRPr>
          </a:p>
          <a:p>
            <a:pPr marL="514350" indent="-514350">
              <a:buAutoNum type="arabicPeriod"/>
            </a:pPr>
            <a:r>
              <a:rPr lang="en-US" sz="2600" dirty="0">
                <a:solidFill>
                  <a:srgbClr val="4D4E56"/>
                </a:solidFill>
              </a:rPr>
              <a:t>Importantly, protects public safety.  </a:t>
            </a:r>
          </a:p>
        </p:txBody>
      </p:sp>
      <p:sp>
        <p:nvSpPr>
          <p:cNvPr id="2" name="Rectangle 1">
            <a:extLst>
              <a:ext uri="{FF2B5EF4-FFF2-40B4-BE49-F238E27FC236}">
                <a16:creationId xmlns:a16="http://schemas.microsoft.com/office/drawing/2014/main" id="{38DBBF2C-C0D2-A346-9260-1092306FB653}"/>
              </a:ext>
            </a:extLst>
          </p:cNvPr>
          <p:cNvSpPr/>
          <p:nvPr/>
        </p:nvSpPr>
        <p:spPr>
          <a:xfrm>
            <a:off x="170729" y="843540"/>
            <a:ext cx="11850541" cy="523220"/>
          </a:xfrm>
          <a:prstGeom prst="rect">
            <a:avLst/>
          </a:prstGeom>
        </p:spPr>
        <p:txBody>
          <a:bodyPr wrap="square">
            <a:spAutoFit/>
          </a:bodyPr>
          <a:lstStyle/>
          <a:p>
            <a:pPr algn="ctr"/>
            <a:r>
              <a:rPr lang="en-US" sz="2800" dirty="0">
                <a:solidFill>
                  <a:srgbClr val="4D4E56"/>
                </a:solidFill>
                <a:latin typeface="Georgia" panose="02040502050405020303" pitchFamily="18" charset="0"/>
              </a:rPr>
              <a:t>Not all changes to bail are good—there is a standard for </a:t>
            </a:r>
            <a:r>
              <a:rPr lang="en-US" sz="2800" b="1" u="sng" dirty="0">
                <a:solidFill>
                  <a:srgbClr val="4D4E56"/>
                </a:solidFill>
                <a:latin typeface="Georgia" panose="02040502050405020303" pitchFamily="18" charset="0"/>
              </a:rPr>
              <a:t>good</a:t>
            </a:r>
            <a:r>
              <a:rPr lang="en-US" sz="2800" dirty="0">
                <a:solidFill>
                  <a:srgbClr val="4D4E56"/>
                </a:solidFill>
                <a:latin typeface="Georgia" panose="02040502050405020303" pitchFamily="18" charset="0"/>
              </a:rPr>
              <a:t> bail reform </a:t>
            </a:r>
          </a:p>
        </p:txBody>
      </p:sp>
      <p:cxnSp>
        <p:nvCxnSpPr>
          <p:cNvPr id="10" name="Straight Connector 9">
            <a:extLst>
              <a:ext uri="{FF2B5EF4-FFF2-40B4-BE49-F238E27FC236}">
                <a16:creationId xmlns:a16="http://schemas.microsoft.com/office/drawing/2014/main" id="{391DEB1E-E11C-B94F-9367-5DC7C9113863}"/>
              </a:ext>
            </a:extLst>
          </p:cNvPr>
          <p:cNvCxnSpPr>
            <a:cxnSpLocks/>
          </p:cNvCxnSpPr>
          <p:nvPr/>
        </p:nvCxnSpPr>
        <p:spPr>
          <a:xfrm>
            <a:off x="1632391" y="5798285"/>
            <a:ext cx="8927218" cy="0"/>
          </a:xfrm>
          <a:prstGeom prst="line">
            <a:avLst/>
          </a:prstGeom>
          <a:ln w="12700">
            <a:solidFill>
              <a:srgbClr val="EF413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6745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0C4F21FD-8DFC-2249-925C-86C682965D2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27C432-6124-9445-BB6A-0A0A6C8616B4}" type="slidenum">
              <a:rPr kumimoji="0" lang="en-US"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BF7C8E2E-DA04-104D-9327-BB4C37CEA7A7}"/>
              </a:ext>
            </a:extLst>
          </p:cNvPr>
          <p:cNvPicPr>
            <a:picLocks noChangeAspect="1"/>
          </p:cNvPicPr>
          <p:nvPr/>
        </p:nvPicPr>
        <p:blipFill>
          <a:blip r:embed="rId2"/>
          <a:stretch>
            <a:fillRect/>
          </a:stretch>
        </p:blipFill>
        <p:spPr>
          <a:xfrm>
            <a:off x="0" y="0"/>
            <a:ext cx="6872013" cy="5773290"/>
          </a:xfrm>
          <a:prstGeom prst="rect">
            <a:avLst/>
          </a:prstGeom>
        </p:spPr>
      </p:pic>
      <p:pic>
        <p:nvPicPr>
          <p:cNvPr id="4" name="Picture 3">
            <a:extLst>
              <a:ext uri="{FF2B5EF4-FFF2-40B4-BE49-F238E27FC236}">
                <a16:creationId xmlns:a16="http://schemas.microsoft.com/office/drawing/2014/main" id="{0C07C808-AE0D-F544-8E7F-59AAF1E2D8DD}"/>
              </a:ext>
            </a:extLst>
          </p:cNvPr>
          <p:cNvPicPr>
            <a:picLocks noChangeAspect="1"/>
          </p:cNvPicPr>
          <p:nvPr/>
        </p:nvPicPr>
        <p:blipFill>
          <a:blip r:embed="rId3"/>
          <a:stretch>
            <a:fillRect/>
          </a:stretch>
        </p:blipFill>
        <p:spPr>
          <a:xfrm>
            <a:off x="6167712" y="0"/>
            <a:ext cx="6024288" cy="4844855"/>
          </a:xfrm>
          <a:prstGeom prst="rect">
            <a:avLst/>
          </a:prstGeom>
        </p:spPr>
      </p:pic>
      <p:pic>
        <p:nvPicPr>
          <p:cNvPr id="7" name="Picture 6">
            <a:extLst>
              <a:ext uri="{FF2B5EF4-FFF2-40B4-BE49-F238E27FC236}">
                <a16:creationId xmlns:a16="http://schemas.microsoft.com/office/drawing/2014/main" id="{50E7287B-19B9-1843-8456-A75672F3B532}"/>
              </a:ext>
            </a:extLst>
          </p:cNvPr>
          <p:cNvPicPr>
            <a:picLocks noChangeAspect="1"/>
          </p:cNvPicPr>
          <p:nvPr/>
        </p:nvPicPr>
        <p:blipFill>
          <a:blip r:embed="rId4"/>
          <a:stretch>
            <a:fillRect/>
          </a:stretch>
        </p:blipFill>
        <p:spPr>
          <a:xfrm>
            <a:off x="5795962" y="4789716"/>
            <a:ext cx="6396038" cy="2069511"/>
          </a:xfrm>
          <a:prstGeom prst="rect">
            <a:avLst/>
          </a:prstGeom>
        </p:spPr>
      </p:pic>
      <p:pic>
        <p:nvPicPr>
          <p:cNvPr id="9" name="Picture 8">
            <a:extLst>
              <a:ext uri="{FF2B5EF4-FFF2-40B4-BE49-F238E27FC236}">
                <a16:creationId xmlns:a16="http://schemas.microsoft.com/office/drawing/2014/main" id="{A83A464E-29E0-0946-9CC3-DF7291853394}"/>
              </a:ext>
            </a:extLst>
          </p:cNvPr>
          <p:cNvPicPr>
            <a:picLocks noChangeAspect="1"/>
          </p:cNvPicPr>
          <p:nvPr/>
        </p:nvPicPr>
        <p:blipFill>
          <a:blip r:embed="rId5"/>
          <a:stretch>
            <a:fillRect/>
          </a:stretch>
        </p:blipFill>
        <p:spPr>
          <a:xfrm>
            <a:off x="1985963" y="5592078"/>
            <a:ext cx="3809999" cy="1265922"/>
          </a:xfrm>
          <a:prstGeom prst="rect">
            <a:avLst/>
          </a:prstGeom>
        </p:spPr>
      </p:pic>
    </p:spTree>
    <p:extLst>
      <p:ext uri="{BB962C8B-B14F-4D97-AF65-F5344CB8AC3E}">
        <p14:creationId xmlns:p14="http://schemas.microsoft.com/office/powerpoint/2010/main" val="554405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B6AC1E-3278-D241-8C84-CBA35B190902}"/>
              </a:ext>
            </a:extLst>
          </p:cNvPr>
          <p:cNvSpPr>
            <a:spLocks noGrp="1"/>
          </p:cNvSpPr>
          <p:nvPr>
            <p:ph type="sldNum" sz="quarter" idx="12"/>
          </p:nvPr>
        </p:nvSpPr>
        <p:spPr/>
        <p:txBody>
          <a:bodyPr/>
          <a:lstStyle/>
          <a:p>
            <a:fld id="{6527C432-6124-9445-BB6A-0A0A6C8616B4}" type="slidenum">
              <a:rPr lang="en-US" smtClean="0"/>
              <a:pPr/>
              <a:t>7</a:t>
            </a:fld>
            <a:endParaRPr lang="en-US">
              <a:latin typeface="GT Walsheim Regular" panose="02000503030000020003" pitchFamily="2" charset="77"/>
            </a:endParaRPr>
          </a:p>
        </p:txBody>
      </p:sp>
      <p:sp>
        <p:nvSpPr>
          <p:cNvPr id="3" name="TextBox 2">
            <a:extLst>
              <a:ext uri="{FF2B5EF4-FFF2-40B4-BE49-F238E27FC236}">
                <a16:creationId xmlns:a16="http://schemas.microsoft.com/office/drawing/2014/main" id="{D008A966-352D-D34D-8810-B8DC7564043F}"/>
              </a:ext>
            </a:extLst>
          </p:cNvPr>
          <p:cNvSpPr txBox="1"/>
          <p:nvPr/>
        </p:nvSpPr>
        <p:spPr>
          <a:xfrm>
            <a:off x="779889" y="2642883"/>
            <a:ext cx="10243711" cy="1323439"/>
          </a:xfrm>
          <a:prstGeom prst="rect">
            <a:avLst/>
          </a:prstGeom>
          <a:noFill/>
        </p:spPr>
        <p:txBody>
          <a:bodyPr wrap="square" rtlCol="0">
            <a:spAutoFit/>
          </a:bodyPr>
          <a:lstStyle/>
          <a:p>
            <a:pPr algn="ctr"/>
            <a:r>
              <a:rPr lang="en-US" sz="4000" dirty="0">
                <a:solidFill>
                  <a:srgbClr val="EF4237"/>
                </a:solidFill>
                <a:latin typeface="Georgia" panose="02040502050405020303" pitchFamily="18" charset="0"/>
              </a:rPr>
              <a:t>An overview of bail and </a:t>
            </a:r>
          </a:p>
          <a:p>
            <a:pPr algn="ctr"/>
            <a:r>
              <a:rPr lang="en-US" sz="4000" dirty="0">
                <a:solidFill>
                  <a:srgbClr val="EF4237"/>
                </a:solidFill>
                <a:latin typeface="Georgia" panose="02040502050405020303" pitchFamily="18" charset="0"/>
              </a:rPr>
              <a:t>pretrial justice fundamentals </a:t>
            </a:r>
          </a:p>
        </p:txBody>
      </p:sp>
    </p:spTree>
    <p:extLst>
      <p:ext uri="{BB962C8B-B14F-4D97-AF65-F5344CB8AC3E}">
        <p14:creationId xmlns:p14="http://schemas.microsoft.com/office/powerpoint/2010/main" val="3533150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31685D-8253-714E-B388-7084A6833CEF}" type="slidenum">
              <a:rPr lang="en-US" smtClean="0">
                <a:solidFill>
                  <a:prstClr val="black">
                    <a:tint val="75000"/>
                  </a:prstClr>
                </a:solidFill>
              </a:rPr>
              <a:pPr>
                <a:defRPr/>
              </a:pPr>
              <a:t>8</a:t>
            </a:fld>
            <a:endParaRPr lang="en-US" dirty="0">
              <a:solidFill>
                <a:prstClr val="black">
                  <a:tint val="75000"/>
                </a:prstClr>
              </a:solidFill>
            </a:endParaRPr>
          </a:p>
        </p:txBody>
      </p:sp>
      <p:sp>
        <p:nvSpPr>
          <p:cNvPr id="3" name="TextBox 2"/>
          <p:cNvSpPr txBox="1"/>
          <p:nvPr/>
        </p:nvSpPr>
        <p:spPr>
          <a:xfrm>
            <a:off x="2157986" y="2921809"/>
            <a:ext cx="7536447" cy="523220"/>
          </a:xfrm>
          <a:prstGeom prst="rect">
            <a:avLst/>
          </a:prstGeom>
          <a:noFill/>
        </p:spPr>
        <p:txBody>
          <a:bodyPr wrap="square" rtlCol="0">
            <a:spAutoFit/>
          </a:bodyPr>
          <a:lstStyle/>
          <a:p>
            <a:pPr algn="ctr">
              <a:defRPr/>
            </a:pPr>
            <a:r>
              <a:rPr lang="en-US" sz="2800" dirty="0">
                <a:solidFill>
                  <a:srgbClr val="4D4E56"/>
                </a:solidFill>
              </a:rPr>
              <a:t>Bail is the </a:t>
            </a:r>
            <a:r>
              <a:rPr lang="en-US" sz="2800" i="1" dirty="0">
                <a:solidFill>
                  <a:srgbClr val="4D4E56"/>
                </a:solidFill>
              </a:rPr>
              <a:t>right to release </a:t>
            </a:r>
            <a:r>
              <a:rPr lang="en-US" sz="2800" dirty="0">
                <a:solidFill>
                  <a:srgbClr val="4D4E56"/>
                </a:solidFill>
              </a:rPr>
              <a:t>pretrial</a:t>
            </a:r>
            <a:r>
              <a:rPr lang="en-US" sz="2800" i="1" dirty="0">
                <a:solidFill>
                  <a:srgbClr val="4D4E56"/>
                </a:solidFill>
              </a:rPr>
              <a:t>.</a:t>
            </a:r>
            <a:endParaRPr lang="en-US" sz="2800" dirty="0">
              <a:solidFill>
                <a:srgbClr val="4D4E56"/>
              </a:solidFill>
            </a:endParaRPr>
          </a:p>
        </p:txBody>
      </p:sp>
      <p:sp>
        <p:nvSpPr>
          <p:cNvPr id="5" name="TextBox 4"/>
          <p:cNvSpPr txBox="1"/>
          <p:nvPr/>
        </p:nvSpPr>
        <p:spPr>
          <a:xfrm>
            <a:off x="4622438" y="3841444"/>
            <a:ext cx="4704442" cy="707886"/>
          </a:xfrm>
          <a:prstGeom prst="rect">
            <a:avLst/>
          </a:prstGeom>
          <a:noFill/>
        </p:spPr>
        <p:txBody>
          <a:bodyPr wrap="square" rtlCol="0">
            <a:spAutoFit/>
          </a:bodyPr>
          <a:lstStyle/>
          <a:p>
            <a:pPr algn="r"/>
            <a:r>
              <a:rPr lang="en-US" sz="2000" dirty="0">
                <a:solidFill>
                  <a:srgbClr val="EF4136"/>
                </a:solidFill>
              </a:rPr>
              <a:t>U.S. Supreme Court</a:t>
            </a:r>
          </a:p>
          <a:p>
            <a:pPr algn="r"/>
            <a:r>
              <a:rPr lang="en-US" sz="2000" i="1" dirty="0">
                <a:solidFill>
                  <a:srgbClr val="EF4136"/>
                </a:solidFill>
              </a:rPr>
              <a:t>Stack v. Boyle (1951)</a:t>
            </a:r>
          </a:p>
        </p:txBody>
      </p:sp>
      <p:sp>
        <p:nvSpPr>
          <p:cNvPr id="8" name="TextBox 7"/>
          <p:cNvSpPr txBox="1"/>
          <p:nvPr/>
        </p:nvSpPr>
        <p:spPr>
          <a:xfrm>
            <a:off x="2674352" y="2798699"/>
            <a:ext cx="1456322" cy="646331"/>
          </a:xfrm>
          <a:prstGeom prst="rect">
            <a:avLst/>
          </a:prstGeom>
          <a:noFill/>
        </p:spPr>
        <p:txBody>
          <a:bodyPr wrap="square" rtlCol="0">
            <a:spAutoFit/>
          </a:bodyPr>
          <a:lstStyle/>
          <a:p>
            <a:r>
              <a:rPr lang="en-US" sz="3600" dirty="0">
                <a:solidFill>
                  <a:srgbClr val="EF4237"/>
                </a:solidFill>
                <a:latin typeface="GT Walsheim Bold" panose="02000503040000020003" pitchFamily="50" charset="0"/>
              </a:rPr>
              <a:t>“</a:t>
            </a:r>
          </a:p>
        </p:txBody>
      </p:sp>
      <p:sp>
        <p:nvSpPr>
          <p:cNvPr id="9" name="TextBox 8"/>
          <p:cNvSpPr txBox="1"/>
          <p:nvPr/>
        </p:nvSpPr>
        <p:spPr>
          <a:xfrm>
            <a:off x="8638412" y="2834367"/>
            <a:ext cx="796022" cy="646331"/>
          </a:xfrm>
          <a:prstGeom prst="rect">
            <a:avLst/>
          </a:prstGeom>
          <a:noFill/>
        </p:spPr>
        <p:txBody>
          <a:bodyPr wrap="square" rtlCol="0">
            <a:spAutoFit/>
          </a:bodyPr>
          <a:lstStyle/>
          <a:p>
            <a:r>
              <a:rPr lang="en-US" sz="3600" dirty="0">
                <a:solidFill>
                  <a:srgbClr val="EF4237"/>
                </a:solidFill>
                <a:latin typeface="GT Walsheim Bold" panose="02000503040000020003" pitchFamily="50" charset="0"/>
              </a:rPr>
              <a:t>”</a:t>
            </a:r>
          </a:p>
        </p:txBody>
      </p:sp>
    </p:spTree>
    <p:extLst>
      <p:ext uri="{BB962C8B-B14F-4D97-AF65-F5344CB8AC3E}">
        <p14:creationId xmlns:p14="http://schemas.microsoft.com/office/powerpoint/2010/main" val="2211974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31685D-8253-714E-B388-7084A6833CEF}" type="slidenum">
              <a:rPr lang="en-US" smtClean="0">
                <a:solidFill>
                  <a:prstClr val="black">
                    <a:tint val="75000"/>
                  </a:prstClr>
                </a:solidFill>
              </a:rPr>
              <a:pPr>
                <a:defRPr/>
              </a:pPr>
              <a:t>9</a:t>
            </a:fld>
            <a:endParaRPr lang="en-US" dirty="0">
              <a:solidFill>
                <a:prstClr val="black">
                  <a:tint val="75000"/>
                </a:prstClr>
              </a:solidFill>
            </a:endParaRPr>
          </a:p>
        </p:txBody>
      </p:sp>
      <p:sp>
        <p:nvSpPr>
          <p:cNvPr id="6" name="Rectangle 5">
            <a:extLst>
              <a:ext uri="{FF2B5EF4-FFF2-40B4-BE49-F238E27FC236}">
                <a16:creationId xmlns:a16="http://schemas.microsoft.com/office/drawing/2014/main" id="{119925DA-90E7-264B-B1E5-A9DD688DDD5A}"/>
              </a:ext>
            </a:extLst>
          </p:cNvPr>
          <p:cNvSpPr/>
          <p:nvPr/>
        </p:nvSpPr>
        <p:spPr>
          <a:xfrm>
            <a:off x="1834858" y="1312583"/>
            <a:ext cx="7917484" cy="1384995"/>
          </a:xfrm>
          <a:prstGeom prst="rect">
            <a:avLst/>
          </a:prstGeom>
        </p:spPr>
        <p:txBody>
          <a:bodyPr wrap="square">
            <a:spAutoFit/>
          </a:bodyPr>
          <a:lstStyle/>
          <a:p>
            <a:pPr>
              <a:defRPr/>
            </a:pPr>
            <a:r>
              <a:rPr lang="en-US" sz="2800" dirty="0">
                <a:solidFill>
                  <a:srgbClr val="4D4E56"/>
                </a:solidFill>
              </a:rPr>
              <a:t>For centuries, the only justification for </a:t>
            </a:r>
          </a:p>
          <a:p>
            <a:pPr>
              <a:defRPr/>
            </a:pPr>
            <a:r>
              <a:rPr lang="en-US" sz="2800" dirty="0">
                <a:solidFill>
                  <a:srgbClr val="4D4E56"/>
                </a:solidFill>
              </a:rPr>
              <a:t>setting money bail was to address</a:t>
            </a:r>
          </a:p>
          <a:p>
            <a:pPr>
              <a:defRPr/>
            </a:pPr>
            <a:r>
              <a:rPr lang="en-US" sz="2800" dirty="0">
                <a:solidFill>
                  <a:srgbClr val="EF4237"/>
                </a:solidFill>
              </a:rPr>
              <a:t>failure to appear</a:t>
            </a:r>
            <a:r>
              <a:rPr lang="en-US" sz="2800" dirty="0">
                <a:solidFill>
                  <a:srgbClr val="4D4E56"/>
                </a:solidFill>
              </a:rPr>
              <a:t>.</a:t>
            </a:r>
          </a:p>
        </p:txBody>
      </p:sp>
      <p:sp>
        <p:nvSpPr>
          <p:cNvPr id="7" name="TextBox 6">
            <a:extLst>
              <a:ext uri="{FF2B5EF4-FFF2-40B4-BE49-F238E27FC236}">
                <a16:creationId xmlns:a16="http://schemas.microsoft.com/office/drawing/2014/main" id="{CAE76B36-0CA6-0F4F-A276-E289B889DE3A}"/>
              </a:ext>
            </a:extLst>
          </p:cNvPr>
          <p:cNvSpPr txBox="1"/>
          <p:nvPr/>
        </p:nvSpPr>
        <p:spPr>
          <a:xfrm>
            <a:off x="2665664" y="3541261"/>
            <a:ext cx="7086678" cy="1384995"/>
          </a:xfrm>
          <a:prstGeom prst="rect">
            <a:avLst/>
          </a:prstGeom>
          <a:noFill/>
        </p:spPr>
        <p:txBody>
          <a:bodyPr wrap="square" rtlCol="0">
            <a:spAutoFit/>
          </a:bodyPr>
          <a:lstStyle/>
          <a:p>
            <a:pPr algn="r">
              <a:defRPr/>
            </a:pPr>
            <a:r>
              <a:rPr lang="en-US" sz="2800" dirty="0">
                <a:solidFill>
                  <a:srgbClr val="4D4E56"/>
                </a:solidFill>
              </a:rPr>
              <a:t>After the U.S. Supreme Court decided </a:t>
            </a:r>
            <a:r>
              <a:rPr lang="en-US" sz="2800" i="1" dirty="0">
                <a:solidFill>
                  <a:srgbClr val="4D4E56"/>
                </a:solidFill>
              </a:rPr>
              <a:t>Salerno</a:t>
            </a:r>
            <a:r>
              <a:rPr lang="en-US" sz="2800" dirty="0">
                <a:solidFill>
                  <a:srgbClr val="4D4E56"/>
                </a:solidFill>
              </a:rPr>
              <a:t> in 1987, courts could legally consider</a:t>
            </a:r>
          </a:p>
          <a:p>
            <a:pPr algn="r">
              <a:defRPr/>
            </a:pPr>
            <a:r>
              <a:rPr lang="en-US" sz="2800" dirty="0">
                <a:solidFill>
                  <a:srgbClr val="EF4237"/>
                </a:solidFill>
              </a:rPr>
              <a:t>public safety </a:t>
            </a:r>
            <a:r>
              <a:rPr lang="en-US" sz="2800" dirty="0">
                <a:solidFill>
                  <a:srgbClr val="4D4E56"/>
                </a:solidFill>
              </a:rPr>
              <a:t>when setting bail. </a:t>
            </a:r>
          </a:p>
        </p:txBody>
      </p:sp>
    </p:spTree>
    <p:extLst>
      <p:ext uri="{BB962C8B-B14F-4D97-AF65-F5344CB8AC3E}">
        <p14:creationId xmlns:p14="http://schemas.microsoft.com/office/powerpoint/2010/main" val="2546811137"/>
      </p:ext>
    </p:extLst>
  </p:cSld>
  <p:clrMapOvr>
    <a:masterClrMapping/>
  </p:clrMapOvr>
</p:sld>
</file>

<file path=ppt/theme/theme1.xml><?xml version="1.0" encoding="utf-8"?>
<a:theme xmlns:a="http://schemas.openxmlformats.org/drawingml/2006/main" name="Content Slide Master Da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 Slide Master 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Vera Presentation Template General</Template>
  <TotalTime>22710</TotalTime>
  <Words>655</Words>
  <Application>Microsoft Macintosh PowerPoint</Application>
  <PresentationFormat>Widescreen</PresentationFormat>
  <Paragraphs>102</Paragraphs>
  <Slides>24</Slides>
  <Notes>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24</vt:i4>
      </vt:variant>
    </vt:vector>
  </HeadingPairs>
  <TitlesOfParts>
    <vt:vector size="34" baseType="lpstr">
      <vt:lpstr>Arial</vt:lpstr>
      <vt:lpstr>Calibri</vt:lpstr>
      <vt:lpstr>Calibri Light</vt:lpstr>
      <vt:lpstr>Georgia</vt:lpstr>
      <vt:lpstr>GT Walsheim Bold</vt:lpstr>
      <vt:lpstr>GT Walsheim Regular</vt:lpstr>
      <vt:lpstr>Verdana</vt:lpstr>
      <vt:lpstr>Content Slide Master Dark</vt:lpstr>
      <vt:lpstr>Content Slide Master Light</vt:lpstr>
      <vt:lpstr>Office Theme</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Eras for Vera</dc:title>
  <dc:creator>Christine Umali</dc:creator>
  <cp:lastModifiedBy>Insha Rahman</cp:lastModifiedBy>
  <cp:revision>31</cp:revision>
  <cp:lastPrinted>2017-05-26T17:37:09Z</cp:lastPrinted>
  <dcterms:created xsi:type="dcterms:W3CDTF">2016-11-14T14:46:27Z</dcterms:created>
  <dcterms:modified xsi:type="dcterms:W3CDTF">2021-11-14T04:28:30Z</dcterms:modified>
</cp:coreProperties>
</file>