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5143500" type="screen16x9"/>
  <p:notesSz cx="6858000" cy="9144000"/>
  <p:embeddedFontLst>
    <p:embeddedFont>
      <p:font typeface="Roboto" panose="02000000000000000000" pitchFamily="2" charset="0"/>
      <p:regular r:id="rId14"/>
      <p:bold r:id="rId15"/>
      <p:italic r:id="rId16"/>
      <p:boldItalic r:id="rId17"/>
    </p:embeddedFont>
    <p:embeddedFont>
      <p:font typeface="Roboto Slab" panose="020B0604020202020204" charset="0"/>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9" d="100"/>
          <a:sy n="89" d="100"/>
        </p:scale>
        <p:origin x="828" y="7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fa4dff536d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fa4dff536d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01b585dc4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01b585dc4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fc4665e721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fc4665e721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fa4dff536d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fa4dff536d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fa4dff536d_0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fa4dff536d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fa4dff536d_0_1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fa4dff536d_0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fa4dff536d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fa4dff536d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fa4dff536d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fa4dff536d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fc4665e72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fc4665e7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fc4665e72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fc4665e721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fc4665e721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fc4665e721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0"/>
              </a:spcBef>
              <a:spcAft>
                <a:spcPts val="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chicagotribune.com/coronavirus/ct-covid-crime-zipcodes-20200515-7oggwt5csbbt7pmojewnp4ruo4-story.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chicagotribune.com/news/criminal-justice/ct-stolen-gun-multiple-crimes-chicago-20210921-aiqhedigtnhrbnikogk26vgdcu-story.html" TargetMode="External"/><Relationship Id="rId4" Type="http://schemas.openxmlformats.org/officeDocument/2006/relationships/hyperlink" Target="https://www.chicagotribune.com/news/criminal-justice/ct-madison-street-looting-recover-20200606-dhwy643ljrfxhpejuqmbiez4be-story.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chicagotribune.com/news/criminal-justice/ct-chicago-violence-hospital-responder-20200916-ruutbxhob5b27fermnb52blui4-story.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chicagotribune.com/news/breaking/ct-chicago-police-consent-decree-reforms-resign-lightfoot-20211111-pdniyih24rgobpw6bmjogwgf4a-story.html" TargetMode="External"/><Relationship Id="rId5" Type="http://schemas.openxmlformats.org/officeDocument/2006/relationships/hyperlink" Target="https://www.chicagotribune.com/news/criminal-justice/ct-unrest-detail-commander-house-20210614-pqoa52om55fx5gqioyaja2ujyu-story.html" TargetMode="External"/><Relationship Id="rId4" Type="http://schemas.openxmlformats.org/officeDocument/2006/relationships/hyperlink" Target="https://www.chicagotribune.com/news/criminal-justice/ct-black-chicago-police-organization-20210225-dvbzcs4z3feqvix4sumhcbbgru-story.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hicagotribune.com/news/criminal-justice/ct-racial-divide-chicago-policing-20200925-vjkgodoznrc7hipqqae225zi2a-story.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chicagotribune.com/news/breaking/ct-clearance-rates-series-storygallery.html" TargetMode="External"/><Relationship Id="rId4" Type="http://schemas.openxmlformats.org/officeDocument/2006/relationships/hyperlink" Target="https://www.chicagotribune.com/news/criminal-justice/ct-ella-french-shooting-community-safety-team-20210813-ne5tomlntjcgvocyvpeol7yq2u-story.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Some numbers</a:t>
            </a:r>
            <a:endParaRPr/>
          </a:p>
        </p:txBody>
      </p:sp>
      <p:sp>
        <p:nvSpPr>
          <p:cNvPr id="70" name="Google Shape;70;p1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710 murders (all but 50 gun-related)</a:t>
            </a:r>
            <a:endParaRPr dirty="0"/>
          </a:p>
          <a:p>
            <a:pPr marL="0" lvl="0" indent="0" algn="l" rtl="0">
              <a:spcBef>
                <a:spcPts val="1200"/>
              </a:spcBef>
              <a:spcAft>
                <a:spcPts val="0"/>
              </a:spcAft>
              <a:buNone/>
            </a:pPr>
            <a:r>
              <a:rPr lang="en" dirty="0"/>
              <a:t>3,200 more people injured in shootings</a:t>
            </a:r>
            <a:endParaRPr dirty="0"/>
          </a:p>
          <a:p>
            <a:pPr marL="0" lvl="0" indent="0" algn="l" rtl="0">
              <a:spcBef>
                <a:spcPts val="1200"/>
              </a:spcBef>
              <a:spcAft>
                <a:spcPts val="0"/>
              </a:spcAft>
              <a:buNone/>
            </a:pPr>
            <a:r>
              <a:rPr lang="en" dirty="0"/>
              <a:t>(at least) 50% increase in both</a:t>
            </a:r>
            <a:endParaRPr dirty="0"/>
          </a:p>
          <a:p>
            <a:pPr marL="0" lvl="0" indent="0" algn="l" rtl="0">
              <a:spcBef>
                <a:spcPts val="1200"/>
              </a:spcBef>
              <a:spcAft>
                <a:spcPts val="0"/>
              </a:spcAft>
              <a:buNone/>
            </a:pPr>
            <a:r>
              <a:rPr lang="en" dirty="0"/>
              <a:t>Two years of a significant uptick</a:t>
            </a:r>
            <a:endParaRPr dirty="0"/>
          </a:p>
          <a:p>
            <a:pPr marL="0" lvl="0" indent="0" algn="l" rtl="0">
              <a:spcBef>
                <a:spcPts val="1200"/>
              </a:spcBef>
              <a:spcAft>
                <a:spcPts val="0"/>
              </a:spcAft>
              <a:buNone/>
            </a:pPr>
            <a:r>
              <a:rPr lang="en" dirty="0"/>
              <a:t>A 13,000 member department</a:t>
            </a:r>
            <a:endParaRPr dirty="0"/>
          </a:p>
          <a:p>
            <a:pPr marL="0" lvl="0" indent="0" algn="l" rtl="0">
              <a:spcBef>
                <a:spcPts val="1200"/>
              </a:spcBef>
              <a:spcAft>
                <a:spcPts val="1200"/>
              </a:spcAft>
              <a:buNone/>
            </a:pPr>
            <a:r>
              <a:rPr lang="en" dirty="0"/>
              <a:t>And an estimated 7,000-8,000 guns through the summer</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3"/>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More stories … </a:t>
            </a:r>
            <a:endParaRPr/>
          </a:p>
        </p:txBody>
      </p:sp>
      <p:sp>
        <p:nvSpPr>
          <p:cNvPr id="123" name="Google Shape;123;p23"/>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dirty="0">
                <a:hlinkClick r:id="rId3"/>
              </a:rPr>
              <a:t>Public Health Zip codes</a:t>
            </a:r>
            <a:endParaRPr lang="en" sz="1813" dirty="0"/>
          </a:p>
          <a:p>
            <a:pPr marL="0" lvl="0" indent="0" algn="l" rtl="0">
              <a:spcBef>
                <a:spcPts val="1200"/>
              </a:spcBef>
              <a:spcAft>
                <a:spcPts val="0"/>
              </a:spcAft>
              <a:buNone/>
            </a:pPr>
            <a:r>
              <a:rPr lang="en-US" sz="1813" dirty="0">
                <a:hlinkClick r:id="rId4"/>
              </a:rPr>
              <a:t>Unrest on Madison</a:t>
            </a:r>
            <a:endParaRPr dirty="0"/>
          </a:p>
          <a:p>
            <a:pPr marL="0" lvl="0" indent="0" algn="l" rtl="0">
              <a:spcBef>
                <a:spcPts val="1200"/>
              </a:spcBef>
              <a:spcAft>
                <a:spcPts val="1200"/>
              </a:spcAft>
              <a:buNone/>
            </a:pPr>
            <a:r>
              <a:rPr lang="en-US" dirty="0">
                <a:hlinkClick r:id="rId5"/>
              </a:rPr>
              <a:t>Gun Trace story</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dirty="0"/>
              <a:t>Not so obvious stories I’ve loved</a:t>
            </a:r>
            <a:endParaRPr dirty="0"/>
          </a:p>
        </p:txBody>
      </p:sp>
      <p:sp>
        <p:nvSpPr>
          <p:cNvPr id="129" name="Google Shape;129;p2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endParaRPr lang="en-US" dirty="0">
              <a:hlinkClick r:id="rId3"/>
            </a:endParaRPr>
          </a:p>
          <a:p>
            <a:pPr marL="0" lvl="0" indent="0" algn="l" rtl="0">
              <a:spcBef>
                <a:spcPts val="1200"/>
              </a:spcBef>
              <a:spcAft>
                <a:spcPts val="0"/>
              </a:spcAft>
              <a:buNone/>
            </a:pPr>
            <a:r>
              <a:rPr lang="en-US" dirty="0">
                <a:hlinkClick r:id="rId3"/>
              </a:rPr>
              <a:t>Hospital responder</a:t>
            </a:r>
            <a:r>
              <a:rPr lang="en" dirty="0"/>
              <a:t> </a:t>
            </a:r>
          </a:p>
          <a:p>
            <a:pPr marL="0" lvl="0" indent="0" rtl="0">
              <a:spcBef>
                <a:spcPts val="1200"/>
              </a:spcBef>
              <a:spcAft>
                <a:spcPts val="0"/>
              </a:spcAft>
              <a:buNone/>
            </a:pPr>
            <a:r>
              <a:rPr lang="en-US" dirty="0">
                <a:hlinkClick r:id="rId4"/>
              </a:rPr>
              <a:t>Black officers organize</a:t>
            </a:r>
            <a:endParaRPr lang="en-US" dirty="0"/>
          </a:p>
          <a:p>
            <a:pPr marL="0" lvl="0" indent="0" rtl="0">
              <a:spcBef>
                <a:spcPts val="1200"/>
              </a:spcBef>
              <a:spcAft>
                <a:spcPts val="0"/>
              </a:spcAft>
              <a:buNone/>
            </a:pPr>
            <a:r>
              <a:rPr lang="en-US" dirty="0">
                <a:hlinkClick r:id="rId5"/>
              </a:rPr>
              <a:t>Commander's house gets special attention?</a:t>
            </a:r>
            <a:endParaRPr dirty="0"/>
          </a:p>
          <a:p>
            <a:pPr marL="0" lvl="0" indent="0" algn="l" rtl="0">
              <a:spcBef>
                <a:spcPts val="1200"/>
              </a:spcBef>
              <a:spcAft>
                <a:spcPts val="1200"/>
              </a:spcAft>
              <a:buNone/>
            </a:pPr>
            <a:r>
              <a:rPr lang="en-US" dirty="0">
                <a:hlinkClick r:id="rId6"/>
              </a:rPr>
              <a:t>FOIA reveals a scathing resignation letter</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2019/2020</a:t>
            </a:r>
            <a:endParaRPr/>
          </a:p>
        </p:txBody>
      </p:sp>
      <p:sp>
        <p:nvSpPr>
          <p:cNvPr id="76" name="Google Shape;76;p15"/>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a:p>
            <a:pPr marL="0" lvl="0" indent="0" algn="l" rtl="0">
              <a:spcBef>
                <a:spcPts val="1200"/>
              </a:spcBef>
              <a:spcAft>
                <a:spcPts val="0"/>
              </a:spcAft>
              <a:buNone/>
            </a:pPr>
            <a:r>
              <a:rPr lang="en" dirty="0"/>
              <a:t>Violence through 2019 showed two /three year drop in crime after the 2016 spike, but  2020 starts off with troubling increase in crime</a:t>
            </a:r>
            <a:endParaRPr dirty="0"/>
          </a:p>
          <a:p>
            <a:pPr marL="0" lvl="0" indent="0" algn="l" rtl="0">
              <a:spcBef>
                <a:spcPts val="1200"/>
              </a:spcBef>
              <a:spcAft>
                <a:spcPts val="0"/>
              </a:spcAft>
              <a:buNone/>
            </a:pPr>
            <a:r>
              <a:rPr lang="en" dirty="0"/>
              <a:t>March 2020 pandemic adds significant strain the very neighborhoods that are already suffering from the violence</a:t>
            </a:r>
            <a:endParaRPr dirty="0"/>
          </a:p>
          <a:p>
            <a:pPr marL="0" lvl="0" indent="0" algn="l" rtl="0">
              <a:spcBef>
                <a:spcPts val="1200"/>
              </a:spcBef>
              <a:spcAft>
                <a:spcPts val="0"/>
              </a:spcAft>
              <a:buNone/>
            </a:pPr>
            <a:r>
              <a:rPr lang="en" dirty="0"/>
              <a:t>Civil unrest follows in Chicago, as well as the rest of the nation</a:t>
            </a:r>
            <a:endParaRPr dirty="0"/>
          </a:p>
          <a:p>
            <a:pPr marL="0" lvl="0" indent="0" algn="l" rtl="0">
              <a:spcBef>
                <a:spcPts val="1200"/>
              </a:spcBef>
              <a:spcAft>
                <a:spcPts val="0"/>
              </a:spcAft>
              <a:buNone/>
            </a:pPr>
            <a:r>
              <a:rPr lang="en" dirty="0"/>
              <a:t>Chicago has experienced a dramatic increase in shootings and murders</a:t>
            </a:r>
            <a:endParaRPr dirty="0"/>
          </a:p>
          <a:p>
            <a:pPr marL="0" lvl="0" indent="0" algn="l" rtl="0">
              <a:spcBef>
                <a:spcPts val="1200"/>
              </a:spcBef>
              <a:spcAft>
                <a:spcPts val="12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Step back</a:t>
            </a:r>
            <a:endParaRPr/>
          </a:p>
        </p:txBody>
      </p:sp>
      <p:sp>
        <p:nvSpPr>
          <p:cNvPr id="82" name="Google Shape;82;p16"/>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fontScale="77500" lnSpcReduction="20000"/>
          </a:bodyPr>
          <a:lstStyle/>
          <a:p>
            <a:pPr marL="0" lvl="0" indent="0" algn="l" rtl="0">
              <a:spcBef>
                <a:spcPts val="0"/>
              </a:spcBef>
              <a:spcAft>
                <a:spcPts val="0"/>
              </a:spcAft>
              <a:buNone/>
            </a:pPr>
            <a:r>
              <a:rPr lang="en" dirty="0"/>
              <a:t>Laquan McDonald video is released in November 2015, touching off a DOJ Civil Rights investigation into policing as well as significant spike in gun violence in the following year</a:t>
            </a:r>
            <a:endParaRPr dirty="0"/>
          </a:p>
          <a:p>
            <a:pPr marL="0" lvl="0" indent="0" algn="l" rtl="0">
              <a:spcBef>
                <a:spcPts val="1200"/>
              </a:spcBef>
              <a:spcAft>
                <a:spcPts val="0"/>
              </a:spcAft>
              <a:buNone/>
            </a:pPr>
            <a:r>
              <a:rPr lang="en" dirty="0"/>
              <a:t>At same time, a new community infrastructure to fight violence is being built and is ready to launch</a:t>
            </a:r>
            <a:endParaRPr dirty="0"/>
          </a:p>
          <a:p>
            <a:pPr marL="0" lvl="0" indent="0" algn="l" rtl="0">
              <a:spcBef>
                <a:spcPts val="1200"/>
              </a:spcBef>
              <a:spcAft>
                <a:spcPts val="0"/>
              </a:spcAft>
              <a:buNone/>
            </a:pPr>
            <a:r>
              <a:rPr lang="en" dirty="0"/>
              <a:t>January 2017 there is a finding of a civil rights violation against the Department, which means reform is mandated (there are a few bumps in this process that I am skipping over)</a:t>
            </a:r>
            <a:endParaRPr dirty="0"/>
          </a:p>
          <a:p>
            <a:pPr marL="0" lvl="0" indent="0" algn="l" rtl="0">
              <a:spcBef>
                <a:spcPts val="1200"/>
              </a:spcBef>
              <a:spcAft>
                <a:spcPts val="0"/>
              </a:spcAft>
              <a:buNone/>
            </a:pPr>
            <a:r>
              <a:rPr lang="en" dirty="0"/>
              <a:t>So now we have two key things happening. - a community violence reduction infrastructure is in place and CPD is being forced to engage in wholesale changes, which are all about improving relations with the public and ideally reducing violence</a:t>
            </a:r>
            <a:endParaRPr dirty="0"/>
          </a:p>
          <a:p>
            <a:pPr marL="0" lvl="0" indent="0" algn="l" rtl="0">
              <a:spcBef>
                <a:spcPts val="1200"/>
              </a:spcBef>
              <a:spcAft>
                <a:spcPts val="1200"/>
              </a:spcAft>
              <a:buNone/>
            </a:pPr>
            <a:r>
              <a:rPr lang="en" dirty="0"/>
              <a:t>This should set the table for change</a:t>
            </a:r>
            <a:endParaRP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Where are we now in Chicago</a:t>
            </a:r>
            <a:endParaRPr/>
          </a:p>
        </p:txBody>
      </p:sp>
      <p:sp>
        <p:nvSpPr>
          <p:cNvPr id="88" name="Google Shape;88;p1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At the crossroads both </a:t>
            </a:r>
            <a:r>
              <a:rPr lang="en" b="1" dirty="0"/>
              <a:t>Sustained Violence </a:t>
            </a:r>
            <a:r>
              <a:rPr lang="en" dirty="0"/>
              <a:t>and a </a:t>
            </a:r>
            <a:r>
              <a:rPr lang="en" b="1" dirty="0"/>
              <a:t>Police department </a:t>
            </a:r>
            <a:r>
              <a:rPr lang="en" dirty="0"/>
              <a:t>that the DOJ determined was in profound need of reform</a:t>
            </a:r>
            <a:endParaRPr dirty="0"/>
          </a:p>
          <a:p>
            <a:pPr marL="0" lvl="0" indent="0" algn="l" rtl="0">
              <a:spcBef>
                <a:spcPts val="1200"/>
              </a:spcBef>
              <a:spcAft>
                <a:spcPts val="0"/>
              </a:spcAft>
              <a:buNone/>
            </a:pPr>
            <a:r>
              <a:rPr lang="en" dirty="0"/>
              <a:t>Stories I tell relate to these intersecting, complicated topics</a:t>
            </a:r>
            <a:endParaRPr dirty="0"/>
          </a:p>
          <a:p>
            <a:pPr marL="0" lvl="0" indent="0" algn="l" rtl="0">
              <a:spcBef>
                <a:spcPts val="1200"/>
              </a:spcBef>
              <a:spcAft>
                <a:spcPts val="1200"/>
              </a:spcAft>
              <a:buNone/>
            </a:pPr>
            <a:r>
              <a:rPr lang="en" dirty="0"/>
              <a:t>Fortunately that means the sources, agencies, people and places to track and engage with are the same</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How we do this/where are the stories</a:t>
            </a:r>
            <a:endParaRPr/>
          </a:p>
        </p:txBody>
      </p:sp>
      <p:sp>
        <p:nvSpPr>
          <p:cNvPr id="94" name="Google Shape;94;p18"/>
          <p:cNvSpPr txBox="1">
            <a:spLocks noGrp="1"/>
          </p:cNvSpPr>
          <p:nvPr>
            <p:ph type="body" idx="1"/>
          </p:nvPr>
        </p:nvSpPr>
        <p:spPr>
          <a:xfrm>
            <a:off x="387900" y="1474149"/>
            <a:ext cx="8368200" cy="3078900"/>
          </a:xfrm>
          <a:prstGeom prst="rect">
            <a:avLst/>
          </a:prstGeom>
        </p:spPr>
        <p:txBody>
          <a:bodyPr spcFirstLastPara="1" wrap="square" lIns="91425" tIns="91425" rIns="91425" bIns="91425" anchor="t" anchorCtr="0">
            <a:normAutofit fontScale="92500" lnSpcReduction="20000"/>
          </a:bodyPr>
          <a:lstStyle/>
          <a:p>
            <a:pPr marL="0" marR="0" lvl="0" indent="0" algn="l" defTabSz="914400" rtl="0" eaLnBrk="1" fontAlgn="auto" latinLnBrk="0" hangingPunct="1">
              <a:lnSpc>
                <a:spcPct val="115000"/>
              </a:lnSpc>
              <a:spcBef>
                <a:spcPts val="1200"/>
              </a:spcBef>
              <a:spcAft>
                <a:spcPts val="1200"/>
              </a:spcAft>
              <a:buClr>
                <a:srgbClr val="FFFFFF"/>
              </a:buClr>
              <a:buSzPts val="1800"/>
              <a:buFont typeface="Roboto"/>
              <a:buNone/>
              <a:tabLst/>
              <a:defRPr/>
            </a:pPr>
            <a:r>
              <a:rPr kumimoji="0" lang="en-US" sz="1700" b="0" i="0" u="none" strike="noStrike" kern="0" cap="none" spc="0" normalizeH="0" baseline="0" noProof="0" dirty="0">
                <a:ln>
                  <a:noFill/>
                </a:ln>
                <a:solidFill>
                  <a:srgbClr val="FFFFFF"/>
                </a:solidFill>
                <a:effectLst/>
                <a:uLnTx/>
                <a:uFillTx/>
                <a:latin typeface="Roboto"/>
                <a:ea typeface="Roboto"/>
                <a:sym typeface="Roboto"/>
              </a:rPr>
              <a:t>Neighborhoods: the people who are involved and affected and who are driving change</a:t>
            </a:r>
            <a:endParaRPr sz="1700" dirty="0"/>
          </a:p>
          <a:p>
            <a:pPr marL="0" indent="0">
              <a:spcBef>
                <a:spcPts val="1200"/>
              </a:spcBef>
              <a:buNone/>
            </a:pPr>
            <a:r>
              <a:rPr lang="en-US" sz="1700" dirty="0"/>
              <a:t>Federal Courthouse: judge, monitoring team and court filings on reform; increasingly we see violence charged at this courthouse</a:t>
            </a:r>
            <a:endParaRPr lang="en" sz="1700" dirty="0"/>
          </a:p>
          <a:p>
            <a:pPr marL="0" lvl="0" indent="0" algn="l" rtl="0">
              <a:spcBef>
                <a:spcPts val="1200"/>
              </a:spcBef>
              <a:spcAft>
                <a:spcPts val="0"/>
              </a:spcAft>
              <a:buNone/>
            </a:pPr>
            <a:r>
              <a:rPr lang="en" sz="1700" dirty="0"/>
              <a:t>State Court house: violence and criminal police are prosecuted here, convictions reversed as well</a:t>
            </a:r>
            <a:endParaRPr sz="1700" dirty="0"/>
          </a:p>
          <a:p>
            <a:pPr marL="0" lvl="0" indent="0" algn="l" rtl="0">
              <a:spcBef>
                <a:spcPts val="1200"/>
              </a:spcBef>
              <a:spcAft>
                <a:spcPts val="0"/>
              </a:spcAft>
              <a:buNone/>
            </a:pPr>
            <a:r>
              <a:rPr lang="en" sz="1700" dirty="0"/>
              <a:t>Chicago Police Department: Has to implement reform and reduce crime  </a:t>
            </a:r>
            <a:endParaRPr sz="1700" dirty="0"/>
          </a:p>
          <a:p>
            <a:pPr marL="0" lvl="0" indent="0" algn="l" rtl="0">
              <a:spcBef>
                <a:spcPts val="1200"/>
              </a:spcBef>
              <a:spcAft>
                <a:spcPts val="0"/>
              </a:spcAft>
              <a:buNone/>
            </a:pPr>
            <a:r>
              <a:rPr lang="en" sz="1700" dirty="0"/>
              <a:t>City Hall: the mayor and her staff who must make reform happen and respond to the violence, 50 aldermen who are responsible too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How we cover, continued … </a:t>
            </a:r>
            <a:endParaRPr/>
          </a:p>
        </p:txBody>
      </p:sp>
      <p:sp>
        <p:nvSpPr>
          <p:cNvPr id="100" name="Google Shape;100;p19"/>
          <p:cNvSpPr txBox="1">
            <a:spLocks noGrp="1"/>
          </p:cNvSpPr>
          <p:nvPr>
            <p:ph type="body" idx="1"/>
          </p:nvPr>
        </p:nvSpPr>
        <p:spPr>
          <a:xfrm>
            <a:off x="387900" y="1144125"/>
            <a:ext cx="10548000" cy="4161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dirty="0"/>
          </a:p>
          <a:p>
            <a:pPr marL="0" lvl="0" indent="0" algn="l" rtl="0">
              <a:spcBef>
                <a:spcPts val="1200"/>
              </a:spcBef>
              <a:spcAft>
                <a:spcPts val="0"/>
              </a:spcAft>
              <a:buNone/>
            </a:pPr>
            <a:r>
              <a:rPr lang="en" dirty="0"/>
              <a:t>Activists/Organizers who have a strong vision for public safety</a:t>
            </a:r>
            <a:endParaRPr dirty="0"/>
          </a:p>
          <a:p>
            <a:pPr marL="0" lvl="0" indent="0" algn="l" rtl="0">
              <a:spcBef>
                <a:spcPts val="1200"/>
              </a:spcBef>
              <a:spcAft>
                <a:spcPts val="0"/>
              </a:spcAft>
              <a:buNone/>
            </a:pPr>
            <a:r>
              <a:rPr lang="en" dirty="0"/>
              <a:t>Outreach/victim advocates responding to violence and involved in new infrastructure of violence</a:t>
            </a:r>
            <a:endParaRPr dirty="0"/>
          </a:p>
          <a:p>
            <a:pPr marL="0" lvl="0" indent="0" algn="l" rtl="0">
              <a:spcBef>
                <a:spcPts val="1200"/>
              </a:spcBef>
              <a:spcAft>
                <a:spcPts val="0"/>
              </a:spcAft>
              <a:buNone/>
            </a:pPr>
            <a:r>
              <a:rPr lang="en" dirty="0"/>
              <a:t>Community residents who are not involved in a group but have a voice</a:t>
            </a:r>
            <a:endParaRPr dirty="0"/>
          </a:p>
          <a:p>
            <a:pPr marL="0" lvl="0" indent="0" algn="l" rtl="0">
              <a:spcBef>
                <a:spcPts val="1200"/>
              </a:spcBef>
              <a:spcAft>
                <a:spcPts val="0"/>
              </a:spcAft>
              <a:buNone/>
            </a:pPr>
            <a:r>
              <a:rPr lang="en" dirty="0"/>
              <a:t>Police who are both officially responsible and those at the front lines of this</a:t>
            </a:r>
            <a:endParaRPr dirty="0"/>
          </a:p>
          <a:p>
            <a:pPr marL="0" lvl="0" indent="0" algn="l" rtl="0">
              <a:spcBef>
                <a:spcPts val="1200"/>
              </a:spcBef>
              <a:spcAft>
                <a:spcPts val="0"/>
              </a:spcAft>
              <a:buNone/>
            </a:pPr>
            <a:r>
              <a:rPr lang="en" dirty="0"/>
              <a:t>Experts like those you will meet this week</a:t>
            </a:r>
            <a:endParaRPr dirty="0"/>
          </a:p>
          <a:p>
            <a:pPr marL="0" lvl="0" indent="0" algn="l" rtl="0">
              <a:spcBef>
                <a:spcPts val="1200"/>
              </a:spcBef>
              <a:spcAft>
                <a:spcPts val="12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en"/>
              <a:t>Thoughts from our team</a:t>
            </a:r>
            <a:endParaRPr/>
          </a:p>
        </p:txBody>
      </p:sp>
      <p:sp>
        <p:nvSpPr>
          <p:cNvPr id="106" name="Google Shape;106;p20"/>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dirty="0"/>
              <a:t>Be wary of the agency in charge (police department). We have one reporter assigned to all reform updates. The court monitor issues reports and the department responds. Be skeptical if they say they have made progress</a:t>
            </a:r>
            <a:endParaRPr dirty="0"/>
          </a:p>
          <a:p>
            <a:pPr marL="0" lvl="0" indent="0" algn="l" rtl="0">
              <a:spcBef>
                <a:spcPts val="1200"/>
              </a:spcBef>
              <a:spcAft>
                <a:spcPts val="0"/>
              </a:spcAft>
              <a:buNone/>
            </a:pPr>
            <a:r>
              <a:rPr lang="en" dirty="0"/>
              <a:t>Non-police sources also have a very specific (and important) mission, stories/angles they want to see published</a:t>
            </a:r>
            <a:endParaRPr dirty="0"/>
          </a:p>
          <a:p>
            <a:pPr marL="0" lvl="0" indent="0" algn="l" rtl="0">
              <a:spcBef>
                <a:spcPts val="1200"/>
              </a:spcBef>
              <a:spcAft>
                <a:spcPts val="0"/>
              </a:spcAft>
              <a:buNone/>
            </a:pPr>
            <a:r>
              <a:rPr lang="en" dirty="0"/>
              <a:t>Rely on outside evaluators, the experts and longtime residents; in Chicago there is also an IG’s office issuing reports</a:t>
            </a:r>
            <a:endParaRPr dirty="0"/>
          </a:p>
          <a:p>
            <a:pPr marL="0" lvl="0" indent="0" algn="l" rtl="0">
              <a:spcBef>
                <a:spcPts val="1200"/>
              </a:spcBef>
              <a:spcAft>
                <a:spcPts val="0"/>
              </a:spcAft>
              <a:buNone/>
            </a:pPr>
            <a:r>
              <a:rPr lang="en" dirty="0"/>
              <a:t>Dig into monitor documents for hidden gems like an survey that showed how often people in Chicago have had police point a gun at them</a:t>
            </a:r>
            <a:endParaRPr dirty="0"/>
          </a:p>
          <a:p>
            <a:pPr marL="0" lvl="0" indent="0" algn="l" rtl="0">
              <a:spcBef>
                <a:spcPts val="1200"/>
              </a:spcBef>
              <a:spcAft>
                <a:spcPts val="120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358800" y="502825"/>
            <a:ext cx="8426400" cy="37524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endParaRPr/>
          </a:p>
          <a:p>
            <a:pPr marL="0" lvl="0" indent="0" algn="l" rtl="0">
              <a:spcBef>
                <a:spcPts val="1200"/>
              </a:spcBef>
              <a:spcAft>
                <a:spcPts val="0"/>
              </a:spcAft>
              <a:buNone/>
            </a:pPr>
            <a:r>
              <a:rPr lang="en" b="1"/>
              <a:t>Evaluate all breaking crime/police news</a:t>
            </a:r>
            <a:r>
              <a:rPr lang="en"/>
              <a:t> to see if advances the story. CPD have been in at least two fatal foot chases, which is a reform issue because department officials have to rewrite their policy.  </a:t>
            </a:r>
            <a:endParaRPr/>
          </a:p>
          <a:p>
            <a:pPr marL="0" lvl="0" indent="0" algn="l" rtl="0">
              <a:spcBef>
                <a:spcPts val="1200"/>
              </a:spcBef>
              <a:spcAft>
                <a:spcPts val="0"/>
              </a:spcAft>
              <a:buNone/>
            </a:pPr>
            <a:r>
              <a:rPr lang="en"/>
              <a:t>Chicago also had several police suicides a few years ago. Again, mental health and the health of officers is a reform topic. So the bigger question is about how the department is responding to mandate to care for its members.</a:t>
            </a:r>
            <a:endParaRPr/>
          </a:p>
          <a:p>
            <a:pPr marL="0" lvl="0" indent="0" algn="l" rtl="0">
              <a:spcBef>
                <a:spcPts val="1200"/>
              </a:spcBef>
              <a:spcAft>
                <a:spcPts val="0"/>
              </a:spcAft>
              <a:buNone/>
            </a:pPr>
            <a:r>
              <a:rPr lang="en" b="1"/>
              <a:t>Evaluate all policy decisions</a:t>
            </a:r>
            <a:r>
              <a:rPr lang="en"/>
              <a:t>. The Tribune evaluated a new citywide unit recently, which was criticized for its over-reliance on traffic stops. </a:t>
            </a:r>
            <a:endParaRPr/>
          </a:p>
          <a:p>
            <a:pPr marL="0" lvl="0" indent="0" algn="l" rtl="0">
              <a:spcBef>
                <a:spcPts val="1200"/>
              </a:spcBef>
              <a:spcAft>
                <a:spcPts val="0"/>
              </a:spcAft>
              <a:buNone/>
            </a:pPr>
            <a:r>
              <a:rPr lang="en" b="1"/>
              <a:t>FOIA</a:t>
            </a:r>
            <a:endParaRPr b="1"/>
          </a:p>
          <a:p>
            <a:pPr marL="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 dirty="0"/>
              <a:t>Where we have found stories on violence/reform</a:t>
            </a:r>
            <a:endParaRPr dirty="0"/>
          </a:p>
        </p:txBody>
      </p:sp>
      <p:sp>
        <p:nvSpPr>
          <p:cNvPr id="117" name="Google Shape;117;p22"/>
          <p:cNvSpPr txBox="1">
            <a:spLocks noGrp="1"/>
          </p:cNvSpPr>
          <p:nvPr>
            <p:ph type="body" idx="1"/>
          </p:nvPr>
        </p:nvSpPr>
        <p:spPr>
          <a:xfrm>
            <a:off x="483150" y="1512824"/>
            <a:ext cx="8368200" cy="30789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n-US" dirty="0">
                <a:hlinkClick r:id="rId3"/>
              </a:rPr>
              <a:t>Court monitor survey</a:t>
            </a:r>
            <a:endParaRPr lang="en-US" dirty="0"/>
          </a:p>
          <a:p>
            <a:pPr marL="0" lvl="0" indent="0" algn="l" rtl="0">
              <a:spcBef>
                <a:spcPts val="1200"/>
              </a:spcBef>
              <a:spcAft>
                <a:spcPts val="0"/>
              </a:spcAft>
              <a:buNone/>
            </a:pPr>
            <a:r>
              <a:rPr lang="en-US" dirty="0">
                <a:hlinkClick r:id="rId4"/>
              </a:rPr>
              <a:t>Citywide Units</a:t>
            </a:r>
            <a:endParaRPr lang="en-US" dirty="0"/>
          </a:p>
          <a:p>
            <a:pPr marL="0" lvl="0" indent="0" algn="l" rtl="0">
              <a:spcBef>
                <a:spcPts val="1200"/>
              </a:spcBef>
              <a:spcAft>
                <a:spcPts val="0"/>
              </a:spcAft>
              <a:buNone/>
            </a:pPr>
            <a:r>
              <a:rPr lang="en-US" sz="1703" dirty="0">
                <a:hlinkClick r:id="rId5"/>
              </a:rPr>
              <a:t>Clearance rates</a:t>
            </a:r>
            <a:endParaRPr lang="en-US" sz="1703" dirty="0"/>
          </a:p>
          <a:p>
            <a:pPr marL="0" lvl="0" indent="0" algn="l" rtl="0">
              <a:spcBef>
                <a:spcPts val="1200"/>
              </a:spcBef>
              <a:spcAft>
                <a:spcPts val="0"/>
              </a:spcAft>
              <a:buNone/>
            </a:pPr>
            <a:r>
              <a:rPr lang="en" sz="1200" b="1" i="1" dirty="0">
                <a:solidFill>
                  <a:srgbClr val="000000"/>
                </a:solidFill>
                <a:highlight>
                  <a:srgbClr val="FFFFFF"/>
                </a:highlight>
                <a:latin typeface="Arial"/>
                <a:ea typeface="Arial"/>
                <a:cs typeface="Arial"/>
                <a:sym typeface="Arial"/>
              </a:rPr>
              <a:t>The offenders are probably watching us now,” he thought.</a:t>
            </a:r>
            <a:r>
              <a:rPr lang="en" sz="1200" b="1" dirty="0">
                <a:solidFill>
                  <a:srgbClr val="000000"/>
                </a:solidFill>
                <a:highlight>
                  <a:srgbClr val="FFFFFF"/>
                </a:highlight>
                <a:latin typeface="Arial"/>
                <a:ea typeface="Arial"/>
                <a:cs typeface="Arial"/>
                <a:sym typeface="Arial"/>
              </a:rPr>
              <a:t> </a:t>
            </a:r>
            <a:endParaRPr sz="1200" b="1" dirty="0">
              <a:solidFill>
                <a:srgbClr val="000000"/>
              </a:solidFill>
              <a:highlight>
                <a:srgbClr val="FFFFFF"/>
              </a:highlight>
              <a:latin typeface="Arial"/>
              <a:ea typeface="Arial"/>
              <a:cs typeface="Arial"/>
              <a:sym typeface="Arial"/>
            </a:endParaRPr>
          </a:p>
          <a:p>
            <a:pPr marL="0" lvl="0" indent="0" rtl="0">
              <a:spcBef>
                <a:spcPts val="1200"/>
              </a:spcBef>
              <a:spcAft>
                <a:spcPts val="0"/>
              </a:spcAft>
              <a:buNone/>
            </a:pPr>
            <a:r>
              <a:rPr lang="en" sz="1200" b="1" i="1" dirty="0">
                <a:solidFill>
                  <a:srgbClr val="000000"/>
                </a:solidFill>
                <a:highlight>
                  <a:srgbClr val="FFFFFF"/>
                </a:highlight>
                <a:latin typeface="Arial"/>
                <a:ea typeface="Arial"/>
                <a:cs typeface="Arial"/>
                <a:sym typeface="Arial"/>
              </a:rPr>
              <a:t>As he considered his next move, the detective focused on shell casings scattered nearby.</a:t>
            </a:r>
            <a:r>
              <a:rPr lang="en" sz="1200" b="1" dirty="0">
                <a:solidFill>
                  <a:srgbClr val="000000"/>
                </a:solidFill>
                <a:highlight>
                  <a:srgbClr val="FFFFFF"/>
                </a:highlight>
                <a:latin typeface="Arial"/>
                <a:ea typeface="Arial"/>
                <a:cs typeface="Arial"/>
                <a:sym typeface="Arial"/>
              </a:rPr>
              <a:t> </a:t>
            </a:r>
            <a:endParaRPr sz="1200" b="1" dirty="0">
              <a:solidFill>
                <a:srgbClr val="000000"/>
              </a:solidFill>
              <a:highlight>
                <a:srgbClr val="FFFFFF"/>
              </a:highlight>
              <a:latin typeface="Arial"/>
              <a:ea typeface="Arial"/>
              <a:cs typeface="Arial"/>
              <a:sym typeface="Arial"/>
            </a:endParaRPr>
          </a:p>
          <a:p>
            <a:pPr marL="0" lvl="0" indent="0" rtl="0">
              <a:spcBef>
                <a:spcPts val="1200"/>
              </a:spcBef>
              <a:spcAft>
                <a:spcPts val="0"/>
              </a:spcAft>
              <a:buNone/>
            </a:pPr>
            <a:r>
              <a:rPr lang="en" sz="1200" b="1" i="1" dirty="0">
                <a:solidFill>
                  <a:srgbClr val="000000"/>
                </a:solidFill>
                <a:highlight>
                  <a:srgbClr val="FFFFFF"/>
                </a:highlight>
                <a:latin typeface="Arial"/>
                <a:ea typeface="Arial"/>
                <a:cs typeface="Arial"/>
                <a:sym typeface="Arial"/>
              </a:rPr>
              <a:t>“Pick them up,” he told himself. “And let’s move onto the next one.”</a:t>
            </a:r>
            <a:r>
              <a:rPr lang="en" sz="1200" b="1" dirty="0">
                <a:solidFill>
                  <a:srgbClr val="000000"/>
                </a:solidFill>
                <a:highlight>
                  <a:srgbClr val="FFFFFF"/>
                </a:highlight>
                <a:latin typeface="Arial"/>
                <a:ea typeface="Arial"/>
                <a:cs typeface="Arial"/>
                <a:sym typeface="Arial"/>
              </a:rPr>
              <a:t> </a:t>
            </a:r>
            <a:endParaRPr sz="1200" b="1" dirty="0">
              <a:solidFill>
                <a:srgbClr val="000000"/>
              </a:solidFill>
              <a:highlight>
                <a:srgbClr val="FFFFFF"/>
              </a:highlight>
              <a:latin typeface="Arial"/>
              <a:ea typeface="Arial"/>
              <a:cs typeface="Arial"/>
              <a:sym typeface="Arial"/>
            </a:endParaRPr>
          </a:p>
          <a:p>
            <a:pPr marL="0" lvl="0" indent="0" algn="l" rtl="0">
              <a:spcBef>
                <a:spcPts val="1200"/>
              </a:spcBef>
              <a:spcAft>
                <a:spcPts val="1200"/>
              </a:spcAft>
              <a:buNone/>
            </a:pPr>
            <a:endParaRPr dirty="0"/>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777</Words>
  <Application>Microsoft Office PowerPoint</Application>
  <PresentationFormat>On-screen Show (16:9)</PresentationFormat>
  <Paragraphs>63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Roboto Slab</vt:lpstr>
      <vt:lpstr>Roboto</vt:lpstr>
      <vt:lpstr>Marina</vt:lpstr>
      <vt:lpstr>Some numbers</vt:lpstr>
      <vt:lpstr>2019/2020</vt:lpstr>
      <vt:lpstr>Step back</vt:lpstr>
      <vt:lpstr>Where are we now in Chicago</vt:lpstr>
      <vt:lpstr>How we do this/where are the stories</vt:lpstr>
      <vt:lpstr>How we cover, continued … </vt:lpstr>
      <vt:lpstr>Thoughts from our team</vt:lpstr>
      <vt:lpstr>PowerPoint Presentation</vt:lpstr>
      <vt:lpstr>Where we have found stories on violence/reform</vt:lpstr>
      <vt:lpstr>More stories … </vt:lpstr>
      <vt:lpstr>Not so obvious stories I’ve loved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on Criminal Justice post George Floyd</dc:title>
  <cp:lastModifiedBy>Anne Sweeney</cp:lastModifiedBy>
  <cp:revision>2</cp:revision>
  <dcterms:modified xsi:type="dcterms:W3CDTF">2021-11-15T15:22:08Z</dcterms:modified>
</cp:coreProperties>
</file>