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37"/>
  </p:notesMasterIdLst>
  <p:sldIdLst>
    <p:sldId id="256" r:id="rId2"/>
    <p:sldId id="258" r:id="rId3"/>
    <p:sldId id="260" r:id="rId4"/>
    <p:sldId id="262" r:id="rId5"/>
    <p:sldId id="261" r:id="rId6"/>
    <p:sldId id="263" r:id="rId7"/>
    <p:sldId id="264" r:id="rId8"/>
    <p:sldId id="265" r:id="rId9"/>
    <p:sldId id="266" r:id="rId10"/>
    <p:sldId id="268" r:id="rId11"/>
    <p:sldId id="267" r:id="rId12"/>
    <p:sldId id="269" r:id="rId13"/>
    <p:sldId id="270" r:id="rId14"/>
    <p:sldId id="271" r:id="rId15"/>
    <p:sldId id="272" r:id="rId16"/>
    <p:sldId id="274" r:id="rId17"/>
    <p:sldId id="273" r:id="rId18"/>
    <p:sldId id="310" r:id="rId19"/>
    <p:sldId id="314" r:id="rId20"/>
    <p:sldId id="311" r:id="rId21"/>
    <p:sldId id="312" r:id="rId22"/>
    <p:sldId id="313" r:id="rId23"/>
    <p:sldId id="315" r:id="rId24"/>
    <p:sldId id="317" r:id="rId25"/>
    <p:sldId id="318" r:id="rId26"/>
    <p:sldId id="316" r:id="rId27"/>
    <p:sldId id="319" r:id="rId28"/>
    <p:sldId id="320" r:id="rId29"/>
    <p:sldId id="321" r:id="rId30"/>
    <p:sldId id="322" r:id="rId31"/>
    <p:sldId id="324" r:id="rId32"/>
    <p:sldId id="323" r:id="rId33"/>
    <p:sldId id="326" r:id="rId34"/>
    <p:sldId id="327" r:id="rId35"/>
    <p:sldId id="41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81"/>
    <p:restoredTop sz="76698"/>
  </p:normalViewPr>
  <p:slideViewPr>
    <p:cSldViewPr snapToGrid="0" snapToObjects="1">
      <p:cViewPr varScale="1">
        <p:scale>
          <a:sx n="125" d="100"/>
          <a:sy n="125" d="100"/>
        </p:scale>
        <p:origin x="192" y="1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Users\davidpyrooz\Dropbox\PUBLICATIONS\Gang%20legislation\State%20Coding\zState%20Gang%20Coding.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davidpyrooz/Dropbox/Travel_conferences/2021%20NPF/vic_display.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474737532808395E-2"/>
          <c:y val="1.654847808203079E-2"/>
          <c:w val="0.83254910323709541"/>
          <c:h val="0.87686064692929855"/>
        </c:manualLayout>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20"/>
              <c:layout>
                <c:manualLayout>
                  <c:x val="-3.551498250218723E-2"/>
                  <c:y val="-2.7112725335803962E-2"/>
                </c:manualLayout>
              </c:layout>
              <c:tx>
                <c:rich>
                  <a:bodyPr/>
                  <a:lstStyle/>
                  <a:p>
                    <a:r>
                      <a:rPr lang="en-US"/>
                      <a:t>AZ,</a:t>
                    </a:r>
                  </a:p>
                  <a:p>
                    <a:r>
                      <a:rPr lang="en-US"/>
                      <a:t>ND</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72B-7A43-A442-789D623DD47E}"/>
                </c:ext>
              </c:extLst>
            </c:dLbl>
            <c:dLbl>
              <c:idx val="23"/>
              <c:layout>
                <c:manualLayout>
                  <c:x val="-3.8376202974628175E-2"/>
                  <c:y val="-4.3379040219519757E-2"/>
                </c:manualLayout>
              </c:layout>
              <c:tx>
                <c:rich>
                  <a:bodyPr/>
                  <a:lstStyle/>
                  <a:p>
                    <a:r>
                      <a:rPr lang="en-US"/>
                      <a:t>AK,</a:t>
                    </a:r>
                  </a:p>
                  <a:p>
                    <a:r>
                      <a:rPr lang="en-US"/>
                      <a:t>MA,</a:t>
                    </a:r>
                  </a:p>
                  <a:p>
                    <a:r>
                      <a:rPr lang="en-US"/>
                      <a:t>MS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72B-7A43-A442-789D623DD47E}"/>
                </c:ext>
              </c:extLst>
            </c:dLbl>
            <c:dLbl>
              <c:idx val="28"/>
              <c:layout>
                <c:manualLayout>
                  <c:x val="-3.980686789151356E-2"/>
                  <c:y val="-8.0575220955178231E-2"/>
                </c:manualLayout>
              </c:layout>
              <c:tx>
                <c:rich>
                  <a:bodyPr/>
                  <a:lstStyle/>
                  <a:p>
                    <a:r>
                      <a:rPr lang="en-US"/>
                      <a:t>CO,</a:t>
                    </a:r>
                  </a:p>
                  <a:p>
                    <a:r>
                      <a:rPr lang="en-US"/>
                      <a:t>MT,</a:t>
                    </a:r>
                  </a:p>
                  <a:p>
                    <a:r>
                      <a:rPr lang="en-US"/>
                      <a:t>TN,</a:t>
                    </a:r>
                  </a:p>
                  <a:p>
                    <a:r>
                      <a:rPr lang="en-US"/>
                      <a:t>WA,</a:t>
                    </a:r>
                  </a:p>
                  <a:p>
                    <a:r>
                      <a:rPr lang="en-US"/>
                      <a:t>RI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72B-7A43-A442-789D623DD47E}"/>
                </c:ext>
              </c:extLst>
            </c:dLbl>
            <c:dLbl>
              <c:idx val="31"/>
              <c:layout>
                <c:manualLayout>
                  <c:x val="-2.7139982502187278E-2"/>
                  <c:y val="-5.4600043683656389E-2"/>
                </c:manualLayout>
              </c:layout>
              <c:tx>
                <c:rich>
                  <a:bodyPr/>
                  <a:lstStyle/>
                  <a:p>
                    <a:r>
                      <a:rPr lang="en-US"/>
                      <a:t>AL,</a:t>
                    </a:r>
                  </a:p>
                  <a:p>
                    <a:r>
                      <a:rPr lang="en-US"/>
                      <a:t>KY,</a:t>
                    </a:r>
                  </a:p>
                  <a:p>
                    <a:r>
                      <a:rPr lang="en-US"/>
                      <a:t>OH</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72B-7A43-A442-789D623DD47E}"/>
                </c:ext>
              </c:extLst>
            </c:dLbl>
            <c:dLbl>
              <c:idx val="32"/>
              <c:layout>
                <c:manualLayout>
                  <c:x val="-2.2931539807524059E-2"/>
                  <c:y val="-2.4463036195191294E-2"/>
                </c:manualLayout>
              </c:layout>
              <c:tx>
                <c:rich>
                  <a:bodyPr/>
                  <a:lstStyle/>
                  <a:p>
                    <a:r>
                      <a:rPr lang="en-US"/>
                      <a:t>NH</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72B-7A43-A442-789D623DD47E}"/>
                </c:ext>
              </c:extLst>
            </c:dLbl>
            <c:dLbl>
              <c:idx val="33"/>
              <c:layout>
                <c:manualLayout>
                  <c:x val="-2.4403871391076117E-2"/>
                  <c:y val="-2.2950895118860663E-2"/>
                </c:manualLayout>
              </c:layout>
              <c:tx>
                <c:rich>
                  <a:bodyPr/>
                  <a:lstStyle/>
                  <a:p>
                    <a:r>
                      <a:rPr lang="en-US"/>
                      <a:t>VA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72B-7A43-A442-789D623DD47E}"/>
                </c:ext>
              </c:extLst>
            </c:dLbl>
            <c:dLbl>
              <c:idx val="34"/>
              <c:layout>
                <c:manualLayout>
                  <c:x val="-2.575107296137339E-2"/>
                  <c:y val="-2.1311475409836095E-2"/>
                </c:manualLayout>
              </c:layout>
              <c:tx>
                <c:rich>
                  <a:bodyPr/>
                  <a:lstStyle/>
                  <a:p>
                    <a:r>
                      <a:rPr lang="en-US"/>
                      <a:t>NY</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772B-7A43-A442-789D623DD47E}"/>
                </c:ext>
              </c:extLst>
            </c:dLbl>
            <c:dLbl>
              <c:idx val="35"/>
              <c:layout>
                <c:manualLayout>
                  <c:x val="-2.5751072961373495E-2"/>
                  <c:y val="-2.2950819672131209E-2"/>
                </c:manualLayout>
              </c:layout>
              <c:tx>
                <c:rich>
                  <a:bodyPr/>
                  <a:lstStyle/>
                  <a:p>
                    <a:r>
                      <a:rPr lang="en-US"/>
                      <a:t>MD</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772B-7A43-A442-789D623DD47E}"/>
                </c:ext>
              </c:extLst>
            </c:dLbl>
            <c:dLbl>
              <c:idx val="38"/>
              <c:layout>
                <c:manualLayout>
                  <c:x val="-3.1264873140857394E-2"/>
                  <c:y val="-4.4891181295850416E-2"/>
                </c:manualLayout>
              </c:layout>
              <c:tx>
                <c:rich>
                  <a:bodyPr/>
                  <a:lstStyle/>
                  <a:p>
                    <a:r>
                      <a:rPr lang="en-US"/>
                      <a:t>DE,</a:t>
                    </a:r>
                  </a:p>
                  <a:p>
                    <a:r>
                      <a:rPr lang="en-US"/>
                      <a:t>ID,</a:t>
                    </a:r>
                  </a:p>
                  <a:p>
                    <a:r>
                      <a:rPr lang="en-US"/>
                      <a:t>KS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772B-7A43-A442-789D623DD47E}"/>
                </c:ext>
              </c:extLst>
            </c:dLbl>
            <c:dLbl>
              <c:idx val="39"/>
              <c:layout>
                <c:manualLayout>
                  <c:x val="-2.5709317585301837E-2"/>
                  <c:y val="-2.7614446087087383E-2"/>
                </c:manualLayout>
              </c:layout>
              <c:tx>
                <c:rich>
                  <a:bodyPr/>
                  <a:lstStyle/>
                  <a:p>
                    <a:r>
                      <a:rPr lang="en-US"/>
                      <a:t>SC</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772B-7A43-A442-789D623DD47E}"/>
                </c:ext>
              </c:extLst>
            </c:dLbl>
            <c:dLbl>
              <c:idx val="41"/>
              <c:layout>
                <c:manualLayout>
                  <c:x val="-2.8487095363079716E-2"/>
                  <c:y val="-3.5938483754621595E-2"/>
                </c:manualLayout>
              </c:layout>
              <c:tx>
                <c:rich>
                  <a:bodyPr/>
                  <a:lstStyle/>
                  <a:p>
                    <a:r>
                      <a:rPr lang="en-US"/>
                      <a:t>NJ,</a:t>
                    </a:r>
                  </a:p>
                  <a:p>
                    <a:r>
                      <a:rPr lang="en-US"/>
                      <a:t>UT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772B-7A43-A442-789D623DD47E}"/>
                </c:ext>
              </c:extLst>
            </c:dLbl>
            <c:dLbl>
              <c:idx val="43"/>
              <c:layout>
                <c:manualLayout>
                  <c:x val="-3.1139763779527662E-2"/>
                  <c:y val="-3.833391741676434E-2"/>
                </c:manualLayout>
              </c:layout>
              <c:tx>
                <c:rich>
                  <a:bodyPr/>
                  <a:lstStyle/>
                  <a:p>
                    <a:r>
                      <a:rPr lang="en-US"/>
                      <a:t>MI,</a:t>
                    </a:r>
                  </a:p>
                  <a:p>
                    <a:r>
                      <a:rPr lang="en-US"/>
                      <a:t>NE</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772B-7A43-A442-789D623DD47E}"/>
                </c:ext>
              </c:extLst>
            </c:dLbl>
            <c:dLbl>
              <c:idx val="44"/>
              <c:layout>
                <c:manualLayout>
                  <c:x val="-2.5625874890638771E-2"/>
                  <c:y val="-2.5975177271521852E-2"/>
                </c:manualLayout>
              </c:layout>
              <c:tx>
                <c:rich>
                  <a:bodyPr/>
                  <a:lstStyle/>
                  <a:p>
                    <a:r>
                      <a:rPr lang="en-US"/>
                      <a:t>WY</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772B-7A43-A442-789D623DD47E}"/>
                </c:ext>
              </c:extLst>
            </c:dLbl>
            <c:dLbl>
              <c:idx val="45"/>
              <c:layout>
                <c:manualLayout>
                  <c:x val="-2.2764654418197725E-2"/>
                  <c:y val="-2.7614446087087404E-2"/>
                </c:manualLayout>
              </c:layout>
              <c:tx>
                <c:rich>
                  <a:bodyPr/>
                  <a:lstStyle/>
                  <a:p>
                    <a:r>
                      <a:rPr lang="en-US"/>
                      <a:t>PA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772B-7A43-A442-789D623DD47E}"/>
                </c:ext>
              </c:extLst>
            </c:dLbl>
            <c:spPr>
              <a:solidFill>
                <a:schemeClr val="bg1"/>
              </a:solidFill>
              <a:ln>
                <a:noFill/>
              </a:ln>
              <a:effectLst/>
            </c:spPr>
            <c:txPr>
              <a:bodyPr rot="0" spcFirstLastPara="1" vertOverflow="ellipsis" vert="horz" wrap="square" lIns="0" tIns="0" rIns="0" bIns="0" anchor="ctr" anchorCtr="1">
                <a:spAutoFit/>
              </a:bodyPr>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xVal>
            <c:numRef>
              <c:f>'Figure 13.1'!$D$1:$D$46</c:f>
              <c:numCache>
                <c:formatCode>General</c:formatCode>
                <c:ptCount val="46"/>
                <c:pt idx="0">
                  <c:v>1988</c:v>
                </c:pt>
                <c:pt idx="1">
                  <c:v>1990</c:v>
                </c:pt>
                <c:pt idx="2">
                  <c:v>1990</c:v>
                </c:pt>
                <c:pt idx="3">
                  <c:v>1990</c:v>
                </c:pt>
                <c:pt idx="4">
                  <c:v>1991</c:v>
                </c:pt>
                <c:pt idx="5">
                  <c:v>1991</c:v>
                </c:pt>
                <c:pt idx="6">
                  <c:v>1991</c:v>
                </c:pt>
                <c:pt idx="7">
                  <c:v>1991</c:v>
                </c:pt>
                <c:pt idx="8">
                  <c:v>1992</c:v>
                </c:pt>
                <c:pt idx="9">
                  <c:v>1992</c:v>
                </c:pt>
                <c:pt idx="10">
                  <c:v>1992</c:v>
                </c:pt>
                <c:pt idx="11">
                  <c:v>1993</c:v>
                </c:pt>
                <c:pt idx="12">
                  <c:v>1993</c:v>
                </c:pt>
                <c:pt idx="13">
                  <c:v>1993</c:v>
                </c:pt>
                <c:pt idx="14">
                  <c:v>1993</c:v>
                </c:pt>
                <c:pt idx="15">
                  <c:v>1993</c:v>
                </c:pt>
                <c:pt idx="16">
                  <c:v>1993</c:v>
                </c:pt>
                <c:pt idx="17">
                  <c:v>1993</c:v>
                </c:pt>
                <c:pt idx="18">
                  <c:v>1994</c:v>
                </c:pt>
                <c:pt idx="19">
                  <c:v>1995</c:v>
                </c:pt>
                <c:pt idx="20">
                  <c:v>1995</c:v>
                </c:pt>
                <c:pt idx="21">
                  <c:v>1996</c:v>
                </c:pt>
                <c:pt idx="22">
                  <c:v>1996</c:v>
                </c:pt>
                <c:pt idx="23">
                  <c:v>1996</c:v>
                </c:pt>
                <c:pt idx="24">
                  <c:v>1997</c:v>
                </c:pt>
                <c:pt idx="25">
                  <c:v>1997</c:v>
                </c:pt>
                <c:pt idx="26">
                  <c:v>1997</c:v>
                </c:pt>
                <c:pt idx="27">
                  <c:v>1997</c:v>
                </c:pt>
                <c:pt idx="28">
                  <c:v>1997</c:v>
                </c:pt>
                <c:pt idx="29">
                  <c:v>1998</c:v>
                </c:pt>
                <c:pt idx="30">
                  <c:v>1998</c:v>
                </c:pt>
                <c:pt idx="31">
                  <c:v>1998</c:v>
                </c:pt>
                <c:pt idx="32">
                  <c:v>1999</c:v>
                </c:pt>
                <c:pt idx="33">
                  <c:v>2000</c:v>
                </c:pt>
                <c:pt idx="34">
                  <c:v>2003</c:v>
                </c:pt>
                <c:pt idx="35">
                  <c:v>2005</c:v>
                </c:pt>
                <c:pt idx="36">
                  <c:v>2006</c:v>
                </c:pt>
                <c:pt idx="37">
                  <c:v>2006</c:v>
                </c:pt>
                <c:pt idx="38">
                  <c:v>2006</c:v>
                </c:pt>
                <c:pt idx="39">
                  <c:v>2007</c:v>
                </c:pt>
                <c:pt idx="40">
                  <c:v>2008</c:v>
                </c:pt>
                <c:pt idx="41">
                  <c:v>2008</c:v>
                </c:pt>
                <c:pt idx="42">
                  <c:v>2009</c:v>
                </c:pt>
                <c:pt idx="43">
                  <c:v>2009</c:v>
                </c:pt>
                <c:pt idx="44">
                  <c:v>2010</c:v>
                </c:pt>
                <c:pt idx="45">
                  <c:v>2012</c:v>
                </c:pt>
              </c:numCache>
            </c:numRef>
          </c:xVal>
          <c:yVal>
            <c:numRef>
              <c:f>'Figure 13.1'!$E$1:$E$46</c:f>
              <c:numCache>
                <c:formatCode>General</c:formatCode>
                <c:ptCount val="4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numCache>
            </c:numRef>
          </c:yVal>
          <c:smooth val="0"/>
          <c:extLst>
            <c:ext xmlns:c16="http://schemas.microsoft.com/office/drawing/2014/chart" uri="{C3380CC4-5D6E-409C-BE32-E72D297353CC}">
              <c16:uniqueId val="{0000000E-772B-7A43-A442-789D623DD47E}"/>
            </c:ext>
          </c:extLst>
        </c:ser>
        <c:dLbls>
          <c:showLegendKey val="0"/>
          <c:showVal val="0"/>
          <c:showCatName val="0"/>
          <c:showSerName val="0"/>
          <c:showPercent val="0"/>
          <c:showBubbleSize val="0"/>
        </c:dLbls>
        <c:axId val="1640062671"/>
        <c:axId val="1640064303"/>
      </c:scatterChart>
      <c:scatterChart>
        <c:scatterStyle val="lineMarker"/>
        <c:varyColors val="0"/>
        <c:ser>
          <c:idx val="1"/>
          <c:order val="1"/>
          <c:spPr>
            <a:ln w="19050" cap="rnd">
              <a:noFill/>
              <a:round/>
            </a:ln>
            <a:effectLst/>
          </c:spPr>
          <c:marker>
            <c:symbol val="none"/>
          </c:marker>
          <c:dLbls>
            <c:dLbl>
              <c:idx val="0"/>
              <c:layout>
                <c:manualLayout>
                  <c:x val="-2.4265260833812082E-2"/>
                  <c:y val="-1.9278430360139528E-2"/>
                </c:manualLayout>
              </c:layout>
              <c:tx>
                <c:rich>
                  <a:bodyPr/>
                  <a:lstStyle/>
                  <a:p>
                    <a:r>
                      <a:rPr lang="en-US"/>
                      <a:t>CA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772B-7A43-A442-789D623DD47E}"/>
                </c:ext>
              </c:extLst>
            </c:dLbl>
            <c:dLbl>
              <c:idx val="3"/>
              <c:layout>
                <c:manualLayout>
                  <c:x val="-3.7413276465441819E-2"/>
                  <c:y val="-4.0885714425829639E-2"/>
                </c:manualLayout>
              </c:layout>
              <c:tx>
                <c:rich>
                  <a:bodyPr/>
                  <a:lstStyle/>
                  <a:p>
                    <a:r>
                      <a:rPr lang="en-US"/>
                      <a:t>FL,</a:t>
                    </a:r>
                  </a:p>
                  <a:p>
                    <a:r>
                      <a:rPr lang="en-US"/>
                      <a:t>IA,</a:t>
                    </a:r>
                  </a:p>
                  <a:p>
                    <a:r>
                      <a:rPr lang="en-US"/>
                      <a:t>LA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772B-7A43-A442-789D623DD47E}"/>
                </c:ext>
              </c:extLst>
            </c:dLbl>
            <c:dLbl>
              <c:idx val="7"/>
              <c:layout>
                <c:manualLayout>
                  <c:x val="-4.115398075240595E-2"/>
                  <c:y val="-5.0819596684418114E-2"/>
                </c:manualLayout>
              </c:layout>
              <c:tx>
                <c:rich>
                  <a:bodyPr/>
                  <a:lstStyle/>
                  <a:p>
                    <a:r>
                      <a:rPr lang="en-US" dirty="0"/>
                      <a:t>IN,</a:t>
                    </a:r>
                  </a:p>
                  <a:p>
                    <a:r>
                      <a:rPr lang="en-US" dirty="0"/>
                      <a:t>MN,</a:t>
                    </a:r>
                  </a:p>
                  <a:p>
                    <a:r>
                      <a:rPr lang="en-US" dirty="0"/>
                      <a:t>NV,</a:t>
                    </a:r>
                  </a:p>
                  <a:p>
                    <a:r>
                      <a:rPr lang="en-US" dirty="0"/>
                      <a:t>TX</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772B-7A43-A442-789D623DD47E}"/>
                </c:ext>
              </c:extLst>
            </c:dLbl>
            <c:dLbl>
              <c:idx val="10"/>
              <c:layout>
                <c:manualLayout>
                  <c:x val="-3.5431539807524108E-2"/>
                  <c:y val="-6.4181778332227407E-2"/>
                </c:manualLayout>
              </c:layout>
              <c:tx>
                <c:rich>
                  <a:bodyPr/>
                  <a:lstStyle/>
                  <a:p>
                    <a:r>
                      <a:rPr lang="en-US"/>
                      <a:t>GA,</a:t>
                    </a:r>
                  </a:p>
                  <a:p>
                    <a:r>
                      <a:rPr lang="en-US"/>
                      <a:t>OK,</a:t>
                    </a:r>
                  </a:p>
                  <a:p>
                    <a:r>
                      <a:rPr lang="en-US"/>
                      <a:t>SD</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772B-7A43-A442-789D623DD47E}"/>
                </c:ext>
              </c:extLst>
            </c:dLbl>
            <c:dLbl>
              <c:idx val="17"/>
              <c:layout>
                <c:manualLayout>
                  <c:x val="-4.6751312335958008E-2"/>
                  <c:y val="-8.3606481930319665E-2"/>
                </c:manualLayout>
              </c:layout>
              <c:tx>
                <c:rich>
                  <a:bodyPr/>
                  <a:lstStyle/>
                  <a:p>
                    <a:r>
                      <a:rPr lang="en-US"/>
                      <a:t>AR,</a:t>
                    </a:r>
                  </a:p>
                  <a:p>
                    <a:r>
                      <a:rPr lang="en-US"/>
                      <a:t>CT,</a:t>
                    </a:r>
                  </a:p>
                  <a:p>
                    <a:r>
                      <a:rPr lang="en-US"/>
                      <a:t>IL,</a:t>
                    </a:r>
                  </a:p>
                  <a:p>
                    <a:r>
                      <a:rPr lang="en-US"/>
                      <a:t>MO,</a:t>
                    </a:r>
                  </a:p>
                  <a:p>
                    <a:r>
                      <a:rPr lang="en-US"/>
                      <a:t>NC,</a:t>
                    </a:r>
                  </a:p>
                  <a:p>
                    <a:r>
                      <a:rPr lang="en-US"/>
                      <a:t>OR,</a:t>
                    </a:r>
                  </a:p>
                  <a:p>
                    <a:r>
                      <a:rPr lang="en-US"/>
                      <a:t>WI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772B-7A43-A442-789D623DD47E}"/>
                </c:ext>
              </c:extLst>
            </c:dLbl>
            <c:dLbl>
              <c:idx val="18"/>
              <c:layout>
                <c:manualLayout>
                  <c:x val="-3.0042918454935674E-2"/>
                  <c:y val="-2.7868852459016394E-2"/>
                </c:manualLayout>
              </c:layout>
              <c:tx>
                <c:rich>
                  <a:bodyPr/>
                  <a:lstStyle/>
                  <a:p>
                    <a:r>
                      <a:rPr lang="en-US"/>
                      <a:t>USA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772B-7A43-A442-789D623DD47E}"/>
                </c:ext>
              </c:extLst>
            </c:dLbl>
            <c:spPr>
              <a:solidFill>
                <a:schemeClr val="bg1"/>
              </a:solidFill>
              <a:ln>
                <a:noFill/>
              </a:ln>
              <a:effectLst/>
            </c:spPr>
            <c:txPr>
              <a:bodyPr rot="0" spcFirstLastPara="1" vertOverflow="ellipsis" vert="horz" wrap="square" lIns="0" tIns="0" rIns="0" bIns="0"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xVal>
            <c:numRef>
              <c:f>'Figure 13.1'!$D$1:$D$46</c:f>
              <c:numCache>
                <c:formatCode>General</c:formatCode>
                <c:ptCount val="46"/>
                <c:pt idx="0">
                  <c:v>1988</c:v>
                </c:pt>
                <c:pt idx="1">
                  <c:v>1990</c:v>
                </c:pt>
                <c:pt idx="2">
                  <c:v>1990</c:v>
                </c:pt>
                <c:pt idx="3">
                  <c:v>1990</c:v>
                </c:pt>
                <c:pt idx="4">
                  <c:v>1991</c:v>
                </c:pt>
                <c:pt idx="5">
                  <c:v>1991</c:v>
                </c:pt>
                <c:pt idx="6">
                  <c:v>1991</c:v>
                </c:pt>
                <c:pt idx="7">
                  <c:v>1991</c:v>
                </c:pt>
                <c:pt idx="8">
                  <c:v>1992</c:v>
                </c:pt>
                <c:pt idx="9">
                  <c:v>1992</c:v>
                </c:pt>
                <c:pt idx="10">
                  <c:v>1992</c:v>
                </c:pt>
                <c:pt idx="11">
                  <c:v>1993</c:v>
                </c:pt>
                <c:pt idx="12">
                  <c:v>1993</c:v>
                </c:pt>
                <c:pt idx="13">
                  <c:v>1993</c:v>
                </c:pt>
                <c:pt idx="14">
                  <c:v>1993</c:v>
                </c:pt>
                <c:pt idx="15">
                  <c:v>1993</c:v>
                </c:pt>
                <c:pt idx="16">
                  <c:v>1993</c:v>
                </c:pt>
                <c:pt idx="17">
                  <c:v>1993</c:v>
                </c:pt>
                <c:pt idx="18">
                  <c:v>1994</c:v>
                </c:pt>
                <c:pt idx="19">
                  <c:v>1995</c:v>
                </c:pt>
                <c:pt idx="20">
                  <c:v>1995</c:v>
                </c:pt>
                <c:pt idx="21">
                  <c:v>1996</c:v>
                </c:pt>
                <c:pt idx="22">
                  <c:v>1996</c:v>
                </c:pt>
                <c:pt idx="23">
                  <c:v>1996</c:v>
                </c:pt>
                <c:pt idx="24">
                  <c:v>1997</c:v>
                </c:pt>
                <c:pt idx="25">
                  <c:v>1997</c:v>
                </c:pt>
                <c:pt idx="26">
                  <c:v>1997</c:v>
                </c:pt>
                <c:pt idx="27">
                  <c:v>1997</c:v>
                </c:pt>
                <c:pt idx="28">
                  <c:v>1997</c:v>
                </c:pt>
                <c:pt idx="29">
                  <c:v>1998</c:v>
                </c:pt>
                <c:pt idx="30">
                  <c:v>1998</c:v>
                </c:pt>
                <c:pt idx="31">
                  <c:v>1998</c:v>
                </c:pt>
                <c:pt idx="32">
                  <c:v>1999</c:v>
                </c:pt>
                <c:pt idx="33">
                  <c:v>2000</c:v>
                </c:pt>
                <c:pt idx="34">
                  <c:v>2003</c:v>
                </c:pt>
                <c:pt idx="35">
                  <c:v>2005</c:v>
                </c:pt>
                <c:pt idx="36">
                  <c:v>2006</c:v>
                </c:pt>
                <c:pt idx="37">
                  <c:v>2006</c:v>
                </c:pt>
                <c:pt idx="38">
                  <c:v>2006</c:v>
                </c:pt>
                <c:pt idx="39">
                  <c:v>2007</c:v>
                </c:pt>
                <c:pt idx="40">
                  <c:v>2008</c:v>
                </c:pt>
                <c:pt idx="41">
                  <c:v>2008</c:v>
                </c:pt>
                <c:pt idx="42">
                  <c:v>2009</c:v>
                </c:pt>
                <c:pt idx="43">
                  <c:v>2009</c:v>
                </c:pt>
                <c:pt idx="44">
                  <c:v>2010</c:v>
                </c:pt>
                <c:pt idx="45">
                  <c:v>2012</c:v>
                </c:pt>
              </c:numCache>
            </c:numRef>
          </c:xVal>
          <c:yVal>
            <c:numRef>
              <c:f>'Figure 13.1'!$F$1:$F$46</c:f>
              <c:numCache>
                <c:formatCode>General</c:formatCode>
                <c:ptCount val="46"/>
                <c:pt idx="0">
                  <c:v>1.9607843137254902E-2</c:v>
                </c:pt>
                <c:pt idx="1">
                  <c:v>3.9215686274509803E-2</c:v>
                </c:pt>
                <c:pt idx="2">
                  <c:v>5.8823529411764705E-2</c:v>
                </c:pt>
                <c:pt idx="3">
                  <c:v>7.8431372549019607E-2</c:v>
                </c:pt>
                <c:pt idx="4">
                  <c:v>9.8039215686274508E-2</c:v>
                </c:pt>
                <c:pt idx="5">
                  <c:v>0.11764705882352941</c:v>
                </c:pt>
                <c:pt idx="6">
                  <c:v>0.13725490196078433</c:v>
                </c:pt>
                <c:pt idx="7">
                  <c:v>0.15686274509803921</c:v>
                </c:pt>
                <c:pt idx="8">
                  <c:v>0.17647058823529413</c:v>
                </c:pt>
                <c:pt idx="9">
                  <c:v>0.19607843137254902</c:v>
                </c:pt>
                <c:pt idx="10">
                  <c:v>0.21568627450980393</c:v>
                </c:pt>
                <c:pt idx="11">
                  <c:v>0.23529411764705882</c:v>
                </c:pt>
                <c:pt idx="12">
                  <c:v>0.25490196078431371</c:v>
                </c:pt>
                <c:pt idx="13">
                  <c:v>0.27450980392156865</c:v>
                </c:pt>
                <c:pt idx="14">
                  <c:v>0.29411764705882354</c:v>
                </c:pt>
                <c:pt idx="15">
                  <c:v>0.31372549019607843</c:v>
                </c:pt>
                <c:pt idx="16">
                  <c:v>0.33333333333333331</c:v>
                </c:pt>
                <c:pt idx="17">
                  <c:v>0.35294117647058826</c:v>
                </c:pt>
                <c:pt idx="18">
                  <c:v>0.37254901960784315</c:v>
                </c:pt>
                <c:pt idx="19">
                  <c:v>0.39215686274509803</c:v>
                </c:pt>
                <c:pt idx="20">
                  <c:v>0.41176470588235292</c:v>
                </c:pt>
                <c:pt idx="21">
                  <c:v>0.43137254901960786</c:v>
                </c:pt>
                <c:pt idx="22">
                  <c:v>0.45098039215686275</c:v>
                </c:pt>
                <c:pt idx="23">
                  <c:v>0.47058823529411764</c:v>
                </c:pt>
                <c:pt idx="24">
                  <c:v>0.49019607843137253</c:v>
                </c:pt>
                <c:pt idx="25">
                  <c:v>0.50980392156862742</c:v>
                </c:pt>
                <c:pt idx="26">
                  <c:v>0.52941176470588236</c:v>
                </c:pt>
                <c:pt idx="27">
                  <c:v>0.5490196078431373</c:v>
                </c:pt>
                <c:pt idx="28">
                  <c:v>0.56862745098039214</c:v>
                </c:pt>
                <c:pt idx="29">
                  <c:v>0.58823529411764708</c:v>
                </c:pt>
                <c:pt idx="30">
                  <c:v>0.60784313725490191</c:v>
                </c:pt>
                <c:pt idx="31">
                  <c:v>0.62745098039215685</c:v>
                </c:pt>
                <c:pt idx="32">
                  <c:v>0.6470588235294118</c:v>
                </c:pt>
                <c:pt idx="33">
                  <c:v>0.66666666666666663</c:v>
                </c:pt>
                <c:pt idx="34">
                  <c:v>0.68627450980392157</c:v>
                </c:pt>
                <c:pt idx="35">
                  <c:v>0.70588235294117652</c:v>
                </c:pt>
                <c:pt idx="36">
                  <c:v>0.72549019607843135</c:v>
                </c:pt>
                <c:pt idx="37">
                  <c:v>0.74509803921568629</c:v>
                </c:pt>
                <c:pt idx="38">
                  <c:v>0.76470588235294112</c:v>
                </c:pt>
                <c:pt idx="39">
                  <c:v>0.78431372549019607</c:v>
                </c:pt>
                <c:pt idx="40">
                  <c:v>0.80392156862745101</c:v>
                </c:pt>
                <c:pt idx="41">
                  <c:v>0.82352941176470584</c:v>
                </c:pt>
                <c:pt idx="42">
                  <c:v>0.84313725490196079</c:v>
                </c:pt>
                <c:pt idx="43">
                  <c:v>0.86274509803921573</c:v>
                </c:pt>
                <c:pt idx="44">
                  <c:v>0.88235294117647056</c:v>
                </c:pt>
                <c:pt idx="45">
                  <c:v>0.90196078431372551</c:v>
                </c:pt>
              </c:numCache>
            </c:numRef>
          </c:yVal>
          <c:smooth val="0"/>
          <c:extLst>
            <c:ext xmlns:c16="http://schemas.microsoft.com/office/drawing/2014/chart" uri="{C3380CC4-5D6E-409C-BE32-E72D297353CC}">
              <c16:uniqueId val="{00000015-772B-7A43-A442-789D623DD47E}"/>
            </c:ext>
          </c:extLst>
        </c:ser>
        <c:dLbls>
          <c:showLegendKey val="0"/>
          <c:showVal val="0"/>
          <c:showCatName val="0"/>
          <c:showSerName val="0"/>
          <c:showPercent val="0"/>
          <c:showBubbleSize val="0"/>
        </c:dLbls>
        <c:axId val="1622433823"/>
        <c:axId val="1627362815"/>
      </c:scatterChart>
      <c:valAx>
        <c:axId val="164006267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600" b="1"/>
                  <a:t>Year of</a:t>
                </a:r>
                <a:r>
                  <a:rPr lang="en-US" sz="1600" b="1" baseline="0"/>
                  <a:t> First Anti-Gang Legislation Enactment</a:t>
                </a:r>
                <a:endParaRPr lang="en-US" sz="1600" b="1"/>
              </a:p>
            </c:rich>
          </c:tx>
          <c:layout>
            <c:manualLayout>
              <c:xMode val="edge"/>
              <c:yMode val="edge"/>
              <c:x val="0.25821374659095925"/>
              <c:y val="0.94828433318580485"/>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40064303"/>
        <c:crosses val="autoZero"/>
        <c:crossBetween val="midCat"/>
        <c:majorUnit val="5"/>
        <c:minorUnit val="1"/>
      </c:valAx>
      <c:valAx>
        <c:axId val="16400643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600" b="1" dirty="0"/>
                  <a:t>Count with Anti-Gang</a:t>
                </a:r>
                <a:r>
                  <a:rPr lang="en-US" sz="1600" b="1" baseline="0" dirty="0"/>
                  <a:t> Legislation</a:t>
                </a:r>
                <a:endParaRPr lang="en-US" sz="1600" b="1" dirty="0"/>
              </a:p>
            </c:rich>
          </c:tx>
          <c:layout>
            <c:manualLayout>
              <c:xMode val="edge"/>
              <c:yMode val="edge"/>
              <c:x val="8.6739094154956488E-3"/>
              <c:y val="0.1488043906354283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40062671"/>
        <c:crosses val="autoZero"/>
        <c:crossBetween val="midCat"/>
      </c:valAx>
      <c:valAx>
        <c:axId val="1627362815"/>
        <c:scaling>
          <c:orientation val="minMax"/>
        </c:scaling>
        <c:delete val="0"/>
        <c:axPos val="r"/>
        <c:title>
          <c:tx>
            <c:rich>
              <a:bodyPr rot="54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600" b="1" baseline="0" dirty="0"/>
                  <a:t>Proportion with Anti-Gang Legislation</a:t>
                </a:r>
                <a:endParaRPr lang="en-US" sz="1600" b="1" dirty="0"/>
              </a:p>
            </c:rich>
          </c:tx>
          <c:layout>
            <c:manualLayout>
              <c:xMode val="edge"/>
              <c:yMode val="edge"/>
              <c:x val="0.96999832890431825"/>
              <c:y val="0.13700984457628543"/>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22433823"/>
        <c:crosses val="max"/>
        <c:crossBetween val="midCat"/>
      </c:valAx>
      <c:valAx>
        <c:axId val="1622433823"/>
        <c:scaling>
          <c:orientation val="minMax"/>
        </c:scaling>
        <c:delete val="1"/>
        <c:axPos val="b"/>
        <c:numFmt formatCode="General" sourceLinked="1"/>
        <c:majorTickMark val="out"/>
        <c:minorTickMark val="none"/>
        <c:tickLblPos val="nextTo"/>
        <c:crossAx val="1627362815"/>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100">
          <a:solidFill>
            <a:schemeClr val="tx1"/>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 (12-24)</c:v>
                </c:pt>
              </c:strCache>
            </c:strRef>
          </c:tx>
          <c:spPr>
            <a:solidFill>
              <a:srgbClr val="FF0000"/>
            </a:solidFill>
            <a:ln>
              <a:noFill/>
            </a:ln>
            <a:effectLst/>
          </c:spPr>
          <c:invertIfNegative val="0"/>
          <c:cat>
            <c:numRef>
              <c:f>Sheet1!$A$2:$A$41</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Sheet1!$B$2:$B$41</c:f>
              <c:numCache>
                <c:formatCode>General</c:formatCode>
                <c:ptCount val="40"/>
                <c:pt idx="0">
                  <c:v>6170</c:v>
                </c:pt>
                <c:pt idx="1">
                  <c:v>5664</c:v>
                </c:pt>
                <c:pt idx="2">
                  <c:v>5268</c:v>
                </c:pt>
                <c:pt idx="3">
                  <c:v>4806</c:v>
                </c:pt>
                <c:pt idx="4">
                  <c:v>4547</c:v>
                </c:pt>
                <c:pt idx="5">
                  <c:v>4596</c:v>
                </c:pt>
                <c:pt idx="6">
                  <c:v>5182</c:v>
                </c:pt>
                <c:pt idx="7">
                  <c:v>5198</c:v>
                </c:pt>
                <c:pt idx="8">
                  <c:v>5473</c:v>
                </c:pt>
                <c:pt idx="9">
                  <c:v>6074</c:v>
                </c:pt>
                <c:pt idx="10">
                  <c:v>7067</c:v>
                </c:pt>
                <c:pt idx="11">
                  <c:v>7900</c:v>
                </c:pt>
                <c:pt idx="12">
                  <c:v>7726</c:v>
                </c:pt>
                <c:pt idx="13">
                  <c:v>8184</c:v>
                </c:pt>
                <c:pt idx="14">
                  <c:v>7802</c:v>
                </c:pt>
                <c:pt idx="15">
                  <c:v>7182</c:v>
                </c:pt>
                <c:pt idx="16">
                  <c:v>6331</c:v>
                </c:pt>
                <c:pt idx="17">
                  <c:v>5924</c:v>
                </c:pt>
                <c:pt idx="18">
                  <c:v>5390</c:v>
                </c:pt>
                <c:pt idx="19">
                  <c:v>4895</c:v>
                </c:pt>
                <c:pt idx="20">
                  <c:v>4781</c:v>
                </c:pt>
                <c:pt idx="21">
                  <c:v>4985</c:v>
                </c:pt>
                <c:pt idx="22">
                  <c:v>5040</c:v>
                </c:pt>
                <c:pt idx="23">
                  <c:v>5187</c:v>
                </c:pt>
                <c:pt idx="24">
                  <c:v>4929</c:v>
                </c:pt>
                <c:pt idx="25">
                  <c:v>5229</c:v>
                </c:pt>
                <c:pt idx="26">
                  <c:v>5575</c:v>
                </c:pt>
                <c:pt idx="27">
                  <c:v>5408</c:v>
                </c:pt>
                <c:pt idx="28">
                  <c:v>4917</c:v>
                </c:pt>
                <c:pt idx="29">
                  <c:v>4585</c:v>
                </c:pt>
                <c:pt idx="30">
                  <c:v>4366</c:v>
                </c:pt>
                <c:pt idx="31">
                  <c:v>4301</c:v>
                </c:pt>
                <c:pt idx="32">
                  <c:v>4293</c:v>
                </c:pt>
                <c:pt idx="33">
                  <c:v>3982</c:v>
                </c:pt>
                <c:pt idx="34">
                  <c:v>3952</c:v>
                </c:pt>
                <c:pt idx="35">
                  <c:v>4390</c:v>
                </c:pt>
                <c:pt idx="36">
                  <c:v>4743</c:v>
                </c:pt>
                <c:pt idx="37">
                  <c:v>4489</c:v>
                </c:pt>
                <c:pt idx="38">
                  <c:v>4174</c:v>
                </c:pt>
                <c:pt idx="39">
                  <c:v>4264</c:v>
                </c:pt>
              </c:numCache>
            </c:numRef>
          </c:val>
          <c:extLst>
            <c:ext xmlns:c16="http://schemas.microsoft.com/office/drawing/2014/chart" uri="{C3380CC4-5D6E-409C-BE32-E72D297353CC}">
              <c16:uniqueId val="{00000000-72C5-3640-AF2A-A49D2DA7CE47}"/>
            </c:ext>
          </c:extLst>
        </c:ser>
        <c:ser>
          <c:idx val="2"/>
          <c:order val="2"/>
          <c:tx>
            <c:strRef>
              <c:f>Sheet1!$D$1</c:f>
              <c:strCache>
                <c:ptCount val="1"/>
                <c:pt idx="0">
                  <c:v>Total (&lt;12, &gt;24)</c:v>
                </c:pt>
              </c:strCache>
            </c:strRef>
          </c:tx>
          <c:spPr>
            <a:solidFill>
              <a:schemeClr val="tx1">
                <a:lumMod val="50000"/>
                <a:lumOff val="50000"/>
              </a:schemeClr>
            </a:solidFill>
            <a:ln>
              <a:noFill/>
            </a:ln>
            <a:effectLst/>
          </c:spPr>
          <c:invertIfNegative val="0"/>
          <c:cat>
            <c:numRef>
              <c:f>Sheet1!$A$2:$A$41</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Sheet1!$D$2:$D$41</c:f>
              <c:numCache>
                <c:formatCode>General</c:formatCode>
                <c:ptCount val="40"/>
                <c:pt idx="0">
                  <c:v>16874</c:v>
                </c:pt>
                <c:pt idx="1">
                  <c:v>16852</c:v>
                </c:pt>
                <c:pt idx="2">
                  <c:v>15744</c:v>
                </c:pt>
                <c:pt idx="3">
                  <c:v>14502</c:v>
                </c:pt>
                <c:pt idx="4">
                  <c:v>14145</c:v>
                </c:pt>
                <c:pt idx="5">
                  <c:v>14380</c:v>
                </c:pt>
                <c:pt idx="6">
                  <c:v>15431</c:v>
                </c:pt>
                <c:pt idx="7">
                  <c:v>14898</c:v>
                </c:pt>
                <c:pt idx="8">
                  <c:v>15202</c:v>
                </c:pt>
                <c:pt idx="9">
                  <c:v>15426</c:v>
                </c:pt>
                <c:pt idx="10">
                  <c:v>16371</c:v>
                </c:pt>
                <c:pt idx="11">
                  <c:v>16803</c:v>
                </c:pt>
                <c:pt idx="12">
                  <c:v>16034</c:v>
                </c:pt>
                <c:pt idx="13">
                  <c:v>16342</c:v>
                </c:pt>
                <c:pt idx="14">
                  <c:v>15524</c:v>
                </c:pt>
                <c:pt idx="15">
                  <c:v>14424</c:v>
                </c:pt>
                <c:pt idx="16">
                  <c:v>13314</c:v>
                </c:pt>
                <c:pt idx="17">
                  <c:v>12284</c:v>
                </c:pt>
                <c:pt idx="18">
                  <c:v>11584</c:v>
                </c:pt>
                <c:pt idx="19">
                  <c:v>10627</c:v>
                </c:pt>
                <c:pt idx="20">
                  <c:v>10805</c:v>
                </c:pt>
                <c:pt idx="21">
                  <c:v>11052</c:v>
                </c:pt>
                <c:pt idx="22">
                  <c:v>11189</c:v>
                </c:pt>
                <c:pt idx="23">
                  <c:v>11341</c:v>
                </c:pt>
                <c:pt idx="24">
                  <c:v>11219</c:v>
                </c:pt>
                <c:pt idx="25">
                  <c:v>11511</c:v>
                </c:pt>
                <c:pt idx="26">
                  <c:v>11734</c:v>
                </c:pt>
                <c:pt idx="27">
                  <c:v>11720</c:v>
                </c:pt>
                <c:pt idx="28">
                  <c:v>11548</c:v>
                </c:pt>
                <c:pt idx="29">
                  <c:v>10814</c:v>
                </c:pt>
                <c:pt idx="30">
                  <c:v>10356</c:v>
                </c:pt>
                <c:pt idx="31">
                  <c:v>10360</c:v>
                </c:pt>
                <c:pt idx="32">
                  <c:v>10563</c:v>
                </c:pt>
                <c:pt idx="33">
                  <c:v>10337</c:v>
                </c:pt>
                <c:pt idx="34">
                  <c:v>10212</c:v>
                </c:pt>
                <c:pt idx="35">
                  <c:v>11493</c:v>
                </c:pt>
                <c:pt idx="36">
                  <c:v>12670</c:v>
                </c:pt>
                <c:pt idx="37">
                  <c:v>12805</c:v>
                </c:pt>
                <c:pt idx="38">
                  <c:v>12200</c:v>
                </c:pt>
                <c:pt idx="39">
                  <c:v>12161</c:v>
                </c:pt>
              </c:numCache>
            </c:numRef>
          </c:val>
          <c:extLst>
            <c:ext xmlns:c16="http://schemas.microsoft.com/office/drawing/2014/chart" uri="{C3380CC4-5D6E-409C-BE32-E72D297353CC}">
              <c16:uniqueId val="{00000001-72C5-3640-AF2A-A49D2DA7CE47}"/>
            </c:ext>
          </c:extLst>
        </c:ser>
        <c:dLbls>
          <c:showLegendKey val="0"/>
          <c:showVal val="0"/>
          <c:showCatName val="0"/>
          <c:showSerName val="0"/>
          <c:showPercent val="0"/>
          <c:showBubbleSize val="0"/>
        </c:dLbls>
        <c:gapWidth val="119"/>
        <c:axId val="1762371440"/>
        <c:axId val="1762373088"/>
      </c:barChart>
      <c:lineChart>
        <c:grouping val="standard"/>
        <c:varyColors val="0"/>
        <c:ser>
          <c:idx val="1"/>
          <c:order val="1"/>
          <c:tx>
            <c:strRef>
              <c:f>Sheet1!$C$1</c:f>
              <c:strCache>
                <c:ptCount val="1"/>
                <c:pt idx="0">
                  <c:v>% Firearm (12-24)</c:v>
                </c:pt>
              </c:strCache>
            </c:strRef>
          </c:tx>
          <c:spPr>
            <a:ln w="44450" cap="rnd">
              <a:solidFill>
                <a:srgbClr val="FF0000"/>
              </a:solidFill>
              <a:round/>
            </a:ln>
            <a:effectLst/>
          </c:spPr>
          <c:marker>
            <c:symbol val="none"/>
          </c:marker>
          <c:cat>
            <c:numRef>
              <c:f>Sheet1!$A$2:$A$41</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Sheet1!$C$2:$C$41</c:f>
              <c:numCache>
                <c:formatCode>0%</c:formatCode>
                <c:ptCount val="40"/>
                <c:pt idx="0">
                  <c:v>0.65397082658022687</c:v>
                </c:pt>
                <c:pt idx="1">
                  <c:v>0.66437146892655363</c:v>
                </c:pt>
                <c:pt idx="2">
                  <c:v>0.63401670463173876</c:v>
                </c:pt>
                <c:pt idx="3">
                  <c:v>0.62234706616729085</c:v>
                </c:pt>
                <c:pt idx="4">
                  <c:v>0.63976248075654274</c:v>
                </c:pt>
                <c:pt idx="5">
                  <c:v>0.63272410791993039</c:v>
                </c:pt>
                <c:pt idx="6">
                  <c:v>0.65959089154766504</c:v>
                </c:pt>
                <c:pt idx="7">
                  <c:v>0.68410927279722966</c:v>
                </c:pt>
                <c:pt idx="8">
                  <c:v>0.7067421889274621</c:v>
                </c:pt>
                <c:pt idx="9">
                  <c:v>0.75535067500823183</c:v>
                </c:pt>
                <c:pt idx="10">
                  <c:v>0.76538842507428895</c:v>
                </c:pt>
                <c:pt idx="11">
                  <c:v>0.80544303797468353</c:v>
                </c:pt>
                <c:pt idx="12">
                  <c:v>0.82345327465700235</c:v>
                </c:pt>
                <c:pt idx="13">
                  <c:v>0.83541055718475077</c:v>
                </c:pt>
                <c:pt idx="14">
                  <c:v>0.84401435529351443</c:v>
                </c:pt>
                <c:pt idx="15">
                  <c:v>0.8292954608744082</c:v>
                </c:pt>
                <c:pt idx="16">
                  <c:v>0.82925288264097297</c:v>
                </c:pt>
                <c:pt idx="17">
                  <c:v>0.83305199189736667</c:v>
                </c:pt>
                <c:pt idx="18">
                  <c:v>0.80482374768089049</c:v>
                </c:pt>
                <c:pt idx="19">
                  <c:v>0.8077630234933606</c:v>
                </c:pt>
                <c:pt idx="20">
                  <c:v>0.79397615561597989</c:v>
                </c:pt>
                <c:pt idx="21">
                  <c:v>0.76248746238716147</c:v>
                </c:pt>
                <c:pt idx="22">
                  <c:v>0.8121031746031746</c:v>
                </c:pt>
                <c:pt idx="23">
                  <c:v>0.80952380952380953</c:v>
                </c:pt>
                <c:pt idx="24">
                  <c:v>0.79488740109555689</c:v>
                </c:pt>
                <c:pt idx="25">
                  <c:v>0.80684643335245743</c:v>
                </c:pt>
                <c:pt idx="26">
                  <c:v>0.81883408071748875</c:v>
                </c:pt>
                <c:pt idx="27">
                  <c:v>0.82174556213017746</c:v>
                </c:pt>
                <c:pt idx="28">
                  <c:v>0.80984340044742731</c:v>
                </c:pt>
                <c:pt idx="29">
                  <c:v>0.80545256270447108</c:v>
                </c:pt>
                <c:pt idx="30">
                  <c:v>0.80966559780119107</c:v>
                </c:pt>
                <c:pt idx="31">
                  <c:v>0.82678446872820277</c:v>
                </c:pt>
                <c:pt idx="32">
                  <c:v>0.83438155136268344</c:v>
                </c:pt>
                <c:pt idx="33">
                  <c:v>0.83224510296333498</c:v>
                </c:pt>
                <c:pt idx="34">
                  <c:v>0.83375506072874495</c:v>
                </c:pt>
                <c:pt idx="35">
                  <c:v>0.8435079726651481</c:v>
                </c:pt>
                <c:pt idx="36">
                  <c:v>0.85178157284419143</c:v>
                </c:pt>
                <c:pt idx="37">
                  <c:v>0.86077077300066829</c:v>
                </c:pt>
                <c:pt idx="38">
                  <c:v>0.86607570675610923</c:v>
                </c:pt>
                <c:pt idx="39">
                  <c:v>0.87265000000000004</c:v>
                </c:pt>
              </c:numCache>
            </c:numRef>
          </c:val>
          <c:smooth val="0"/>
          <c:extLst>
            <c:ext xmlns:c16="http://schemas.microsoft.com/office/drawing/2014/chart" uri="{C3380CC4-5D6E-409C-BE32-E72D297353CC}">
              <c16:uniqueId val="{00000002-72C5-3640-AF2A-A49D2DA7CE47}"/>
            </c:ext>
          </c:extLst>
        </c:ser>
        <c:ser>
          <c:idx val="3"/>
          <c:order val="3"/>
          <c:tx>
            <c:strRef>
              <c:f>Sheet1!$E$1</c:f>
              <c:strCache>
                <c:ptCount val="1"/>
                <c:pt idx="0">
                  <c:v>% Firearm (&lt;12, &gt;24)</c:v>
                </c:pt>
              </c:strCache>
            </c:strRef>
          </c:tx>
          <c:spPr>
            <a:ln w="44450" cap="rnd">
              <a:solidFill>
                <a:schemeClr val="tx1">
                  <a:lumMod val="50000"/>
                  <a:lumOff val="50000"/>
                </a:schemeClr>
              </a:solidFill>
              <a:round/>
            </a:ln>
            <a:effectLst/>
          </c:spPr>
          <c:marker>
            <c:symbol val="none"/>
          </c:marker>
          <c:cat>
            <c:numRef>
              <c:f>Sheet1!$A$2:$A$41</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cat>
          <c:val>
            <c:numRef>
              <c:f>Sheet1!$E$2:$E$41</c:f>
              <c:numCache>
                <c:formatCode>0%</c:formatCode>
                <c:ptCount val="40"/>
                <c:pt idx="0">
                  <c:v>0.61325115562403698</c:v>
                </c:pt>
                <c:pt idx="1">
                  <c:v>0.61090671730358415</c:v>
                </c:pt>
                <c:pt idx="2">
                  <c:v>0.59076473577235777</c:v>
                </c:pt>
                <c:pt idx="3">
                  <c:v>0.57054199420769547</c:v>
                </c:pt>
                <c:pt idx="4">
                  <c:v>0.57320607988688588</c:v>
                </c:pt>
                <c:pt idx="5">
                  <c:v>0.57211404728789983</c:v>
                </c:pt>
                <c:pt idx="6">
                  <c:v>0.56788283325772793</c:v>
                </c:pt>
                <c:pt idx="7">
                  <c:v>0.55792723855551085</c:v>
                </c:pt>
                <c:pt idx="8">
                  <c:v>0.56999079068543612</c:v>
                </c:pt>
                <c:pt idx="9">
                  <c:v>0.5722157396603138</c:v>
                </c:pt>
                <c:pt idx="10">
                  <c:v>0.58939588296377743</c:v>
                </c:pt>
                <c:pt idx="11">
                  <c:v>0.59602451943105395</c:v>
                </c:pt>
                <c:pt idx="12">
                  <c:v>0.61350879381314705</c:v>
                </c:pt>
                <c:pt idx="13">
                  <c:v>0.62611675437522951</c:v>
                </c:pt>
                <c:pt idx="14">
                  <c:v>0.62741561453233707</c:v>
                </c:pt>
                <c:pt idx="15">
                  <c:v>0.60808374930671105</c:v>
                </c:pt>
                <c:pt idx="16">
                  <c:v>0.60169746131891244</c:v>
                </c:pt>
                <c:pt idx="17">
                  <c:v>0.60232823184630413</c:v>
                </c:pt>
                <c:pt idx="18">
                  <c:v>0.57613950276243098</c:v>
                </c:pt>
                <c:pt idx="19">
                  <c:v>0.57956149430695403</c:v>
                </c:pt>
                <c:pt idx="20">
                  <c:v>0.59204072188801482</c:v>
                </c:pt>
                <c:pt idx="21">
                  <c:v>0.57102786825913865</c:v>
                </c:pt>
                <c:pt idx="22">
                  <c:v>0.60228796139065155</c:v>
                </c:pt>
                <c:pt idx="23">
                  <c:v>0.60056432413367433</c:v>
                </c:pt>
                <c:pt idx="24">
                  <c:v>0.60067742223014531</c:v>
                </c:pt>
                <c:pt idx="25">
                  <c:v>0.61975501694031798</c:v>
                </c:pt>
                <c:pt idx="26">
                  <c:v>0.60942560081813535</c:v>
                </c:pt>
                <c:pt idx="27">
                  <c:v>0.61262798634812288</c:v>
                </c:pt>
                <c:pt idx="28">
                  <c:v>0.6072047107724281</c:v>
                </c:pt>
                <c:pt idx="29">
                  <c:v>0.61115221009802112</c:v>
                </c:pt>
                <c:pt idx="30">
                  <c:v>0.61635766705291617</c:v>
                </c:pt>
                <c:pt idx="31">
                  <c:v>0.6133204633204633</c:v>
                </c:pt>
                <c:pt idx="32">
                  <c:v>0.63286944996686545</c:v>
                </c:pt>
                <c:pt idx="33">
                  <c:v>0.63122762890587214</c:v>
                </c:pt>
                <c:pt idx="34">
                  <c:v>0.61633372502937722</c:v>
                </c:pt>
                <c:pt idx="35">
                  <c:v>0.65996693639606718</c:v>
                </c:pt>
                <c:pt idx="36">
                  <c:v>0.68113654301499604</c:v>
                </c:pt>
                <c:pt idx="37">
                  <c:v>0.67598594299101911</c:v>
                </c:pt>
                <c:pt idx="38">
                  <c:v>0.67327868852459016</c:v>
                </c:pt>
                <c:pt idx="39">
                  <c:v>0.68292081243318803</c:v>
                </c:pt>
              </c:numCache>
            </c:numRef>
          </c:val>
          <c:smooth val="0"/>
          <c:extLst>
            <c:ext xmlns:c16="http://schemas.microsoft.com/office/drawing/2014/chart" uri="{C3380CC4-5D6E-409C-BE32-E72D297353CC}">
              <c16:uniqueId val="{00000003-72C5-3640-AF2A-A49D2DA7CE47}"/>
            </c:ext>
          </c:extLst>
        </c:ser>
        <c:dLbls>
          <c:showLegendKey val="0"/>
          <c:showVal val="0"/>
          <c:showCatName val="0"/>
          <c:showSerName val="0"/>
          <c:showPercent val="0"/>
          <c:showBubbleSize val="0"/>
        </c:dLbls>
        <c:marker val="1"/>
        <c:smooth val="0"/>
        <c:axId val="1640164608"/>
        <c:axId val="1649636096"/>
      </c:lineChart>
      <c:catAx>
        <c:axId val="176237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62373088"/>
        <c:crosses val="autoZero"/>
        <c:auto val="1"/>
        <c:lblAlgn val="ctr"/>
        <c:lblOffset val="100"/>
        <c:noMultiLvlLbl val="0"/>
      </c:catAx>
      <c:valAx>
        <c:axId val="1762373088"/>
        <c:scaling>
          <c:orientation val="minMax"/>
          <c:max val="27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600" b="1"/>
                  <a:t>Count of Homicides</a:t>
                </a:r>
              </a:p>
            </c:rich>
          </c:tx>
          <c:layout>
            <c:manualLayout>
              <c:xMode val="edge"/>
              <c:yMode val="edge"/>
              <c:x val="1.6680480729382508E-3"/>
              <c:y val="0.27489379143324594"/>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62371440"/>
        <c:crosses val="autoZero"/>
        <c:crossBetween val="between"/>
        <c:majorUnit val="3000"/>
      </c:valAx>
      <c:valAx>
        <c:axId val="1649636096"/>
        <c:scaling>
          <c:orientation val="minMax"/>
          <c:max val="0.9"/>
        </c:scaling>
        <c:delete val="0"/>
        <c:axPos val="r"/>
        <c:title>
          <c:tx>
            <c:rich>
              <a:bodyPr rot="5400000" spcFirstLastPara="1" vertOverflow="ellipsis"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600" b="1"/>
                  <a:t>% of Homicides Firearm Used</a:t>
                </a:r>
              </a:p>
            </c:rich>
          </c:tx>
          <c:layout>
            <c:manualLayout>
              <c:xMode val="edge"/>
              <c:yMode val="edge"/>
              <c:x val="0.97728070175438575"/>
              <c:y val="0.19645863733303401"/>
            </c:manualLayout>
          </c:layout>
          <c:overlay val="0"/>
          <c:spPr>
            <a:noFill/>
            <a:ln>
              <a:noFill/>
            </a:ln>
            <a:effectLst/>
          </c:spPr>
          <c:txPr>
            <a:bodyPr rot="5400000" spcFirstLastPara="1" vertOverflow="ellipsis"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40164608"/>
        <c:crosses val="max"/>
        <c:crossBetween val="between"/>
      </c:valAx>
      <c:catAx>
        <c:axId val="1640164608"/>
        <c:scaling>
          <c:orientation val="minMax"/>
        </c:scaling>
        <c:delete val="1"/>
        <c:axPos val="b"/>
        <c:numFmt formatCode="General" sourceLinked="1"/>
        <c:majorTickMark val="none"/>
        <c:minorTickMark val="none"/>
        <c:tickLblPos val="nextTo"/>
        <c:crossAx val="164963609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545978259162533"/>
          <c:y val="2.0800226676210929E-2"/>
          <c:w val="0.89310257083765854"/>
          <c:h val="0.90471316372754018"/>
        </c:manualLayout>
      </c:layout>
      <c:lineChart>
        <c:grouping val="standard"/>
        <c:varyColors val="0"/>
        <c:ser>
          <c:idx val="0"/>
          <c:order val="0"/>
          <c:tx>
            <c:strRef>
              <c:f>Practice!$Q$2</c:f>
              <c:strCache>
                <c:ptCount val="1"/>
                <c:pt idx="0">
                  <c:v> G1: 14%</c:v>
                </c:pt>
              </c:strCache>
            </c:strRef>
          </c:tx>
          <c:spPr>
            <a:ln>
              <a:solidFill>
                <a:srgbClr val="FFC000"/>
              </a:solidFill>
            </a:ln>
          </c:spPr>
          <c:marker>
            <c:spPr>
              <a:ln>
                <a:solidFill>
                  <a:srgbClr val="FFC000"/>
                </a:solidFill>
              </a:ln>
            </c:spPr>
          </c:marker>
          <c:cat>
            <c:numRef>
              <c:f>Practice!$A$3:$A$29</c:f>
              <c:numCache>
                <c:formatCode>General</c:formatCode>
                <c:ptCount val="27"/>
                <c:pt idx="0">
                  <c:v>10</c:v>
                </c:pt>
                <c:pt idx="1">
                  <c:v>10.5</c:v>
                </c:pt>
                <c:pt idx="2">
                  <c:v>11</c:v>
                </c:pt>
                <c:pt idx="3">
                  <c:v>11.5</c:v>
                </c:pt>
                <c:pt idx="4">
                  <c:v>12</c:v>
                </c:pt>
                <c:pt idx="5">
                  <c:v>12.5</c:v>
                </c:pt>
                <c:pt idx="6">
                  <c:v>13</c:v>
                </c:pt>
                <c:pt idx="7">
                  <c:v>13.5</c:v>
                </c:pt>
                <c:pt idx="8">
                  <c:v>14</c:v>
                </c:pt>
                <c:pt idx="9">
                  <c:v>14.5</c:v>
                </c:pt>
                <c:pt idx="10">
                  <c:v>15</c:v>
                </c:pt>
                <c:pt idx="11">
                  <c:v>15.5</c:v>
                </c:pt>
                <c:pt idx="12">
                  <c:v>16</c:v>
                </c:pt>
                <c:pt idx="13">
                  <c:v>16.5</c:v>
                </c:pt>
                <c:pt idx="14">
                  <c:v>17</c:v>
                </c:pt>
                <c:pt idx="15">
                  <c:v>17.5</c:v>
                </c:pt>
                <c:pt idx="16">
                  <c:v>18</c:v>
                </c:pt>
                <c:pt idx="17">
                  <c:v>18.5</c:v>
                </c:pt>
                <c:pt idx="18">
                  <c:v>19</c:v>
                </c:pt>
                <c:pt idx="19">
                  <c:v>19.5</c:v>
                </c:pt>
                <c:pt idx="20">
                  <c:v>20</c:v>
                </c:pt>
                <c:pt idx="21">
                  <c:v>20.5</c:v>
                </c:pt>
                <c:pt idx="22">
                  <c:v>21</c:v>
                </c:pt>
                <c:pt idx="23">
                  <c:v>21.5</c:v>
                </c:pt>
                <c:pt idx="24">
                  <c:v>22</c:v>
                </c:pt>
                <c:pt idx="25">
                  <c:v>22.5</c:v>
                </c:pt>
                <c:pt idx="26">
                  <c:v>23</c:v>
                </c:pt>
              </c:numCache>
            </c:numRef>
          </c:cat>
          <c:val>
            <c:numRef>
              <c:f>Practice!$Q$3:$Q$29</c:f>
              <c:numCache>
                <c:formatCode>General</c:formatCode>
                <c:ptCount val="27"/>
                <c:pt idx="0">
                  <c:v>0.126759833666058</c:v>
                </c:pt>
                <c:pt idx="1">
                  <c:v>0.23438757867687601</c:v>
                </c:pt>
                <c:pt idx="2">
                  <c:v>0.34735536838527398</c:v>
                </c:pt>
                <c:pt idx="3">
                  <c:v>0.43269362197065497</c:v>
                </c:pt>
                <c:pt idx="4">
                  <c:v>0.47395968224551499</c:v>
                </c:pt>
                <c:pt idx="5">
                  <c:v>0.46733598664312698</c:v>
                </c:pt>
                <c:pt idx="6">
                  <c:v>0.41322965606510398</c:v>
                </c:pt>
                <c:pt idx="7">
                  <c:v>0.31786118844089201</c:v>
                </c:pt>
                <c:pt idx="8">
                  <c:v>0.20265093332421699</c:v>
                </c:pt>
                <c:pt idx="9">
                  <c:v>0.10255085812219999</c:v>
                </c:pt>
                <c:pt idx="10">
                  <c:v>4.0629287038788403E-2</c:v>
                </c:pt>
                <c:pt idx="11">
                  <c:v>1.27728289459556E-2</c:v>
                </c:pt>
                <c:pt idx="12">
                  <c:v>3.2476444517682999E-3</c:v>
                </c:pt>
                <c:pt idx="13">
                  <c:v>6.7591600369009503E-4</c:v>
                </c:pt>
                <c:pt idx="14">
                  <c:v>1.1572714523790901E-4</c:v>
                </c:pt>
                <c:pt idx="15">
                  <c:v>1.6325688227209899E-5</c:v>
                </c:pt>
                <c:pt idx="16">
                  <c:v>1.8982998307633001E-6</c:v>
                </c:pt>
                <c:pt idx="17">
                  <c:v>1.8194769487923199E-7</c:v>
                </c:pt>
                <c:pt idx="18">
                  <c:v>1.4375454773077001E-8</c:v>
                </c:pt>
                <c:pt idx="19">
                  <c:v>9.3624717267988792E-10</c:v>
                </c:pt>
                <c:pt idx="20">
                  <c:v>5.0263577823260099E-11</c:v>
                </c:pt>
                <c:pt idx="21">
                  <c:v>2.2243864303006201E-12</c:v>
                </c:pt>
                <c:pt idx="22">
                  <c:v>8.1144863444664405E-14</c:v>
                </c:pt>
                <c:pt idx="23">
                  <c:v>2.44008968532581E-15</c:v>
                </c:pt>
                <c:pt idx="24">
                  <c:v>6.0484556857122604E-17</c:v>
                </c:pt>
                <c:pt idx="25">
                  <c:v>1.2358824803509301E-18</c:v>
                </c:pt>
                <c:pt idx="26">
                  <c:v>2.0816312889829199E-20</c:v>
                </c:pt>
              </c:numCache>
            </c:numRef>
          </c:val>
          <c:smooth val="0"/>
          <c:extLst>
            <c:ext xmlns:c16="http://schemas.microsoft.com/office/drawing/2014/chart" uri="{C3380CC4-5D6E-409C-BE32-E72D297353CC}">
              <c16:uniqueId val="{00000000-DB01-6840-8C37-E5090E0B9B81}"/>
            </c:ext>
          </c:extLst>
        </c:ser>
        <c:ser>
          <c:idx val="1"/>
          <c:order val="1"/>
          <c:tx>
            <c:strRef>
              <c:f>Practice!$R$2</c:f>
              <c:strCache>
                <c:ptCount val="1"/>
                <c:pt idx="0">
                  <c:v>G2: 19%</c:v>
                </c:pt>
              </c:strCache>
            </c:strRef>
          </c:tx>
          <c:spPr>
            <a:ln>
              <a:solidFill>
                <a:srgbClr val="0070C0"/>
              </a:solidFill>
            </a:ln>
          </c:spPr>
          <c:marker>
            <c:spPr>
              <a:solidFill>
                <a:srgbClr val="0070C0"/>
              </a:solidFill>
              <a:ln>
                <a:solidFill>
                  <a:srgbClr val="0070C0"/>
                </a:solidFill>
              </a:ln>
            </c:spPr>
          </c:marker>
          <c:cat>
            <c:numRef>
              <c:f>Practice!$A$3:$A$29</c:f>
              <c:numCache>
                <c:formatCode>General</c:formatCode>
                <c:ptCount val="27"/>
                <c:pt idx="0">
                  <c:v>10</c:v>
                </c:pt>
                <c:pt idx="1">
                  <c:v>10.5</c:v>
                </c:pt>
                <c:pt idx="2">
                  <c:v>11</c:v>
                </c:pt>
                <c:pt idx="3">
                  <c:v>11.5</c:v>
                </c:pt>
                <c:pt idx="4">
                  <c:v>12</c:v>
                </c:pt>
                <c:pt idx="5">
                  <c:v>12.5</c:v>
                </c:pt>
                <c:pt idx="6">
                  <c:v>13</c:v>
                </c:pt>
                <c:pt idx="7">
                  <c:v>13.5</c:v>
                </c:pt>
                <c:pt idx="8">
                  <c:v>14</c:v>
                </c:pt>
                <c:pt idx="9">
                  <c:v>14.5</c:v>
                </c:pt>
                <c:pt idx="10">
                  <c:v>15</c:v>
                </c:pt>
                <c:pt idx="11">
                  <c:v>15.5</c:v>
                </c:pt>
                <c:pt idx="12">
                  <c:v>16</c:v>
                </c:pt>
                <c:pt idx="13">
                  <c:v>16.5</c:v>
                </c:pt>
                <c:pt idx="14">
                  <c:v>17</c:v>
                </c:pt>
                <c:pt idx="15">
                  <c:v>17.5</c:v>
                </c:pt>
                <c:pt idx="16">
                  <c:v>18</c:v>
                </c:pt>
                <c:pt idx="17">
                  <c:v>18.5</c:v>
                </c:pt>
                <c:pt idx="18">
                  <c:v>19</c:v>
                </c:pt>
                <c:pt idx="19">
                  <c:v>19.5</c:v>
                </c:pt>
                <c:pt idx="20">
                  <c:v>20</c:v>
                </c:pt>
                <c:pt idx="21">
                  <c:v>20.5</c:v>
                </c:pt>
                <c:pt idx="22">
                  <c:v>21</c:v>
                </c:pt>
                <c:pt idx="23">
                  <c:v>21.5</c:v>
                </c:pt>
                <c:pt idx="24">
                  <c:v>22</c:v>
                </c:pt>
                <c:pt idx="25">
                  <c:v>22.5</c:v>
                </c:pt>
                <c:pt idx="26">
                  <c:v>23</c:v>
                </c:pt>
              </c:numCache>
            </c:numRef>
          </c:cat>
          <c:val>
            <c:numRef>
              <c:f>Practice!$R$3:$R$29</c:f>
              <c:numCache>
                <c:formatCode>General</c:formatCode>
                <c:ptCount val="27"/>
                <c:pt idx="0">
                  <c:v>1.38866489107312E-2</c:v>
                </c:pt>
                <c:pt idx="1">
                  <c:v>1.35691084126903E-2</c:v>
                </c:pt>
                <c:pt idx="2">
                  <c:v>1.38136927615604E-2</c:v>
                </c:pt>
                <c:pt idx="3">
                  <c:v>1.45977952569984E-2</c:v>
                </c:pt>
                <c:pt idx="4">
                  <c:v>1.5954137252225199E-2</c:v>
                </c:pt>
                <c:pt idx="5">
                  <c:v>1.7965320892595601E-2</c:v>
                </c:pt>
                <c:pt idx="6">
                  <c:v>2.0764243138093299E-2</c:v>
                </c:pt>
                <c:pt idx="7">
                  <c:v>2.45377704212612E-2</c:v>
                </c:pt>
                <c:pt idx="8">
                  <c:v>2.9531241330597001E-2</c:v>
                </c:pt>
                <c:pt idx="9">
                  <c:v>3.6050734711040401E-2</c:v>
                </c:pt>
                <c:pt idx="10">
                  <c:v>4.4458830753659799E-2</c:v>
                </c:pt>
                <c:pt idx="11">
                  <c:v>5.5158178425208697E-2</c:v>
                </c:pt>
                <c:pt idx="12">
                  <c:v>6.8556343585755006E-2</c:v>
                </c:pt>
                <c:pt idx="13">
                  <c:v>8.5006473342354505E-2</c:v>
                </c:pt>
                <c:pt idx="14">
                  <c:v>0.10472289486038</c:v>
                </c:pt>
                <c:pt idx="15">
                  <c:v>0.12767978341113401</c:v>
                </c:pt>
                <c:pt idx="16">
                  <c:v>0.153512946735676</c:v>
                </c:pt>
                <c:pt idx="17">
                  <c:v>0.18145426104513299</c:v>
                </c:pt>
                <c:pt idx="18">
                  <c:v>0.21032763001748001</c:v>
                </c:pt>
                <c:pt idx="19">
                  <c:v>0.238619750689682</c:v>
                </c:pt>
                <c:pt idx="20">
                  <c:v>0.26461289686945699</c:v>
                </c:pt>
                <c:pt idx="21">
                  <c:v>0.286544238200587</c:v>
                </c:pt>
                <c:pt idx="22">
                  <c:v>0.30275128430363601</c:v>
                </c:pt>
                <c:pt idx="23">
                  <c:v>0.31177977756827202</c:v>
                </c:pt>
                <c:pt idx="24">
                  <c:v>0.31245974836741602</c:v>
                </c:pt>
                <c:pt idx="25">
                  <c:v>0.30398286597287</c:v>
                </c:pt>
                <c:pt idx="26">
                  <c:v>0.28602678241658303</c:v>
                </c:pt>
              </c:numCache>
            </c:numRef>
          </c:val>
          <c:smooth val="0"/>
          <c:extLst>
            <c:ext xmlns:c16="http://schemas.microsoft.com/office/drawing/2014/chart" uri="{C3380CC4-5D6E-409C-BE32-E72D297353CC}">
              <c16:uniqueId val="{00000001-DB01-6840-8C37-E5090E0B9B81}"/>
            </c:ext>
          </c:extLst>
        </c:ser>
        <c:ser>
          <c:idx val="2"/>
          <c:order val="2"/>
          <c:tx>
            <c:strRef>
              <c:f>Practice!$S$2</c:f>
              <c:strCache>
                <c:ptCount val="1"/>
                <c:pt idx="0">
                  <c:v>G3: 24%</c:v>
                </c:pt>
              </c:strCache>
            </c:strRef>
          </c:tx>
          <c:spPr>
            <a:ln>
              <a:solidFill>
                <a:srgbClr val="00B050"/>
              </a:solidFill>
            </a:ln>
          </c:spPr>
          <c:marker>
            <c:spPr>
              <a:solidFill>
                <a:srgbClr val="00B050"/>
              </a:solidFill>
              <a:ln>
                <a:solidFill>
                  <a:srgbClr val="00B050"/>
                </a:solidFill>
              </a:ln>
            </c:spPr>
          </c:marker>
          <c:cat>
            <c:numRef>
              <c:f>Practice!$A$3:$A$29</c:f>
              <c:numCache>
                <c:formatCode>General</c:formatCode>
                <c:ptCount val="27"/>
                <c:pt idx="0">
                  <c:v>10</c:v>
                </c:pt>
                <c:pt idx="1">
                  <c:v>10.5</c:v>
                </c:pt>
                <c:pt idx="2">
                  <c:v>11</c:v>
                </c:pt>
                <c:pt idx="3">
                  <c:v>11.5</c:v>
                </c:pt>
                <c:pt idx="4">
                  <c:v>12</c:v>
                </c:pt>
                <c:pt idx="5">
                  <c:v>12.5</c:v>
                </c:pt>
                <c:pt idx="6">
                  <c:v>13</c:v>
                </c:pt>
                <c:pt idx="7">
                  <c:v>13.5</c:v>
                </c:pt>
                <c:pt idx="8">
                  <c:v>14</c:v>
                </c:pt>
                <c:pt idx="9">
                  <c:v>14.5</c:v>
                </c:pt>
                <c:pt idx="10">
                  <c:v>15</c:v>
                </c:pt>
                <c:pt idx="11">
                  <c:v>15.5</c:v>
                </c:pt>
                <c:pt idx="12">
                  <c:v>16</c:v>
                </c:pt>
                <c:pt idx="13">
                  <c:v>16.5</c:v>
                </c:pt>
                <c:pt idx="14">
                  <c:v>17</c:v>
                </c:pt>
                <c:pt idx="15">
                  <c:v>17.5</c:v>
                </c:pt>
                <c:pt idx="16">
                  <c:v>18</c:v>
                </c:pt>
                <c:pt idx="17">
                  <c:v>18.5</c:v>
                </c:pt>
                <c:pt idx="18">
                  <c:v>19</c:v>
                </c:pt>
                <c:pt idx="19">
                  <c:v>19.5</c:v>
                </c:pt>
                <c:pt idx="20">
                  <c:v>20</c:v>
                </c:pt>
                <c:pt idx="21">
                  <c:v>20.5</c:v>
                </c:pt>
                <c:pt idx="22">
                  <c:v>21</c:v>
                </c:pt>
                <c:pt idx="23">
                  <c:v>21.5</c:v>
                </c:pt>
                <c:pt idx="24">
                  <c:v>22</c:v>
                </c:pt>
                <c:pt idx="25">
                  <c:v>22.5</c:v>
                </c:pt>
                <c:pt idx="26">
                  <c:v>23</c:v>
                </c:pt>
              </c:numCache>
            </c:numRef>
          </c:cat>
          <c:val>
            <c:numRef>
              <c:f>Practice!$S$3:$S$29</c:f>
              <c:numCache>
                <c:formatCode>General</c:formatCode>
                <c:ptCount val="27"/>
                <c:pt idx="0">
                  <c:v>2.9139704176668902E-12</c:v>
                </c:pt>
                <c:pt idx="1">
                  <c:v>2.20210986364691E-10</c:v>
                </c:pt>
                <c:pt idx="2">
                  <c:v>1.0418305326936899E-8</c:v>
                </c:pt>
                <c:pt idx="3">
                  <c:v>3.1602110550369802E-7</c:v>
                </c:pt>
                <c:pt idx="4">
                  <c:v>6.2943435671066696E-6</c:v>
                </c:pt>
                <c:pt idx="5">
                  <c:v>8.4300103630001406E-5</c:v>
                </c:pt>
                <c:pt idx="6">
                  <c:v>7.7708766440904198E-4</c:v>
                </c:pt>
                <c:pt idx="7">
                  <c:v>5.0343888321544503E-3</c:v>
                </c:pt>
                <c:pt idx="8">
                  <c:v>2.3227793305559699E-2</c:v>
                </c:pt>
                <c:pt idx="9">
                  <c:v>7.6364733097342E-2</c:v>
                </c:pt>
                <c:pt idx="10">
                  <c:v>0.178837160315022</c:v>
                </c:pt>
                <c:pt idx="11">
                  <c:v>0.30801730108230202</c:v>
                </c:pt>
                <c:pt idx="12">
                  <c:v>0.41959732220108997</c:v>
                </c:pt>
                <c:pt idx="13">
                  <c:v>0.488636127277705</c:v>
                </c:pt>
                <c:pt idx="14">
                  <c:v>0.51283026280428001</c:v>
                </c:pt>
                <c:pt idx="15">
                  <c:v>0.49745193205862898</c:v>
                </c:pt>
                <c:pt idx="16">
                  <c:v>0.44863435246489097</c:v>
                </c:pt>
                <c:pt idx="17">
                  <c:v>0.37453426831046499</c:v>
                </c:pt>
                <c:pt idx="18">
                  <c:v>0.28777504671579301</c:v>
                </c:pt>
                <c:pt idx="19">
                  <c:v>0.20382664688753499</c:v>
                </c:pt>
                <c:pt idx="20">
                  <c:v>0.13494066227451501</c:v>
                </c:pt>
                <c:pt idx="21">
                  <c:v>8.5597481950525495E-2</c:v>
                </c:pt>
                <c:pt idx="22">
                  <c:v>5.3623359762515699E-2</c:v>
                </c:pt>
                <c:pt idx="23">
                  <c:v>3.42162880171153E-2</c:v>
                </c:pt>
                <c:pt idx="24">
                  <c:v>2.28986040372215E-2</c:v>
                </c:pt>
                <c:pt idx="25">
                  <c:v>1.65181800020066E-2</c:v>
                </c:pt>
                <c:pt idx="26">
                  <c:v>1.31803527729853E-2</c:v>
                </c:pt>
              </c:numCache>
            </c:numRef>
          </c:val>
          <c:smooth val="0"/>
          <c:extLst>
            <c:ext xmlns:c16="http://schemas.microsoft.com/office/drawing/2014/chart" uri="{C3380CC4-5D6E-409C-BE32-E72D297353CC}">
              <c16:uniqueId val="{00000002-DB01-6840-8C37-E5090E0B9B81}"/>
            </c:ext>
          </c:extLst>
        </c:ser>
        <c:ser>
          <c:idx val="3"/>
          <c:order val="3"/>
          <c:tx>
            <c:strRef>
              <c:f>Practice!$T$2</c:f>
              <c:strCache>
                <c:ptCount val="1"/>
                <c:pt idx="0">
                  <c:v>G4: 32%</c:v>
                </c:pt>
              </c:strCache>
            </c:strRef>
          </c:tx>
          <c:spPr>
            <a:ln>
              <a:solidFill>
                <a:srgbClr val="FF0000"/>
              </a:solidFill>
            </a:ln>
          </c:spPr>
          <c:marker>
            <c:spPr>
              <a:ln>
                <a:solidFill>
                  <a:srgbClr val="FF0000"/>
                </a:solidFill>
              </a:ln>
            </c:spPr>
          </c:marker>
          <c:cat>
            <c:numRef>
              <c:f>Practice!$A$3:$A$29</c:f>
              <c:numCache>
                <c:formatCode>General</c:formatCode>
                <c:ptCount val="27"/>
                <c:pt idx="0">
                  <c:v>10</c:v>
                </c:pt>
                <c:pt idx="1">
                  <c:v>10.5</c:v>
                </c:pt>
                <c:pt idx="2">
                  <c:v>11</c:v>
                </c:pt>
                <c:pt idx="3">
                  <c:v>11.5</c:v>
                </c:pt>
                <c:pt idx="4">
                  <c:v>12</c:v>
                </c:pt>
                <c:pt idx="5">
                  <c:v>12.5</c:v>
                </c:pt>
                <c:pt idx="6">
                  <c:v>13</c:v>
                </c:pt>
                <c:pt idx="7">
                  <c:v>13.5</c:v>
                </c:pt>
                <c:pt idx="8">
                  <c:v>14</c:v>
                </c:pt>
                <c:pt idx="9">
                  <c:v>14.5</c:v>
                </c:pt>
                <c:pt idx="10">
                  <c:v>15</c:v>
                </c:pt>
                <c:pt idx="11">
                  <c:v>15.5</c:v>
                </c:pt>
                <c:pt idx="12">
                  <c:v>16</c:v>
                </c:pt>
                <c:pt idx="13">
                  <c:v>16.5</c:v>
                </c:pt>
                <c:pt idx="14">
                  <c:v>17</c:v>
                </c:pt>
                <c:pt idx="15">
                  <c:v>17.5</c:v>
                </c:pt>
                <c:pt idx="16">
                  <c:v>18</c:v>
                </c:pt>
                <c:pt idx="17">
                  <c:v>18.5</c:v>
                </c:pt>
                <c:pt idx="18">
                  <c:v>19</c:v>
                </c:pt>
                <c:pt idx="19">
                  <c:v>19.5</c:v>
                </c:pt>
                <c:pt idx="20">
                  <c:v>20</c:v>
                </c:pt>
                <c:pt idx="21">
                  <c:v>20.5</c:v>
                </c:pt>
                <c:pt idx="22">
                  <c:v>21</c:v>
                </c:pt>
                <c:pt idx="23">
                  <c:v>21.5</c:v>
                </c:pt>
                <c:pt idx="24">
                  <c:v>22</c:v>
                </c:pt>
                <c:pt idx="25">
                  <c:v>22.5</c:v>
                </c:pt>
                <c:pt idx="26">
                  <c:v>23</c:v>
                </c:pt>
              </c:numCache>
            </c:numRef>
          </c:cat>
          <c:val>
            <c:numRef>
              <c:f>Practice!$T$3:$T$29</c:f>
              <c:numCache>
                <c:formatCode>General</c:formatCode>
                <c:ptCount val="27"/>
                <c:pt idx="0">
                  <c:v>2.0338461317903099E-4</c:v>
                </c:pt>
                <c:pt idx="1">
                  <c:v>1.66231769120256E-3</c:v>
                </c:pt>
                <c:pt idx="2">
                  <c:v>9.8027298795742308E-3</c:v>
                </c:pt>
                <c:pt idx="3">
                  <c:v>4.17641632713548E-2</c:v>
                </c:pt>
                <c:pt idx="4">
                  <c:v>0.12652184275318801</c:v>
                </c:pt>
                <c:pt idx="5">
                  <c:v>0.27031297203807098</c:v>
                </c:pt>
                <c:pt idx="6">
                  <c:v>0.42636194733421501</c:v>
                </c:pt>
                <c:pt idx="7">
                  <c:v>0.54392504216456306</c:v>
                </c:pt>
                <c:pt idx="8">
                  <c:v>0.60940316864662403</c:v>
                </c:pt>
                <c:pt idx="9">
                  <c:v>0.62912999399833103</c:v>
                </c:pt>
                <c:pt idx="10">
                  <c:v>0.60979421167288494</c:v>
                </c:pt>
                <c:pt idx="11">
                  <c:v>0.554268815345481</c:v>
                </c:pt>
                <c:pt idx="12">
                  <c:v>0.465602499564362</c:v>
                </c:pt>
                <c:pt idx="13">
                  <c:v>0.35399364275897899</c:v>
                </c:pt>
                <c:pt idx="14">
                  <c:v>0.23976145636221399</c:v>
                </c:pt>
                <c:pt idx="15">
                  <c:v>0.14480603197802699</c:v>
                </c:pt>
                <c:pt idx="16">
                  <c:v>7.9576138693604498E-2</c:v>
                </c:pt>
                <c:pt idx="17">
                  <c:v>4.1040020978032797E-2</c:v>
                </c:pt>
                <c:pt idx="18">
                  <c:v>2.0507750435304801E-2</c:v>
                </c:pt>
                <c:pt idx="19">
                  <c:v>1.0214673527670699E-2</c:v>
                </c:pt>
                <c:pt idx="20">
                  <c:v>5.1975897823518602E-3</c:v>
                </c:pt>
                <c:pt idx="21">
                  <c:v>2.7619742540052998E-3</c:v>
                </c:pt>
                <c:pt idx="22">
                  <c:v>1.5646924406489599E-3</c:v>
                </c:pt>
                <c:pt idx="23">
                  <c:v>9.6398392494958195E-4</c:v>
                </c:pt>
                <c:pt idx="24">
                  <c:v>6.5861580345196304E-4</c:v>
                </c:pt>
                <c:pt idx="25">
                  <c:v>5.08786547462649E-4</c:v>
                </c:pt>
                <c:pt idx="26">
                  <c:v>4.5307033800274398E-4</c:v>
                </c:pt>
              </c:numCache>
            </c:numRef>
          </c:val>
          <c:smooth val="0"/>
          <c:extLst>
            <c:ext xmlns:c16="http://schemas.microsoft.com/office/drawing/2014/chart" uri="{C3380CC4-5D6E-409C-BE32-E72D297353CC}">
              <c16:uniqueId val="{00000003-DB01-6840-8C37-E5090E0B9B81}"/>
            </c:ext>
          </c:extLst>
        </c:ser>
        <c:ser>
          <c:idx val="4"/>
          <c:order val="4"/>
          <c:tx>
            <c:strRef>
              <c:f>Practice!$U$2</c:f>
              <c:strCache>
                <c:ptCount val="1"/>
                <c:pt idx="0">
                  <c:v>G5: 6%</c:v>
                </c:pt>
              </c:strCache>
            </c:strRef>
          </c:tx>
          <c:spPr>
            <a:ln>
              <a:solidFill>
                <a:schemeClr val="bg1">
                  <a:lumMod val="65000"/>
                </a:schemeClr>
              </a:solidFill>
            </a:ln>
          </c:spPr>
          <c:marker>
            <c:spPr>
              <a:ln>
                <a:solidFill>
                  <a:schemeClr val="bg1">
                    <a:lumMod val="65000"/>
                  </a:schemeClr>
                </a:solidFill>
              </a:ln>
            </c:spPr>
          </c:marker>
          <c:cat>
            <c:numRef>
              <c:f>Practice!$A$3:$A$29</c:f>
              <c:numCache>
                <c:formatCode>General</c:formatCode>
                <c:ptCount val="27"/>
                <c:pt idx="0">
                  <c:v>10</c:v>
                </c:pt>
                <c:pt idx="1">
                  <c:v>10.5</c:v>
                </c:pt>
                <c:pt idx="2">
                  <c:v>11</c:v>
                </c:pt>
                <c:pt idx="3">
                  <c:v>11.5</c:v>
                </c:pt>
                <c:pt idx="4">
                  <c:v>12</c:v>
                </c:pt>
                <c:pt idx="5">
                  <c:v>12.5</c:v>
                </c:pt>
                <c:pt idx="6">
                  <c:v>13</c:v>
                </c:pt>
                <c:pt idx="7">
                  <c:v>13.5</c:v>
                </c:pt>
                <c:pt idx="8">
                  <c:v>14</c:v>
                </c:pt>
                <c:pt idx="9">
                  <c:v>14.5</c:v>
                </c:pt>
                <c:pt idx="10">
                  <c:v>15</c:v>
                </c:pt>
                <c:pt idx="11">
                  <c:v>15.5</c:v>
                </c:pt>
                <c:pt idx="12">
                  <c:v>16</c:v>
                </c:pt>
                <c:pt idx="13">
                  <c:v>16.5</c:v>
                </c:pt>
                <c:pt idx="14">
                  <c:v>17</c:v>
                </c:pt>
                <c:pt idx="15">
                  <c:v>17.5</c:v>
                </c:pt>
                <c:pt idx="16">
                  <c:v>18</c:v>
                </c:pt>
                <c:pt idx="17">
                  <c:v>18.5</c:v>
                </c:pt>
                <c:pt idx="18">
                  <c:v>19</c:v>
                </c:pt>
                <c:pt idx="19">
                  <c:v>19.5</c:v>
                </c:pt>
                <c:pt idx="20">
                  <c:v>20</c:v>
                </c:pt>
                <c:pt idx="21">
                  <c:v>20.5</c:v>
                </c:pt>
                <c:pt idx="22">
                  <c:v>21</c:v>
                </c:pt>
                <c:pt idx="23">
                  <c:v>21.5</c:v>
                </c:pt>
                <c:pt idx="24">
                  <c:v>22</c:v>
                </c:pt>
                <c:pt idx="25">
                  <c:v>22.5</c:v>
                </c:pt>
                <c:pt idx="26">
                  <c:v>23</c:v>
                </c:pt>
              </c:numCache>
            </c:numRef>
          </c:cat>
          <c:val>
            <c:numRef>
              <c:f>Practice!$U$3:$U$29</c:f>
              <c:numCache>
                <c:formatCode>General</c:formatCode>
                <c:ptCount val="27"/>
                <c:pt idx="0">
                  <c:v>0.78003304609026403</c:v>
                </c:pt>
                <c:pt idx="1">
                  <c:v>0.82317179452309397</c:v>
                </c:pt>
                <c:pt idx="2">
                  <c:v>0.84746416976676797</c:v>
                </c:pt>
                <c:pt idx="3">
                  <c:v>0.85862678826831196</c:v>
                </c:pt>
                <c:pt idx="4">
                  <c:v>0.85968981680450196</c:v>
                </c:pt>
                <c:pt idx="5">
                  <c:v>0.85178722001353202</c:v>
                </c:pt>
                <c:pt idx="6">
                  <c:v>0.83470270789332202</c:v>
                </c:pt>
                <c:pt idx="7">
                  <c:v>0.80723241575951499</c:v>
                </c:pt>
                <c:pt idx="8">
                  <c:v>0.76755575286682198</c:v>
                </c:pt>
                <c:pt idx="9">
                  <c:v>0.713841833823609</c:v>
                </c:pt>
                <c:pt idx="10">
                  <c:v>0.64526227764542798</c:v>
                </c:pt>
                <c:pt idx="11">
                  <c:v>0.56329086492373903</c:v>
                </c:pt>
                <c:pt idx="12">
                  <c:v>0.47261549065885999</c:v>
                </c:pt>
                <c:pt idx="13">
                  <c:v>0.38065532649858902</c:v>
                </c:pt>
                <c:pt idx="14">
                  <c:v>0.29539017090681502</c:v>
                </c:pt>
                <c:pt idx="15">
                  <c:v>0.22271701872949901</c:v>
                </c:pt>
                <c:pt idx="16">
                  <c:v>0.16507389524774599</c:v>
                </c:pt>
                <c:pt idx="17">
                  <c:v>0.121852218373056</c:v>
                </c:pt>
                <c:pt idx="18">
                  <c:v>9.0743822392937601E-2</c:v>
                </c:pt>
                <c:pt idx="19">
                  <c:v>6.8996454263702295E-2</c:v>
                </c:pt>
                <c:pt idx="20">
                  <c:v>5.41468952962832E-2</c:v>
                </c:pt>
                <c:pt idx="21">
                  <c:v>4.4292406508559E-2</c:v>
                </c:pt>
                <c:pt idx="22">
                  <c:v>3.8107904123498598E-2</c:v>
                </c:pt>
                <c:pt idx="23">
                  <c:v>3.47761468565915E-2</c:v>
                </c:pt>
                <c:pt idx="24">
                  <c:v>3.3927980773873899E-2</c:v>
                </c:pt>
                <c:pt idx="25">
                  <c:v>3.5649943700710798E-2</c:v>
                </c:pt>
                <c:pt idx="26">
                  <c:v>4.0618312099428303E-2</c:v>
                </c:pt>
              </c:numCache>
            </c:numRef>
          </c:val>
          <c:smooth val="0"/>
          <c:extLst>
            <c:ext xmlns:c16="http://schemas.microsoft.com/office/drawing/2014/chart" uri="{C3380CC4-5D6E-409C-BE32-E72D297353CC}">
              <c16:uniqueId val="{00000004-DB01-6840-8C37-E5090E0B9B81}"/>
            </c:ext>
          </c:extLst>
        </c:ser>
        <c:ser>
          <c:idx val="5"/>
          <c:order val="5"/>
          <c:tx>
            <c:strRef>
              <c:f>Practice!$V$2</c:f>
              <c:strCache>
                <c:ptCount val="1"/>
                <c:pt idx="0">
                  <c:v>G6: 4%</c:v>
                </c:pt>
              </c:strCache>
            </c:strRef>
          </c:tx>
          <c:spPr>
            <a:ln>
              <a:solidFill>
                <a:srgbClr val="7030A0"/>
              </a:solidFill>
            </a:ln>
          </c:spPr>
          <c:marker>
            <c:spPr>
              <a:solidFill>
                <a:srgbClr val="7030A0"/>
              </a:solidFill>
              <a:ln>
                <a:solidFill>
                  <a:srgbClr val="7030A0"/>
                </a:solidFill>
              </a:ln>
            </c:spPr>
          </c:marker>
          <c:cat>
            <c:numRef>
              <c:f>Practice!$A$3:$A$29</c:f>
              <c:numCache>
                <c:formatCode>General</c:formatCode>
                <c:ptCount val="27"/>
                <c:pt idx="0">
                  <c:v>10</c:v>
                </c:pt>
                <c:pt idx="1">
                  <c:v>10.5</c:v>
                </c:pt>
                <c:pt idx="2">
                  <c:v>11</c:v>
                </c:pt>
                <c:pt idx="3">
                  <c:v>11.5</c:v>
                </c:pt>
                <c:pt idx="4">
                  <c:v>12</c:v>
                </c:pt>
                <c:pt idx="5">
                  <c:v>12.5</c:v>
                </c:pt>
                <c:pt idx="6">
                  <c:v>13</c:v>
                </c:pt>
                <c:pt idx="7">
                  <c:v>13.5</c:v>
                </c:pt>
                <c:pt idx="8">
                  <c:v>14</c:v>
                </c:pt>
                <c:pt idx="9">
                  <c:v>14.5</c:v>
                </c:pt>
                <c:pt idx="10">
                  <c:v>15</c:v>
                </c:pt>
                <c:pt idx="11">
                  <c:v>15.5</c:v>
                </c:pt>
                <c:pt idx="12">
                  <c:v>16</c:v>
                </c:pt>
                <c:pt idx="13">
                  <c:v>16.5</c:v>
                </c:pt>
                <c:pt idx="14">
                  <c:v>17</c:v>
                </c:pt>
                <c:pt idx="15">
                  <c:v>17.5</c:v>
                </c:pt>
                <c:pt idx="16">
                  <c:v>18</c:v>
                </c:pt>
                <c:pt idx="17">
                  <c:v>18.5</c:v>
                </c:pt>
                <c:pt idx="18">
                  <c:v>19</c:v>
                </c:pt>
                <c:pt idx="19">
                  <c:v>19.5</c:v>
                </c:pt>
                <c:pt idx="20">
                  <c:v>20</c:v>
                </c:pt>
                <c:pt idx="21">
                  <c:v>20.5</c:v>
                </c:pt>
                <c:pt idx="22">
                  <c:v>21</c:v>
                </c:pt>
                <c:pt idx="23">
                  <c:v>21.5</c:v>
                </c:pt>
                <c:pt idx="24">
                  <c:v>22</c:v>
                </c:pt>
                <c:pt idx="25">
                  <c:v>22.5</c:v>
                </c:pt>
                <c:pt idx="26">
                  <c:v>23</c:v>
                </c:pt>
              </c:numCache>
            </c:numRef>
          </c:cat>
          <c:val>
            <c:numRef>
              <c:f>Practice!$V$3:$V$29</c:f>
              <c:numCache>
                <c:formatCode>General</c:formatCode>
                <c:ptCount val="27"/>
                <c:pt idx="0">
                  <c:v>1.1432567234704301E-2</c:v>
                </c:pt>
                <c:pt idx="1">
                  <c:v>3.1490991911667703E-2</c:v>
                </c:pt>
                <c:pt idx="2">
                  <c:v>7.5416449926006504E-2</c:v>
                </c:pt>
                <c:pt idx="3">
                  <c:v>0.15510944286835701</c:v>
                </c:pt>
                <c:pt idx="4">
                  <c:v>0.271538508270523</c:v>
                </c:pt>
                <c:pt idx="5">
                  <c:v>0.40707220543157002</c:v>
                </c:pt>
                <c:pt idx="6">
                  <c:v>0.53560712270228905</c:v>
                </c:pt>
                <c:pt idx="7">
                  <c:v>0.63989887240202903</c:v>
                </c:pt>
                <c:pt idx="8">
                  <c:v>0.71630037964368298</c:v>
                </c:pt>
                <c:pt idx="9">
                  <c:v>0.76887059857444195</c:v>
                </c:pt>
                <c:pt idx="10">
                  <c:v>0.803404372890275</c:v>
                </c:pt>
                <c:pt idx="11">
                  <c:v>0.82476582134464504</c:v>
                </c:pt>
                <c:pt idx="12">
                  <c:v>0.83634025679580704</c:v>
                </c:pt>
                <c:pt idx="13">
                  <c:v>0.84024046631010996</c:v>
                </c:pt>
                <c:pt idx="14">
                  <c:v>0.83764283938045003</c:v>
                </c:pt>
                <c:pt idx="15">
                  <c:v>0.82907283074183002</c:v>
                </c:pt>
                <c:pt idx="16">
                  <c:v>0.81462544031862705</c:v>
                </c:pt>
                <c:pt idx="17">
                  <c:v>0.79415116687698295</c:v>
                </c:pt>
                <c:pt idx="18">
                  <c:v>0.76744063461326895</c:v>
                </c:pt>
                <c:pt idx="19">
                  <c:v>0.73442711750852696</c:v>
                </c:pt>
                <c:pt idx="20">
                  <c:v>0.695400300970616</c:v>
                </c:pt>
                <c:pt idx="21">
                  <c:v>0.65119105689894097</c:v>
                </c:pt>
                <c:pt idx="22">
                  <c:v>0.60326068762969898</c:v>
                </c:pt>
                <c:pt idx="23">
                  <c:v>0.55363357363533106</c:v>
                </c:pt>
                <c:pt idx="24">
                  <c:v>0.50466416470459496</c:v>
                </c:pt>
                <c:pt idx="25">
                  <c:v>0.45870749904371499</c:v>
                </c:pt>
                <c:pt idx="26">
                  <c:v>0.417814882223843</c:v>
                </c:pt>
              </c:numCache>
            </c:numRef>
          </c:val>
          <c:smooth val="0"/>
          <c:extLst>
            <c:ext xmlns:c16="http://schemas.microsoft.com/office/drawing/2014/chart" uri="{C3380CC4-5D6E-409C-BE32-E72D297353CC}">
              <c16:uniqueId val="{00000005-DB01-6840-8C37-E5090E0B9B81}"/>
            </c:ext>
          </c:extLst>
        </c:ser>
        <c:dLbls>
          <c:showLegendKey val="0"/>
          <c:showVal val="0"/>
          <c:showCatName val="0"/>
          <c:showSerName val="0"/>
          <c:showPercent val="0"/>
          <c:showBubbleSize val="0"/>
        </c:dLbls>
        <c:marker val="1"/>
        <c:smooth val="0"/>
        <c:axId val="-901247488"/>
        <c:axId val="-901243936"/>
      </c:lineChart>
      <c:catAx>
        <c:axId val="-901247488"/>
        <c:scaling>
          <c:orientation val="minMax"/>
        </c:scaling>
        <c:delete val="0"/>
        <c:axPos val="b"/>
        <c:numFmt formatCode="General" sourceLinked="1"/>
        <c:majorTickMark val="out"/>
        <c:minorTickMark val="none"/>
        <c:tickLblPos val="nextTo"/>
        <c:txPr>
          <a:bodyPr/>
          <a:lstStyle/>
          <a:p>
            <a:pPr>
              <a:defRPr sz="1600"/>
            </a:pPr>
            <a:endParaRPr lang="en-US"/>
          </a:p>
        </c:txPr>
        <c:crossAx val="-901243936"/>
        <c:crosses val="autoZero"/>
        <c:auto val="1"/>
        <c:lblAlgn val="ctr"/>
        <c:lblOffset val="100"/>
        <c:tickLblSkip val="2"/>
        <c:tickMarkSkip val="1"/>
        <c:noMultiLvlLbl val="0"/>
      </c:catAx>
      <c:valAx>
        <c:axId val="-901243936"/>
        <c:scaling>
          <c:orientation val="minMax"/>
          <c:max val="1"/>
        </c:scaling>
        <c:delete val="0"/>
        <c:axPos val="l"/>
        <c:majorGridlines/>
        <c:title>
          <c:tx>
            <c:rich>
              <a:bodyPr/>
              <a:lstStyle/>
              <a:p>
                <a:pPr>
                  <a:defRPr/>
                </a:pPr>
                <a:r>
                  <a:rPr lang="en-US" dirty="0"/>
                  <a:t>Probability</a:t>
                </a:r>
                <a:r>
                  <a:rPr lang="en-US" baseline="0" dirty="0"/>
                  <a:t> (Gang Membership)</a:t>
                </a:r>
                <a:endParaRPr lang="en-US" dirty="0"/>
              </a:p>
            </c:rich>
          </c:tx>
          <c:layout>
            <c:manualLayout>
              <c:xMode val="edge"/>
              <c:yMode val="edge"/>
              <c:x val="1.6602631552205632E-2"/>
              <c:y val="0.22412886115893851"/>
            </c:manualLayout>
          </c:layout>
          <c:overlay val="0"/>
        </c:title>
        <c:numFmt formatCode="General" sourceLinked="1"/>
        <c:majorTickMark val="out"/>
        <c:minorTickMark val="none"/>
        <c:tickLblPos val="nextTo"/>
        <c:txPr>
          <a:bodyPr/>
          <a:lstStyle/>
          <a:p>
            <a:pPr>
              <a:defRPr sz="1600"/>
            </a:pPr>
            <a:endParaRPr lang="en-US"/>
          </a:p>
        </c:txPr>
        <c:crossAx val="-901247488"/>
        <c:crosses val="autoZero"/>
        <c:crossBetween val="between"/>
      </c:valAx>
    </c:plotArea>
    <c:plotVisOnly val="1"/>
    <c:dispBlanksAs val="gap"/>
    <c:showDLblsOverMax val="0"/>
  </c:chart>
  <c:spPr>
    <a:solidFill>
      <a:srgbClr val="FFFFFF"/>
    </a:solidFill>
  </c:spPr>
  <c:txPr>
    <a:bodyPr/>
    <a:lstStyle/>
    <a:p>
      <a:pPr>
        <a:defRPr sz="1800"/>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079004028621611"/>
          <c:y val="2.8610235292902901E-2"/>
          <c:w val="0.8271119934750667"/>
          <c:h val="0.80509621380581498"/>
        </c:manualLayout>
      </c:layout>
      <c:lineChart>
        <c:grouping val="standard"/>
        <c:varyColors val="0"/>
        <c:ser>
          <c:idx val="1"/>
          <c:order val="0"/>
          <c:tx>
            <c:strRef>
              <c:f>'Data demo'!$AG$3</c:f>
              <c:strCache>
                <c:ptCount val="1"/>
                <c:pt idx="0">
                  <c:v>Black to White/Other</c:v>
                </c:pt>
              </c:strCache>
            </c:strRef>
          </c:tx>
          <c:spPr>
            <a:ln w="19050">
              <a:solidFill>
                <a:srgbClr val="008000"/>
              </a:solidFill>
            </a:ln>
          </c:spPr>
          <c:marker>
            <c:symbol val="triangle"/>
            <c:size val="5"/>
            <c:spPr>
              <a:solidFill>
                <a:srgbClr val="008000"/>
              </a:solidFill>
              <a:ln w="3175">
                <a:solidFill>
                  <a:schemeClr val="tx1"/>
                </a:solidFill>
              </a:ln>
            </c:spPr>
          </c:marker>
          <c:cat>
            <c:numRef>
              <c:f>'Data demo'!$I$4:$I$30</c:f>
              <c:numCache>
                <c:formatCode>General</c:formatCode>
                <c:ptCount val="27"/>
                <c:pt idx="0">
                  <c:v>10</c:v>
                </c:pt>
                <c:pt idx="1">
                  <c:v>10.5</c:v>
                </c:pt>
                <c:pt idx="2">
                  <c:v>11</c:v>
                </c:pt>
                <c:pt idx="3">
                  <c:v>11.5</c:v>
                </c:pt>
                <c:pt idx="4">
                  <c:v>12</c:v>
                </c:pt>
                <c:pt idx="5">
                  <c:v>12.5</c:v>
                </c:pt>
                <c:pt idx="6">
                  <c:v>13</c:v>
                </c:pt>
                <c:pt idx="7">
                  <c:v>13.5</c:v>
                </c:pt>
                <c:pt idx="8">
                  <c:v>14</c:v>
                </c:pt>
                <c:pt idx="9">
                  <c:v>14.5</c:v>
                </c:pt>
                <c:pt idx="10">
                  <c:v>15</c:v>
                </c:pt>
                <c:pt idx="11">
                  <c:v>15.5</c:v>
                </c:pt>
                <c:pt idx="12">
                  <c:v>16</c:v>
                </c:pt>
                <c:pt idx="13">
                  <c:v>16.5</c:v>
                </c:pt>
                <c:pt idx="14">
                  <c:v>17</c:v>
                </c:pt>
                <c:pt idx="15">
                  <c:v>17.5</c:v>
                </c:pt>
                <c:pt idx="16">
                  <c:v>18</c:v>
                </c:pt>
                <c:pt idx="17">
                  <c:v>18.5</c:v>
                </c:pt>
                <c:pt idx="18">
                  <c:v>19</c:v>
                </c:pt>
                <c:pt idx="19">
                  <c:v>19.5</c:v>
                </c:pt>
                <c:pt idx="20">
                  <c:v>20</c:v>
                </c:pt>
                <c:pt idx="21">
                  <c:v>20.5</c:v>
                </c:pt>
                <c:pt idx="22">
                  <c:v>21</c:v>
                </c:pt>
                <c:pt idx="23">
                  <c:v>21.5</c:v>
                </c:pt>
                <c:pt idx="24">
                  <c:v>22</c:v>
                </c:pt>
                <c:pt idx="25">
                  <c:v>22.5</c:v>
                </c:pt>
                <c:pt idx="26">
                  <c:v>23</c:v>
                </c:pt>
              </c:numCache>
            </c:numRef>
          </c:cat>
          <c:val>
            <c:numRef>
              <c:f>'Data demo'!$AG$4:$AG$30</c:f>
              <c:numCache>
                <c:formatCode>General</c:formatCode>
                <c:ptCount val="27"/>
                <c:pt idx="0">
                  <c:v>2.7704684601602261</c:v>
                </c:pt>
                <c:pt idx="1">
                  <c:v>2.6495443782740722</c:v>
                </c:pt>
                <c:pt idx="2">
                  <c:v>2.5583306572994728</c:v>
                </c:pt>
                <c:pt idx="3">
                  <c:v>2.4926490530686189</c:v>
                </c:pt>
                <c:pt idx="4">
                  <c:v>2.4486836499891589</c:v>
                </c:pt>
                <c:pt idx="5">
                  <c:v>2.4230180755150901</c:v>
                </c:pt>
                <c:pt idx="6">
                  <c:v>2.4128026034281751</c:v>
                </c:pt>
                <c:pt idx="7">
                  <c:v>2.415890430686654</c:v>
                </c:pt>
                <c:pt idx="8">
                  <c:v>2.4308687492373098</c:v>
                </c:pt>
                <c:pt idx="9">
                  <c:v>2.456987005099724</c:v>
                </c:pt>
                <c:pt idx="10">
                  <c:v>2.4940153761835369</c:v>
                </c:pt>
                <c:pt idx="11">
                  <c:v>2.5420638129571458</c:v>
                </c:pt>
                <c:pt idx="12">
                  <c:v>2.6013801521273701</c:v>
                </c:pt>
                <c:pt idx="13">
                  <c:v>2.6721390276090982</c:v>
                </c:pt>
                <c:pt idx="14">
                  <c:v>2.7542344289331551</c:v>
                </c:pt>
                <c:pt idx="15">
                  <c:v>2.8470942394681051</c:v>
                </c:pt>
                <c:pt idx="16">
                  <c:v>2.94953916237449</c:v>
                </c:pt>
                <c:pt idx="17">
                  <c:v>3.059706249446899</c:v>
                </c:pt>
                <c:pt idx="18">
                  <c:v>3.175047339818136</c:v>
                </c:pt>
                <c:pt idx="19">
                  <c:v>3.29239812861662</c:v>
                </c:pt>
                <c:pt idx="20">
                  <c:v>3.4081003442685782</c:v>
                </c:pt>
                <c:pt idx="21">
                  <c:v>3.5181531016917651</c:v>
                </c:pt>
                <c:pt idx="22">
                  <c:v>3.6183717007024452</c:v>
                </c:pt>
                <c:pt idx="23">
                  <c:v>3.704540471606482</c:v>
                </c:pt>
                <c:pt idx="24">
                  <c:v>3.7725560570779981</c:v>
                </c:pt>
                <c:pt idx="25">
                  <c:v>3.818564699109114</c:v>
                </c:pt>
                <c:pt idx="26">
                  <c:v>3.839099865794767</c:v>
                </c:pt>
              </c:numCache>
            </c:numRef>
          </c:val>
          <c:smooth val="0"/>
          <c:extLst>
            <c:ext xmlns:c16="http://schemas.microsoft.com/office/drawing/2014/chart" uri="{C3380CC4-5D6E-409C-BE32-E72D297353CC}">
              <c16:uniqueId val="{00000000-0C1B-1D40-87E8-45BB5D4E4838}"/>
            </c:ext>
          </c:extLst>
        </c:ser>
        <c:ser>
          <c:idx val="2"/>
          <c:order val="1"/>
          <c:tx>
            <c:strRef>
              <c:f>'Data demo'!$AH$3</c:f>
              <c:strCache>
                <c:ptCount val="1"/>
                <c:pt idx="0">
                  <c:v>Hispanic to White/Other</c:v>
                </c:pt>
              </c:strCache>
            </c:strRef>
          </c:tx>
          <c:spPr>
            <a:ln w="19050">
              <a:solidFill>
                <a:srgbClr val="3366FF"/>
              </a:solidFill>
            </a:ln>
          </c:spPr>
          <c:marker>
            <c:symbol val="plus"/>
            <c:size val="5"/>
            <c:spPr>
              <a:solidFill>
                <a:srgbClr val="3366FF"/>
              </a:solidFill>
              <a:ln w="3175">
                <a:solidFill>
                  <a:schemeClr val="tx1"/>
                </a:solidFill>
              </a:ln>
            </c:spPr>
          </c:marker>
          <c:cat>
            <c:numRef>
              <c:f>'Data demo'!$I$4:$I$30</c:f>
              <c:numCache>
                <c:formatCode>General</c:formatCode>
                <c:ptCount val="27"/>
                <c:pt idx="0">
                  <c:v>10</c:v>
                </c:pt>
                <c:pt idx="1">
                  <c:v>10.5</c:v>
                </c:pt>
                <c:pt idx="2">
                  <c:v>11</c:v>
                </c:pt>
                <c:pt idx="3">
                  <c:v>11.5</c:v>
                </c:pt>
                <c:pt idx="4">
                  <c:v>12</c:v>
                </c:pt>
                <c:pt idx="5">
                  <c:v>12.5</c:v>
                </c:pt>
                <c:pt idx="6">
                  <c:v>13</c:v>
                </c:pt>
                <c:pt idx="7">
                  <c:v>13.5</c:v>
                </c:pt>
                <c:pt idx="8">
                  <c:v>14</c:v>
                </c:pt>
                <c:pt idx="9">
                  <c:v>14.5</c:v>
                </c:pt>
                <c:pt idx="10">
                  <c:v>15</c:v>
                </c:pt>
                <c:pt idx="11">
                  <c:v>15.5</c:v>
                </c:pt>
                <c:pt idx="12">
                  <c:v>16</c:v>
                </c:pt>
                <c:pt idx="13">
                  <c:v>16.5</c:v>
                </c:pt>
                <c:pt idx="14">
                  <c:v>17</c:v>
                </c:pt>
                <c:pt idx="15">
                  <c:v>17.5</c:v>
                </c:pt>
                <c:pt idx="16">
                  <c:v>18</c:v>
                </c:pt>
                <c:pt idx="17">
                  <c:v>18.5</c:v>
                </c:pt>
                <c:pt idx="18">
                  <c:v>19</c:v>
                </c:pt>
                <c:pt idx="19">
                  <c:v>19.5</c:v>
                </c:pt>
                <c:pt idx="20">
                  <c:v>20</c:v>
                </c:pt>
                <c:pt idx="21">
                  <c:v>20.5</c:v>
                </c:pt>
                <c:pt idx="22">
                  <c:v>21</c:v>
                </c:pt>
                <c:pt idx="23">
                  <c:v>21.5</c:v>
                </c:pt>
                <c:pt idx="24">
                  <c:v>22</c:v>
                </c:pt>
                <c:pt idx="25">
                  <c:v>22.5</c:v>
                </c:pt>
                <c:pt idx="26">
                  <c:v>23</c:v>
                </c:pt>
              </c:numCache>
            </c:numRef>
          </c:cat>
          <c:val>
            <c:numRef>
              <c:f>'Data demo'!$AH$4:$AH$30</c:f>
              <c:numCache>
                <c:formatCode>General</c:formatCode>
                <c:ptCount val="27"/>
                <c:pt idx="0">
                  <c:v>1.507749450514654</c:v>
                </c:pt>
                <c:pt idx="1">
                  <c:v>1.624297608531077</c:v>
                </c:pt>
                <c:pt idx="2">
                  <c:v>1.7319009266996559</c:v>
                </c:pt>
                <c:pt idx="3">
                  <c:v>1.8272244999980269</c:v>
                </c:pt>
                <c:pt idx="4">
                  <c:v>1.908510244070589</c:v>
                </c:pt>
                <c:pt idx="5">
                  <c:v>1.9760043025918359</c:v>
                </c:pt>
                <c:pt idx="6">
                  <c:v>2.031615805218796</c:v>
                </c:pt>
                <c:pt idx="7">
                  <c:v>2.078148753024887</c:v>
                </c:pt>
                <c:pt idx="8">
                  <c:v>2.1185613512993759</c:v>
                </c:pt>
                <c:pt idx="9">
                  <c:v>2.155490455571079</c:v>
                </c:pt>
                <c:pt idx="10">
                  <c:v>2.1910458592970321</c:v>
                </c:pt>
                <c:pt idx="11">
                  <c:v>2.2267800436616709</c:v>
                </c:pt>
                <c:pt idx="12">
                  <c:v>2.2637438859068122</c:v>
                </c:pt>
                <c:pt idx="13">
                  <c:v>2.3025775107781969</c:v>
                </c:pt>
                <c:pt idx="14">
                  <c:v>2.3436175553713858</c:v>
                </c:pt>
                <c:pt idx="15">
                  <c:v>2.3870167406606462</c:v>
                </c:pt>
                <c:pt idx="16">
                  <c:v>2.4328719000895132</c:v>
                </c:pt>
                <c:pt idx="17">
                  <c:v>2.4813502443565518</c:v>
                </c:pt>
                <c:pt idx="18">
                  <c:v>2.5327986643778542</c:v>
                </c:pt>
                <c:pt idx="19">
                  <c:v>2.5878223226911552</c:v>
                </c:pt>
                <c:pt idx="20">
                  <c:v>2.647326604092803</c:v>
                </c:pt>
                <c:pt idx="21">
                  <c:v>2.712526417373522</c:v>
                </c:pt>
                <c:pt idx="22">
                  <c:v>2.7849338058825839</c:v>
                </c:pt>
                <c:pt idx="23">
                  <c:v>2.8663361560385758</c:v>
                </c:pt>
                <c:pt idx="24">
                  <c:v>2.9587732940235001</c:v>
                </c:pt>
                <c:pt idx="25">
                  <c:v>3.0645140552510002</c:v>
                </c:pt>
                <c:pt idx="26">
                  <c:v>3.1860222507738851</c:v>
                </c:pt>
              </c:numCache>
            </c:numRef>
          </c:val>
          <c:smooth val="0"/>
          <c:extLst>
            <c:ext xmlns:c16="http://schemas.microsoft.com/office/drawing/2014/chart" uri="{C3380CC4-5D6E-409C-BE32-E72D297353CC}">
              <c16:uniqueId val="{00000001-0C1B-1D40-87E8-45BB5D4E4838}"/>
            </c:ext>
          </c:extLst>
        </c:ser>
        <c:dLbls>
          <c:showLegendKey val="0"/>
          <c:showVal val="0"/>
          <c:showCatName val="0"/>
          <c:showSerName val="0"/>
          <c:showPercent val="0"/>
          <c:showBubbleSize val="0"/>
        </c:dLbls>
        <c:marker val="1"/>
        <c:smooth val="0"/>
        <c:axId val="708667152"/>
        <c:axId val="708670784"/>
      </c:lineChart>
      <c:catAx>
        <c:axId val="708667152"/>
        <c:scaling>
          <c:orientation val="minMax"/>
        </c:scaling>
        <c:delete val="0"/>
        <c:axPos val="b"/>
        <c:title>
          <c:tx>
            <c:rich>
              <a:bodyPr/>
              <a:lstStyle/>
              <a:p>
                <a:pPr>
                  <a:defRPr/>
                </a:pPr>
                <a:r>
                  <a:rPr lang="en-US"/>
                  <a:t>Age (in Years)</a:t>
                </a:r>
              </a:p>
            </c:rich>
          </c:tx>
          <c:layout>
            <c:manualLayout>
              <c:xMode val="edge"/>
              <c:yMode val="edge"/>
              <c:x val="0.45026177037604798"/>
              <c:y val="0.93903605799275103"/>
            </c:manualLayout>
          </c:layout>
          <c:overlay val="0"/>
        </c:title>
        <c:numFmt formatCode="#,##0" sourceLinked="0"/>
        <c:majorTickMark val="out"/>
        <c:minorTickMark val="none"/>
        <c:tickLblPos val="nextTo"/>
        <c:txPr>
          <a:bodyPr rot="0" vert="horz"/>
          <a:lstStyle/>
          <a:p>
            <a:pPr>
              <a:defRPr sz="1600"/>
            </a:pPr>
            <a:endParaRPr lang="en-US"/>
          </a:p>
        </c:txPr>
        <c:crossAx val="708670784"/>
        <c:crossesAt val="0"/>
        <c:auto val="1"/>
        <c:lblAlgn val="ctr"/>
        <c:lblOffset val="100"/>
        <c:tickLblSkip val="2"/>
        <c:tickMarkSkip val="2"/>
        <c:noMultiLvlLbl val="0"/>
      </c:catAx>
      <c:valAx>
        <c:axId val="708670784"/>
        <c:scaling>
          <c:orientation val="minMax"/>
        </c:scaling>
        <c:delete val="0"/>
        <c:axPos val="l"/>
        <c:majorGridlines/>
        <c:title>
          <c:tx>
            <c:rich>
              <a:bodyPr/>
              <a:lstStyle/>
              <a:p>
                <a:pPr>
                  <a:defRPr/>
                </a:pPr>
                <a:r>
                  <a:rPr lang="en-US"/>
                  <a:t>Risk Ratio</a:t>
                </a:r>
              </a:p>
            </c:rich>
          </c:tx>
          <c:layout>
            <c:manualLayout>
              <c:xMode val="edge"/>
              <c:yMode val="edge"/>
              <c:x val="4.5331350748538399E-3"/>
              <c:y val="0.33926742092391998"/>
            </c:manualLayout>
          </c:layout>
          <c:overlay val="0"/>
        </c:title>
        <c:numFmt formatCode="General" sourceLinked="1"/>
        <c:majorTickMark val="out"/>
        <c:minorTickMark val="none"/>
        <c:tickLblPos val="nextTo"/>
        <c:txPr>
          <a:bodyPr rot="0" vert="horz"/>
          <a:lstStyle/>
          <a:p>
            <a:pPr>
              <a:defRPr sz="1600"/>
            </a:pPr>
            <a:endParaRPr lang="en-US"/>
          </a:p>
        </c:txPr>
        <c:crossAx val="708667152"/>
        <c:crosses val="autoZero"/>
        <c:crossBetween val="midCat"/>
      </c:valAx>
      <c:spPr>
        <a:ln>
          <a:noFill/>
        </a:ln>
      </c:spPr>
    </c:plotArea>
    <c:legend>
      <c:legendPos val="b"/>
      <c:layout>
        <c:manualLayout>
          <c:xMode val="edge"/>
          <c:yMode val="edge"/>
          <c:x val="0.51642119908181716"/>
          <c:y val="0.65745802806973686"/>
          <c:w val="0.45254442821529006"/>
          <c:h val="0.17473149951489084"/>
        </c:manualLayout>
      </c:layout>
      <c:overlay val="0"/>
      <c:txPr>
        <a:bodyPr/>
        <a:lstStyle/>
        <a:p>
          <a:pPr>
            <a:defRPr sz="1600"/>
          </a:pPr>
          <a:endParaRPr lang="en-US"/>
        </a:p>
      </c:txPr>
    </c:legend>
    <c:plotVisOnly val="1"/>
    <c:dispBlanksAs val="gap"/>
    <c:showDLblsOverMax val="0"/>
  </c:chart>
  <c:spPr>
    <a:solidFill>
      <a:schemeClr val="bg1"/>
    </a:solidFill>
    <a:ln>
      <a:noFill/>
    </a:ln>
  </c:spPr>
  <c:txPr>
    <a:bodyPr/>
    <a:lstStyle/>
    <a:p>
      <a:pPr>
        <a:defRPr sz="1800"/>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0.19167</cdr:x>
      <cdr:y>0.15609</cdr:y>
    </cdr:from>
    <cdr:to>
      <cdr:x>0.32445</cdr:x>
      <cdr:y>0.25074</cdr:y>
    </cdr:to>
    <cdr:sp macro="" textlink="">
      <cdr:nvSpPr>
        <cdr:cNvPr id="2" name="TextBox 1"/>
        <cdr:cNvSpPr txBox="1"/>
      </cdr:nvSpPr>
      <cdr:spPr>
        <a:xfrm xmlns:a="http://schemas.openxmlformats.org/drawingml/2006/main">
          <a:off x="1867309" y="888971"/>
          <a:ext cx="1293581" cy="5390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E: 6%</a:t>
          </a:r>
        </a:p>
        <a:p xmlns:a="http://schemas.openxmlformats.org/drawingml/2006/main">
          <a:r>
            <a:rPr lang="en-US" sz="1400" b="1" dirty="0"/>
            <a:t>Early Persistent</a:t>
          </a:r>
        </a:p>
      </cdr:txBody>
    </cdr:sp>
  </cdr:relSizeAnchor>
  <cdr:relSizeAnchor xmlns:cdr="http://schemas.openxmlformats.org/drawingml/2006/chartDrawing">
    <cdr:from>
      <cdr:x>0.85</cdr:x>
      <cdr:y>0.6504</cdr:y>
    </cdr:from>
    <cdr:to>
      <cdr:x>0.95834</cdr:x>
      <cdr:y>0.72995</cdr:y>
    </cdr:to>
    <cdr:sp macro="" textlink="">
      <cdr:nvSpPr>
        <cdr:cNvPr id="3" name="TextBox 1"/>
        <cdr:cNvSpPr txBox="1"/>
      </cdr:nvSpPr>
      <cdr:spPr>
        <a:xfrm xmlns:a="http://schemas.openxmlformats.org/drawingml/2006/main">
          <a:off x="7772400" y="3810000"/>
          <a:ext cx="990662" cy="46600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C: 19%</a:t>
          </a:r>
        </a:p>
        <a:p xmlns:a="http://schemas.openxmlformats.org/drawingml/2006/main">
          <a:r>
            <a:rPr lang="en-US" sz="1400" b="1" dirty="0"/>
            <a:t>Adult Onset</a:t>
          </a:r>
        </a:p>
      </cdr:txBody>
    </cdr:sp>
  </cdr:relSizeAnchor>
  <cdr:relSizeAnchor xmlns:cdr="http://schemas.openxmlformats.org/drawingml/2006/chartDrawing">
    <cdr:from>
      <cdr:x>0.37</cdr:x>
      <cdr:y>0.37813</cdr:y>
    </cdr:from>
    <cdr:to>
      <cdr:x>0.48667</cdr:x>
      <cdr:y>0.51189</cdr:y>
    </cdr:to>
    <cdr:sp macro="" textlink="">
      <cdr:nvSpPr>
        <cdr:cNvPr id="4" name="TextBox 1"/>
        <cdr:cNvSpPr txBox="1"/>
      </cdr:nvSpPr>
      <cdr:spPr>
        <a:xfrm xmlns:a="http://schemas.openxmlformats.org/drawingml/2006/main">
          <a:off x="3604698" y="2153561"/>
          <a:ext cx="1136636" cy="76179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A: 32%</a:t>
          </a:r>
        </a:p>
        <a:p xmlns:a="http://schemas.openxmlformats.org/drawingml/2006/main">
          <a:r>
            <a:rPr lang="en-US" sz="1400" b="1" dirty="0"/>
            <a:t>Adolescence-</a:t>
          </a:r>
        </a:p>
        <a:p xmlns:a="http://schemas.openxmlformats.org/drawingml/2006/main">
          <a:r>
            <a:rPr lang="en-US" sz="1400" b="1" dirty="0"/>
            <a:t>Limited</a:t>
          </a:r>
        </a:p>
      </cdr:txBody>
    </cdr:sp>
  </cdr:relSizeAnchor>
  <cdr:relSizeAnchor xmlns:cdr="http://schemas.openxmlformats.org/drawingml/2006/chartDrawing">
    <cdr:from>
      <cdr:x>0.62522</cdr:x>
      <cdr:y>0.38477</cdr:y>
    </cdr:from>
    <cdr:to>
      <cdr:x>0.83546</cdr:x>
      <cdr:y>0.46432</cdr:y>
    </cdr:to>
    <cdr:sp macro="" textlink="">
      <cdr:nvSpPr>
        <cdr:cNvPr id="5" name="TextBox 1"/>
        <cdr:cNvSpPr txBox="1"/>
      </cdr:nvSpPr>
      <cdr:spPr>
        <a:xfrm xmlns:a="http://schemas.openxmlformats.org/drawingml/2006/main">
          <a:off x="6091075" y="2191367"/>
          <a:ext cx="2048215" cy="4530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B: 24%</a:t>
          </a:r>
        </a:p>
        <a:p xmlns:a="http://schemas.openxmlformats.org/drawingml/2006/main">
          <a:r>
            <a:rPr lang="en-US" sz="1400" b="1" dirty="0"/>
            <a:t>Late Adolescence</a:t>
          </a:r>
        </a:p>
      </cdr:txBody>
    </cdr:sp>
  </cdr:relSizeAnchor>
  <cdr:relSizeAnchor xmlns:cdr="http://schemas.openxmlformats.org/drawingml/2006/chartDrawing">
    <cdr:from>
      <cdr:x>0.66667</cdr:x>
      <cdr:y>0.11707</cdr:y>
    </cdr:from>
    <cdr:to>
      <cdr:x>0.80417</cdr:x>
      <cdr:y>0.21366</cdr:y>
    </cdr:to>
    <cdr:sp macro="" textlink="">
      <cdr:nvSpPr>
        <cdr:cNvPr id="6" name="TextBox 1"/>
        <cdr:cNvSpPr txBox="1"/>
      </cdr:nvSpPr>
      <cdr:spPr>
        <a:xfrm xmlns:a="http://schemas.openxmlformats.org/drawingml/2006/main">
          <a:off x="6494906" y="666742"/>
          <a:ext cx="1339584" cy="55010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F: 4%</a:t>
          </a:r>
        </a:p>
        <a:p xmlns:a="http://schemas.openxmlformats.org/drawingml/2006/main">
          <a:r>
            <a:rPr lang="en-US" sz="1400" b="1" dirty="0"/>
            <a:t>Late Persistent</a:t>
          </a:r>
        </a:p>
      </cdr:txBody>
    </cdr:sp>
  </cdr:relSizeAnchor>
  <cdr:relSizeAnchor xmlns:cdr="http://schemas.openxmlformats.org/drawingml/2006/chartDrawing">
    <cdr:from>
      <cdr:x>0.10161</cdr:x>
      <cdr:y>0.44797</cdr:y>
    </cdr:from>
    <cdr:to>
      <cdr:x>0.20994</cdr:x>
      <cdr:y>0.55203</cdr:y>
    </cdr:to>
    <cdr:sp macro="" textlink="">
      <cdr:nvSpPr>
        <cdr:cNvPr id="7" name="TextBox 1"/>
        <cdr:cNvSpPr txBox="1"/>
      </cdr:nvSpPr>
      <cdr:spPr>
        <a:xfrm xmlns:a="http://schemas.openxmlformats.org/drawingml/2006/main">
          <a:off x="989879" y="2551271"/>
          <a:ext cx="1055385" cy="59270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D: 14%</a:t>
          </a:r>
        </a:p>
        <a:p xmlns:a="http://schemas.openxmlformats.org/drawingml/2006/main">
          <a:r>
            <a:rPr lang="en-US" sz="1400" b="1" dirty="0"/>
            <a:t>Early </a:t>
          </a:r>
        </a:p>
        <a:p xmlns:a="http://schemas.openxmlformats.org/drawingml/2006/main">
          <a:r>
            <a:rPr lang="en-US" sz="1400" b="1" dirty="0"/>
            <a:t>Adolescence</a:t>
          </a:r>
        </a:p>
      </cdr:txBody>
    </cdr:sp>
  </cdr:relSizeAnchor>
</c:userShapes>
</file>

<file path=ppt/drawings/drawing2.xml><?xml version="1.0" encoding="utf-8"?>
<c:userShapes xmlns:c="http://schemas.openxmlformats.org/drawingml/2006/chart">
  <cdr:relSizeAnchor xmlns:cdr="http://schemas.openxmlformats.org/drawingml/2006/chartDrawing">
    <cdr:from>
      <cdr:x>0.01514</cdr:x>
      <cdr:y>0.93697</cdr:y>
    </cdr:from>
    <cdr:to>
      <cdr:x>0.12087</cdr:x>
      <cdr:y>1</cdr:y>
    </cdr:to>
    <cdr:sp macro="" textlink="">
      <cdr:nvSpPr>
        <cdr:cNvPr id="2" name="TextBox 1"/>
        <cdr:cNvSpPr txBox="1"/>
      </cdr:nvSpPr>
      <cdr:spPr>
        <a:xfrm xmlns:a="http://schemas.openxmlformats.org/drawingml/2006/main">
          <a:off x="130969" y="5310187"/>
          <a:ext cx="914400" cy="3571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7F058E-9DEE-724F-A8AC-37B766298031}" type="datetimeFigureOut">
              <a:rPr lang="en-US" smtClean="0"/>
              <a:t>11/11/21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01225-487E-094F-98CC-FDC6576E65EC}" type="slidenum">
              <a:rPr lang="en-US" smtClean="0"/>
              <a:t>‹#›</a:t>
            </a:fld>
            <a:endParaRPr lang="en-US"/>
          </a:p>
        </p:txBody>
      </p:sp>
    </p:spTree>
    <p:extLst>
      <p:ext uri="{BB962C8B-B14F-4D97-AF65-F5344CB8AC3E}">
        <p14:creationId xmlns:p14="http://schemas.microsoft.com/office/powerpoint/2010/main" val="1265356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701225-487E-094F-98CC-FDC6576E65EC}" type="slidenum">
              <a:rPr lang="en-US" smtClean="0"/>
              <a:t>1</a:t>
            </a:fld>
            <a:endParaRPr lang="en-US"/>
          </a:p>
        </p:txBody>
      </p:sp>
    </p:spTree>
    <p:extLst>
      <p:ext uri="{BB962C8B-B14F-4D97-AF65-F5344CB8AC3E}">
        <p14:creationId xmlns:p14="http://schemas.microsoft.com/office/powerpoint/2010/main" val="2832175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701225-487E-094F-98CC-FDC6576E65EC}" type="slidenum">
              <a:rPr lang="en-US" smtClean="0"/>
              <a:t>10</a:t>
            </a:fld>
            <a:endParaRPr lang="en-US"/>
          </a:p>
        </p:txBody>
      </p:sp>
    </p:spTree>
    <p:extLst>
      <p:ext uri="{BB962C8B-B14F-4D97-AF65-F5344CB8AC3E}">
        <p14:creationId xmlns:p14="http://schemas.microsoft.com/office/powerpoint/2010/main" val="468397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701225-487E-094F-98CC-FDC6576E65EC}" type="slidenum">
              <a:rPr lang="en-US" smtClean="0"/>
              <a:t>11</a:t>
            </a:fld>
            <a:endParaRPr lang="en-US"/>
          </a:p>
        </p:txBody>
      </p:sp>
    </p:spTree>
    <p:extLst>
      <p:ext uri="{BB962C8B-B14F-4D97-AF65-F5344CB8AC3E}">
        <p14:creationId xmlns:p14="http://schemas.microsoft.com/office/powerpoint/2010/main" val="4052586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endParaRPr lang="en-US" dirty="0">
              <a:solidFill>
                <a:srgbClr val="454545"/>
              </a:solidFill>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48701225-487E-094F-98CC-FDC6576E65EC}" type="slidenum">
              <a:rPr lang="en-US" smtClean="0"/>
              <a:t>12</a:t>
            </a:fld>
            <a:endParaRPr lang="en-US"/>
          </a:p>
        </p:txBody>
      </p:sp>
    </p:spTree>
    <p:extLst>
      <p:ext uri="{BB962C8B-B14F-4D97-AF65-F5344CB8AC3E}">
        <p14:creationId xmlns:p14="http://schemas.microsoft.com/office/powerpoint/2010/main" val="1270447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r>
              <a:rPr lang="en-US" dirty="0">
                <a:solidFill>
                  <a:srgbClr val="454545"/>
                </a:solidFill>
                <a:effectLst/>
                <a:latin typeface="Helvetica Neue" panose="02000503000000020004" pitchFamily="2" charset="0"/>
              </a:rPr>
              <a:t>What happened after 1988? A lot. </a:t>
            </a:r>
          </a:p>
          <a:p>
            <a:pPr marL="685800" lvl="1" indent="-228600">
              <a:buFont typeface="Arial" panose="020B0604020202020204" pitchFamily="34" charset="0"/>
              <a:buChar char="•"/>
            </a:pPr>
            <a:r>
              <a:rPr lang="en-US" dirty="0">
                <a:solidFill>
                  <a:srgbClr val="454545"/>
                </a:solidFill>
                <a:effectLst/>
                <a:latin typeface="Helvetica Neue" panose="02000503000000020004" pitchFamily="2" charset="0"/>
              </a:rPr>
              <a:t>In the matter of 25 years, another 44 states and the federal government enacted legislation</a:t>
            </a:r>
          </a:p>
          <a:p>
            <a:pPr marL="285750" lvl="0" indent="-285750">
              <a:buFont typeface="Arial" panose="020B0604020202020204" pitchFamily="34" charset="0"/>
              <a:buChar char="•"/>
            </a:pPr>
            <a:r>
              <a:rPr lang="en-US" dirty="0">
                <a:solidFill>
                  <a:srgbClr val="454545"/>
                </a:solidFill>
                <a:effectLst/>
                <a:latin typeface="Helvetica Neue" panose="02000503000000020004" pitchFamily="2" charset="0"/>
              </a:rPr>
              <a:t>Regional influence? </a:t>
            </a:r>
          </a:p>
          <a:p>
            <a:pPr marL="685800" lvl="1" indent="-228600">
              <a:buFont typeface="Arial" panose="020B0604020202020204" pitchFamily="34" charset="0"/>
              <a:buChar char="•"/>
            </a:pPr>
            <a:r>
              <a:rPr lang="en-US" dirty="0">
                <a:solidFill>
                  <a:srgbClr val="454545"/>
                </a:solidFill>
                <a:effectLst/>
                <a:latin typeface="Helvetica Neue" panose="02000503000000020004" pitchFamily="2" charset="0"/>
              </a:rPr>
              <a:t>Pacific west, Atlantic South, Midwest, South (western), Midwest, Midwest, West (Mountain), South (Western)</a:t>
            </a:r>
          </a:p>
          <a:p>
            <a:pPr marL="685800" lvl="1" indent="-228600">
              <a:buFont typeface="Arial" panose="020B0604020202020204" pitchFamily="34" charset="0"/>
              <a:buChar char="•"/>
            </a:pPr>
            <a:r>
              <a:rPr lang="en-US" dirty="0">
                <a:solidFill>
                  <a:srgbClr val="454545"/>
                </a:solidFill>
                <a:effectLst/>
                <a:latin typeface="Helvetica Neue" panose="02000503000000020004" pitchFamily="2" charset="0"/>
              </a:rPr>
              <a:t>Northeast? Connecticut in 1993, Massachusetts in 1996</a:t>
            </a:r>
          </a:p>
          <a:p>
            <a:pPr marL="285750" lvl="0" indent="-285750">
              <a:buFont typeface="Arial" panose="020B0604020202020204" pitchFamily="34" charset="0"/>
              <a:buChar char="•"/>
            </a:pPr>
            <a:r>
              <a:rPr lang="en-US" dirty="0">
                <a:solidFill>
                  <a:srgbClr val="454545"/>
                </a:solidFill>
                <a:effectLst/>
                <a:latin typeface="Helvetica Neue" panose="02000503000000020004" pitchFamily="2" charset="0"/>
              </a:rPr>
              <a:t>Political orientation</a:t>
            </a:r>
          </a:p>
          <a:p>
            <a:pPr marL="685800" lvl="1" indent="-228600">
              <a:buFont typeface="Arial" panose="020B0604020202020204" pitchFamily="34" charset="0"/>
              <a:buChar char="•"/>
            </a:pPr>
            <a:r>
              <a:rPr lang="en-US" dirty="0">
                <a:solidFill>
                  <a:srgbClr val="454545"/>
                </a:solidFill>
                <a:effectLst/>
                <a:latin typeface="Helvetica Neue" panose="02000503000000020004" pitchFamily="2" charset="0"/>
              </a:rPr>
              <a:t>Mixed bag in terms of political part (CA was Republican governor in a Democratic state, Florida a Democratic governor in a Republican state. It’s something worth looking into more, but remember: get tough neoliberalism was sweeping the country</a:t>
            </a:r>
          </a:p>
        </p:txBody>
      </p:sp>
      <p:sp>
        <p:nvSpPr>
          <p:cNvPr id="4" name="Slide Number Placeholder 3"/>
          <p:cNvSpPr>
            <a:spLocks noGrp="1"/>
          </p:cNvSpPr>
          <p:nvPr>
            <p:ph type="sldNum" sz="quarter" idx="5"/>
          </p:nvPr>
        </p:nvSpPr>
        <p:spPr/>
        <p:txBody>
          <a:bodyPr/>
          <a:lstStyle/>
          <a:p>
            <a:fld id="{48701225-487E-094F-98CC-FDC6576E65EC}" type="slidenum">
              <a:rPr lang="en-US" smtClean="0"/>
              <a:t>13</a:t>
            </a:fld>
            <a:endParaRPr lang="en-US"/>
          </a:p>
        </p:txBody>
      </p:sp>
    </p:spTree>
    <p:extLst>
      <p:ext uri="{BB962C8B-B14F-4D97-AF65-F5344CB8AC3E}">
        <p14:creationId xmlns:p14="http://schemas.microsoft.com/office/powerpoint/2010/main" val="2622354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endParaRPr lang="en-US" dirty="0">
              <a:solidFill>
                <a:srgbClr val="454545"/>
              </a:solidFill>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48701225-487E-094F-98CC-FDC6576E65EC}" type="slidenum">
              <a:rPr lang="en-US" smtClean="0"/>
              <a:t>14</a:t>
            </a:fld>
            <a:endParaRPr lang="en-US"/>
          </a:p>
        </p:txBody>
      </p:sp>
    </p:spTree>
    <p:extLst>
      <p:ext uri="{BB962C8B-B14F-4D97-AF65-F5344CB8AC3E}">
        <p14:creationId xmlns:p14="http://schemas.microsoft.com/office/powerpoint/2010/main" val="1124611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endParaRPr lang="en-US" dirty="0">
              <a:solidFill>
                <a:srgbClr val="454545"/>
              </a:solidFill>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48701225-487E-094F-98CC-FDC6576E65EC}" type="slidenum">
              <a:rPr lang="en-US" smtClean="0"/>
              <a:t>15</a:t>
            </a:fld>
            <a:endParaRPr lang="en-US"/>
          </a:p>
        </p:txBody>
      </p:sp>
    </p:spTree>
    <p:extLst>
      <p:ext uri="{BB962C8B-B14F-4D97-AF65-F5344CB8AC3E}">
        <p14:creationId xmlns:p14="http://schemas.microsoft.com/office/powerpoint/2010/main" val="1204902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701225-487E-094F-98CC-FDC6576E65EC}" type="slidenum">
              <a:rPr lang="en-US" smtClean="0"/>
              <a:t>16</a:t>
            </a:fld>
            <a:endParaRPr lang="en-US"/>
          </a:p>
        </p:txBody>
      </p:sp>
    </p:spTree>
    <p:extLst>
      <p:ext uri="{BB962C8B-B14F-4D97-AF65-F5344CB8AC3E}">
        <p14:creationId xmlns:p14="http://schemas.microsoft.com/office/powerpoint/2010/main" val="1444250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701225-487E-094F-98CC-FDC6576E65EC}" type="slidenum">
              <a:rPr lang="en-US" smtClean="0"/>
              <a:t>17</a:t>
            </a:fld>
            <a:endParaRPr lang="en-US"/>
          </a:p>
        </p:txBody>
      </p:sp>
    </p:spTree>
    <p:extLst>
      <p:ext uri="{BB962C8B-B14F-4D97-AF65-F5344CB8AC3E}">
        <p14:creationId xmlns:p14="http://schemas.microsoft.com/office/powerpoint/2010/main" val="4207663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18</a:t>
            </a:fld>
            <a:endParaRPr lang="en-US"/>
          </a:p>
        </p:txBody>
      </p:sp>
    </p:spTree>
    <p:extLst>
      <p:ext uri="{BB962C8B-B14F-4D97-AF65-F5344CB8AC3E}">
        <p14:creationId xmlns:p14="http://schemas.microsoft.com/office/powerpoint/2010/main" val="1353649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701225-487E-094F-98CC-FDC6576E65EC}" type="slidenum">
              <a:rPr lang="en-US" smtClean="0"/>
              <a:t>19</a:t>
            </a:fld>
            <a:endParaRPr lang="en-US"/>
          </a:p>
        </p:txBody>
      </p:sp>
    </p:spTree>
    <p:extLst>
      <p:ext uri="{BB962C8B-B14F-4D97-AF65-F5344CB8AC3E}">
        <p14:creationId xmlns:p14="http://schemas.microsoft.com/office/powerpoint/2010/main" val="1304703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701225-487E-094F-98CC-FDC6576E65EC}" type="slidenum">
              <a:rPr lang="en-US" smtClean="0"/>
              <a:t>2</a:t>
            </a:fld>
            <a:endParaRPr lang="en-US"/>
          </a:p>
        </p:txBody>
      </p:sp>
    </p:spTree>
    <p:extLst>
      <p:ext uri="{BB962C8B-B14F-4D97-AF65-F5344CB8AC3E}">
        <p14:creationId xmlns:p14="http://schemas.microsoft.com/office/powerpoint/2010/main" val="3252190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20</a:t>
            </a:fld>
            <a:endParaRPr lang="en-US"/>
          </a:p>
        </p:txBody>
      </p:sp>
    </p:spTree>
    <p:extLst>
      <p:ext uri="{BB962C8B-B14F-4D97-AF65-F5344CB8AC3E}">
        <p14:creationId xmlns:p14="http://schemas.microsoft.com/office/powerpoint/2010/main" val="2615627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21</a:t>
            </a:fld>
            <a:endParaRPr lang="en-US"/>
          </a:p>
        </p:txBody>
      </p:sp>
    </p:spTree>
    <p:extLst>
      <p:ext uri="{BB962C8B-B14F-4D97-AF65-F5344CB8AC3E}">
        <p14:creationId xmlns:p14="http://schemas.microsoft.com/office/powerpoint/2010/main" val="54079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22</a:t>
            </a:fld>
            <a:endParaRPr lang="en-US"/>
          </a:p>
        </p:txBody>
      </p:sp>
    </p:spTree>
    <p:extLst>
      <p:ext uri="{BB962C8B-B14F-4D97-AF65-F5344CB8AC3E}">
        <p14:creationId xmlns:p14="http://schemas.microsoft.com/office/powerpoint/2010/main" val="2983215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23</a:t>
            </a:fld>
            <a:endParaRPr lang="en-US"/>
          </a:p>
        </p:txBody>
      </p:sp>
    </p:spTree>
    <p:extLst>
      <p:ext uri="{BB962C8B-B14F-4D97-AF65-F5344CB8AC3E}">
        <p14:creationId xmlns:p14="http://schemas.microsoft.com/office/powerpoint/2010/main" val="1969810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24</a:t>
            </a:fld>
            <a:endParaRPr lang="en-US"/>
          </a:p>
        </p:txBody>
      </p:sp>
    </p:spTree>
    <p:extLst>
      <p:ext uri="{BB962C8B-B14F-4D97-AF65-F5344CB8AC3E}">
        <p14:creationId xmlns:p14="http://schemas.microsoft.com/office/powerpoint/2010/main" val="1161304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25</a:t>
            </a:fld>
            <a:endParaRPr lang="en-US"/>
          </a:p>
        </p:txBody>
      </p:sp>
    </p:spTree>
    <p:extLst>
      <p:ext uri="{BB962C8B-B14F-4D97-AF65-F5344CB8AC3E}">
        <p14:creationId xmlns:p14="http://schemas.microsoft.com/office/powerpoint/2010/main" val="813543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26</a:t>
            </a:fld>
            <a:endParaRPr lang="en-US"/>
          </a:p>
        </p:txBody>
      </p:sp>
    </p:spTree>
    <p:extLst>
      <p:ext uri="{BB962C8B-B14F-4D97-AF65-F5344CB8AC3E}">
        <p14:creationId xmlns:p14="http://schemas.microsoft.com/office/powerpoint/2010/main" val="3634020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27</a:t>
            </a:fld>
            <a:endParaRPr lang="en-US"/>
          </a:p>
        </p:txBody>
      </p:sp>
    </p:spTree>
    <p:extLst>
      <p:ext uri="{BB962C8B-B14F-4D97-AF65-F5344CB8AC3E}">
        <p14:creationId xmlns:p14="http://schemas.microsoft.com/office/powerpoint/2010/main" val="4064457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28</a:t>
            </a:fld>
            <a:endParaRPr lang="en-US"/>
          </a:p>
        </p:txBody>
      </p:sp>
    </p:spTree>
    <p:extLst>
      <p:ext uri="{BB962C8B-B14F-4D97-AF65-F5344CB8AC3E}">
        <p14:creationId xmlns:p14="http://schemas.microsoft.com/office/powerpoint/2010/main" val="161769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29</a:t>
            </a:fld>
            <a:endParaRPr lang="en-US"/>
          </a:p>
        </p:txBody>
      </p:sp>
    </p:spTree>
    <p:extLst>
      <p:ext uri="{BB962C8B-B14F-4D97-AF65-F5344CB8AC3E}">
        <p14:creationId xmlns:p14="http://schemas.microsoft.com/office/powerpoint/2010/main" val="268481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701225-487E-094F-98CC-FDC6576E65EC}" type="slidenum">
              <a:rPr lang="en-US" smtClean="0"/>
              <a:t>3</a:t>
            </a:fld>
            <a:endParaRPr lang="en-US"/>
          </a:p>
        </p:txBody>
      </p:sp>
    </p:spTree>
    <p:extLst>
      <p:ext uri="{BB962C8B-B14F-4D97-AF65-F5344CB8AC3E}">
        <p14:creationId xmlns:p14="http://schemas.microsoft.com/office/powerpoint/2010/main" val="4185844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30</a:t>
            </a:fld>
            <a:endParaRPr lang="en-US"/>
          </a:p>
        </p:txBody>
      </p:sp>
    </p:spTree>
    <p:extLst>
      <p:ext uri="{BB962C8B-B14F-4D97-AF65-F5344CB8AC3E}">
        <p14:creationId xmlns:p14="http://schemas.microsoft.com/office/powerpoint/2010/main" val="4218571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31</a:t>
            </a:fld>
            <a:endParaRPr lang="en-US"/>
          </a:p>
        </p:txBody>
      </p:sp>
    </p:spTree>
    <p:extLst>
      <p:ext uri="{BB962C8B-B14F-4D97-AF65-F5344CB8AC3E}">
        <p14:creationId xmlns:p14="http://schemas.microsoft.com/office/powerpoint/2010/main" val="2840921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32</a:t>
            </a:fld>
            <a:endParaRPr lang="en-US"/>
          </a:p>
        </p:txBody>
      </p:sp>
    </p:spTree>
    <p:extLst>
      <p:ext uri="{BB962C8B-B14F-4D97-AF65-F5344CB8AC3E}">
        <p14:creationId xmlns:p14="http://schemas.microsoft.com/office/powerpoint/2010/main" val="342992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33</a:t>
            </a:fld>
            <a:endParaRPr lang="en-US"/>
          </a:p>
        </p:txBody>
      </p:sp>
    </p:spTree>
    <p:extLst>
      <p:ext uri="{BB962C8B-B14F-4D97-AF65-F5344CB8AC3E}">
        <p14:creationId xmlns:p14="http://schemas.microsoft.com/office/powerpoint/2010/main" val="1969005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C2B1B2-095D-7E48-9135-A206D8C4D656}" type="slidenum">
              <a:rPr lang="en-US" smtClean="0"/>
              <a:pPr/>
              <a:t>34</a:t>
            </a:fld>
            <a:endParaRPr lang="en-US"/>
          </a:p>
        </p:txBody>
      </p:sp>
    </p:spTree>
    <p:extLst>
      <p:ext uri="{BB962C8B-B14F-4D97-AF65-F5344CB8AC3E}">
        <p14:creationId xmlns:p14="http://schemas.microsoft.com/office/powerpoint/2010/main" val="2704159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citations</a:t>
            </a:r>
          </a:p>
        </p:txBody>
      </p:sp>
      <p:sp>
        <p:nvSpPr>
          <p:cNvPr id="4" name="Slide Number Placeholder 3"/>
          <p:cNvSpPr>
            <a:spLocks noGrp="1"/>
          </p:cNvSpPr>
          <p:nvPr>
            <p:ph type="sldNum" sz="quarter" idx="10"/>
          </p:nvPr>
        </p:nvSpPr>
        <p:spPr/>
        <p:txBody>
          <a:bodyPr/>
          <a:lstStyle/>
          <a:p>
            <a:fld id="{2B5297FC-0980-1546-9967-1115C2670CD0}" type="slidenum">
              <a:rPr lang="en-US" smtClean="0"/>
              <a:t>35</a:t>
            </a:fld>
            <a:endParaRPr lang="en-US"/>
          </a:p>
        </p:txBody>
      </p:sp>
    </p:spTree>
    <p:extLst>
      <p:ext uri="{BB962C8B-B14F-4D97-AF65-F5344CB8AC3E}">
        <p14:creationId xmlns:p14="http://schemas.microsoft.com/office/powerpoint/2010/main" val="958847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701225-487E-094F-98CC-FDC6576E65EC}" type="slidenum">
              <a:rPr lang="en-US" smtClean="0"/>
              <a:t>4</a:t>
            </a:fld>
            <a:endParaRPr lang="en-US"/>
          </a:p>
        </p:txBody>
      </p:sp>
    </p:spTree>
    <p:extLst>
      <p:ext uri="{BB962C8B-B14F-4D97-AF65-F5344CB8AC3E}">
        <p14:creationId xmlns:p14="http://schemas.microsoft.com/office/powerpoint/2010/main" val="4140722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701225-487E-094F-98CC-FDC6576E65EC}" type="slidenum">
              <a:rPr lang="en-US" smtClean="0"/>
              <a:t>5</a:t>
            </a:fld>
            <a:endParaRPr lang="en-US"/>
          </a:p>
        </p:txBody>
      </p:sp>
    </p:spTree>
    <p:extLst>
      <p:ext uri="{BB962C8B-B14F-4D97-AF65-F5344CB8AC3E}">
        <p14:creationId xmlns:p14="http://schemas.microsoft.com/office/powerpoint/2010/main" val="2747725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701225-487E-094F-98CC-FDC6576E65EC}" type="slidenum">
              <a:rPr lang="en-US" smtClean="0"/>
              <a:t>6</a:t>
            </a:fld>
            <a:endParaRPr lang="en-US"/>
          </a:p>
        </p:txBody>
      </p:sp>
    </p:spTree>
    <p:extLst>
      <p:ext uri="{BB962C8B-B14F-4D97-AF65-F5344CB8AC3E}">
        <p14:creationId xmlns:p14="http://schemas.microsoft.com/office/powerpoint/2010/main" val="461681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701225-487E-094F-98CC-FDC6576E65EC}" type="slidenum">
              <a:rPr lang="en-US" smtClean="0"/>
              <a:t>7</a:t>
            </a:fld>
            <a:endParaRPr lang="en-US"/>
          </a:p>
        </p:txBody>
      </p:sp>
    </p:spTree>
    <p:extLst>
      <p:ext uri="{BB962C8B-B14F-4D97-AF65-F5344CB8AC3E}">
        <p14:creationId xmlns:p14="http://schemas.microsoft.com/office/powerpoint/2010/main" val="169268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701225-487E-094F-98CC-FDC6576E65EC}" type="slidenum">
              <a:rPr lang="en-US" smtClean="0"/>
              <a:t>8</a:t>
            </a:fld>
            <a:endParaRPr lang="en-US"/>
          </a:p>
        </p:txBody>
      </p:sp>
    </p:spTree>
    <p:extLst>
      <p:ext uri="{BB962C8B-B14F-4D97-AF65-F5344CB8AC3E}">
        <p14:creationId xmlns:p14="http://schemas.microsoft.com/office/powerpoint/2010/main" val="2598549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701225-487E-094F-98CC-FDC6576E65EC}" type="slidenum">
              <a:rPr lang="en-US" smtClean="0"/>
              <a:t>9</a:t>
            </a:fld>
            <a:endParaRPr lang="en-US"/>
          </a:p>
        </p:txBody>
      </p:sp>
    </p:spTree>
    <p:extLst>
      <p:ext uri="{BB962C8B-B14F-4D97-AF65-F5344CB8AC3E}">
        <p14:creationId xmlns:p14="http://schemas.microsoft.com/office/powerpoint/2010/main" val="67842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485900" y="1122362"/>
            <a:ext cx="8609322" cy="3744209"/>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485900" y="5230134"/>
            <a:ext cx="46101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11/11/21</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8964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11/11/21</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343603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97973"/>
            <a:ext cx="2674301" cy="527898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838200" y="854169"/>
            <a:ext cx="7734300" cy="53227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11/11/21</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49651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11/11/21</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862638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11/11/21</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26053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008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008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11/11/21</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623905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109789"/>
            <a:ext cx="4507931"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3063530"/>
            <a:ext cx="4507930" cy="3126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109789"/>
            <a:ext cx="4507932"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3063530"/>
            <a:ext cx="4507932" cy="3126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11/11/21</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024465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11/11/21</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75330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11/11/21</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64969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11/11/21</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024462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11/11/21</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760828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38541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rot="16200000">
            <a:off x="-1029207" y="4680813"/>
            <a:ext cx="2758330" cy="365125"/>
          </a:xfrm>
          <a:prstGeom prst="rect">
            <a:avLst/>
          </a:prstGeom>
        </p:spPr>
        <p:txBody>
          <a:bodyPr vert="horz" lIns="91440" tIns="45720" rIns="91440" bIns="45720" rtlCol="0" anchor="ctr"/>
          <a:lstStyle>
            <a:lvl1pPr algn="l">
              <a:defRPr sz="1100">
                <a:solidFill>
                  <a:schemeClr val="tx1"/>
                </a:solidFill>
              </a:defRPr>
            </a:lvl1pPr>
          </a:lstStyle>
          <a:p>
            <a:fld id="{8C1E1FAD-7351-4908-963A-08EA8E4AB7A0}" type="datetimeFigureOut">
              <a:rPr lang="en-US" smtClean="0"/>
              <a:t>11/11/21</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a:off x="661112" y="6356350"/>
            <a:ext cx="5509684" cy="365125"/>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0905482" y="6356350"/>
            <a:ext cx="1112082"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a:t>
            </a:fld>
            <a:endParaRPr lang="en-US"/>
          </a:p>
        </p:txBody>
      </p:sp>
      <p:grpSp>
        <p:nvGrpSpPr>
          <p:cNvPr id="7" name="Group 6">
            <a:extLst>
              <a:ext uri="{FF2B5EF4-FFF2-40B4-BE49-F238E27FC236}">
                <a16:creationId xmlns:a16="http://schemas.microsoft.com/office/drawing/2014/main" id="{23F5135F-115E-423C-BE4A-B56C35DC9F3E}"/>
              </a:ext>
            </a:extLst>
          </p:cNvPr>
          <p:cNvGrpSpPr/>
          <p:nvPr/>
        </p:nvGrpSpPr>
        <p:grpSpPr>
          <a:xfrm>
            <a:off x="174436" y="6356005"/>
            <a:ext cx="358083" cy="358083"/>
            <a:chOff x="4135740" y="1745599"/>
            <a:chExt cx="558732" cy="558732"/>
          </a:xfrm>
        </p:grpSpPr>
        <p:grpSp>
          <p:nvGrpSpPr>
            <p:cNvPr id="8" name="Group 7">
              <a:extLst>
                <a:ext uri="{FF2B5EF4-FFF2-40B4-BE49-F238E27FC236}">
                  <a16:creationId xmlns:a16="http://schemas.microsoft.com/office/drawing/2014/main" id="{82C1E318-0F1F-4920-8C7D-FBAC66631B54}"/>
                </a:ext>
              </a:extLst>
            </p:cNvPr>
            <p:cNvGrpSpPr/>
            <p:nvPr/>
          </p:nvGrpSpPr>
          <p:grpSpPr>
            <a:xfrm>
              <a:off x="4135740" y="1745599"/>
              <a:ext cx="558732" cy="558732"/>
              <a:chOff x="1028007" y="1706560"/>
              <a:chExt cx="575710" cy="575710"/>
            </a:xfrm>
          </p:grpSpPr>
          <p:cxnSp>
            <p:nvCxnSpPr>
              <p:cNvPr id="10" name="Straight Connector 9">
                <a:extLst>
                  <a:ext uri="{FF2B5EF4-FFF2-40B4-BE49-F238E27FC236}">
                    <a16:creationId xmlns:a16="http://schemas.microsoft.com/office/drawing/2014/main" id="{DE4A7237-B6EB-4FB7-8B68-7C27438D477D}"/>
                  </a:ext>
                </a:extLst>
              </p:cNvPr>
              <p:cNvCxnSpPr>
                <a:cxnSpLocks/>
              </p:cNvCxnSpPr>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00FDE-0838-4B5B-A782-6B6C92DB0A89}"/>
                  </a:ext>
                </a:extLst>
              </p:cNvPr>
              <p:cNvCxnSpPr>
                <a:cxnSpLocks/>
              </p:cNvCxnSpPr>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2BC1B2F3-8E83-4A70-B103-979C67EECED1}"/>
                </a:ext>
              </a:extLst>
            </p:cNvPr>
            <p:cNvSpPr/>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843069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75" r:id="rId7"/>
    <p:sldLayoutId id="2147483676" r:id="rId8"/>
    <p:sldLayoutId id="2147483677" r:id="rId9"/>
    <p:sldLayoutId id="2147483678" r:id="rId10"/>
    <p:sldLayoutId id="2147483685" r:id="rId11"/>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vid.Pyrooz@Colorado.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nationalgangcenter.gov/Survey-Analysis/Demographics#anchorreg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oag.ca.gov/sites/all/files/agweb/pdfs/calgang/ag-annual-report-calgang-2018.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mailto:David.Pyrooz@colorado.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A8675-0437-B843-919D-7D40862F2C67}"/>
              </a:ext>
            </a:extLst>
          </p:cNvPr>
          <p:cNvSpPr>
            <a:spLocks noGrp="1"/>
          </p:cNvSpPr>
          <p:nvPr>
            <p:ph type="ctrTitle"/>
          </p:nvPr>
        </p:nvSpPr>
        <p:spPr>
          <a:xfrm>
            <a:off x="885691" y="0"/>
            <a:ext cx="10420618" cy="3022816"/>
          </a:xfrm>
        </p:spPr>
        <p:txBody>
          <a:bodyPr>
            <a:normAutofit/>
          </a:bodyPr>
          <a:lstStyle/>
          <a:p>
            <a:pPr algn="ctr"/>
            <a:r>
              <a:rPr lang="en-US" sz="4000" dirty="0"/>
              <a:t>   Understanding Gangs:   .</a:t>
            </a:r>
            <a:br>
              <a:rPr lang="en-US" sz="4000" dirty="0"/>
            </a:br>
            <a:r>
              <a:rPr lang="en-US" sz="4000" dirty="0"/>
              <a:t>The Myths and The Realities  </a:t>
            </a:r>
            <a:r>
              <a:rPr lang="en-US" sz="4000" dirty="0">
                <a:solidFill>
                  <a:srgbClr val="FFFF00"/>
                </a:solidFill>
              </a:rPr>
              <a:t>.</a:t>
            </a:r>
            <a:r>
              <a:rPr lang="en-US" sz="4000" dirty="0"/>
              <a:t>  </a:t>
            </a:r>
          </a:p>
        </p:txBody>
      </p:sp>
      <p:sp>
        <p:nvSpPr>
          <p:cNvPr id="3" name="Subtitle 2">
            <a:extLst>
              <a:ext uri="{FF2B5EF4-FFF2-40B4-BE49-F238E27FC236}">
                <a16:creationId xmlns:a16="http://schemas.microsoft.com/office/drawing/2014/main" id="{CC4E2EA7-8DBC-5540-B0A5-CFC0CD220638}"/>
              </a:ext>
            </a:extLst>
          </p:cNvPr>
          <p:cNvSpPr>
            <a:spLocks noGrp="1"/>
          </p:cNvSpPr>
          <p:nvPr>
            <p:ph type="subTitle" idx="1"/>
          </p:nvPr>
        </p:nvSpPr>
        <p:spPr>
          <a:xfrm>
            <a:off x="4415844" y="3532791"/>
            <a:ext cx="3634936" cy="2124254"/>
          </a:xfrm>
        </p:spPr>
        <p:txBody>
          <a:bodyPr>
            <a:normAutofit/>
          </a:bodyPr>
          <a:lstStyle/>
          <a:p>
            <a:pPr algn="ctr">
              <a:spcBef>
                <a:spcPts val="400"/>
              </a:spcBef>
            </a:pPr>
            <a:r>
              <a:rPr lang="en-US" dirty="0">
                <a:solidFill>
                  <a:schemeClr val="bg1"/>
                </a:solidFill>
              </a:rPr>
              <a:t>David C. </a:t>
            </a:r>
            <a:r>
              <a:rPr lang="en-US" dirty="0" err="1">
                <a:solidFill>
                  <a:schemeClr val="bg1"/>
                </a:solidFill>
              </a:rPr>
              <a:t>Pyrooz</a:t>
            </a:r>
            <a:r>
              <a:rPr lang="en-US" dirty="0">
                <a:solidFill>
                  <a:schemeClr val="bg1"/>
                </a:solidFill>
              </a:rPr>
              <a:t>, PhD</a:t>
            </a:r>
          </a:p>
          <a:p>
            <a:pPr algn="ctr">
              <a:spcBef>
                <a:spcPts val="400"/>
              </a:spcBef>
            </a:pPr>
            <a:r>
              <a:rPr lang="en-US" dirty="0">
                <a:solidFill>
                  <a:schemeClr val="bg1"/>
                </a:solidFill>
              </a:rPr>
              <a:t>Department of Sociology</a:t>
            </a:r>
          </a:p>
          <a:p>
            <a:pPr algn="ctr">
              <a:spcBef>
                <a:spcPts val="400"/>
              </a:spcBef>
            </a:pPr>
            <a:r>
              <a:rPr lang="en-US" dirty="0">
                <a:solidFill>
                  <a:schemeClr val="bg1"/>
                </a:solidFill>
              </a:rPr>
              <a:t>Institute of Behavioral Science</a:t>
            </a:r>
          </a:p>
          <a:p>
            <a:pPr algn="ctr">
              <a:spcBef>
                <a:spcPts val="400"/>
              </a:spcBef>
            </a:pPr>
            <a:r>
              <a:rPr lang="en-US" dirty="0">
                <a:solidFill>
                  <a:schemeClr val="bg1"/>
                </a:solidFill>
              </a:rPr>
              <a:t>University of Colorado Boulder</a:t>
            </a:r>
          </a:p>
          <a:p>
            <a:pPr algn="ctr">
              <a:spcBef>
                <a:spcPts val="400"/>
              </a:spcBef>
            </a:pPr>
            <a:r>
              <a:rPr lang="en-US" dirty="0">
                <a:solidFill>
                  <a:schemeClr val="bg1"/>
                </a:solidFill>
                <a:hlinkClick r:id="rId3"/>
              </a:rPr>
              <a:t>David.Pyrooz@Colorado.edu</a:t>
            </a:r>
            <a:r>
              <a:rPr lang="en-US" dirty="0">
                <a:solidFill>
                  <a:schemeClr val="bg1"/>
                </a:solidFill>
              </a:rPr>
              <a:t> </a:t>
            </a:r>
          </a:p>
          <a:p>
            <a:pPr algn="ctr">
              <a:spcBef>
                <a:spcPts val="400"/>
              </a:spcBef>
            </a:pPr>
            <a:r>
              <a:rPr lang="en-US" dirty="0">
                <a:solidFill>
                  <a:schemeClr val="bg1"/>
                </a:solidFill>
              </a:rPr>
              <a:t>@</a:t>
            </a:r>
            <a:r>
              <a:rPr lang="en-US" dirty="0" err="1">
                <a:solidFill>
                  <a:schemeClr val="bg1"/>
                </a:solidFill>
              </a:rPr>
              <a:t>dpyrooz</a:t>
            </a:r>
            <a:r>
              <a:rPr lang="en-US" dirty="0">
                <a:solidFill>
                  <a:schemeClr val="bg1"/>
                </a:solidFill>
              </a:rPr>
              <a:t> </a:t>
            </a:r>
          </a:p>
          <a:p>
            <a:pPr algn="ctr">
              <a:spcBef>
                <a:spcPts val="400"/>
              </a:spcBef>
            </a:pPr>
            <a:endParaRPr lang="en-US" dirty="0">
              <a:solidFill>
                <a:schemeClr val="bg1"/>
              </a:solidFill>
            </a:endParaRPr>
          </a:p>
        </p:txBody>
      </p:sp>
    </p:spTree>
    <p:extLst>
      <p:ext uri="{BB962C8B-B14F-4D97-AF65-F5344CB8AC3E}">
        <p14:creationId xmlns:p14="http://schemas.microsoft.com/office/powerpoint/2010/main" val="1342082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0712449" cy="639111"/>
          </a:xfrm>
        </p:spPr>
        <p:txBody>
          <a:bodyPr>
            <a:normAutofit fontScale="90000"/>
          </a:bodyPr>
          <a:lstStyle/>
          <a:p>
            <a:r>
              <a:rPr lang="en-US" dirty="0"/>
              <a:t>  Migration, Assimilation, and Segregation   </a:t>
            </a:r>
            <a:r>
              <a:rPr lang="en-US" dirty="0">
                <a:solidFill>
                  <a:srgbClr val="FFFF00"/>
                </a:solidFill>
              </a:rPr>
              <a:t>.</a:t>
            </a:r>
            <a:r>
              <a:rPr lang="en-US" dirty="0"/>
              <a:t>  </a:t>
            </a:r>
          </a:p>
        </p:txBody>
      </p:sp>
      <p:sp>
        <p:nvSpPr>
          <p:cNvPr id="5" name="Content Placeholder 4">
            <a:extLst>
              <a:ext uri="{FF2B5EF4-FFF2-40B4-BE49-F238E27FC236}">
                <a16:creationId xmlns:a16="http://schemas.microsoft.com/office/drawing/2014/main" id="{10567ADE-AF6F-054E-89BA-7E05CBEC70E4}"/>
              </a:ext>
            </a:extLst>
          </p:cNvPr>
          <p:cNvSpPr>
            <a:spLocks noGrp="1"/>
          </p:cNvSpPr>
          <p:nvPr>
            <p:ph idx="1"/>
          </p:nvPr>
        </p:nvSpPr>
        <p:spPr>
          <a:xfrm>
            <a:off x="0" y="829176"/>
            <a:ext cx="6095999" cy="2751152"/>
          </a:xfrm>
        </p:spPr>
        <p:txBody>
          <a:bodyPr>
            <a:noAutofit/>
          </a:bodyPr>
          <a:lstStyle/>
          <a:p>
            <a:pPr marL="457200" indent="-457200">
              <a:spcBef>
                <a:spcPts val="0"/>
              </a:spcBef>
              <a:buFont typeface="+mj-lt"/>
              <a:buAutoNum type="arabicPeriod"/>
            </a:pPr>
            <a:endParaRPr lang="en-US" sz="2400" dirty="0"/>
          </a:p>
          <a:p>
            <a:pPr lvl="2"/>
            <a:endParaRPr lang="en-US" sz="2400" dirty="0"/>
          </a:p>
          <a:p>
            <a:pPr lvl="2"/>
            <a:endParaRPr lang="en-US" sz="2400" dirty="0"/>
          </a:p>
        </p:txBody>
      </p:sp>
      <p:sp>
        <p:nvSpPr>
          <p:cNvPr id="7" name="Content Placeholder 4">
            <a:extLst>
              <a:ext uri="{FF2B5EF4-FFF2-40B4-BE49-F238E27FC236}">
                <a16:creationId xmlns:a16="http://schemas.microsoft.com/office/drawing/2014/main" id="{31B788A7-B676-6648-A929-CEDA5657C160}"/>
              </a:ext>
            </a:extLst>
          </p:cNvPr>
          <p:cNvSpPr txBox="1">
            <a:spLocks/>
          </p:cNvSpPr>
          <p:nvPr/>
        </p:nvSpPr>
        <p:spPr>
          <a:xfrm>
            <a:off x="22675" y="836215"/>
            <a:ext cx="9485119" cy="60267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The rise of </a:t>
            </a:r>
            <a:r>
              <a:rPr lang="en-US" sz="2200" dirty="0" err="1"/>
              <a:t>hypersegregation</a:t>
            </a:r>
            <a:r>
              <a:rPr lang="en-US" sz="2200" dirty="0"/>
              <a:t>  </a:t>
            </a:r>
          </a:p>
          <a:p>
            <a:pPr lvl="1"/>
            <a:r>
              <a:rPr lang="en-US" sz="2000" dirty="0"/>
              <a:t>Emerging underclass </a:t>
            </a:r>
          </a:p>
          <a:p>
            <a:pPr lvl="1"/>
            <a:r>
              <a:rPr lang="en-US" sz="2000" dirty="0"/>
              <a:t>Stuck in place</a:t>
            </a:r>
          </a:p>
          <a:p>
            <a:endParaRPr lang="en-US" sz="200" dirty="0"/>
          </a:p>
          <a:p>
            <a:r>
              <a:rPr lang="en-US" sz="2200" dirty="0"/>
              <a:t>End of “White” urban street gang </a:t>
            </a:r>
          </a:p>
          <a:p>
            <a:pPr lvl="1"/>
            <a:r>
              <a:rPr lang="en-US" sz="2000" dirty="0"/>
              <a:t>European migration diminished</a:t>
            </a:r>
          </a:p>
          <a:p>
            <a:pPr lvl="1"/>
            <a:r>
              <a:rPr lang="en-US" sz="2000" dirty="0"/>
              <a:t>Ethnic Europeans became White Americans</a:t>
            </a:r>
          </a:p>
          <a:p>
            <a:pPr lvl="1"/>
            <a:r>
              <a:rPr lang="en-US" sz="2000" dirty="0"/>
              <a:t>White flight </a:t>
            </a:r>
          </a:p>
          <a:p>
            <a:pPr lvl="1"/>
            <a:endParaRPr lang="en-US" sz="800" dirty="0"/>
          </a:p>
          <a:p>
            <a:r>
              <a:rPr lang="en-US" sz="2200" dirty="0"/>
              <a:t>The rise of Asian and Latino immigration</a:t>
            </a:r>
          </a:p>
          <a:p>
            <a:pPr lvl="1"/>
            <a:r>
              <a:rPr lang="en-US" sz="2000" dirty="0"/>
              <a:t>Straight-line assimilation</a:t>
            </a:r>
          </a:p>
          <a:p>
            <a:pPr lvl="1"/>
            <a:r>
              <a:rPr lang="en-US" sz="2000" dirty="0"/>
              <a:t>Segmented assimilation</a:t>
            </a:r>
          </a:p>
          <a:p>
            <a:pPr lvl="2"/>
            <a:r>
              <a:rPr lang="en-US" sz="2000" dirty="0"/>
              <a:t>Consonant</a:t>
            </a:r>
          </a:p>
          <a:p>
            <a:pPr lvl="2"/>
            <a:r>
              <a:rPr lang="en-US" sz="2000" dirty="0"/>
              <a:t>Dissonant</a:t>
            </a:r>
          </a:p>
          <a:p>
            <a:pPr lvl="2"/>
            <a:r>
              <a:rPr lang="en-US" sz="2000" dirty="0"/>
              <a:t>Selective</a:t>
            </a:r>
          </a:p>
          <a:p>
            <a:pPr lvl="1"/>
            <a:endParaRPr lang="en-US" sz="2000" dirty="0"/>
          </a:p>
        </p:txBody>
      </p:sp>
      <p:pic>
        <p:nvPicPr>
          <p:cNvPr id="4" name="Picture 3" descr="Chart, funnel chart&#10;&#10;Description automatically generated">
            <a:extLst>
              <a:ext uri="{FF2B5EF4-FFF2-40B4-BE49-F238E27FC236}">
                <a16:creationId xmlns:a16="http://schemas.microsoft.com/office/drawing/2014/main" id="{A1A479CB-BDF6-D147-9ABE-B36C1C703677}"/>
              </a:ext>
            </a:extLst>
          </p:cNvPr>
          <p:cNvPicPr>
            <a:picLocks noChangeAspect="1"/>
          </p:cNvPicPr>
          <p:nvPr/>
        </p:nvPicPr>
        <p:blipFill rotWithShape="1">
          <a:blip r:embed="rId3"/>
          <a:srcRect l="2168" r="2099" b="33099"/>
          <a:stretch/>
        </p:blipFill>
        <p:spPr>
          <a:xfrm>
            <a:off x="6095999" y="639111"/>
            <a:ext cx="5913511" cy="3510933"/>
          </a:xfrm>
          <a:prstGeom prst="rect">
            <a:avLst/>
          </a:prstGeom>
        </p:spPr>
      </p:pic>
    </p:spTree>
    <p:extLst>
      <p:ext uri="{BB962C8B-B14F-4D97-AF65-F5344CB8AC3E}">
        <p14:creationId xmlns:p14="http://schemas.microsoft.com/office/powerpoint/2010/main" val="1655476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0712449" cy="639111"/>
          </a:xfrm>
        </p:spPr>
        <p:txBody>
          <a:bodyPr>
            <a:normAutofit fontScale="90000"/>
          </a:bodyPr>
          <a:lstStyle/>
          <a:p>
            <a:r>
              <a:rPr lang="en-US" dirty="0"/>
              <a:t>  Migration, Assimilation, and Segregation   </a:t>
            </a:r>
            <a:r>
              <a:rPr lang="en-US" dirty="0">
                <a:solidFill>
                  <a:srgbClr val="FFFF00"/>
                </a:solidFill>
              </a:rPr>
              <a:t>.</a:t>
            </a:r>
            <a:r>
              <a:rPr lang="en-US" dirty="0"/>
              <a:t>  </a:t>
            </a:r>
          </a:p>
        </p:txBody>
      </p:sp>
      <p:sp>
        <p:nvSpPr>
          <p:cNvPr id="5" name="Content Placeholder 4">
            <a:extLst>
              <a:ext uri="{FF2B5EF4-FFF2-40B4-BE49-F238E27FC236}">
                <a16:creationId xmlns:a16="http://schemas.microsoft.com/office/drawing/2014/main" id="{10567ADE-AF6F-054E-89BA-7E05CBEC70E4}"/>
              </a:ext>
            </a:extLst>
          </p:cNvPr>
          <p:cNvSpPr>
            <a:spLocks noGrp="1"/>
          </p:cNvSpPr>
          <p:nvPr>
            <p:ph idx="1"/>
          </p:nvPr>
        </p:nvSpPr>
        <p:spPr>
          <a:xfrm>
            <a:off x="0" y="829176"/>
            <a:ext cx="6095999" cy="2751152"/>
          </a:xfrm>
        </p:spPr>
        <p:txBody>
          <a:bodyPr>
            <a:noAutofit/>
          </a:bodyPr>
          <a:lstStyle/>
          <a:p>
            <a:pPr marL="457200" indent="-457200">
              <a:spcBef>
                <a:spcPts val="0"/>
              </a:spcBef>
              <a:buFont typeface="+mj-lt"/>
              <a:buAutoNum type="arabicPeriod"/>
            </a:pPr>
            <a:endParaRPr lang="en-US" sz="2400" dirty="0"/>
          </a:p>
          <a:p>
            <a:pPr lvl="2"/>
            <a:endParaRPr lang="en-US" sz="2400" dirty="0"/>
          </a:p>
          <a:p>
            <a:pPr lvl="2"/>
            <a:endParaRPr lang="en-US" sz="2400" dirty="0"/>
          </a:p>
        </p:txBody>
      </p:sp>
      <p:sp>
        <p:nvSpPr>
          <p:cNvPr id="7" name="Content Placeholder 4">
            <a:extLst>
              <a:ext uri="{FF2B5EF4-FFF2-40B4-BE49-F238E27FC236}">
                <a16:creationId xmlns:a16="http://schemas.microsoft.com/office/drawing/2014/main" id="{31B788A7-B676-6648-A929-CEDA5657C160}"/>
              </a:ext>
            </a:extLst>
          </p:cNvPr>
          <p:cNvSpPr txBox="1">
            <a:spLocks/>
          </p:cNvSpPr>
          <p:nvPr/>
        </p:nvSpPr>
        <p:spPr>
          <a:xfrm>
            <a:off x="22675" y="836215"/>
            <a:ext cx="9485119" cy="60267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The rise of </a:t>
            </a:r>
            <a:r>
              <a:rPr lang="en-US" sz="2200" dirty="0" err="1"/>
              <a:t>hypersegregation</a:t>
            </a:r>
            <a:r>
              <a:rPr lang="en-US" sz="2200" dirty="0"/>
              <a:t>  </a:t>
            </a:r>
          </a:p>
          <a:p>
            <a:pPr lvl="2"/>
            <a:r>
              <a:rPr lang="en-US" sz="2000" dirty="0"/>
              <a:t>Emerging underclass </a:t>
            </a:r>
          </a:p>
          <a:p>
            <a:pPr lvl="2"/>
            <a:r>
              <a:rPr lang="en-US" sz="2000" dirty="0"/>
              <a:t>Stuck in place</a:t>
            </a:r>
          </a:p>
          <a:p>
            <a:endParaRPr lang="en-US" sz="1400" dirty="0"/>
          </a:p>
          <a:p>
            <a:r>
              <a:rPr lang="en-US" sz="2200" dirty="0"/>
              <a:t>End of “White” urban street gang </a:t>
            </a:r>
          </a:p>
          <a:p>
            <a:pPr lvl="1"/>
            <a:r>
              <a:rPr lang="en-US" sz="2000" dirty="0"/>
              <a:t>European migration diminished</a:t>
            </a:r>
          </a:p>
          <a:p>
            <a:pPr lvl="1"/>
            <a:r>
              <a:rPr lang="en-US" sz="2000" dirty="0"/>
              <a:t>Ethnic Europeans became White Americans</a:t>
            </a:r>
          </a:p>
          <a:p>
            <a:pPr lvl="1"/>
            <a:r>
              <a:rPr lang="en-US" sz="2000" dirty="0"/>
              <a:t>White flight </a:t>
            </a:r>
          </a:p>
          <a:p>
            <a:pPr lvl="1"/>
            <a:endParaRPr lang="en-US" dirty="0"/>
          </a:p>
          <a:p>
            <a:r>
              <a:rPr lang="en-US" sz="2200" dirty="0"/>
              <a:t>The rise of Asian and Latino immigration</a:t>
            </a:r>
          </a:p>
          <a:p>
            <a:pPr lvl="1"/>
            <a:r>
              <a:rPr lang="en-US" sz="2000" dirty="0"/>
              <a:t>Segmented assimilation</a:t>
            </a:r>
          </a:p>
          <a:p>
            <a:pPr lvl="2"/>
            <a:r>
              <a:rPr lang="en-US" sz="2000" dirty="0"/>
              <a:t>Consonant</a:t>
            </a:r>
          </a:p>
          <a:p>
            <a:pPr lvl="2"/>
            <a:r>
              <a:rPr lang="en-US" sz="2000" dirty="0"/>
              <a:t>Dissonant</a:t>
            </a:r>
          </a:p>
          <a:p>
            <a:pPr lvl="2"/>
            <a:r>
              <a:rPr lang="en-US" sz="2000" dirty="0"/>
              <a:t>Selective</a:t>
            </a:r>
          </a:p>
          <a:p>
            <a:pPr lvl="1"/>
            <a:endParaRPr lang="en-US" sz="2000" dirty="0"/>
          </a:p>
        </p:txBody>
      </p:sp>
      <p:graphicFrame>
        <p:nvGraphicFramePr>
          <p:cNvPr id="8" name="Table 7">
            <a:extLst>
              <a:ext uri="{FF2B5EF4-FFF2-40B4-BE49-F238E27FC236}">
                <a16:creationId xmlns:a16="http://schemas.microsoft.com/office/drawing/2014/main" id="{37D16C4E-44D1-9B47-AAD4-3710B53A2C45}"/>
              </a:ext>
            </a:extLst>
          </p:cNvPr>
          <p:cNvGraphicFramePr>
            <a:graphicFrameLocks noGrp="1"/>
          </p:cNvGraphicFramePr>
          <p:nvPr>
            <p:extLst>
              <p:ext uri="{D42A27DB-BD31-4B8C-83A1-F6EECF244321}">
                <p14:modId xmlns:p14="http://schemas.microsoft.com/office/powerpoint/2010/main" val="419789438"/>
              </p:ext>
            </p:extLst>
          </p:nvPr>
        </p:nvGraphicFramePr>
        <p:xfrm>
          <a:off x="7408469" y="4749829"/>
          <a:ext cx="4607175" cy="1981200"/>
        </p:xfrm>
        <a:graphic>
          <a:graphicData uri="http://schemas.openxmlformats.org/drawingml/2006/table">
            <a:tbl>
              <a:tblPr firstRow="1" bandRow="1">
                <a:tableStyleId>{073A0DAA-6AF3-43AB-8588-CEC1D06C72B9}</a:tableStyleId>
              </a:tblPr>
              <a:tblGrid>
                <a:gridCol w="1401899">
                  <a:extLst>
                    <a:ext uri="{9D8B030D-6E8A-4147-A177-3AD203B41FA5}">
                      <a16:colId xmlns:a16="http://schemas.microsoft.com/office/drawing/2014/main" val="3300675175"/>
                    </a:ext>
                  </a:extLst>
                </a:gridCol>
                <a:gridCol w="1643448">
                  <a:extLst>
                    <a:ext uri="{9D8B030D-6E8A-4147-A177-3AD203B41FA5}">
                      <a16:colId xmlns:a16="http://schemas.microsoft.com/office/drawing/2014/main" val="2622158827"/>
                    </a:ext>
                  </a:extLst>
                </a:gridCol>
                <a:gridCol w="1561828">
                  <a:extLst>
                    <a:ext uri="{9D8B030D-6E8A-4147-A177-3AD203B41FA5}">
                      <a16:colId xmlns:a16="http://schemas.microsoft.com/office/drawing/2014/main" val="3671127348"/>
                    </a:ext>
                  </a:extLst>
                </a:gridCol>
              </a:tblGrid>
              <a:tr h="512516">
                <a:tc>
                  <a:txBody>
                    <a:bodyPr/>
                    <a:lstStyle/>
                    <a:p>
                      <a:r>
                        <a:rPr lang="en-US" dirty="0"/>
                        <a:t>2010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NYGS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Gang Share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USA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Pop. share</a:t>
                      </a:r>
                    </a:p>
                  </a:txBody>
                  <a:tcPr anchor="ctr"/>
                </a:tc>
                <a:extLst>
                  <a:ext uri="{0D108BD9-81ED-4DB2-BD59-A6C34878D82A}">
                    <a16:rowId xmlns:a16="http://schemas.microsoft.com/office/drawing/2014/main" val="785062006"/>
                  </a:ext>
                </a:extLst>
              </a:tr>
              <a:tr h="296934">
                <a:tc>
                  <a:txBody>
                    <a:bodyPr/>
                    <a:lstStyle/>
                    <a:p>
                      <a:r>
                        <a:rPr lang="en-US" sz="1600" dirty="0"/>
                        <a:t>Black</a:t>
                      </a:r>
                    </a:p>
                  </a:txBody>
                  <a:tcPr/>
                </a:tc>
                <a:tc>
                  <a:txBody>
                    <a:bodyPr/>
                    <a:lstStyle/>
                    <a:p>
                      <a:pPr algn="ctr"/>
                      <a:r>
                        <a:rPr lang="en-US" sz="1600" dirty="0"/>
                        <a:t>35%</a:t>
                      </a:r>
                    </a:p>
                  </a:txBody>
                  <a:tcPr anchor="ctr"/>
                </a:tc>
                <a:tc>
                  <a:txBody>
                    <a:bodyPr/>
                    <a:lstStyle/>
                    <a:p>
                      <a:pPr algn="ctr"/>
                      <a:r>
                        <a:rPr lang="en-US" sz="1600" dirty="0"/>
                        <a:t>(13%)</a:t>
                      </a:r>
                    </a:p>
                  </a:txBody>
                  <a:tcPr anchor="ctr"/>
                </a:tc>
                <a:extLst>
                  <a:ext uri="{0D108BD9-81ED-4DB2-BD59-A6C34878D82A}">
                    <a16:rowId xmlns:a16="http://schemas.microsoft.com/office/drawing/2014/main" val="4269663861"/>
                  </a:ext>
                </a:extLst>
              </a:tr>
              <a:tr h="296934">
                <a:tc>
                  <a:txBody>
                    <a:bodyPr/>
                    <a:lstStyle/>
                    <a:p>
                      <a:r>
                        <a:rPr lang="en-US" sz="1600" dirty="0"/>
                        <a:t>White</a:t>
                      </a:r>
                    </a:p>
                  </a:txBody>
                  <a:tcPr/>
                </a:tc>
                <a:tc>
                  <a:txBody>
                    <a:bodyPr/>
                    <a:lstStyle/>
                    <a:p>
                      <a:pPr algn="ctr"/>
                      <a:r>
                        <a:rPr lang="en-US" sz="1600" dirty="0"/>
                        <a:t>12%</a:t>
                      </a:r>
                    </a:p>
                  </a:txBody>
                  <a:tcPr anchor="ctr"/>
                </a:tc>
                <a:tc>
                  <a:txBody>
                    <a:bodyPr/>
                    <a:lstStyle/>
                    <a:p>
                      <a:pPr algn="ctr"/>
                      <a:r>
                        <a:rPr lang="en-US" sz="1600" dirty="0"/>
                        <a:t>(64%)</a:t>
                      </a:r>
                    </a:p>
                  </a:txBody>
                  <a:tcPr anchor="ctr"/>
                </a:tc>
                <a:extLst>
                  <a:ext uri="{0D108BD9-81ED-4DB2-BD59-A6C34878D82A}">
                    <a16:rowId xmlns:a16="http://schemas.microsoft.com/office/drawing/2014/main" val="1121832955"/>
                  </a:ext>
                </a:extLst>
              </a:tr>
              <a:tr h="296934">
                <a:tc>
                  <a:txBody>
                    <a:bodyPr/>
                    <a:lstStyle/>
                    <a:p>
                      <a:r>
                        <a:rPr lang="en-US" sz="1600" dirty="0"/>
                        <a:t>Latino</a:t>
                      </a:r>
                    </a:p>
                  </a:txBody>
                  <a:tcPr/>
                </a:tc>
                <a:tc>
                  <a:txBody>
                    <a:bodyPr/>
                    <a:lstStyle/>
                    <a:p>
                      <a:pPr algn="ctr"/>
                      <a:r>
                        <a:rPr lang="en-US" sz="1600" dirty="0"/>
                        <a:t>46%</a:t>
                      </a:r>
                    </a:p>
                  </a:txBody>
                  <a:tcPr anchor="ctr"/>
                </a:tc>
                <a:tc>
                  <a:txBody>
                    <a:bodyPr/>
                    <a:lstStyle/>
                    <a:p>
                      <a:pPr algn="ctr"/>
                      <a:r>
                        <a:rPr lang="en-US" sz="1600" dirty="0"/>
                        <a:t>(16%)</a:t>
                      </a:r>
                    </a:p>
                  </a:txBody>
                  <a:tcPr anchor="ctr"/>
                </a:tc>
                <a:extLst>
                  <a:ext uri="{0D108BD9-81ED-4DB2-BD59-A6C34878D82A}">
                    <a16:rowId xmlns:a16="http://schemas.microsoft.com/office/drawing/2014/main" val="2408362920"/>
                  </a:ext>
                </a:extLst>
              </a:tr>
              <a:tr h="296934">
                <a:tc>
                  <a:txBody>
                    <a:bodyPr/>
                    <a:lstStyle/>
                    <a:p>
                      <a:r>
                        <a:rPr lang="en-US" sz="1600" dirty="0"/>
                        <a:t>Other</a:t>
                      </a:r>
                    </a:p>
                  </a:txBody>
                  <a:tcPr/>
                </a:tc>
                <a:tc>
                  <a:txBody>
                    <a:bodyPr/>
                    <a:lstStyle/>
                    <a:p>
                      <a:pPr algn="ctr"/>
                      <a:r>
                        <a:rPr lang="en-US" sz="1600" dirty="0"/>
                        <a:t>7%</a:t>
                      </a:r>
                    </a:p>
                  </a:txBody>
                  <a:tcPr anchor="ctr"/>
                </a:tc>
                <a:tc>
                  <a:txBody>
                    <a:bodyPr/>
                    <a:lstStyle/>
                    <a:p>
                      <a:pPr algn="ctr"/>
                      <a:r>
                        <a:rPr lang="en-US" sz="1600" dirty="0"/>
                        <a:t>(7%)</a:t>
                      </a:r>
                    </a:p>
                  </a:txBody>
                  <a:tcPr anchor="ctr"/>
                </a:tc>
                <a:extLst>
                  <a:ext uri="{0D108BD9-81ED-4DB2-BD59-A6C34878D82A}">
                    <a16:rowId xmlns:a16="http://schemas.microsoft.com/office/drawing/2014/main" val="878598235"/>
                  </a:ext>
                </a:extLst>
              </a:tr>
            </a:tbl>
          </a:graphicData>
        </a:graphic>
      </p:graphicFrame>
      <p:graphicFrame>
        <p:nvGraphicFramePr>
          <p:cNvPr id="9" name="Table 8">
            <a:extLst>
              <a:ext uri="{FF2B5EF4-FFF2-40B4-BE49-F238E27FC236}">
                <a16:creationId xmlns:a16="http://schemas.microsoft.com/office/drawing/2014/main" id="{D8A14906-1E50-D54B-83BE-37908237AF24}"/>
              </a:ext>
            </a:extLst>
          </p:cNvPr>
          <p:cNvGraphicFramePr>
            <a:graphicFrameLocks noGrp="1"/>
          </p:cNvGraphicFramePr>
          <p:nvPr>
            <p:extLst>
              <p:ext uri="{D42A27DB-BD31-4B8C-83A1-F6EECF244321}">
                <p14:modId xmlns:p14="http://schemas.microsoft.com/office/powerpoint/2010/main" val="990615513"/>
              </p:ext>
            </p:extLst>
          </p:nvPr>
        </p:nvGraphicFramePr>
        <p:xfrm>
          <a:off x="7408468" y="716492"/>
          <a:ext cx="4607175" cy="3901440"/>
        </p:xfrm>
        <a:graphic>
          <a:graphicData uri="http://schemas.openxmlformats.org/drawingml/2006/table">
            <a:tbl>
              <a:tblPr firstRow="1" bandRow="1">
                <a:tableStyleId>{073A0DAA-6AF3-43AB-8588-CEC1D06C72B9}</a:tableStyleId>
              </a:tblPr>
              <a:tblGrid>
                <a:gridCol w="2267160">
                  <a:extLst>
                    <a:ext uri="{9D8B030D-6E8A-4147-A177-3AD203B41FA5}">
                      <a16:colId xmlns:a16="http://schemas.microsoft.com/office/drawing/2014/main" val="3300675175"/>
                    </a:ext>
                  </a:extLst>
                </a:gridCol>
                <a:gridCol w="1111817">
                  <a:extLst>
                    <a:ext uri="{9D8B030D-6E8A-4147-A177-3AD203B41FA5}">
                      <a16:colId xmlns:a16="http://schemas.microsoft.com/office/drawing/2014/main" val="2622158827"/>
                    </a:ext>
                  </a:extLst>
                </a:gridCol>
                <a:gridCol w="1228198">
                  <a:extLst>
                    <a:ext uri="{9D8B030D-6E8A-4147-A177-3AD203B41FA5}">
                      <a16:colId xmlns:a16="http://schemas.microsoft.com/office/drawing/2014/main" val="3671127348"/>
                    </a:ext>
                  </a:extLst>
                </a:gridCol>
              </a:tblGrid>
              <a:tr h="583521">
                <a:tc>
                  <a:txBody>
                    <a:bodyPr/>
                    <a:lstStyle/>
                    <a:p>
                      <a:r>
                        <a:rPr lang="en-US" dirty="0"/>
                        <a:t>1920s </a:t>
                      </a:r>
                    </a:p>
                    <a:p>
                      <a:r>
                        <a:rPr lang="en-US" dirty="0"/>
                        <a:t>Chicago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Gangs Count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Share of gangs</a:t>
                      </a:r>
                    </a:p>
                  </a:txBody>
                  <a:tcPr anchor="ctr"/>
                </a:tc>
                <a:extLst>
                  <a:ext uri="{0D108BD9-81ED-4DB2-BD59-A6C34878D82A}">
                    <a16:rowId xmlns:a16="http://schemas.microsoft.com/office/drawing/2014/main" val="785062006"/>
                  </a:ext>
                </a:extLst>
              </a:tr>
              <a:tr h="305654">
                <a:tc>
                  <a:txBody>
                    <a:bodyPr/>
                    <a:lstStyle/>
                    <a:p>
                      <a:r>
                        <a:rPr lang="en-US" sz="1600" dirty="0"/>
                        <a:t>Mixed nationality</a:t>
                      </a:r>
                    </a:p>
                  </a:txBody>
                  <a:tcPr/>
                </a:tc>
                <a:tc>
                  <a:txBody>
                    <a:bodyPr/>
                    <a:lstStyle/>
                    <a:p>
                      <a:pPr algn="ctr"/>
                      <a:r>
                        <a:rPr lang="en-US" sz="1600" dirty="0"/>
                        <a:t>351</a:t>
                      </a:r>
                    </a:p>
                  </a:txBody>
                  <a:tcPr anchor="ctr"/>
                </a:tc>
                <a:tc>
                  <a:txBody>
                    <a:bodyPr/>
                    <a:lstStyle/>
                    <a:p>
                      <a:pPr algn="ctr"/>
                      <a:r>
                        <a:rPr lang="en-US" sz="1600" dirty="0"/>
                        <a:t>40%</a:t>
                      </a:r>
                    </a:p>
                  </a:txBody>
                  <a:tcPr anchor="ctr"/>
                </a:tc>
                <a:extLst>
                  <a:ext uri="{0D108BD9-81ED-4DB2-BD59-A6C34878D82A}">
                    <a16:rowId xmlns:a16="http://schemas.microsoft.com/office/drawing/2014/main" val="4269663861"/>
                  </a:ext>
                </a:extLst>
              </a:tr>
              <a:tr h="329663">
                <a:tc>
                  <a:txBody>
                    <a:bodyPr/>
                    <a:lstStyle/>
                    <a:p>
                      <a:r>
                        <a:rPr lang="en-US" sz="1600" dirty="0"/>
                        <a:t>Polish</a:t>
                      </a:r>
                    </a:p>
                  </a:txBody>
                  <a:tcPr/>
                </a:tc>
                <a:tc>
                  <a:txBody>
                    <a:bodyPr/>
                    <a:lstStyle/>
                    <a:p>
                      <a:pPr algn="ctr"/>
                      <a:r>
                        <a:rPr lang="en-US" sz="1600" dirty="0"/>
                        <a:t>148</a:t>
                      </a:r>
                    </a:p>
                  </a:txBody>
                  <a:tcPr anchor="ctr"/>
                </a:tc>
                <a:tc>
                  <a:txBody>
                    <a:bodyPr/>
                    <a:lstStyle/>
                    <a:p>
                      <a:pPr algn="ctr"/>
                      <a:r>
                        <a:rPr lang="en-US" sz="1600" dirty="0"/>
                        <a:t>17%</a:t>
                      </a:r>
                    </a:p>
                  </a:txBody>
                  <a:tcPr anchor="ctr"/>
                </a:tc>
                <a:extLst>
                  <a:ext uri="{0D108BD9-81ED-4DB2-BD59-A6C34878D82A}">
                    <a16:rowId xmlns:a16="http://schemas.microsoft.com/office/drawing/2014/main" val="1121832955"/>
                  </a:ext>
                </a:extLst>
              </a:tr>
              <a:tr h="329663">
                <a:tc>
                  <a:txBody>
                    <a:bodyPr/>
                    <a:lstStyle/>
                    <a:p>
                      <a:r>
                        <a:rPr lang="en-US" sz="1600" dirty="0"/>
                        <a:t>Italian</a:t>
                      </a:r>
                    </a:p>
                  </a:txBody>
                  <a:tcPr/>
                </a:tc>
                <a:tc>
                  <a:txBody>
                    <a:bodyPr/>
                    <a:lstStyle/>
                    <a:p>
                      <a:pPr algn="ctr"/>
                      <a:r>
                        <a:rPr lang="en-US" sz="1600" dirty="0"/>
                        <a:t>99</a:t>
                      </a:r>
                    </a:p>
                  </a:txBody>
                  <a:tcPr anchor="ctr"/>
                </a:tc>
                <a:tc>
                  <a:txBody>
                    <a:bodyPr/>
                    <a:lstStyle/>
                    <a:p>
                      <a:pPr algn="ctr"/>
                      <a:r>
                        <a:rPr lang="en-US" sz="1600" dirty="0"/>
                        <a:t>11%</a:t>
                      </a:r>
                    </a:p>
                  </a:txBody>
                  <a:tcPr anchor="ctr"/>
                </a:tc>
                <a:extLst>
                  <a:ext uri="{0D108BD9-81ED-4DB2-BD59-A6C34878D82A}">
                    <a16:rowId xmlns:a16="http://schemas.microsoft.com/office/drawing/2014/main" val="2408362920"/>
                  </a:ext>
                </a:extLst>
              </a:tr>
              <a:tr h="329663">
                <a:tc>
                  <a:txBody>
                    <a:bodyPr/>
                    <a:lstStyle/>
                    <a:p>
                      <a:r>
                        <a:rPr lang="en-US" sz="1600" b="1" dirty="0"/>
                        <a:t>Black</a:t>
                      </a:r>
                    </a:p>
                  </a:txBody>
                  <a:tcPr/>
                </a:tc>
                <a:tc>
                  <a:txBody>
                    <a:bodyPr/>
                    <a:lstStyle/>
                    <a:p>
                      <a:pPr algn="ctr"/>
                      <a:r>
                        <a:rPr lang="en-US" sz="1600" b="1" dirty="0"/>
                        <a:t>63</a:t>
                      </a:r>
                    </a:p>
                  </a:txBody>
                  <a:tcPr anchor="ctr"/>
                </a:tc>
                <a:tc>
                  <a:txBody>
                    <a:bodyPr/>
                    <a:lstStyle/>
                    <a:p>
                      <a:pPr algn="ctr"/>
                      <a:r>
                        <a:rPr lang="en-US" sz="1600" b="1" dirty="0"/>
                        <a:t>7%</a:t>
                      </a:r>
                    </a:p>
                  </a:txBody>
                  <a:tcPr anchor="ctr"/>
                </a:tc>
                <a:extLst>
                  <a:ext uri="{0D108BD9-81ED-4DB2-BD59-A6C34878D82A}">
                    <a16:rowId xmlns:a16="http://schemas.microsoft.com/office/drawing/2014/main" val="878598235"/>
                  </a:ext>
                </a:extLst>
              </a:tr>
              <a:tr h="329663">
                <a:tc>
                  <a:txBody>
                    <a:bodyPr/>
                    <a:lstStyle/>
                    <a:p>
                      <a:r>
                        <a:rPr lang="en-US" sz="1600" b="1" dirty="0"/>
                        <a:t>American White</a:t>
                      </a:r>
                    </a:p>
                  </a:txBody>
                  <a:tcPr/>
                </a:tc>
                <a:tc>
                  <a:txBody>
                    <a:bodyPr/>
                    <a:lstStyle/>
                    <a:p>
                      <a:pPr algn="ctr"/>
                      <a:r>
                        <a:rPr lang="en-US" sz="1600" b="1" dirty="0"/>
                        <a:t>45</a:t>
                      </a:r>
                    </a:p>
                  </a:txBody>
                  <a:tcPr anchor="ctr"/>
                </a:tc>
                <a:tc>
                  <a:txBody>
                    <a:bodyPr/>
                    <a:lstStyle/>
                    <a:p>
                      <a:pPr algn="ctr"/>
                      <a:r>
                        <a:rPr lang="en-US" sz="1600" b="1" dirty="0"/>
                        <a:t>5%</a:t>
                      </a:r>
                    </a:p>
                  </a:txBody>
                  <a:tcPr anchor="ctr"/>
                </a:tc>
                <a:extLst>
                  <a:ext uri="{0D108BD9-81ED-4DB2-BD59-A6C34878D82A}">
                    <a16:rowId xmlns:a16="http://schemas.microsoft.com/office/drawing/2014/main" val="1861017736"/>
                  </a:ext>
                </a:extLst>
              </a:tr>
              <a:tr h="329663">
                <a:tc>
                  <a:txBody>
                    <a:bodyPr/>
                    <a:lstStyle/>
                    <a:p>
                      <a:r>
                        <a:rPr lang="en-US" sz="1600" dirty="0"/>
                        <a:t>Jewish</a:t>
                      </a:r>
                    </a:p>
                  </a:txBody>
                  <a:tcPr/>
                </a:tc>
                <a:tc>
                  <a:txBody>
                    <a:bodyPr/>
                    <a:lstStyle/>
                    <a:p>
                      <a:pPr algn="ctr"/>
                      <a:r>
                        <a:rPr lang="en-US" sz="1600" dirty="0"/>
                        <a:t>20</a:t>
                      </a:r>
                    </a:p>
                  </a:txBody>
                  <a:tcPr anchor="ctr"/>
                </a:tc>
                <a:tc>
                  <a:txBody>
                    <a:bodyPr/>
                    <a:lstStyle/>
                    <a:p>
                      <a:pPr algn="ctr"/>
                      <a:r>
                        <a:rPr lang="en-US" sz="1600" dirty="0"/>
                        <a:t>2%</a:t>
                      </a:r>
                    </a:p>
                  </a:txBody>
                  <a:tcPr anchor="ctr"/>
                </a:tc>
                <a:extLst>
                  <a:ext uri="{0D108BD9-81ED-4DB2-BD59-A6C34878D82A}">
                    <a16:rowId xmlns:a16="http://schemas.microsoft.com/office/drawing/2014/main" val="402916308"/>
                  </a:ext>
                </a:extLst>
              </a:tr>
              <a:tr h="329663">
                <a:tc>
                  <a:txBody>
                    <a:bodyPr/>
                    <a:lstStyle/>
                    <a:p>
                      <a:r>
                        <a:rPr lang="en-US" sz="1600" dirty="0"/>
                        <a:t>Slavic</a:t>
                      </a:r>
                    </a:p>
                  </a:txBody>
                  <a:tcPr/>
                </a:tc>
                <a:tc>
                  <a:txBody>
                    <a:bodyPr/>
                    <a:lstStyle/>
                    <a:p>
                      <a:pPr algn="ctr"/>
                      <a:r>
                        <a:rPr lang="en-US" sz="1600" dirty="0"/>
                        <a:t>16</a:t>
                      </a:r>
                    </a:p>
                  </a:txBody>
                  <a:tcPr anchor="ctr"/>
                </a:tc>
                <a:tc>
                  <a:txBody>
                    <a:bodyPr/>
                    <a:lstStyle/>
                    <a:p>
                      <a:pPr algn="ctr"/>
                      <a:r>
                        <a:rPr lang="en-US" sz="1600" dirty="0"/>
                        <a:t>2%</a:t>
                      </a:r>
                    </a:p>
                  </a:txBody>
                  <a:tcPr anchor="ctr"/>
                </a:tc>
                <a:extLst>
                  <a:ext uri="{0D108BD9-81ED-4DB2-BD59-A6C34878D82A}">
                    <a16:rowId xmlns:a16="http://schemas.microsoft.com/office/drawing/2014/main" val="1462170037"/>
                  </a:ext>
                </a:extLst>
              </a:tr>
              <a:tr h="329663">
                <a:tc>
                  <a:txBody>
                    <a:bodyPr/>
                    <a:lstStyle/>
                    <a:p>
                      <a:r>
                        <a:rPr lang="en-US" sz="1600" dirty="0"/>
                        <a:t>Bohemian</a:t>
                      </a:r>
                    </a:p>
                  </a:txBody>
                  <a:tcPr/>
                </a:tc>
                <a:tc>
                  <a:txBody>
                    <a:bodyPr/>
                    <a:lstStyle/>
                    <a:p>
                      <a:pPr algn="ctr"/>
                      <a:r>
                        <a:rPr lang="en-US" sz="1600" dirty="0"/>
                        <a:t>12</a:t>
                      </a:r>
                    </a:p>
                  </a:txBody>
                  <a:tcPr anchor="ctr"/>
                </a:tc>
                <a:tc>
                  <a:txBody>
                    <a:bodyPr/>
                    <a:lstStyle/>
                    <a:p>
                      <a:pPr algn="ctr"/>
                      <a:r>
                        <a:rPr lang="en-US" sz="1600" dirty="0"/>
                        <a:t>1%</a:t>
                      </a:r>
                    </a:p>
                  </a:txBody>
                  <a:tcPr anchor="ctr"/>
                </a:tc>
                <a:extLst>
                  <a:ext uri="{0D108BD9-81ED-4DB2-BD59-A6C34878D82A}">
                    <a16:rowId xmlns:a16="http://schemas.microsoft.com/office/drawing/2014/main" val="3607805472"/>
                  </a:ext>
                </a:extLst>
              </a:tr>
              <a:tr h="527947">
                <a:tc>
                  <a:txBody>
                    <a:bodyPr/>
                    <a:lstStyle/>
                    <a:p>
                      <a:r>
                        <a:rPr lang="en-US" sz="1600" dirty="0"/>
                        <a:t>German, Swedish, Lithuanian, etc.</a:t>
                      </a:r>
                    </a:p>
                  </a:txBody>
                  <a:tcPr/>
                </a:tc>
                <a:tc>
                  <a:txBody>
                    <a:bodyPr/>
                    <a:lstStyle/>
                    <a:p>
                      <a:pPr algn="ctr"/>
                      <a:r>
                        <a:rPr lang="en-US" sz="1600" dirty="0"/>
                        <a:t>26</a:t>
                      </a:r>
                    </a:p>
                  </a:txBody>
                  <a:tcPr anchor="ctr"/>
                </a:tc>
                <a:tc>
                  <a:txBody>
                    <a:bodyPr/>
                    <a:lstStyle/>
                    <a:p>
                      <a:pPr algn="ctr"/>
                      <a:r>
                        <a:rPr lang="en-US" sz="1600" dirty="0"/>
                        <a:t>4%</a:t>
                      </a:r>
                    </a:p>
                  </a:txBody>
                  <a:tcPr anchor="ctr"/>
                </a:tc>
                <a:extLst>
                  <a:ext uri="{0D108BD9-81ED-4DB2-BD59-A6C34878D82A}">
                    <a16:rowId xmlns:a16="http://schemas.microsoft.com/office/drawing/2014/main" val="3224312720"/>
                  </a:ext>
                </a:extLst>
              </a:tr>
            </a:tbl>
          </a:graphicData>
        </a:graphic>
      </p:graphicFrame>
    </p:spTree>
    <p:extLst>
      <p:ext uri="{BB962C8B-B14F-4D97-AF65-F5344CB8AC3E}">
        <p14:creationId xmlns:p14="http://schemas.microsoft.com/office/powerpoint/2010/main" val="3693418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2191999" cy="639111"/>
          </a:xfrm>
        </p:spPr>
        <p:txBody>
          <a:bodyPr>
            <a:normAutofit fontScale="90000"/>
          </a:bodyPr>
          <a:lstStyle/>
          <a:p>
            <a:r>
              <a:rPr lang="en-US" dirty="0"/>
              <a:t>   Mass Incarceration and the Rise of the Punitive State </a:t>
            </a:r>
            <a:r>
              <a:rPr lang="en-US" dirty="0">
                <a:solidFill>
                  <a:srgbClr val="FFFF00"/>
                </a:solidFill>
              </a:rPr>
              <a:t>.</a:t>
            </a:r>
            <a:r>
              <a:rPr lang="en-US" dirty="0"/>
              <a:t>  </a:t>
            </a:r>
          </a:p>
        </p:txBody>
      </p:sp>
      <p:sp>
        <p:nvSpPr>
          <p:cNvPr id="5" name="Content Placeholder 4">
            <a:extLst>
              <a:ext uri="{FF2B5EF4-FFF2-40B4-BE49-F238E27FC236}">
                <a16:creationId xmlns:a16="http://schemas.microsoft.com/office/drawing/2014/main" id="{10567ADE-AF6F-054E-89BA-7E05CBEC70E4}"/>
              </a:ext>
            </a:extLst>
          </p:cNvPr>
          <p:cNvSpPr>
            <a:spLocks noGrp="1"/>
          </p:cNvSpPr>
          <p:nvPr>
            <p:ph idx="1"/>
          </p:nvPr>
        </p:nvSpPr>
        <p:spPr>
          <a:xfrm>
            <a:off x="0" y="829176"/>
            <a:ext cx="6095999" cy="2751152"/>
          </a:xfrm>
        </p:spPr>
        <p:txBody>
          <a:bodyPr>
            <a:noAutofit/>
          </a:bodyPr>
          <a:lstStyle/>
          <a:p>
            <a:pPr marL="457200" indent="-457200">
              <a:spcBef>
                <a:spcPts val="0"/>
              </a:spcBef>
              <a:buFont typeface="+mj-lt"/>
              <a:buAutoNum type="arabicPeriod"/>
            </a:pPr>
            <a:endParaRPr lang="en-US" sz="2400" dirty="0"/>
          </a:p>
          <a:p>
            <a:pPr lvl="2"/>
            <a:endParaRPr lang="en-US" sz="2400" dirty="0"/>
          </a:p>
          <a:p>
            <a:pPr lvl="2"/>
            <a:endParaRPr lang="en-US" sz="2400" dirty="0"/>
          </a:p>
        </p:txBody>
      </p:sp>
      <p:pic>
        <p:nvPicPr>
          <p:cNvPr id="6" name="Picture 5" descr="A picture containing text, orange, underpants&#10;&#10;Description automatically generated">
            <a:extLst>
              <a:ext uri="{FF2B5EF4-FFF2-40B4-BE49-F238E27FC236}">
                <a16:creationId xmlns:a16="http://schemas.microsoft.com/office/drawing/2014/main" id="{BA4A2F80-E86E-D44B-B1BE-F358EA427EE5}"/>
              </a:ext>
            </a:extLst>
          </p:cNvPr>
          <p:cNvPicPr>
            <a:picLocks noChangeAspect="1"/>
          </p:cNvPicPr>
          <p:nvPr/>
        </p:nvPicPr>
        <p:blipFill rotWithShape="1">
          <a:blip r:embed="rId3">
            <a:extLst>
              <a:ext uri="{28A0092B-C50C-407E-A947-70E740481C1C}">
                <a14:useLocalDpi xmlns:a14="http://schemas.microsoft.com/office/drawing/2010/main" val="0"/>
              </a:ext>
            </a:extLst>
          </a:blip>
          <a:srcRect r="5597"/>
          <a:stretch/>
        </p:blipFill>
        <p:spPr>
          <a:xfrm>
            <a:off x="1" y="1543329"/>
            <a:ext cx="3897442" cy="3771344"/>
          </a:xfrm>
          <a:prstGeom prst="rect">
            <a:avLst/>
          </a:prstGeom>
        </p:spPr>
      </p:pic>
      <p:pic>
        <p:nvPicPr>
          <p:cNvPr id="9" name="Picture 2" descr="The Growth of Incarceration in the United States: Exploring Causes and  Consequences | The National Academies Press">
            <a:extLst>
              <a:ext uri="{FF2B5EF4-FFF2-40B4-BE49-F238E27FC236}">
                <a16:creationId xmlns:a16="http://schemas.microsoft.com/office/drawing/2014/main" id="{57897ED2-1163-2D41-941F-4BDF9378C5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222" b="3334"/>
          <a:stretch/>
        </p:blipFill>
        <p:spPr bwMode="auto">
          <a:xfrm>
            <a:off x="9113521" y="1543327"/>
            <a:ext cx="3078479" cy="377134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New toolkit to help Milwaukee organizations combat the School-to-Prison  Pipeline | The Milwaukee Independent">
            <a:extLst>
              <a:ext uri="{FF2B5EF4-FFF2-40B4-BE49-F238E27FC236}">
                <a16:creationId xmlns:a16="http://schemas.microsoft.com/office/drawing/2014/main" id="{616A4B49-6934-F845-9C3A-DDBA9E09AA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7443" y="1543329"/>
            <a:ext cx="5216078" cy="377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186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2191999" cy="639111"/>
          </a:xfrm>
        </p:spPr>
        <p:txBody>
          <a:bodyPr>
            <a:normAutofit fontScale="90000"/>
          </a:bodyPr>
          <a:lstStyle/>
          <a:p>
            <a:r>
              <a:rPr lang="en-US" dirty="0"/>
              <a:t>   Mass Incarceration and the Rise of the Punitive State </a:t>
            </a:r>
            <a:r>
              <a:rPr lang="en-US" dirty="0">
                <a:solidFill>
                  <a:srgbClr val="FFFF00"/>
                </a:solidFill>
              </a:rPr>
              <a:t>.</a:t>
            </a:r>
            <a:r>
              <a:rPr lang="en-US" dirty="0"/>
              <a:t>  </a:t>
            </a:r>
          </a:p>
        </p:txBody>
      </p:sp>
      <p:sp>
        <p:nvSpPr>
          <p:cNvPr id="10" name="Rectangle 9">
            <a:extLst>
              <a:ext uri="{FF2B5EF4-FFF2-40B4-BE49-F238E27FC236}">
                <a16:creationId xmlns:a16="http://schemas.microsoft.com/office/drawing/2014/main" id="{B08F53DC-D0A1-E84B-8479-DF4E635630B4}"/>
              </a:ext>
            </a:extLst>
          </p:cNvPr>
          <p:cNvSpPr/>
          <p:nvPr/>
        </p:nvSpPr>
        <p:spPr>
          <a:xfrm>
            <a:off x="0" y="5811560"/>
            <a:ext cx="12192000" cy="1046440"/>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“[T]he State of California is in a state of crisis which has been caused by violent street gangs whose members threaten, terrorize, and commit a multitude of crimes against the peaceful citizens of their neighborhoods...It is the intent of the Legislature in enacting [STEP Act] to seek the eradication of criminal activity by street gangs.” </a:t>
            </a:r>
          </a:p>
          <a:p>
            <a:pPr lvl="1"/>
            <a:r>
              <a:rPr lang="en-US" sz="1400" dirty="0">
                <a:latin typeface="Arial" panose="020B0604020202020204" pitchFamily="34" charset="0"/>
                <a:cs typeface="Arial" panose="020B0604020202020204" pitchFamily="34" charset="0"/>
              </a:rPr>
              <a:t>- California Penal Code 186.21 </a:t>
            </a:r>
          </a:p>
        </p:txBody>
      </p:sp>
      <p:graphicFrame>
        <p:nvGraphicFramePr>
          <p:cNvPr id="13" name="Chart 12">
            <a:extLst>
              <a:ext uri="{FF2B5EF4-FFF2-40B4-BE49-F238E27FC236}">
                <a16:creationId xmlns:a16="http://schemas.microsoft.com/office/drawing/2014/main" id="{EF1415FE-1CCF-254F-9108-342C84504695}"/>
              </a:ext>
            </a:extLst>
          </p:cNvPr>
          <p:cNvGraphicFramePr>
            <a:graphicFrameLocks/>
          </p:cNvGraphicFramePr>
          <p:nvPr>
            <p:extLst>
              <p:ext uri="{D42A27DB-BD31-4B8C-83A1-F6EECF244321}">
                <p14:modId xmlns:p14="http://schemas.microsoft.com/office/powerpoint/2010/main" val="1756471883"/>
              </p:ext>
            </p:extLst>
          </p:nvPr>
        </p:nvGraphicFramePr>
        <p:xfrm>
          <a:off x="104931" y="639111"/>
          <a:ext cx="8994099" cy="5088284"/>
        </p:xfrm>
        <a:graphic>
          <a:graphicData uri="http://schemas.openxmlformats.org/drawingml/2006/chart">
            <c:chart xmlns:c="http://schemas.openxmlformats.org/drawingml/2006/chart" xmlns:r="http://schemas.openxmlformats.org/officeDocument/2006/relationships" r:id="rId3"/>
          </a:graphicData>
        </a:graphic>
      </p:graphicFrame>
      <p:sp>
        <p:nvSpPr>
          <p:cNvPr id="11" name="Content Placeholder 3">
            <a:extLst>
              <a:ext uri="{FF2B5EF4-FFF2-40B4-BE49-F238E27FC236}">
                <a16:creationId xmlns:a16="http://schemas.microsoft.com/office/drawing/2014/main" id="{E8CAC10F-CB9B-B447-B89B-A8294CBC8207}"/>
              </a:ext>
            </a:extLst>
          </p:cNvPr>
          <p:cNvSpPr txBox="1">
            <a:spLocks/>
          </p:cNvSpPr>
          <p:nvPr/>
        </p:nvSpPr>
        <p:spPr>
          <a:xfrm>
            <a:off x="9203960" y="842389"/>
            <a:ext cx="2988040" cy="4681728"/>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Black"/>
                <a:ea typeface="+mn-ea"/>
                <a:cs typeface="Arial Blac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pPr>
            <a:r>
              <a:rPr lang="en-US" dirty="0">
                <a:latin typeface="Arial" panose="020B0604020202020204" pitchFamily="34" charset="0"/>
                <a:cs typeface="Arial" panose="020B0604020202020204" pitchFamily="34" charset="0"/>
              </a:rPr>
              <a:t>Definitions</a:t>
            </a:r>
          </a:p>
          <a:p>
            <a:pPr lvl="1">
              <a:spcBef>
                <a:spcPts val="0"/>
              </a:spcBef>
              <a:spcAft>
                <a:spcPts val="1200"/>
              </a:spcAft>
            </a:pPr>
            <a:r>
              <a:rPr lang="en-US" dirty="0">
                <a:latin typeface="Arial" panose="020B0604020202020204" pitchFamily="34" charset="0"/>
                <a:cs typeface="Arial" panose="020B0604020202020204" pitchFamily="34" charset="0"/>
              </a:rPr>
              <a:t>Gang: 46</a:t>
            </a:r>
          </a:p>
          <a:p>
            <a:pPr lvl="1">
              <a:spcBef>
                <a:spcPts val="0"/>
              </a:spcBef>
              <a:spcAft>
                <a:spcPts val="1200"/>
              </a:spcAft>
            </a:pPr>
            <a:r>
              <a:rPr lang="en-US" dirty="0">
                <a:latin typeface="Arial" panose="020B0604020202020204" pitchFamily="34" charset="0"/>
                <a:cs typeface="Arial" panose="020B0604020202020204" pitchFamily="34" charset="0"/>
              </a:rPr>
              <a:t>Member: 18</a:t>
            </a:r>
          </a:p>
          <a:p>
            <a:pPr>
              <a:spcBef>
                <a:spcPts val="0"/>
              </a:spcBef>
              <a:spcAft>
                <a:spcPts val="1200"/>
              </a:spcAft>
            </a:pPr>
            <a:r>
              <a:rPr lang="en-US" dirty="0">
                <a:latin typeface="Arial" panose="020B0604020202020204" pitchFamily="34" charset="0"/>
                <a:cs typeface="Arial" panose="020B0604020202020204" pitchFamily="34" charset="0"/>
              </a:rPr>
              <a:t>Databases: 12</a:t>
            </a:r>
          </a:p>
          <a:p>
            <a:pPr>
              <a:spcBef>
                <a:spcPts val="0"/>
              </a:spcBef>
              <a:spcAft>
                <a:spcPts val="1200"/>
              </a:spcAft>
            </a:pPr>
            <a:r>
              <a:rPr lang="en-US" dirty="0">
                <a:latin typeface="Arial" panose="020B0604020202020204" pitchFamily="34" charset="0"/>
                <a:cs typeface="Arial" panose="020B0604020202020204" pitchFamily="34" charset="0"/>
              </a:rPr>
              <a:t>Enhancements</a:t>
            </a:r>
          </a:p>
          <a:p>
            <a:pPr lvl="1">
              <a:spcBef>
                <a:spcPts val="0"/>
              </a:spcBef>
              <a:spcAft>
                <a:spcPts val="1200"/>
              </a:spcAft>
            </a:pPr>
            <a:r>
              <a:rPr lang="en-US" dirty="0">
                <a:latin typeface="Arial" panose="020B0604020202020204" pitchFamily="34" charset="0"/>
                <a:cs typeface="Arial" panose="020B0604020202020204" pitchFamily="34" charset="0"/>
              </a:rPr>
              <a:t>Felony: 33</a:t>
            </a:r>
          </a:p>
          <a:p>
            <a:pPr lvl="1">
              <a:spcBef>
                <a:spcPts val="0"/>
              </a:spcBef>
              <a:spcAft>
                <a:spcPts val="1200"/>
              </a:spcAft>
            </a:pPr>
            <a:r>
              <a:rPr lang="en-US" dirty="0">
                <a:latin typeface="Arial" panose="020B0604020202020204" pitchFamily="34" charset="0"/>
                <a:cs typeface="Arial" panose="020B0604020202020204" pitchFamily="34" charset="0"/>
              </a:rPr>
              <a:t>Misdemeanor: 5</a:t>
            </a:r>
          </a:p>
          <a:p>
            <a:pPr>
              <a:spcBef>
                <a:spcPts val="0"/>
              </a:spcBef>
              <a:spcAft>
                <a:spcPts val="1200"/>
              </a:spcAft>
            </a:pPr>
            <a:r>
              <a:rPr lang="en-US" dirty="0">
                <a:latin typeface="Arial" panose="020B0604020202020204" pitchFamily="34" charset="0"/>
                <a:cs typeface="Arial" panose="020B0604020202020204" pitchFamily="34" charset="0"/>
              </a:rPr>
              <a:t>Criminalization</a:t>
            </a:r>
          </a:p>
          <a:p>
            <a:pPr lvl="1">
              <a:spcBef>
                <a:spcPts val="0"/>
              </a:spcBef>
              <a:spcAft>
                <a:spcPts val="1200"/>
              </a:spcAft>
            </a:pPr>
            <a:r>
              <a:rPr lang="en-US" dirty="0">
                <a:latin typeface="Arial" panose="020B0604020202020204" pitchFamily="34" charset="0"/>
                <a:cs typeface="Arial" panose="020B0604020202020204" pitchFamily="34" charset="0"/>
              </a:rPr>
              <a:t>Recruitment: 36</a:t>
            </a:r>
          </a:p>
          <a:p>
            <a:pPr lvl="1">
              <a:spcBef>
                <a:spcPts val="0"/>
              </a:spcBef>
              <a:spcAft>
                <a:spcPts val="1200"/>
              </a:spcAft>
            </a:pPr>
            <a:r>
              <a:rPr lang="en-US" dirty="0">
                <a:latin typeface="Arial" panose="020B0604020202020204" pitchFamily="34" charset="0"/>
                <a:cs typeface="Arial" panose="020B0604020202020204" pitchFamily="34" charset="0"/>
              </a:rPr>
              <a:t>Membership: 14</a:t>
            </a:r>
          </a:p>
          <a:p>
            <a:pPr marL="0" indent="0">
              <a:spcBef>
                <a:spcPts val="0"/>
              </a:spcBef>
              <a:spcAft>
                <a:spcPts val="1200"/>
              </a:spcAft>
              <a:buFont typeface="Arial" pitchFamily="34" charset="0"/>
              <a:buNone/>
            </a:pPr>
            <a:endParaRPr lang="en-US" dirty="0">
              <a:latin typeface="Arial" panose="020B0604020202020204" pitchFamily="34" charset="0"/>
              <a:cs typeface="Arial" panose="020B0604020202020204" pitchFamily="34" charset="0"/>
            </a:endParaRPr>
          </a:p>
          <a:p>
            <a:pPr marL="0" indent="0">
              <a:spcBef>
                <a:spcPts val="0"/>
              </a:spcBef>
              <a:spcAft>
                <a:spcPts val="1200"/>
              </a:spcAft>
              <a:buFont typeface="Arial" pitchFamily="34" charse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7040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2191999" cy="639111"/>
          </a:xfrm>
        </p:spPr>
        <p:txBody>
          <a:bodyPr>
            <a:normAutofit fontScale="90000"/>
          </a:bodyPr>
          <a:lstStyle/>
          <a:p>
            <a:r>
              <a:rPr lang="en-US" dirty="0"/>
              <a:t>   Gun Availability   </a:t>
            </a:r>
            <a:r>
              <a:rPr lang="en-US" dirty="0">
                <a:solidFill>
                  <a:srgbClr val="FFFF00"/>
                </a:solidFill>
              </a:rPr>
              <a:t>.</a:t>
            </a:r>
          </a:p>
        </p:txBody>
      </p:sp>
      <p:pic>
        <p:nvPicPr>
          <p:cNvPr id="7" name="Picture 6" descr="Chart, line chart&#10;&#10;Description automatically generated">
            <a:extLst>
              <a:ext uri="{FF2B5EF4-FFF2-40B4-BE49-F238E27FC236}">
                <a16:creationId xmlns:a16="http://schemas.microsoft.com/office/drawing/2014/main" id="{DA3212E4-AF28-2048-93C1-6BE0569F5229}"/>
              </a:ext>
            </a:extLst>
          </p:cNvPr>
          <p:cNvPicPr>
            <a:picLocks noChangeAspect="1"/>
          </p:cNvPicPr>
          <p:nvPr/>
        </p:nvPicPr>
        <p:blipFill rotWithShape="1">
          <a:blip r:embed="rId3"/>
          <a:srcRect l="1898"/>
          <a:stretch/>
        </p:blipFill>
        <p:spPr>
          <a:xfrm>
            <a:off x="0" y="1154241"/>
            <a:ext cx="6096000" cy="5209083"/>
          </a:xfrm>
          <a:prstGeom prst="rect">
            <a:avLst/>
          </a:prstGeom>
        </p:spPr>
      </p:pic>
      <p:pic>
        <p:nvPicPr>
          <p:cNvPr id="9" name="Picture 8" descr="Chart, bar chart&#10;&#10;Description automatically generated">
            <a:extLst>
              <a:ext uri="{FF2B5EF4-FFF2-40B4-BE49-F238E27FC236}">
                <a16:creationId xmlns:a16="http://schemas.microsoft.com/office/drawing/2014/main" id="{02632B6E-2510-F149-8438-7A4064F29C50}"/>
              </a:ext>
            </a:extLst>
          </p:cNvPr>
          <p:cNvPicPr>
            <a:picLocks noChangeAspect="1"/>
          </p:cNvPicPr>
          <p:nvPr/>
        </p:nvPicPr>
        <p:blipFill rotWithShape="1">
          <a:blip r:embed="rId4"/>
          <a:srcRect l="2633" r="2097"/>
          <a:stretch/>
        </p:blipFill>
        <p:spPr>
          <a:xfrm>
            <a:off x="6096000" y="1154241"/>
            <a:ext cx="6096000" cy="5209082"/>
          </a:xfrm>
          <a:prstGeom prst="rect">
            <a:avLst/>
          </a:prstGeom>
        </p:spPr>
      </p:pic>
    </p:spTree>
    <p:extLst>
      <p:ext uri="{BB962C8B-B14F-4D97-AF65-F5344CB8AC3E}">
        <p14:creationId xmlns:p14="http://schemas.microsoft.com/office/powerpoint/2010/main" val="2195683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2191999" cy="639111"/>
          </a:xfrm>
        </p:spPr>
        <p:txBody>
          <a:bodyPr>
            <a:normAutofit fontScale="90000"/>
          </a:bodyPr>
          <a:lstStyle/>
          <a:p>
            <a:r>
              <a:rPr lang="en-US" dirty="0"/>
              <a:t>   Gun Availability   </a:t>
            </a:r>
            <a:r>
              <a:rPr lang="en-US" dirty="0">
                <a:solidFill>
                  <a:srgbClr val="FFFF00"/>
                </a:solidFill>
              </a:rPr>
              <a:t>.</a:t>
            </a:r>
          </a:p>
        </p:txBody>
      </p:sp>
      <p:graphicFrame>
        <p:nvGraphicFramePr>
          <p:cNvPr id="4" name="Chart 3">
            <a:extLst>
              <a:ext uri="{FF2B5EF4-FFF2-40B4-BE49-F238E27FC236}">
                <a16:creationId xmlns:a16="http://schemas.microsoft.com/office/drawing/2014/main" id="{448AB2BF-EBA1-0945-960C-02262A7209F7}"/>
              </a:ext>
            </a:extLst>
          </p:cNvPr>
          <p:cNvGraphicFramePr>
            <a:graphicFrameLocks/>
          </p:cNvGraphicFramePr>
          <p:nvPr>
            <p:extLst>
              <p:ext uri="{D42A27DB-BD31-4B8C-83A1-F6EECF244321}">
                <p14:modId xmlns:p14="http://schemas.microsoft.com/office/powerpoint/2010/main" val="3193283426"/>
              </p:ext>
            </p:extLst>
          </p:nvPr>
        </p:nvGraphicFramePr>
        <p:xfrm>
          <a:off x="294968" y="787079"/>
          <a:ext cx="11582400" cy="58799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0785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0712449" cy="639111"/>
          </a:xfrm>
        </p:spPr>
        <p:txBody>
          <a:bodyPr>
            <a:normAutofit fontScale="90000"/>
          </a:bodyPr>
          <a:lstStyle/>
          <a:p>
            <a:r>
              <a:rPr lang="en-US" dirty="0"/>
              <a:t>  Internet and Social Media   </a:t>
            </a:r>
            <a:r>
              <a:rPr lang="en-US" dirty="0">
                <a:solidFill>
                  <a:srgbClr val="FFFF00"/>
                </a:solidFill>
              </a:rPr>
              <a:t>.</a:t>
            </a:r>
            <a:r>
              <a:rPr lang="en-US" dirty="0"/>
              <a:t>  </a:t>
            </a:r>
          </a:p>
        </p:txBody>
      </p:sp>
      <p:sp>
        <p:nvSpPr>
          <p:cNvPr id="5" name="Content Placeholder 4">
            <a:extLst>
              <a:ext uri="{FF2B5EF4-FFF2-40B4-BE49-F238E27FC236}">
                <a16:creationId xmlns:a16="http://schemas.microsoft.com/office/drawing/2014/main" id="{10567ADE-AF6F-054E-89BA-7E05CBEC70E4}"/>
              </a:ext>
            </a:extLst>
          </p:cNvPr>
          <p:cNvSpPr>
            <a:spLocks noGrp="1"/>
          </p:cNvSpPr>
          <p:nvPr>
            <p:ph idx="1"/>
          </p:nvPr>
        </p:nvSpPr>
        <p:spPr>
          <a:xfrm>
            <a:off x="0" y="829176"/>
            <a:ext cx="6095999" cy="2751152"/>
          </a:xfrm>
        </p:spPr>
        <p:txBody>
          <a:bodyPr>
            <a:noAutofit/>
          </a:bodyPr>
          <a:lstStyle/>
          <a:p>
            <a:pPr marL="457200" indent="-457200">
              <a:spcBef>
                <a:spcPts val="0"/>
              </a:spcBef>
              <a:buFont typeface="+mj-lt"/>
              <a:buAutoNum type="arabicPeriod"/>
            </a:pPr>
            <a:endParaRPr lang="en-US" sz="2400" dirty="0"/>
          </a:p>
          <a:p>
            <a:pPr lvl="2"/>
            <a:endParaRPr lang="en-US" sz="2400" dirty="0"/>
          </a:p>
          <a:p>
            <a:pPr lvl="2"/>
            <a:endParaRPr lang="en-US" sz="2400" dirty="0"/>
          </a:p>
        </p:txBody>
      </p:sp>
      <p:pic>
        <p:nvPicPr>
          <p:cNvPr id="10" name="Picture 9" descr="internet.png">
            <a:extLst>
              <a:ext uri="{FF2B5EF4-FFF2-40B4-BE49-F238E27FC236}">
                <a16:creationId xmlns:a16="http://schemas.microsoft.com/office/drawing/2014/main" id="{DE5EF9DA-E6F1-1F40-8254-4CA86D8B14C4}"/>
              </a:ext>
            </a:extLst>
          </p:cNvPr>
          <p:cNvPicPr>
            <a:picLocks noChangeAspect="1"/>
          </p:cNvPicPr>
          <p:nvPr/>
        </p:nvPicPr>
        <p:blipFill>
          <a:blip r:embed="rId3">
            <a:alphaModFix amt="91000"/>
          </a:blip>
          <a:stretch>
            <a:fillRect/>
          </a:stretch>
        </p:blipFill>
        <p:spPr>
          <a:xfrm>
            <a:off x="2893671" y="639111"/>
            <a:ext cx="9298328" cy="6218889"/>
          </a:xfrm>
          <a:prstGeom prst="rect">
            <a:avLst/>
          </a:prstGeom>
        </p:spPr>
      </p:pic>
      <p:sp>
        <p:nvSpPr>
          <p:cNvPr id="11" name="Content Placeholder 2">
            <a:extLst>
              <a:ext uri="{FF2B5EF4-FFF2-40B4-BE49-F238E27FC236}">
                <a16:creationId xmlns:a16="http://schemas.microsoft.com/office/drawing/2014/main" id="{8729CAA7-0453-EE46-9DEC-DD722F0C5D90}"/>
              </a:ext>
            </a:extLst>
          </p:cNvPr>
          <p:cNvSpPr txBox="1">
            <a:spLocks/>
          </p:cNvSpPr>
          <p:nvPr/>
        </p:nvSpPr>
        <p:spPr>
          <a:xfrm>
            <a:off x="5866" y="639110"/>
            <a:ext cx="2887805" cy="6218890"/>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chemeClr val="bg1"/>
              </a:solidFill>
            </a:endParaRPr>
          </a:p>
          <a:p>
            <a:pPr marL="0" indent="0">
              <a:buFont typeface="Arial" panose="020B0604020202020204" pitchFamily="34" charset="0"/>
              <a:buNone/>
            </a:pPr>
            <a:r>
              <a:rPr lang="en-US" dirty="0">
                <a:solidFill>
                  <a:schemeClr val="bg1"/>
                </a:solidFill>
              </a:rPr>
              <a:t>“Still, few gang members ever discuss or mention the Internet. Many don’t possess the hardware, software, or technical skills (not to mention the necessary telephone line) to manage the web.”</a:t>
            </a:r>
          </a:p>
          <a:p>
            <a:pPr marL="0" indent="0">
              <a:buFont typeface="Arial" panose="020B0604020202020204" pitchFamily="34" charset="0"/>
              <a:buNone/>
            </a:pPr>
            <a:r>
              <a:rPr lang="en-US" sz="1400" dirty="0">
                <a:solidFill>
                  <a:schemeClr val="bg1"/>
                </a:solidFill>
              </a:rPr>
              <a:t>- </a:t>
            </a:r>
            <a:r>
              <a:rPr lang="en-US" sz="1400" dirty="0" err="1">
                <a:solidFill>
                  <a:schemeClr val="bg1"/>
                </a:solidFill>
              </a:rPr>
              <a:t>Papachristos</a:t>
            </a:r>
            <a:r>
              <a:rPr lang="en-US" sz="1400" dirty="0">
                <a:solidFill>
                  <a:schemeClr val="bg1"/>
                </a:solidFill>
              </a:rPr>
              <a:t> (2005)</a:t>
            </a:r>
          </a:p>
          <a:p>
            <a:pPr lvl="1" indent="0">
              <a:buNone/>
            </a:pPr>
            <a:endParaRPr lang="en-US" dirty="0">
              <a:solidFill>
                <a:schemeClr val="bg1"/>
              </a:solidFill>
            </a:endParaRPr>
          </a:p>
          <a:p>
            <a:pPr marL="0" indent="0">
              <a:buNone/>
            </a:pPr>
            <a:r>
              <a:rPr lang="en-US" dirty="0">
                <a:solidFill>
                  <a:schemeClr val="bg1"/>
                </a:solidFill>
              </a:rPr>
              <a:t>“What the fuck is a Facebook” </a:t>
            </a:r>
          </a:p>
          <a:p>
            <a:pPr marL="0" indent="0">
              <a:buNone/>
            </a:pPr>
            <a:r>
              <a:rPr lang="en-US" sz="1400" dirty="0">
                <a:solidFill>
                  <a:schemeClr val="bg1"/>
                </a:solidFill>
              </a:rPr>
              <a:t>-Latina, 33, former gang member, Los Angeles 2011, interviewed after serving 11-year prison sentence)</a:t>
            </a:r>
          </a:p>
          <a:p>
            <a:pPr lvl="1" indent="0">
              <a:buFont typeface="Consolas" panose="020B0609020204030204" pitchFamily="49" charset="0"/>
              <a:buNone/>
            </a:pPr>
            <a:endParaRPr lang="en-US" dirty="0">
              <a:solidFill>
                <a:schemeClr val="bg1"/>
              </a:solidFill>
            </a:endParaRPr>
          </a:p>
        </p:txBody>
      </p:sp>
    </p:spTree>
    <p:extLst>
      <p:ext uri="{BB962C8B-B14F-4D97-AF65-F5344CB8AC3E}">
        <p14:creationId xmlns:p14="http://schemas.microsoft.com/office/powerpoint/2010/main" val="2154272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0712449" cy="639111"/>
          </a:xfrm>
        </p:spPr>
        <p:txBody>
          <a:bodyPr>
            <a:normAutofit fontScale="90000"/>
          </a:bodyPr>
          <a:lstStyle/>
          <a:p>
            <a:r>
              <a:rPr lang="en-US" dirty="0"/>
              <a:t>  Internet and Social Media   </a:t>
            </a:r>
            <a:r>
              <a:rPr lang="en-US" dirty="0">
                <a:solidFill>
                  <a:srgbClr val="FFFF00"/>
                </a:solidFill>
              </a:rPr>
              <a:t>.</a:t>
            </a:r>
            <a:r>
              <a:rPr lang="en-US" dirty="0"/>
              <a:t>  </a:t>
            </a:r>
          </a:p>
        </p:txBody>
      </p:sp>
      <p:sp>
        <p:nvSpPr>
          <p:cNvPr id="5" name="Content Placeholder 4">
            <a:extLst>
              <a:ext uri="{FF2B5EF4-FFF2-40B4-BE49-F238E27FC236}">
                <a16:creationId xmlns:a16="http://schemas.microsoft.com/office/drawing/2014/main" id="{10567ADE-AF6F-054E-89BA-7E05CBEC70E4}"/>
              </a:ext>
            </a:extLst>
          </p:cNvPr>
          <p:cNvSpPr>
            <a:spLocks noGrp="1"/>
          </p:cNvSpPr>
          <p:nvPr>
            <p:ph idx="1"/>
          </p:nvPr>
        </p:nvSpPr>
        <p:spPr>
          <a:xfrm>
            <a:off x="0" y="829176"/>
            <a:ext cx="6095999" cy="2751152"/>
          </a:xfrm>
        </p:spPr>
        <p:txBody>
          <a:bodyPr>
            <a:noAutofit/>
          </a:bodyPr>
          <a:lstStyle/>
          <a:p>
            <a:pPr marL="457200" indent="-457200">
              <a:spcBef>
                <a:spcPts val="0"/>
              </a:spcBef>
              <a:buFont typeface="+mj-lt"/>
              <a:buAutoNum type="arabicPeriod"/>
            </a:pPr>
            <a:endParaRPr lang="en-US" sz="2400" dirty="0"/>
          </a:p>
          <a:p>
            <a:pPr lvl="2"/>
            <a:endParaRPr lang="en-US" sz="2400" dirty="0"/>
          </a:p>
          <a:p>
            <a:pPr lvl="2"/>
            <a:endParaRPr lang="en-US" sz="2400" dirty="0"/>
          </a:p>
        </p:txBody>
      </p:sp>
      <p:pic>
        <p:nvPicPr>
          <p:cNvPr id="12" name="Picture 11" descr="Screen Shot 2015-03-22 at 10.38.52 AM.png">
            <a:extLst>
              <a:ext uri="{FF2B5EF4-FFF2-40B4-BE49-F238E27FC236}">
                <a16:creationId xmlns:a16="http://schemas.microsoft.com/office/drawing/2014/main" id="{4F3F3AA4-3EB4-5445-8D9E-EF22B5F80665}"/>
              </a:ext>
            </a:extLst>
          </p:cNvPr>
          <p:cNvPicPr>
            <a:picLocks noChangeAspect="1"/>
          </p:cNvPicPr>
          <p:nvPr/>
        </p:nvPicPr>
        <p:blipFill>
          <a:blip r:embed="rId3"/>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94520E11-2A40-DE44-A7E3-26AF99EFDE5C}"/>
              </a:ext>
            </a:extLst>
          </p:cNvPr>
          <p:cNvSpPr txBox="1"/>
          <p:nvPr/>
        </p:nvSpPr>
        <p:spPr>
          <a:xfrm>
            <a:off x="1665629" y="170012"/>
            <a:ext cx="1528984" cy="338554"/>
          </a:xfrm>
          <a:prstGeom prst="rect">
            <a:avLst/>
          </a:prstGeom>
          <a:solidFill>
            <a:schemeClr val="bg1">
              <a:alpha val="53000"/>
            </a:schemeClr>
          </a:solidFill>
        </p:spPr>
        <p:txBody>
          <a:bodyPr wrap="square" rtlCol="0">
            <a:spAutoFit/>
          </a:bodyPr>
          <a:lstStyle/>
          <a:p>
            <a:r>
              <a:rPr lang="en-US" sz="1600" dirty="0"/>
              <a:t>Fall 2012</a:t>
            </a:r>
          </a:p>
        </p:txBody>
      </p:sp>
      <p:sp>
        <p:nvSpPr>
          <p:cNvPr id="14" name="TextBox 13">
            <a:extLst>
              <a:ext uri="{FF2B5EF4-FFF2-40B4-BE49-F238E27FC236}">
                <a16:creationId xmlns:a16="http://schemas.microsoft.com/office/drawing/2014/main" id="{A2B7E1C5-AABE-C449-8267-C0A5BE49153E}"/>
              </a:ext>
            </a:extLst>
          </p:cNvPr>
          <p:cNvSpPr txBox="1"/>
          <p:nvPr/>
        </p:nvSpPr>
        <p:spPr>
          <a:xfrm>
            <a:off x="1665629" y="539345"/>
            <a:ext cx="4233912" cy="1169551"/>
          </a:xfrm>
          <a:prstGeom prst="rect">
            <a:avLst/>
          </a:prstGeom>
          <a:solidFill>
            <a:srgbClr val="FFFFFF">
              <a:alpha val="70000"/>
            </a:srgbClr>
          </a:solidFill>
        </p:spPr>
        <p:txBody>
          <a:bodyPr wrap="square" rtlCol="0">
            <a:spAutoFit/>
          </a:bodyPr>
          <a:lstStyle/>
          <a:p>
            <a:r>
              <a:rPr lang="en-US" sz="1400" b="1" dirty="0"/>
              <a:t>Chief </a:t>
            </a:r>
            <a:r>
              <a:rPr lang="en-US" sz="1400" b="1" dirty="0" err="1"/>
              <a:t>Keef</a:t>
            </a:r>
            <a:endParaRPr lang="en-US" sz="1400" b="1" dirty="0"/>
          </a:p>
          <a:p>
            <a:pPr>
              <a:buFont typeface="Arial"/>
              <a:buChar char="•"/>
            </a:pPr>
            <a:r>
              <a:rPr lang="en-US" sz="1400" b="1" dirty="0"/>
              <a:t>Black Disciples gang</a:t>
            </a:r>
          </a:p>
          <a:p>
            <a:pPr>
              <a:buFont typeface="Arial"/>
              <a:buChar char="•"/>
            </a:pPr>
            <a:r>
              <a:rPr lang="en-US" sz="1400" b="1" dirty="0"/>
              <a:t>rapper, $6m </a:t>
            </a:r>
            <a:r>
              <a:rPr lang="en-US" sz="1400" b="1" dirty="0" err="1"/>
              <a:t>Interscope</a:t>
            </a:r>
            <a:r>
              <a:rPr lang="en-US" sz="1400" b="1" dirty="0"/>
              <a:t> record deal</a:t>
            </a:r>
          </a:p>
          <a:p>
            <a:pPr>
              <a:buFont typeface="Arial"/>
              <a:buChar char="•"/>
            </a:pPr>
            <a:r>
              <a:rPr lang="en-US" sz="1400" b="1" dirty="0"/>
              <a:t>In song, </a:t>
            </a:r>
            <a:r>
              <a:rPr lang="en-US" sz="1400" b="1" u="sng" dirty="0"/>
              <a:t>3HUNNA</a:t>
            </a:r>
            <a:r>
              <a:rPr lang="en-US" sz="1400" b="1" dirty="0"/>
              <a:t>: </a:t>
            </a:r>
          </a:p>
          <a:p>
            <a:pPr lvl="1">
              <a:buFont typeface="Arial"/>
              <a:buChar char="•"/>
            </a:pPr>
            <a:r>
              <a:rPr lang="en-US" sz="1400" b="1" dirty="0"/>
              <a:t>“</a:t>
            </a:r>
            <a:r>
              <a:rPr lang="en-US" sz="1400" b="1" dirty="0" err="1"/>
              <a:t>Fucka</a:t>
            </a:r>
            <a:r>
              <a:rPr lang="en-US" sz="1400" b="1" dirty="0"/>
              <a:t> </a:t>
            </a:r>
            <a:r>
              <a:rPr lang="en-US" sz="1400" b="1" dirty="0" err="1"/>
              <a:t>Tooka</a:t>
            </a:r>
            <a:r>
              <a:rPr lang="en-US" sz="1400" b="1" dirty="0"/>
              <a:t> gang, I’m 3hunna”</a:t>
            </a:r>
          </a:p>
        </p:txBody>
      </p:sp>
      <p:sp>
        <p:nvSpPr>
          <p:cNvPr id="15" name="TextBox 14">
            <a:extLst>
              <a:ext uri="{FF2B5EF4-FFF2-40B4-BE49-F238E27FC236}">
                <a16:creationId xmlns:a16="http://schemas.microsoft.com/office/drawing/2014/main" id="{9CFA4461-D38B-BA4E-92F1-0C8D57627FFD}"/>
              </a:ext>
            </a:extLst>
          </p:cNvPr>
          <p:cNvSpPr txBox="1"/>
          <p:nvPr/>
        </p:nvSpPr>
        <p:spPr>
          <a:xfrm>
            <a:off x="6400800" y="539344"/>
            <a:ext cx="4191000" cy="1169551"/>
          </a:xfrm>
          <a:prstGeom prst="rect">
            <a:avLst/>
          </a:prstGeom>
          <a:solidFill>
            <a:srgbClr val="FFFFFF">
              <a:alpha val="70000"/>
            </a:srgbClr>
          </a:solidFill>
        </p:spPr>
        <p:txBody>
          <a:bodyPr wrap="square" rtlCol="0">
            <a:spAutoFit/>
          </a:bodyPr>
          <a:lstStyle/>
          <a:p>
            <a:r>
              <a:rPr lang="en-US" sz="1400" b="1" dirty="0"/>
              <a:t>Lil </a:t>
            </a:r>
            <a:r>
              <a:rPr lang="en-US" sz="1400" b="1" dirty="0" err="1"/>
              <a:t>JoJo</a:t>
            </a:r>
            <a:endParaRPr lang="en-US" sz="1400" b="1" dirty="0"/>
          </a:p>
          <a:p>
            <a:pPr>
              <a:buFont typeface="Arial"/>
              <a:buChar char="•"/>
            </a:pPr>
            <a:r>
              <a:rPr lang="en-US" sz="1400" b="1" dirty="0"/>
              <a:t>Gangster Disciples gang</a:t>
            </a:r>
          </a:p>
          <a:p>
            <a:pPr>
              <a:buFont typeface="Arial"/>
              <a:buChar char="•"/>
            </a:pPr>
            <a:r>
              <a:rPr lang="en-US" sz="1400" b="1" dirty="0"/>
              <a:t>rapper</a:t>
            </a:r>
          </a:p>
          <a:p>
            <a:pPr>
              <a:buFont typeface="Arial"/>
              <a:buChar char="•"/>
            </a:pPr>
            <a:r>
              <a:rPr lang="en-US" sz="1400" b="1" dirty="0"/>
              <a:t>In song, </a:t>
            </a:r>
            <a:r>
              <a:rPr lang="en-US" sz="1400" b="1" u="sng" dirty="0"/>
              <a:t>3HUNNAK</a:t>
            </a:r>
            <a:r>
              <a:rPr lang="en-US" sz="1400" b="1" dirty="0"/>
              <a:t>:</a:t>
            </a:r>
          </a:p>
          <a:p>
            <a:pPr lvl="1">
              <a:buFont typeface="Arial"/>
              <a:buChar char="•"/>
            </a:pPr>
            <a:r>
              <a:rPr lang="en-US" sz="1400" b="1" dirty="0"/>
              <a:t>“</a:t>
            </a:r>
            <a:r>
              <a:rPr lang="en-US" sz="1400" b="1" dirty="0" err="1"/>
              <a:t>Niggas</a:t>
            </a:r>
            <a:r>
              <a:rPr lang="en-US" sz="1400" b="1" dirty="0"/>
              <a:t> claim 300 but we BDK”</a:t>
            </a:r>
            <a:endParaRPr lang="en-US" sz="1400" b="1" u="sng" dirty="0"/>
          </a:p>
        </p:txBody>
      </p:sp>
      <p:sp>
        <p:nvSpPr>
          <p:cNvPr id="16" name="TextBox 15">
            <a:extLst>
              <a:ext uri="{FF2B5EF4-FFF2-40B4-BE49-F238E27FC236}">
                <a16:creationId xmlns:a16="http://schemas.microsoft.com/office/drawing/2014/main" id="{303F6315-EE3E-224E-A2B9-2C4AF5D9D61E}"/>
              </a:ext>
            </a:extLst>
          </p:cNvPr>
          <p:cNvSpPr txBox="1"/>
          <p:nvPr/>
        </p:nvSpPr>
        <p:spPr>
          <a:xfrm>
            <a:off x="3622876" y="2410181"/>
            <a:ext cx="5289630" cy="523220"/>
          </a:xfrm>
          <a:prstGeom prst="rect">
            <a:avLst/>
          </a:prstGeom>
          <a:solidFill>
            <a:srgbClr val="FFFFFF">
              <a:alpha val="73000"/>
            </a:srgbClr>
          </a:solidFill>
          <a:ln>
            <a:noFill/>
          </a:ln>
        </p:spPr>
        <p:txBody>
          <a:bodyPr wrap="square" rtlCol="0">
            <a:spAutoFit/>
          </a:bodyPr>
          <a:lstStyle/>
          <a:p>
            <a:pPr>
              <a:buFont typeface="Arial"/>
              <a:buChar char="•"/>
            </a:pPr>
            <a:r>
              <a:rPr lang="en-US" sz="1400" dirty="0"/>
              <a:t>Twitter video of verbal exchange between Lil </a:t>
            </a:r>
            <a:r>
              <a:rPr lang="en-US" sz="1400" dirty="0" err="1"/>
              <a:t>JoJo</a:t>
            </a:r>
            <a:r>
              <a:rPr lang="en-US" sz="1400" dirty="0"/>
              <a:t> and unknown person: “</a:t>
            </a:r>
            <a:r>
              <a:rPr lang="en-US" sz="1400" dirty="0" err="1"/>
              <a:t>Ima</a:t>
            </a:r>
            <a:r>
              <a:rPr lang="en-US" sz="1400" dirty="0"/>
              <a:t> kill you”</a:t>
            </a:r>
            <a:endParaRPr lang="en-US" sz="1400" u="sng" dirty="0"/>
          </a:p>
        </p:txBody>
      </p:sp>
      <p:pic>
        <p:nvPicPr>
          <p:cNvPr id="17" name="Picture 16" descr="Screen Shot 2015-03-21 at 4.57.32 PM.png">
            <a:extLst>
              <a:ext uri="{FF2B5EF4-FFF2-40B4-BE49-F238E27FC236}">
                <a16:creationId xmlns:a16="http://schemas.microsoft.com/office/drawing/2014/main" id="{C7185331-EAF1-9B40-A72D-A7D8D52FF81B}"/>
              </a:ext>
            </a:extLst>
          </p:cNvPr>
          <p:cNvPicPr>
            <a:picLocks noChangeAspect="1"/>
          </p:cNvPicPr>
          <p:nvPr/>
        </p:nvPicPr>
        <p:blipFill rotWithShape="1">
          <a:blip r:embed="rId4"/>
          <a:srcRect l="1714" t="19837" r="2314" b="8959"/>
          <a:stretch/>
        </p:blipFill>
        <p:spPr>
          <a:xfrm>
            <a:off x="3622876" y="3479964"/>
            <a:ext cx="5289630" cy="582749"/>
          </a:xfrm>
          <a:prstGeom prst="rect">
            <a:avLst/>
          </a:prstGeom>
        </p:spPr>
      </p:pic>
      <p:pic>
        <p:nvPicPr>
          <p:cNvPr id="18" name="Picture 17" descr="Screen Shot 2015-03-21 at 4.57.49 PM.png">
            <a:extLst>
              <a:ext uri="{FF2B5EF4-FFF2-40B4-BE49-F238E27FC236}">
                <a16:creationId xmlns:a16="http://schemas.microsoft.com/office/drawing/2014/main" id="{E2B492D4-A677-5644-B5C4-6376CDF284D0}"/>
              </a:ext>
            </a:extLst>
          </p:cNvPr>
          <p:cNvPicPr>
            <a:picLocks noChangeAspect="1"/>
          </p:cNvPicPr>
          <p:nvPr/>
        </p:nvPicPr>
        <p:blipFill rotWithShape="1">
          <a:blip r:embed="rId5"/>
          <a:srcRect l="1714" t="9119" r="2315" b="7710"/>
          <a:stretch/>
        </p:blipFill>
        <p:spPr>
          <a:xfrm>
            <a:off x="3622876" y="5211879"/>
            <a:ext cx="5289630" cy="1304667"/>
          </a:xfrm>
          <a:prstGeom prst="rect">
            <a:avLst/>
          </a:prstGeom>
        </p:spPr>
      </p:pic>
      <p:sp>
        <p:nvSpPr>
          <p:cNvPr id="19" name="TextBox 18">
            <a:extLst>
              <a:ext uri="{FF2B5EF4-FFF2-40B4-BE49-F238E27FC236}">
                <a16:creationId xmlns:a16="http://schemas.microsoft.com/office/drawing/2014/main" id="{2ACCF64D-2929-E34B-886D-F5BE8E4B2893}"/>
              </a:ext>
            </a:extLst>
          </p:cNvPr>
          <p:cNvSpPr txBox="1"/>
          <p:nvPr/>
        </p:nvSpPr>
        <p:spPr>
          <a:xfrm>
            <a:off x="3622876" y="4375687"/>
            <a:ext cx="5289630" cy="523220"/>
          </a:xfrm>
          <a:prstGeom prst="rect">
            <a:avLst/>
          </a:prstGeom>
          <a:solidFill>
            <a:srgbClr val="FFFFFF">
              <a:alpha val="70000"/>
            </a:srgbClr>
          </a:solidFill>
          <a:ln>
            <a:noFill/>
          </a:ln>
        </p:spPr>
        <p:txBody>
          <a:bodyPr wrap="square" rtlCol="0">
            <a:spAutoFit/>
          </a:bodyPr>
          <a:lstStyle/>
          <a:p>
            <a:pPr>
              <a:buFont typeface="Arial"/>
              <a:buChar char="•"/>
            </a:pPr>
            <a:r>
              <a:rPr lang="en-US" sz="1400" dirty="0"/>
              <a:t>Lil </a:t>
            </a:r>
            <a:r>
              <a:rPr lang="en-US" sz="1400" dirty="0" err="1"/>
              <a:t>JoJo</a:t>
            </a:r>
            <a:r>
              <a:rPr lang="en-US" sz="1400" dirty="0"/>
              <a:t> is shot dead shortly after, riding a bicycle</a:t>
            </a:r>
            <a:endParaRPr lang="en-US" sz="1400" u="sng" dirty="0"/>
          </a:p>
        </p:txBody>
      </p:sp>
    </p:spTree>
    <p:extLst>
      <p:ext uri="{BB962C8B-B14F-4D97-AF65-F5344CB8AC3E}">
        <p14:creationId xmlns:p14="http://schemas.microsoft.com/office/powerpoint/2010/main" val="2670980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10;&#10;Description automatically generated with low confidence">
            <a:extLst>
              <a:ext uri="{FF2B5EF4-FFF2-40B4-BE49-F238E27FC236}">
                <a16:creationId xmlns:a16="http://schemas.microsoft.com/office/drawing/2014/main" id="{19D339E1-77D6-4B4C-B8D7-69B712B78417}"/>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1D7EDFA-5C2F-BA45-95A7-4DAFA931020C}"/>
              </a:ext>
            </a:extLst>
          </p:cNvPr>
          <p:cNvSpPr txBox="1"/>
          <p:nvPr/>
        </p:nvSpPr>
        <p:spPr>
          <a:xfrm>
            <a:off x="9497993" y="6211669"/>
            <a:ext cx="2694007" cy="646331"/>
          </a:xfrm>
          <a:prstGeom prst="rect">
            <a:avLst/>
          </a:prstGeom>
          <a:noFill/>
        </p:spPr>
        <p:txBody>
          <a:bodyPr wrap="square">
            <a:spAutoFit/>
          </a:bodyPr>
          <a:lstStyle/>
          <a:p>
            <a:r>
              <a:rPr lang="en-US" sz="3600" dirty="0"/>
              <a:t>Context</a:t>
            </a:r>
            <a:endParaRPr lang="en-US" sz="2800" dirty="0"/>
          </a:p>
        </p:txBody>
      </p:sp>
    </p:spTree>
    <p:extLst>
      <p:ext uri="{BB962C8B-B14F-4D97-AF65-F5344CB8AC3E}">
        <p14:creationId xmlns:p14="http://schemas.microsoft.com/office/powerpoint/2010/main" val="72037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0712449" cy="639111"/>
          </a:xfrm>
        </p:spPr>
        <p:txBody>
          <a:bodyPr>
            <a:normAutofit fontScale="90000"/>
          </a:bodyPr>
          <a:lstStyle/>
          <a:p>
            <a:r>
              <a:rPr lang="en-US" dirty="0"/>
              <a:t>  The Prevalence of Gang Involvement  </a:t>
            </a:r>
            <a:r>
              <a:rPr lang="en-US" dirty="0">
                <a:solidFill>
                  <a:srgbClr val="FFFF00"/>
                </a:solidFill>
              </a:rPr>
              <a:t>.</a:t>
            </a:r>
            <a:r>
              <a:rPr lang="en-US" dirty="0"/>
              <a:t> </a:t>
            </a:r>
          </a:p>
        </p:txBody>
      </p:sp>
      <p:sp>
        <p:nvSpPr>
          <p:cNvPr id="5" name="Content Placeholder 4">
            <a:extLst>
              <a:ext uri="{FF2B5EF4-FFF2-40B4-BE49-F238E27FC236}">
                <a16:creationId xmlns:a16="http://schemas.microsoft.com/office/drawing/2014/main" id="{10567ADE-AF6F-054E-89BA-7E05CBEC70E4}"/>
              </a:ext>
            </a:extLst>
          </p:cNvPr>
          <p:cNvSpPr>
            <a:spLocks noGrp="1"/>
          </p:cNvSpPr>
          <p:nvPr>
            <p:ph idx="1"/>
          </p:nvPr>
        </p:nvSpPr>
        <p:spPr>
          <a:xfrm>
            <a:off x="0" y="829175"/>
            <a:ext cx="7215187" cy="6026712"/>
          </a:xfrm>
        </p:spPr>
        <p:txBody>
          <a:bodyPr>
            <a:noAutofit/>
          </a:bodyPr>
          <a:lstStyle/>
          <a:p>
            <a:pPr marL="457200" indent="-457200">
              <a:spcBef>
                <a:spcPts val="0"/>
              </a:spcBef>
              <a:buFont typeface="+mj-lt"/>
              <a:buAutoNum type="arabicPeriod"/>
            </a:pPr>
            <a:endParaRPr lang="en-US" sz="2400" dirty="0"/>
          </a:p>
          <a:p>
            <a:pPr lvl="2"/>
            <a:endParaRPr lang="en-US" sz="2400" dirty="0"/>
          </a:p>
          <a:p>
            <a:pPr lvl="2"/>
            <a:endParaRPr lang="en-US" sz="2400" dirty="0"/>
          </a:p>
        </p:txBody>
      </p:sp>
      <p:sp>
        <p:nvSpPr>
          <p:cNvPr id="8" name="Content Placeholder 4">
            <a:extLst>
              <a:ext uri="{FF2B5EF4-FFF2-40B4-BE49-F238E27FC236}">
                <a16:creationId xmlns:a16="http://schemas.microsoft.com/office/drawing/2014/main" id="{7ABAFB74-7B4B-6848-B260-5B1C1CDF7BDF}"/>
              </a:ext>
            </a:extLst>
          </p:cNvPr>
          <p:cNvSpPr txBox="1">
            <a:spLocks/>
          </p:cNvSpPr>
          <p:nvPr/>
        </p:nvSpPr>
        <p:spPr>
          <a:xfrm>
            <a:off x="22675" y="836215"/>
            <a:ext cx="6073325" cy="60267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t>Research-based</a:t>
            </a:r>
          </a:p>
          <a:p>
            <a:r>
              <a:rPr lang="en-US" sz="1800" dirty="0"/>
              <a:t>Method: survey/interview</a:t>
            </a:r>
          </a:p>
          <a:p>
            <a:pPr lvl="1"/>
            <a:r>
              <a:rPr lang="en-US" sz="1700" dirty="0"/>
              <a:t>Are you a member of a gang?</a:t>
            </a:r>
          </a:p>
          <a:p>
            <a:pPr lvl="1"/>
            <a:r>
              <a:rPr lang="en-US" sz="1700" dirty="0"/>
              <a:t>Is your group of friends a gang?</a:t>
            </a:r>
          </a:p>
          <a:p>
            <a:pPr lvl="1"/>
            <a:r>
              <a:rPr lang="en-US" sz="1700" dirty="0" err="1"/>
              <a:t>Eurogang</a:t>
            </a:r>
            <a:r>
              <a:rPr lang="en-US" sz="1700" dirty="0"/>
              <a:t>: 5 indicators (no “g” word)</a:t>
            </a:r>
          </a:p>
          <a:p>
            <a:pPr lvl="1"/>
            <a:endParaRPr lang="en-US" sz="1600" dirty="0"/>
          </a:p>
          <a:p>
            <a:r>
              <a:rPr lang="en-US" sz="2200" dirty="0"/>
              <a:t>Prevalence in national studies:</a:t>
            </a:r>
          </a:p>
          <a:p>
            <a:pPr lvl="1"/>
            <a:r>
              <a:rPr lang="en-US" sz="1700" dirty="0"/>
              <a:t>NLSY97: 8% (by early 20s)</a:t>
            </a:r>
          </a:p>
          <a:p>
            <a:pPr lvl="1"/>
            <a:r>
              <a:rPr lang="en-US" sz="1700" dirty="0"/>
              <a:t>Add Health: 5% (by high school years)</a:t>
            </a:r>
          </a:p>
          <a:p>
            <a:r>
              <a:rPr lang="en-US" sz="2200" dirty="0"/>
              <a:t>Prevalence in regional studies:</a:t>
            </a:r>
          </a:p>
          <a:p>
            <a:pPr lvl="1"/>
            <a:r>
              <a:rPr lang="en-US" sz="1700" dirty="0"/>
              <a:t>G.R.E.A.T. 2: 13% (by high school years) </a:t>
            </a:r>
          </a:p>
          <a:p>
            <a:pPr lvl="1"/>
            <a:r>
              <a:rPr lang="en-US" sz="1700" dirty="0"/>
              <a:t>Rochester: 30% (by age 18)</a:t>
            </a:r>
          </a:p>
          <a:p>
            <a:pPr lvl="1"/>
            <a:r>
              <a:rPr lang="en-US" sz="1700" dirty="0"/>
              <a:t>Seattle: 15% (by age 18)</a:t>
            </a:r>
          </a:p>
          <a:p>
            <a:pPr lvl="1"/>
            <a:r>
              <a:rPr lang="en-US" sz="1700" dirty="0"/>
              <a:t>Denver: 15% (by early 20s)</a:t>
            </a:r>
          </a:p>
          <a:p>
            <a:pPr lvl="1"/>
            <a:r>
              <a:rPr lang="en-US" sz="1700" dirty="0"/>
              <a:t>Pittsburgh: 19% (boys, late teens, early 20s)</a:t>
            </a:r>
            <a:endParaRPr lang="en-US" sz="2000" dirty="0"/>
          </a:p>
          <a:p>
            <a:pPr lvl="2"/>
            <a:endParaRPr lang="en-US" sz="2000" dirty="0"/>
          </a:p>
        </p:txBody>
      </p:sp>
      <p:sp>
        <p:nvSpPr>
          <p:cNvPr id="6" name="Content Placeholder 4">
            <a:extLst>
              <a:ext uri="{FF2B5EF4-FFF2-40B4-BE49-F238E27FC236}">
                <a16:creationId xmlns:a16="http://schemas.microsoft.com/office/drawing/2014/main" id="{86FE3692-0003-9C4C-B509-9B316CC609B2}"/>
              </a:ext>
            </a:extLst>
          </p:cNvPr>
          <p:cNvSpPr txBox="1">
            <a:spLocks/>
          </p:cNvSpPr>
          <p:nvPr/>
        </p:nvSpPr>
        <p:spPr>
          <a:xfrm>
            <a:off x="5927692" y="829175"/>
            <a:ext cx="6241633" cy="602671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t>Criminal justice-based</a:t>
            </a:r>
          </a:p>
          <a:p>
            <a:r>
              <a:rPr lang="en-US" sz="1800" dirty="0"/>
              <a:t>Method: indicators/source items</a:t>
            </a:r>
          </a:p>
          <a:p>
            <a:pPr lvl="1"/>
            <a:r>
              <a:rPr lang="en-US" sz="1700" dirty="0"/>
              <a:t>Self-admission</a:t>
            </a:r>
          </a:p>
          <a:p>
            <a:pPr lvl="1"/>
            <a:r>
              <a:rPr lang="en-US" sz="1700" dirty="0"/>
              <a:t>Possessions (clothing, property)</a:t>
            </a:r>
          </a:p>
          <a:p>
            <a:pPr lvl="1"/>
            <a:r>
              <a:rPr lang="en-US" sz="1700" dirty="0"/>
              <a:t>Physical embodiments (tattoos, branding)</a:t>
            </a:r>
          </a:p>
          <a:p>
            <a:pPr lvl="1"/>
            <a:r>
              <a:rPr lang="en-US" sz="1700" dirty="0"/>
              <a:t>Associations (photos, communication, graffiti) </a:t>
            </a:r>
          </a:p>
          <a:p>
            <a:pPr lvl="1"/>
            <a:r>
              <a:rPr lang="en-US" sz="1700" dirty="0"/>
              <a:t>Observations (court records, informants, co-offending)</a:t>
            </a:r>
          </a:p>
          <a:p>
            <a:pPr lvl="1"/>
            <a:endParaRPr lang="en-US" sz="1600" dirty="0"/>
          </a:p>
          <a:p>
            <a:r>
              <a:rPr lang="en-US" sz="2200" dirty="0"/>
              <a:t>Prevalence in national studies:</a:t>
            </a:r>
          </a:p>
          <a:p>
            <a:pPr lvl="1"/>
            <a:r>
              <a:rPr lang="en-US" sz="1700" dirty="0"/>
              <a:t>Police/NYGS (2012): 0.3%, or 0.8% (ages 10-34) </a:t>
            </a:r>
          </a:p>
          <a:p>
            <a:pPr lvl="1"/>
            <a:r>
              <a:rPr lang="en-US" sz="1700" dirty="0"/>
              <a:t>Prison (2016): 15% </a:t>
            </a:r>
          </a:p>
          <a:p>
            <a:pPr lvl="1"/>
            <a:endParaRPr lang="en-US" sz="2000" dirty="0"/>
          </a:p>
          <a:p>
            <a:pPr lvl="2"/>
            <a:endParaRPr lang="en-US" sz="2000" dirty="0"/>
          </a:p>
        </p:txBody>
      </p:sp>
    </p:spTree>
    <p:extLst>
      <p:ext uri="{BB962C8B-B14F-4D97-AF65-F5344CB8AC3E}">
        <p14:creationId xmlns:p14="http://schemas.microsoft.com/office/powerpoint/2010/main" val="2401982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0712449" cy="639111"/>
          </a:xfrm>
        </p:spPr>
        <p:txBody>
          <a:bodyPr>
            <a:normAutofit fontScale="90000"/>
          </a:bodyPr>
          <a:lstStyle/>
          <a:p>
            <a:r>
              <a:rPr lang="en-US" dirty="0"/>
              <a:t>  Overview  </a:t>
            </a:r>
            <a:r>
              <a:rPr lang="en-US" dirty="0">
                <a:solidFill>
                  <a:srgbClr val="FFFF00"/>
                </a:solidFill>
              </a:rPr>
              <a:t>.</a:t>
            </a:r>
            <a:r>
              <a:rPr lang="en-US" dirty="0"/>
              <a:t> </a:t>
            </a:r>
          </a:p>
        </p:txBody>
      </p:sp>
      <p:sp>
        <p:nvSpPr>
          <p:cNvPr id="5" name="Content Placeholder 4">
            <a:extLst>
              <a:ext uri="{FF2B5EF4-FFF2-40B4-BE49-F238E27FC236}">
                <a16:creationId xmlns:a16="http://schemas.microsoft.com/office/drawing/2014/main" id="{10567ADE-AF6F-054E-89BA-7E05CBEC70E4}"/>
              </a:ext>
            </a:extLst>
          </p:cNvPr>
          <p:cNvSpPr>
            <a:spLocks noGrp="1"/>
          </p:cNvSpPr>
          <p:nvPr>
            <p:ph idx="1"/>
          </p:nvPr>
        </p:nvSpPr>
        <p:spPr>
          <a:xfrm>
            <a:off x="0" y="829175"/>
            <a:ext cx="7215187" cy="5404199"/>
          </a:xfrm>
        </p:spPr>
        <p:txBody>
          <a:bodyPr>
            <a:noAutofit/>
          </a:bodyPr>
          <a:lstStyle/>
          <a:p>
            <a:pPr marL="457200" indent="-457200">
              <a:spcBef>
                <a:spcPts val="0"/>
              </a:spcBef>
              <a:buFont typeface="+mj-lt"/>
              <a:buAutoNum type="arabicPeriod"/>
            </a:pPr>
            <a:endParaRPr lang="en-US" sz="2400" dirty="0"/>
          </a:p>
          <a:p>
            <a:pPr lvl="2"/>
            <a:endParaRPr lang="en-US" sz="2400" dirty="0"/>
          </a:p>
          <a:p>
            <a:pPr lvl="2"/>
            <a:endParaRPr lang="en-US" sz="2400" dirty="0"/>
          </a:p>
        </p:txBody>
      </p:sp>
      <p:pic>
        <p:nvPicPr>
          <p:cNvPr id="8" name="Picture 7">
            <a:extLst>
              <a:ext uri="{FF2B5EF4-FFF2-40B4-BE49-F238E27FC236}">
                <a16:creationId xmlns:a16="http://schemas.microsoft.com/office/drawing/2014/main" id="{457F96DD-F0CD-A842-B40F-5AE5E095DFF3}"/>
              </a:ext>
            </a:extLst>
          </p:cNvPr>
          <p:cNvPicPr>
            <a:picLocks noChangeAspect="1"/>
          </p:cNvPicPr>
          <p:nvPr/>
        </p:nvPicPr>
        <p:blipFill rotWithShape="1">
          <a:blip r:embed="rId3">
            <a:extLst>
              <a:ext uri="{28A0092B-C50C-407E-A947-70E740481C1C}">
                <a14:useLocalDpi xmlns:a14="http://schemas.microsoft.com/office/drawing/2010/main" val="0"/>
              </a:ext>
            </a:extLst>
          </a:blip>
          <a:srcRect t="4243" b="1333"/>
          <a:stretch/>
        </p:blipFill>
        <p:spPr>
          <a:xfrm rot="10800000">
            <a:off x="6095999" y="0"/>
            <a:ext cx="6095999" cy="6855886"/>
          </a:xfrm>
          <a:prstGeom prst="rect">
            <a:avLst/>
          </a:prstGeom>
        </p:spPr>
      </p:pic>
      <p:sp>
        <p:nvSpPr>
          <p:cNvPr id="9" name="Content Placeholder 4">
            <a:extLst>
              <a:ext uri="{FF2B5EF4-FFF2-40B4-BE49-F238E27FC236}">
                <a16:creationId xmlns:a16="http://schemas.microsoft.com/office/drawing/2014/main" id="{9B4BD06A-DDD2-6445-9965-4C47526668D0}"/>
              </a:ext>
            </a:extLst>
          </p:cNvPr>
          <p:cNvSpPr txBox="1">
            <a:spLocks/>
          </p:cNvSpPr>
          <p:nvPr/>
        </p:nvSpPr>
        <p:spPr>
          <a:xfrm>
            <a:off x="22676" y="836215"/>
            <a:ext cx="5687564" cy="602671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Structure “the macro”</a:t>
            </a:r>
          </a:p>
          <a:p>
            <a:pPr lvl="1"/>
            <a:r>
              <a:rPr lang="en-US" sz="1800" dirty="0"/>
              <a:t>Deindustrialization </a:t>
            </a:r>
          </a:p>
          <a:p>
            <a:pPr lvl="1"/>
            <a:r>
              <a:rPr lang="en-US" sz="1800" dirty="0"/>
              <a:t>Migration, assimilation, and segregation</a:t>
            </a:r>
          </a:p>
          <a:p>
            <a:pPr lvl="1"/>
            <a:r>
              <a:rPr lang="en-US" sz="1800" dirty="0"/>
              <a:t>Mass incarceration (+ legislation)</a:t>
            </a:r>
          </a:p>
          <a:p>
            <a:pPr lvl="1"/>
            <a:r>
              <a:rPr lang="en-US" sz="1800" dirty="0"/>
              <a:t>Firearm availability</a:t>
            </a:r>
          </a:p>
          <a:p>
            <a:pPr lvl="1"/>
            <a:r>
              <a:rPr lang="en-US" sz="1800" dirty="0"/>
              <a:t>Internet/social media (+ globalization)</a:t>
            </a:r>
          </a:p>
          <a:p>
            <a:endParaRPr lang="en-US" sz="700" dirty="0"/>
          </a:p>
          <a:p>
            <a:r>
              <a:rPr lang="en-US" sz="2200" dirty="0"/>
              <a:t>Context “the micro” </a:t>
            </a:r>
          </a:p>
          <a:p>
            <a:pPr lvl="1"/>
            <a:r>
              <a:rPr lang="en-US" sz="1800" dirty="0"/>
              <a:t>Joining, staying, and leaving</a:t>
            </a:r>
          </a:p>
          <a:p>
            <a:pPr lvl="1"/>
            <a:r>
              <a:rPr lang="en-US" sz="1800" dirty="0"/>
              <a:t>Race, ethnicity, and gender</a:t>
            </a:r>
          </a:p>
          <a:p>
            <a:pPr lvl="1"/>
            <a:r>
              <a:rPr lang="en-US" sz="1800" dirty="0"/>
              <a:t>Forms and functions</a:t>
            </a:r>
          </a:p>
          <a:p>
            <a:pPr lvl="1"/>
            <a:r>
              <a:rPr lang="en-US" sz="1800" dirty="0"/>
              <a:t>Violence</a:t>
            </a:r>
          </a:p>
          <a:p>
            <a:pPr lvl="1"/>
            <a:r>
              <a:rPr lang="en-US" sz="1800" dirty="0"/>
              <a:t>Nothing works</a:t>
            </a:r>
          </a:p>
          <a:p>
            <a:pPr lvl="2"/>
            <a:endParaRPr lang="en-US" sz="2000" dirty="0"/>
          </a:p>
          <a:p>
            <a:pPr lvl="2"/>
            <a:endParaRPr lang="en-US" sz="2000" dirty="0"/>
          </a:p>
        </p:txBody>
      </p:sp>
    </p:spTree>
    <p:extLst>
      <p:ext uri="{BB962C8B-B14F-4D97-AF65-F5344CB8AC3E}">
        <p14:creationId xmlns:p14="http://schemas.microsoft.com/office/powerpoint/2010/main" val="1821934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F1C1E4-4AEE-9D4D-89A0-E5BA827FDE62}"/>
              </a:ext>
            </a:extLst>
          </p:cNvPr>
          <p:cNvPicPr>
            <a:picLocks noChangeAspect="1"/>
          </p:cNvPicPr>
          <p:nvPr/>
        </p:nvPicPr>
        <p:blipFill>
          <a:blip r:embed="rId3"/>
          <a:stretch>
            <a:fillRect/>
          </a:stretch>
        </p:blipFill>
        <p:spPr>
          <a:xfrm>
            <a:off x="8107947" y="902825"/>
            <a:ext cx="4084053" cy="5955176"/>
          </a:xfrm>
          <a:prstGeom prst="rect">
            <a:avLst/>
          </a:prstGeom>
        </p:spPr>
      </p:pic>
      <p:pic>
        <p:nvPicPr>
          <p:cNvPr id="7" name="Picture 6" descr="A group of people standing outside&#10;&#10;Description automatically generated with low confidence">
            <a:extLst>
              <a:ext uri="{FF2B5EF4-FFF2-40B4-BE49-F238E27FC236}">
                <a16:creationId xmlns:a16="http://schemas.microsoft.com/office/drawing/2014/main" id="{AD076166-9A89-7147-BF1E-1F09A0674EFC}"/>
              </a:ext>
            </a:extLst>
          </p:cNvPr>
          <p:cNvPicPr>
            <a:picLocks noChangeAspect="1"/>
          </p:cNvPicPr>
          <p:nvPr/>
        </p:nvPicPr>
        <p:blipFill>
          <a:blip r:embed="rId4"/>
          <a:stretch>
            <a:fillRect/>
          </a:stretch>
        </p:blipFill>
        <p:spPr>
          <a:xfrm>
            <a:off x="0" y="902825"/>
            <a:ext cx="8107947" cy="5955175"/>
          </a:xfrm>
          <a:prstGeom prst="rect">
            <a:avLst/>
          </a:prstGeom>
        </p:spPr>
      </p:pic>
      <p:sp>
        <p:nvSpPr>
          <p:cNvPr id="8" name="Title 1">
            <a:extLst>
              <a:ext uri="{FF2B5EF4-FFF2-40B4-BE49-F238E27FC236}">
                <a16:creationId xmlns:a16="http://schemas.microsoft.com/office/drawing/2014/main" id="{771C71A7-DE73-494B-B856-1BA583EE2762}"/>
              </a:ext>
            </a:extLst>
          </p:cNvPr>
          <p:cNvSpPr>
            <a:spLocks noGrp="1"/>
          </p:cNvSpPr>
          <p:nvPr>
            <p:ph type="title"/>
          </p:nvPr>
        </p:nvSpPr>
        <p:spPr>
          <a:xfrm>
            <a:off x="1" y="0"/>
            <a:ext cx="11458936" cy="639111"/>
          </a:xfrm>
        </p:spPr>
        <p:txBody>
          <a:bodyPr>
            <a:normAutofit fontScale="90000"/>
          </a:bodyPr>
          <a:lstStyle/>
          <a:p>
            <a:r>
              <a:rPr lang="en-US" dirty="0"/>
              <a:t>  “From your first cigarette to your last </a:t>
            </a:r>
            <a:r>
              <a:rPr lang="en-US" dirty="0" err="1"/>
              <a:t>dyin</a:t>
            </a:r>
            <a:r>
              <a:rPr lang="en-US" dirty="0"/>
              <a:t>’ day”  </a:t>
            </a:r>
            <a:r>
              <a:rPr lang="en-US" dirty="0">
                <a:solidFill>
                  <a:srgbClr val="FFFF00"/>
                </a:solidFill>
              </a:rPr>
              <a:t>.</a:t>
            </a:r>
            <a:r>
              <a:rPr lang="en-US" dirty="0"/>
              <a:t> </a:t>
            </a:r>
          </a:p>
        </p:txBody>
      </p:sp>
    </p:spTree>
    <p:extLst>
      <p:ext uri="{BB962C8B-B14F-4D97-AF65-F5344CB8AC3E}">
        <p14:creationId xmlns:p14="http://schemas.microsoft.com/office/powerpoint/2010/main" val="405963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D8150-8F60-A34F-A379-B5222AA62B93}"/>
              </a:ext>
            </a:extLst>
          </p:cNvPr>
          <p:cNvSpPr>
            <a:spLocks noGrp="1"/>
          </p:cNvSpPr>
          <p:nvPr>
            <p:ph type="title"/>
          </p:nvPr>
        </p:nvSpPr>
        <p:spPr>
          <a:xfrm>
            <a:off x="1" y="0"/>
            <a:ext cx="10712449" cy="639111"/>
          </a:xfrm>
        </p:spPr>
        <p:txBody>
          <a:bodyPr>
            <a:normAutofit fontScale="90000"/>
          </a:bodyPr>
          <a:lstStyle/>
          <a:p>
            <a:r>
              <a:rPr lang="en-US" dirty="0"/>
              <a:t>  Duration of Involvement   </a:t>
            </a:r>
            <a:r>
              <a:rPr lang="en-US" dirty="0">
                <a:solidFill>
                  <a:srgbClr val="FFFF00"/>
                </a:solidFill>
              </a:rPr>
              <a:t>.</a:t>
            </a:r>
            <a:r>
              <a:rPr lang="en-US" dirty="0"/>
              <a:t>  </a:t>
            </a:r>
          </a:p>
        </p:txBody>
      </p:sp>
      <p:graphicFrame>
        <p:nvGraphicFramePr>
          <p:cNvPr id="8" name="Table 7">
            <a:extLst>
              <a:ext uri="{FF2B5EF4-FFF2-40B4-BE49-F238E27FC236}">
                <a16:creationId xmlns:a16="http://schemas.microsoft.com/office/drawing/2014/main" id="{07144A6F-3CEF-7245-B5B3-8104BA8B7C1C}"/>
              </a:ext>
            </a:extLst>
          </p:cNvPr>
          <p:cNvGraphicFramePr>
            <a:graphicFrameLocks noGrp="1"/>
          </p:cNvGraphicFramePr>
          <p:nvPr>
            <p:extLst>
              <p:ext uri="{D42A27DB-BD31-4B8C-83A1-F6EECF244321}">
                <p14:modId xmlns:p14="http://schemas.microsoft.com/office/powerpoint/2010/main" val="923821514"/>
              </p:ext>
            </p:extLst>
          </p:nvPr>
        </p:nvGraphicFramePr>
        <p:xfrm>
          <a:off x="327378" y="1383437"/>
          <a:ext cx="11537243" cy="4325142"/>
        </p:xfrm>
        <a:graphic>
          <a:graphicData uri="http://schemas.openxmlformats.org/drawingml/2006/table">
            <a:tbl>
              <a:tblPr firstRow="1" firstCol="1" bandRow="1"/>
              <a:tblGrid>
                <a:gridCol w="2444750">
                  <a:extLst>
                    <a:ext uri="{9D8B030D-6E8A-4147-A177-3AD203B41FA5}">
                      <a16:colId xmlns:a16="http://schemas.microsoft.com/office/drawing/2014/main" val="3085720751"/>
                    </a:ext>
                  </a:extLst>
                </a:gridCol>
                <a:gridCol w="2698750">
                  <a:extLst>
                    <a:ext uri="{9D8B030D-6E8A-4147-A177-3AD203B41FA5}">
                      <a16:colId xmlns:a16="http://schemas.microsoft.com/office/drawing/2014/main" val="857967154"/>
                    </a:ext>
                  </a:extLst>
                </a:gridCol>
                <a:gridCol w="1569685">
                  <a:extLst>
                    <a:ext uri="{9D8B030D-6E8A-4147-A177-3AD203B41FA5}">
                      <a16:colId xmlns:a16="http://schemas.microsoft.com/office/drawing/2014/main" val="2904493689"/>
                    </a:ext>
                  </a:extLst>
                </a:gridCol>
                <a:gridCol w="891251">
                  <a:extLst>
                    <a:ext uri="{9D8B030D-6E8A-4147-A177-3AD203B41FA5}">
                      <a16:colId xmlns:a16="http://schemas.microsoft.com/office/drawing/2014/main" val="3251750320"/>
                    </a:ext>
                  </a:extLst>
                </a:gridCol>
                <a:gridCol w="960699">
                  <a:extLst>
                    <a:ext uri="{9D8B030D-6E8A-4147-A177-3AD203B41FA5}">
                      <a16:colId xmlns:a16="http://schemas.microsoft.com/office/drawing/2014/main" val="2855735731"/>
                    </a:ext>
                  </a:extLst>
                </a:gridCol>
                <a:gridCol w="972273">
                  <a:extLst>
                    <a:ext uri="{9D8B030D-6E8A-4147-A177-3AD203B41FA5}">
                      <a16:colId xmlns:a16="http://schemas.microsoft.com/office/drawing/2014/main" val="1648853823"/>
                    </a:ext>
                  </a:extLst>
                </a:gridCol>
                <a:gridCol w="972274">
                  <a:extLst>
                    <a:ext uri="{9D8B030D-6E8A-4147-A177-3AD203B41FA5}">
                      <a16:colId xmlns:a16="http://schemas.microsoft.com/office/drawing/2014/main" val="585491791"/>
                    </a:ext>
                  </a:extLst>
                </a:gridCol>
                <a:gridCol w="1027561">
                  <a:extLst>
                    <a:ext uri="{9D8B030D-6E8A-4147-A177-3AD203B41FA5}">
                      <a16:colId xmlns:a16="http://schemas.microsoft.com/office/drawing/2014/main" val="2798665343"/>
                    </a:ext>
                  </a:extLst>
                </a:gridCol>
              </a:tblGrid>
              <a:tr h="46369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600">
                          <a:effectLst/>
                        </a:rPr>
                        <a:t>Authors (Year)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600" dirty="0">
                          <a:effectLst/>
                        </a:rPr>
                        <a:t>Study Years, Site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600">
                          <a:effectLst/>
                        </a:rPr>
                        <a:t>Sample Type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1600">
                          <a:effectLst/>
                        </a:rPr>
                        <a:t>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1600" dirty="0">
                          <a:effectLst/>
                        </a:rPr>
                        <a:t>1 year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1600" dirty="0">
                          <a:effectLst/>
                        </a:rPr>
                        <a:t>2 years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1600" dirty="0">
                          <a:effectLst/>
                        </a:rPr>
                        <a:t>3 years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1600">
                          <a:effectLst/>
                        </a:rPr>
                        <a:t>4+ years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464691936"/>
                  </a:ext>
                </a:extLst>
              </a:tr>
              <a:tr h="42505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400" dirty="0">
                          <a:effectLst/>
                        </a:rPr>
                        <a:t>  Thornberry et al.   (2003)</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dirty="0">
                          <a:effectLst/>
                        </a:rPr>
                        <a:t>1988-1992, Rochester, NY</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a:effectLst/>
                        </a:rPr>
                        <a:t>High-risk, Youth</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8890" marR="2730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dirty="0">
                          <a:effectLst/>
                        </a:rPr>
                        <a:t>207</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55%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28%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12%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53545223"/>
                  </a:ext>
                </a:extLst>
              </a:tr>
              <a:tr h="42505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400" dirty="0">
                          <a:effectLst/>
                        </a:rPr>
                        <a:t>  Hill et al.   (2001)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dirty="0">
                          <a:effectLst/>
                        </a:rPr>
                        <a:t>1988-1993, Seattle, WA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dirty="0">
                          <a:effectLst/>
                        </a:rPr>
                        <a:t>High-risk, Youth</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8890" marR="273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dirty="0">
                          <a:effectLst/>
                        </a:rPr>
                        <a:t>124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dirty="0">
                          <a:effectLst/>
                        </a:rPr>
                        <a:t>69%</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17%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11%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734779673"/>
                  </a:ext>
                </a:extLst>
              </a:tr>
              <a:tr h="42505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400" dirty="0">
                          <a:effectLst/>
                        </a:rPr>
                        <a:t>  </a:t>
                      </a:r>
                      <a:r>
                        <a:rPr lang="en-US" sz="1400" dirty="0" err="1">
                          <a:effectLst/>
                        </a:rPr>
                        <a:t>Leverso</a:t>
                      </a:r>
                      <a:r>
                        <a:rPr lang="en-US" sz="1400" dirty="0">
                          <a:effectLst/>
                        </a:rPr>
                        <a:t> &amp; </a:t>
                      </a:r>
                      <a:r>
                        <a:rPr lang="en-US" sz="1400" dirty="0" err="1">
                          <a:effectLst/>
                        </a:rPr>
                        <a:t>Matsueda</a:t>
                      </a:r>
                      <a:r>
                        <a:rPr lang="en-US" sz="1600" dirty="0">
                          <a:effectLst/>
                        </a:rPr>
                        <a:t> </a:t>
                      </a:r>
                      <a:r>
                        <a:rPr lang="en-US" sz="1400" dirty="0">
                          <a:effectLst/>
                        </a:rPr>
                        <a:t>(2019)</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dirty="0">
                          <a:effectLst/>
                        </a:rPr>
                        <a:t>1989-1998, Denver, CO</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a:effectLst/>
                        </a:rPr>
                        <a:t>High-risk, Youth</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8890" marR="273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226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dirty="0">
                          <a:effectLst/>
                        </a:rPr>
                        <a:t>57%</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22%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12%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10%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2589913707"/>
                  </a:ext>
                </a:extLst>
              </a:tr>
              <a:tr h="42505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400" dirty="0">
                          <a:effectLst/>
                        </a:rPr>
                        <a:t>  Gordon et al. (2004)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dirty="0">
                          <a:effectLst/>
                        </a:rPr>
                        <a:t>1991-2002, Pittsburgh, PA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a:effectLst/>
                        </a:rPr>
                        <a:t>High-risk, Youth</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8890" marR="273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165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dirty="0">
                          <a:effectLst/>
                        </a:rPr>
                        <a:t>48%</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25%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27%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3840446976"/>
                  </a:ext>
                </a:extLst>
              </a:tr>
              <a:tr h="42505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400" dirty="0">
                          <a:effectLst/>
                        </a:rPr>
                        <a:t>  </a:t>
                      </a:r>
                      <a:r>
                        <a:rPr lang="en-US" sz="1400" dirty="0" err="1">
                          <a:effectLst/>
                        </a:rPr>
                        <a:t>Melde</a:t>
                      </a:r>
                      <a:r>
                        <a:rPr lang="en-US" sz="1400" dirty="0">
                          <a:effectLst/>
                        </a:rPr>
                        <a:t> et al.  (2012)</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dirty="0">
                          <a:effectLst/>
                        </a:rPr>
                        <a:t>1995-1999, 6 U.S. cities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a:effectLst/>
                        </a:rPr>
                        <a:t>School, Youth</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8890" marR="273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140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58%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dirty="0">
                          <a:effectLst/>
                        </a:rPr>
                        <a:t>34%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3115009039"/>
                  </a:ext>
                </a:extLst>
              </a:tr>
              <a:tr h="42505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400" dirty="0">
                          <a:effectLst/>
                        </a:rPr>
                        <a:t>  </a:t>
                      </a:r>
                      <a:r>
                        <a:rPr lang="en-US" sz="1400" dirty="0" err="1">
                          <a:effectLst/>
                        </a:rPr>
                        <a:t>Pyrooz</a:t>
                      </a:r>
                      <a:r>
                        <a:rPr lang="en-US" sz="1400" dirty="0">
                          <a:effectLst/>
                        </a:rPr>
                        <a:t> (2014)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dirty="0">
                          <a:effectLst/>
                        </a:rPr>
                        <a:t>1997-2005, USA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a:effectLst/>
                        </a:rPr>
                        <a:t>Population, Y/A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8890" marR="273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726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49%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dirty="0">
                          <a:effectLst/>
                        </a:rPr>
                        <a:t>23%</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dirty="0">
                          <a:effectLst/>
                        </a:rPr>
                        <a:t>11%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17%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759017587"/>
                  </a:ext>
                </a:extLst>
              </a:tr>
              <a:tr h="46102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400" dirty="0">
                          <a:effectLst/>
                        </a:rPr>
                        <a:t>  </a:t>
                      </a:r>
                      <a:r>
                        <a:rPr lang="en-US" sz="1400" dirty="0" err="1">
                          <a:effectLst/>
                        </a:rPr>
                        <a:t>Pyrooz</a:t>
                      </a:r>
                      <a:r>
                        <a:rPr lang="en-US" sz="1400" dirty="0">
                          <a:effectLst/>
                        </a:rPr>
                        <a:t> et al. (2013)</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dirty="0">
                          <a:effectLst/>
                        </a:rPr>
                        <a:t>2000-2010, Philadelphia-Phoenix</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a:effectLst/>
                        </a:rPr>
                        <a:t>Delinquent, Y/A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8890" marR="273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226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62%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13%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dirty="0">
                          <a:effectLst/>
                        </a:rPr>
                        <a:t>8%</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16%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2153238754"/>
                  </a:ext>
                </a:extLst>
              </a:tr>
              <a:tr h="42505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400" dirty="0">
                          <a:effectLst/>
                        </a:rPr>
                        <a:t>  </a:t>
                      </a:r>
                      <a:r>
                        <a:rPr lang="en-US" sz="1400" dirty="0" err="1">
                          <a:effectLst/>
                        </a:rPr>
                        <a:t>Weerman</a:t>
                      </a:r>
                      <a:r>
                        <a:rPr lang="en-US" sz="1400" dirty="0">
                          <a:effectLst/>
                        </a:rPr>
                        <a:t> et al. (2015)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dirty="0">
                          <a:effectLst/>
                        </a:rPr>
                        <a:t>2002-2004, Hague, The Netherlands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a:effectLst/>
                        </a:rPr>
                        <a:t>School, Youth</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8890" marR="273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73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78%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21%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dirty="0">
                          <a:effectLst/>
                        </a:rPr>
                        <a:t>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3715243529"/>
                  </a:ext>
                </a:extLst>
              </a:tr>
              <a:tr h="42505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spcBef>
                          <a:spcPts val="0"/>
                        </a:spcBef>
                        <a:spcAft>
                          <a:spcPts val="0"/>
                        </a:spcAft>
                      </a:pPr>
                      <a:r>
                        <a:rPr lang="en-US" sz="1400" dirty="0">
                          <a:effectLst/>
                        </a:rPr>
                        <a:t>  </a:t>
                      </a:r>
                      <a:r>
                        <a:rPr lang="en-US" sz="1400" dirty="0" err="1">
                          <a:effectLst/>
                        </a:rPr>
                        <a:t>Melde</a:t>
                      </a:r>
                      <a:r>
                        <a:rPr lang="en-US" sz="1400" dirty="0">
                          <a:effectLst/>
                        </a:rPr>
                        <a:t> &amp; </a:t>
                      </a:r>
                      <a:r>
                        <a:rPr lang="en-US" sz="1400" dirty="0" err="1">
                          <a:effectLst/>
                        </a:rPr>
                        <a:t>Esbensen</a:t>
                      </a:r>
                      <a:r>
                        <a:rPr lang="en-US" sz="1400" dirty="0">
                          <a:effectLst/>
                        </a:rPr>
                        <a:t> (2014)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dirty="0">
                          <a:effectLst/>
                        </a:rPr>
                        <a:t>2006-2011, 7 U.S. cities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8415" marR="1841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spcBef>
                          <a:spcPts val="0"/>
                        </a:spcBef>
                        <a:spcAft>
                          <a:spcPts val="0"/>
                        </a:spcAft>
                      </a:pPr>
                      <a:r>
                        <a:rPr lang="en-US" sz="1400" dirty="0">
                          <a:effectLst/>
                        </a:rPr>
                        <a:t>School, Youth</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8890" marR="2730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512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63%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a:effectLst/>
                        </a:rPr>
                        <a:t>20%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dirty="0">
                          <a:effectLst/>
                        </a:rPr>
                        <a:t>9%</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400" dirty="0">
                          <a:effectLst/>
                        </a:rPr>
                        <a:t>8%</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1990356220"/>
                  </a:ext>
                </a:extLst>
              </a:tr>
            </a:tbl>
          </a:graphicData>
        </a:graphic>
      </p:graphicFrame>
    </p:spTree>
    <p:extLst>
      <p:ext uri="{BB962C8B-B14F-4D97-AF65-F5344CB8AC3E}">
        <p14:creationId xmlns:p14="http://schemas.microsoft.com/office/powerpoint/2010/main" val="1579833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D8150-8F60-A34F-A379-B5222AA62B93}"/>
              </a:ext>
            </a:extLst>
          </p:cNvPr>
          <p:cNvSpPr>
            <a:spLocks noGrp="1"/>
          </p:cNvSpPr>
          <p:nvPr>
            <p:ph type="title"/>
          </p:nvPr>
        </p:nvSpPr>
        <p:spPr>
          <a:xfrm>
            <a:off x="1" y="0"/>
            <a:ext cx="10712449" cy="639111"/>
          </a:xfrm>
        </p:spPr>
        <p:txBody>
          <a:bodyPr>
            <a:normAutofit fontScale="90000"/>
          </a:bodyPr>
          <a:lstStyle/>
          <a:p>
            <a:r>
              <a:rPr lang="en-US" dirty="0"/>
              <a:t>  Duration of Involvement   </a:t>
            </a:r>
            <a:r>
              <a:rPr lang="en-US" dirty="0">
                <a:solidFill>
                  <a:srgbClr val="FFFF00"/>
                </a:solidFill>
              </a:rPr>
              <a:t>.</a:t>
            </a:r>
            <a:r>
              <a:rPr lang="en-US" dirty="0"/>
              <a:t>  </a:t>
            </a:r>
          </a:p>
        </p:txBody>
      </p:sp>
      <p:graphicFrame>
        <p:nvGraphicFramePr>
          <p:cNvPr id="6" name="Chart 5">
            <a:extLst>
              <a:ext uri="{FF2B5EF4-FFF2-40B4-BE49-F238E27FC236}">
                <a16:creationId xmlns:a16="http://schemas.microsoft.com/office/drawing/2014/main" id="{64C6FE8A-BF12-F444-95E3-CF9B2512118A}"/>
              </a:ext>
            </a:extLst>
          </p:cNvPr>
          <p:cNvGraphicFramePr>
            <a:graphicFrameLocks/>
          </p:cNvGraphicFramePr>
          <p:nvPr>
            <p:extLst>
              <p:ext uri="{D42A27DB-BD31-4B8C-83A1-F6EECF244321}">
                <p14:modId xmlns:p14="http://schemas.microsoft.com/office/powerpoint/2010/main" val="4085786712"/>
              </p:ext>
            </p:extLst>
          </p:nvPr>
        </p:nvGraphicFramePr>
        <p:xfrm>
          <a:off x="1117599" y="784577"/>
          <a:ext cx="9742311" cy="56952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7866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D8150-8F60-A34F-A379-B5222AA62B93}"/>
              </a:ext>
            </a:extLst>
          </p:cNvPr>
          <p:cNvSpPr>
            <a:spLocks noGrp="1"/>
          </p:cNvSpPr>
          <p:nvPr>
            <p:ph type="title"/>
          </p:nvPr>
        </p:nvSpPr>
        <p:spPr>
          <a:xfrm>
            <a:off x="1" y="0"/>
            <a:ext cx="10712449" cy="639111"/>
          </a:xfrm>
        </p:spPr>
        <p:txBody>
          <a:bodyPr>
            <a:normAutofit fontScale="90000"/>
          </a:bodyPr>
          <a:lstStyle/>
          <a:p>
            <a:r>
              <a:rPr lang="en-US" dirty="0"/>
              <a:t>  Race, ethnicity, and Gangs   </a:t>
            </a:r>
            <a:r>
              <a:rPr lang="en-US" dirty="0">
                <a:solidFill>
                  <a:srgbClr val="FFFF00"/>
                </a:solidFill>
              </a:rPr>
              <a:t>.</a:t>
            </a:r>
            <a:r>
              <a:rPr lang="en-US" dirty="0"/>
              <a:t>  </a:t>
            </a:r>
          </a:p>
        </p:txBody>
      </p:sp>
      <p:graphicFrame>
        <p:nvGraphicFramePr>
          <p:cNvPr id="9" name="Table 8">
            <a:extLst>
              <a:ext uri="{FF2B5EF4-FFF2-40B4-BE49-F238E27FC236}">
                <a16:creationId xmlns:a16="http://schemas.microsoft.com/office/drawing/2014/main" id="{E0CABD26-DF2C-1C46-908F-96BD97863E25}"/>
              </a:ext>
            </a:extLst>
          </p:cNvPr>
          <p:cNvGraphicFramePr>
            <a:graphicFrameLocks noGrp="1"/>
          </p:cNvGraphicFramePr>
          <p:nvPr>
            <p:extLst>
              <p:ext uri="{D42A27DB-BD31-4B8C-83A1-F6EECF244321}">
                <p14:modId xmlns:p14="http://schemas.microsoft.com/office/powerpoint/2010/main" val="3860380469"/>
              </p:ext>
            </p:extLst>
          </p:nvPr>
        </p:nvGraphicFramePr>
        <p:xfrm>
          <a:off x="545805" y="1423664"/>
          <a:ext cx="6110175" cy="4010672"/>
        </p:xfrm>
        <a:graphic>
          <a:graphicData uri="http://schemas.openxmlformats.org/drawingml/2006/table">
            <a:tbl>
              <a:tblPr firstRow="1" firstCol="1" bandRow="1">
                <a:tableStyleId>{073A0DAA-6AF3-43AB-8588-CEC1D06C72B9}</a:tableStyleId>
              </a:tblPr>
              <a:tblGrid>
                <a:gridCol w="973302">
                  <a:extLst>
                    <a:ext uri="{9D8B030D-6E8A-4147-A177-3AD203B41FA5}">
                      <a16:colId xmlns:a16="http://schemas.microsoft.com/office/drawing/2014/main" val="1132918368"/>
                    </a:ext>
                  </a:extLst>
                </a:gridCol>
                <a:gridCol w="973302">
                  <a:extLst>
                    <a:ext uri="{9D8B030D-6E8A-4147-A177-3AD203B41FA5}">
                      <a16:colId xmlns:a16="http://schemas.microsoft.com/office/drawing/2014/main" val="478331302"/>
                    </a:ext>
                  </a:extLst>
                </a:gridCol>
                <a:gridCol w="757013">
                  <a:extLst>
                    <a:ext uri="{9D8B030D-6E8A-4147-A177-3AD203B41FA5}">
                      <a16:colId xmlns:a16="http://schemas.microsoft.com/office/drawing/2014/main" val="3510243341"/>
                    </a:ext>
                  </a:extLst>
                </a:gridCol>
                <a:gridCol w="812215">
                  <a:extLst>
                    <a:ext uri="{9D8B030D-6E8A-4147-A177-3AD203B41FA5}">
                      <a16:colId xmlns:a16="http://schemas.microsoft.com/office/drawing/2014/main" val="2146366088"/>
                    </a:ext>
                  </a:extLst>
                </a:gridCol>
                <a:gridCol w="893134">
                  <a:extLst>
                    <a:ext uri="{9D8B030D-6E8A-4147-A177-3AD203B41FA5}">
                      <a16:colId xmlns:a16="http://schemas.microsoft.com/office/drawing/2014/main" val="3107888901"/>
                    </a:ext>
                  </a:extLst>
                </a:gridCol>
                <a:gridCol w="818707">
                  <a:extLst>
                    <a:ext uri="{9D8B030D-6E8A-4147-A177-3AD203B41FA5}">
                      <a16:colId xmlns:a16="http://schemas.microsoft.com/office/drawing/2014/main" val="117366129"/>
                    </a:ext>
                  </a:extLst>
                </a:gridCol>
                <a:gridCol w="882502">
                  <a:extLst>
                    <a:ext uri="{9D8B030D-6E8A-4147-A177-3AD203B41FA5}">
                      <a16:colId xmlns:a16="http://schemas.microsoft.com/office/drawing/2014/main" val="4216783717"/>
                    </a:ext>
                  </a:extLst>
                </a:gridCol>
              </a:tblGrid>
              <a:tr h="572046">
                <a:tc>
                  <a:txBody>
                    <a:bodyPr/>
                    <a:lstStyle/>
                    <a:p>
                      <a:endParaRPr lang="en-US" sz="1200">
                        <a:effectLst/>
                        <a:latin typeface="Arial" panose="020B0604020202020204" pitchFamily="34"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City</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Boston</a:t>
                      </a:r>
                      <a:r>
                        <a:rPr lang="en-US" sz="1200" baseline="30000">
                          <a:effectLst/>
                          <a:latin typeface="Arial" panose="020B0604020202020204" pitchFamily="34" charset="0"/>
                          <a:cs typeface="Arial" panose="020B0604020202020204" pitchFamily="34" charset="0"/>
                        </a:rPr>
                        <a:t>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Chicago</a:t>
                      </a:r>
                      <a:r>
                        <a:rPr lang="en-US" sz="1200" baseline="30000">
                          <a:effectLst/>
                          <a:latin typeface="Arial" panose="020B0604020202020204" pitchFamily="34" charset="0"/>
                          <a:cs typeface="Arial" panose="020B0604020202020204" pitchFamily="34" charset="0"/>
                        </a:rPr>
                        <a:t>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Los Angeles</a:t>
                      </a:r>
                      <a:r>
                        <a:rPr lang="en-US" sz="1200" baseline="30000" dirty="0">
                          <a:effectLst/>
                          <a:latin typeface="Arial" panose="020B0604020202020204" pitchFamily="34" charset="0"/>
                          <a:cs typeface="Arial" panose="020B0604020202020204" pitchFamily="34" charset="0"/>
                        </a:rPr>
                        <a:t>3</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New York</a:t>
                      </a:r>
                      <a:r>
                        <a:rPr lang="en-US" sz="1200" baseline="30000">
                          <a:effectLst/>
                          <a:latin typeface="Arial" panose="020B0604020202020204" pitchFamily="34" charset="0"/>
                          <a:cs typeface="Arial" panose="020B0604020202020204" pitchFamily="34" charset="0"/>
                        </a:rPr>
                        <a:t>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Portland</a:t>
                      </a:r>
                      <a:r>
                        <a:rPr lang="en-US" sz="1200" baseline="30000">
                          <a:effectLst/>
                          <a:latin typeface="Arial" panose="020B0604020202020204" pitchFamily="34" charset="0"/>
                          <a:cs typeface="Arial" panose="020B0604020202020204" pitchFamily="34" charset="0"/>
                        </a:rPr>
                        <a:t>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70968970"/>
                  </a:ext>
                </a:extLst>
              </a:tr>
              <a:tr h="254242">
                <a:tc rowSpan="2">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Database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Year</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latin typeface="Arial" panose="020B0604020202020204" pitchFamily="34" charset="0"/>
                          <a:cs typeface="Arial" panose="020B0604020202020204" pitchFamily="34" charset="0"/>
                        </a:rPr>
                        <a:t>2019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latin typeface="Arial" panose="020B0604020202020204" pitchFamily="34" charset="0"/>
                          <a:cs typeface="Arial" panose="020B0604020202020204" pitchFamily="34" charset="0"/>
                        </a:rPr>
                        <a:t>2018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latin typeface="Arial" panose="020B0604020202020204" pitchFamily="34" charset="0"/>
                          <a:cs typeface="Arial" panose="020B0604020202020204" pitchFamily="34" charset="0"/>
                        </a:rPr>
                        <a:t>2019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latin typeface="Arial" panose="020B0604020202020204" pitchFamily="34" charset="0"/>
                          <a:cs typeface="Arial" panose="020B0604020202020204" pitchFamily="34" charset="0"/>
                        </a:rPr>
                        <a:t>2018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latin typeface="Arial" panose="020B0604020202020204" pitchFamily="34" charset="0"/>
                          <a:cs typeface="Arial" panose="020B0604020202020204" pitchFamily="34" charset="0"/>
                        </a:rPr>
                        <a:t>2016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44776706"/>
                  </a:ext>
                </a:extLst>
              </a:tr>
              <a:tr h="254242">
                <a:tc vMerge="1">
                  <a:txBody>
                    <a:bodyPr/>
                    <a:lstStyle/>
                    <a:p>
                      <a:endParaRPr lang="en-US"/>
                    </a:p>
                  </a:txBody>
                  <a:tcP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N</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panose="020B0604020202020204" pitchFamily="34" charset="0"/>
                          <a:cs typeface="Arial" panose="020B0604020202020204" pitchFamily="34" charset="0"/>
                        </a:rPr>
                        <a:t>5,300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panose="020B0604020202020204" pitchFamily="34" charset="0"/>
                          <a:cs typeface="Arial" panose="020B0604020202020204" pitchFamily="34" charset="0"/>
                        </a:rPr>
                        <a:t>123,242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panose="020B0604020202020204" pitchFamily="34" charset="0"/>
                          <a:cs typeface="Arial" panose="020B0604020202020204" pitchFamily="34" charset="0"/>
                        </a:rPr>
                        <a:t>19,249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panose="020B0604020202020204" pitchFamily="34" charset="0"/>
                          <a:cs typeface="Arial" panose="020B0604020202020204" pitchFamily="34" charset="0"/>
                        </a:rPr>
                        <a:t>18,084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panose="020B0604020202020204" pitchFamily="34" charset="0"/>
                          <a:cs typeface="Arial" panose="020B0604020202020204" pitchFamily="34" charset="0"/>
                        </a:rPr>
                        <a:t>359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0780216"/>
                  </a:ext>
                </a:extLst>
              </a:tr>
              <a:tr h="270133">
                <a:tc rowSpan="3">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White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 of Gang</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  2.3</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  4.0</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  2.5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&lt;1.0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18.3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9203658"/>
                  </a:ext>
                </a:extLst>
              </a:tr>
              <a:tr h="254242">
                <a:tc vMerge="1">
                  <a:txBody>
                    <a:bodyPr/>
                    <a:lstStyle/>
                    <a:p>
                      <a:endParaRPr lang="en-US"/>
                    </a:p>
                  </a:txBody>
                  <a:tcP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 of City</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44.5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32.7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28.5</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32.1</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70.5</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04022515"/>
                  </a:ext>
                </a:extLst>
              </a:tr>
              <a:tr h="457636">
                <a:tc vMerge="1">
                  <a:txBody>
                    <a:bodyPr/>
                    <a:lstStyle/>
                    <a:p>
                      <a:endParaRPr lang="en-US"/>
                    </a:p>
                  </a:txBody>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Risk Ratio</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0.05</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0.1</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0.1</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0.03</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0.3</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0810622"/>
                  </a:ext>
                </a:extLst>
              </a:tr>
              <a:tr h="254242">
                <a:tc rowSpan="3">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Black</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 of Gang</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76.1</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69.8</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36.5</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66.0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64.1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07125139"/>
                  </a:ext>
                </a:extLst>
              </a:tr>
              <a:tr h="254242">
                <a:tc vMerge="1">
                  <a:txBody>
                    <a:bodyPr/>
                    <a:lstStyle/>
                    <a:p>
                      <a:endParaRPr lang="en-US"/>
                    </a:p>
                  </a:txBody>
                  <a:tcP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 of City</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25.3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30.5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  8.9</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24.3</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5.8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61058954"/>
                  </a:ext>
                </a:extLst>
              </a:tr>
              <a:tr h="457636">
                <a:tc vMerge="1">
                  <a:txBody>
                    <a:bodyPr/>
                    <a:lstStyle/>
                    <a:p>
                      <a:endParaRPr lang="en-US"/>
                    </a:p>
                  </a:txBody>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Risk Ratio</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3.7</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2.3</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4.1</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2.7</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11.0</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449767"/>
                  </a:ext>
                </a:extLst>
              </a:tr>
              <a:tr h="270133">
                <a:tc rowSpan="3">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Hispanic</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 of Gang</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14.1</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25.2</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58.2</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31.7</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12.8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28217158"/>
                  </a:ext>
                </a:extLst>
              </a:tr>
              <a:tr h="254242">
                <a:tc vMerge="1">
                  <a:txBody>
                    <a:bodyPr/>
                    <a:lstStyle/>
                    <a:p>
                      <a:endParaRPr lang="en-US"/>
                    </a:p>
                  </a:txBody>
                  <a:tcP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 of City</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19.7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29.0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a:effectLst/>
                          <a:latin typeface="Arial" panose="020B0604020202020204" pitchFamily="34" charset="0"/>
                          <a:cs typeface="Arial" panose="020B0604020202020204" pitchFamily="34" charset="0"/>
                        </a:rPr>
                        <a:t>48.6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29.1</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200" dirty="0">
                          <a:effectLst/>
                          <a:latin typeface="Arial" panose="020B0604020202020204" pitchFamily="34" charset="0"/>
                          <a:cs typeface="Arial" panose="020B0604020202020204" pitchFamily="34" charset="0"/>
                        </a:rPr>
                        <a:t>  9.7</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7341771"/>
                  </a:ext>
                </a:extLst>
              </a:tr>
              <a:tr h="457636">
                <a:tc vMerge="1">
                  <a:txBody>
                    <a:bodyPr/>
                    <a:lstStyle/>
                    <a:p>
                      <a:endParaRPr lang="en-US"/>
                    </a:p>
                  </a:txBody>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Risk Ratio</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0.7</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0.9</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1.2</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1.1</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1.3</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6805602"/>
                  </a:ext>
                </a:extLst>
              </a:tr>
            </a:tbl>
          </a:graphicData>
        </a:graphic>
      </p:graphicFrame>
      <p:sp>
        <p:nvSpPr>
          <p:cNvPr id="10" name="Rectangle 1">
            <a:extLst>
              <a:ext uri="{FF2B5EF4-FFF2-40B4-BE49-F238E27FC236}">
                <a16:creationId xmlns:a16="http://schemas.microsoft.com/office/drawing/2014/main" id="{7BB384FB-C4B4-8449-81ED-4EDF45FBAEC0}"/>
              </a:ext>
            </a:extLst>
          </p:cNvPr>
          <p:cNvSpPr>
            <a:spLocks noChangeArrowheads="1"/>
          </p:cNvSpPr>
          <p:nvPr/>
        </p:nvSpPr>
        <p:spPr bwMode="auto">
          <a:xfrm>
            <a:off x="463477" y="59296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Sources</a:t>
            </a:r>
            <a:endParaRPr kumimoji="0" lang="en-US" altLang="en-US" sz="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1 https://</a:t>
            </a:r>
            <a:r>
              <a:rPr kumimoji="0" lang="en-US" altLang="en-US" sz="10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www.wbur.org</a:t>
            </a:r>
            <a:r>
              <a:rPr kumimoji="0" lang="en-US" altLang="en-US" sz="10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/news/2019/07/26/</a:t>
            </a:r>
            <a:r>
              <a:rPr kumimoji="0" lang="en-US" altLang="en-US" sz="10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boston</a:t>
            </a:r>
            <a:r>
              <a:rPr kumimoji="0" lang="en-US" altLang="en-US" sz="10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-police-gang-database-immigration</a:t>
            </a:r>
            <a:endParaRPr kumimoji="0" lang="en-US" altLang="en-US" sz="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2 https://</a:t>
            </a:r>
            <a:r>
              <a:rPr kumimoji="0" lang="en-US" altLang="en-US" sz="10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igchicago.org</a:t>
            </a:r>
            <a:r>
              <a:rPr kumimoji="0" lang="en-US" altLang="en-US" sz="10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/wp-content/uploads/2019/04/OIG-CPD-Gang-Database-</a:t>
            </a:r>
            <a:r>
              <a:rPr kumimoji="0" lang="en-US" altLang="en-US" sz="10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Review.pdf</a:t>
            </a:r>
            <a:endParaRPr kumimoji="0" lang="en-US" altLang="en-US" sz="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3 </a:t>
            </a:r>
            <a:r>
              <a:rPr kumimoji="0" lang="en-US" altLang="en-US" sz="10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CalGang</a:t>
            </a:r>
            <a:r>
              <a:rPr kumimoji="0" lang="en-US" altLang="en-US" sz="10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LAPD data only. https://</a:t>
            </a:r>
            <a:r>
              <a:rPr kumimoji="0" lang="en-US" altLang="en-US" sz="10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oag.ca.gov</a:t>
            </a:r>
            <a:r>
              <a:rPr kumimoji="0" lang="en-US" altLang="en-US" sz="10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t>
            </a:r>
            <a:r>
              <a:rPr kumimoji="0" lang="en-US" altLang="en-US" sz="10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calgang</a:t>
            </a:r>
            <a:r>
              <a:rPr kumimoji="0" lang="en-US" altLang="en-US" sz="10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/reports</a:t>
            </a:r>
            <a:endParaRPr kumimoji="0" lang="en-US" altLang="en-US" sz="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4 https://</a:t>
            </a:r>
            <a:r>
              <a:rPr kumimoji="0" lang="en-US" altLang="en-US" sz="10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www.hrw.org</a:t>
            </a:r>
            <a:r>
              <a:rPr kumimoji="0" lang="en-US" altLang="en-US" sz="10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/news/2020/09/22/groups-urge-nypd-inspector-general-audit-nypd-gang-database#_ftn12</a:t>
            </a:r>
            <a:endParaRPr kumimoji="0" lang="en-US" altLang="en-US" sz="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5 https://</a:t>
            </a:r>
            <a:r>
              <a:rPr kumimoji="0" lang="en-US" altLang="en-US" sz="10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projects.oregonlive.com</a:t>
            </a:r>
            <a:r>
              <a:rPr kumimoji="0" lang="en-US" altLang="en-US" sz="10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/police/gang-list/</a:t>
            </a:r>
            <a:endParaRPr kumimoji="0" lang="en-US" altLang="en-US" sz="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U.S. Census Bureau</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B8F3CD72-8530-BA4A-BDCD-05392BFD5C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9762" y="0"/>
            <a:ext cx="3572387" cy="6858000"/>
          </a:xfrm>
          <a:prstGeom prst="rect">
            <a:avLst/>
          </a:prstGeom>
        </p:spPr>
      </p:pic>
    </p:spTree>
    <p:extLst>
      <p:ext uri="{BB962C8B-B14F-4D97-AF65-F5344CB8AC3E}">
        <p14:creationId xmlns:p14="http://schemas.microsoft.com/office/powerpoint/2010/main" val="2095252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D8150-8F60-A34F-A379-B5222AA62B93}"/>
              </a:ext>
            </a:extLst>
          </p:cNvPr>
          <p:cNvSpPr>
            <a:spLocks noGrp="1"/>
          </p:cNvSpPr>
          <p:nvPr>
            <p:ph type="title"/>
          </p:nvPr>
        </p:nvSpPr>
        <p:spPr>
          <a:xfrm>
            <a:off x="1" y="0"/>
            <a:ext cx="10712449" cy="639111"/>
          </a:xfrm>
        </p:spPr>
        <p:txBody>
          <a:bodyPr>
            <a:normAutofit fontScale="90000"/>
          </a:bodyPr>
          <a:lstStyle/>
          <a:p>
            <a:r>
              <a:rPr lang="en-US" dirty="0"/>
              <a:t>  Race, ethnicity, and Gangs   </a:t>
            </a:r>
            <a:r>
              <a:rPr lang="en-US" dirty="0">
                <a:solidFill>
                  <a:srgbClr val="FFFF00"/>
                </a:solidFill>
              </a:rPr>
              <a:t>.</a:t>
            </a:r>
            <a:r>
              <a:rPr lang="en-US" dirty="0"/>
              <a:t>  </a:t>
            </a:r>
          </a:p>
        </p:txBody>
      </p:sp>
      <p:graphicFrame>
        <p:nvGraphicFramePr>
          <p:cNvPr id="7" name="Content Placeholder 4">
            <a:extLst>
              <a:ext uri="{FF2B5EF4-FFF2-40B4-BE49-F238E27FC236}">
                <a16:creationId xmlns:a16="http://schemas.microsoft.com/office/drawing/2014/main" id="{71FB99E9-8576-3A42-A22E-E2BA7B6AC4B3}"/>
              </a:ext>
            </a:extLst>
          </p:cNvPr>
          <p:cNvGraphicFramePr>
            <a:graphicFrameLocks/>
          </p:cNvGraphicFramePr>
          <p:nvPr>
            <p:extLst>
              <p:ext uri="{D42A27DB-BD31-4B8C-83A1-F6EECF244321}">
                <p14:modId xmlns:p14="http://schemas.microsoft.com/office/powerpoint/2010/main" val="2911364220"/>
              </p:ext>
            </p:extLst>
          </p:nvPr>
        </p:nvGraphicFramePr>
        <p:xfrm>
          <a:off x="111572" y="1874866"/>
          <a:ext cx="5935063" cy="3235855"/>
        </p:xfrm>
        <a:graphic>
          <a:graphicData uri="http://schemas.openxmlformats.org/drawingml/2006/table">
            <a:tbl>
              <a:tblPr firstRow="1" bandRow="1"/>
              <a:tblGrid>
                <a:gridCol w="1127553">
                  <a:extLst>
                    <a:ext uri="{9D8B030D-6E8A-4147-A177-3AD203B41FA5}">
                      <a16:colId xmlns:a16="http://schemas.microsoft.com/office/drawing/2014/main" val="208928399"/>
                    </a:ext>
                  </a:extLst>
                </a:gridCol>
                <a:gridCol w="1084521">
                  <a:extLst>
                    <a:ext uri="{9D8B030D-6E8A-4147-A177-3AD203B41FA5}">
                      <a16:colId xmlns:a16="http://schemas.microsoft.com/office/drawing/2014/main" val="2733811443"/>
                    </a:ext>
                  </a:extLst>
                </a:gridCol>
                <a:gridCol w="1041991">
                  <a:extLst>
                    <a:ext uri="{9D8B030D-6E8A-4147-A177-3AD203B41FA5}">
                      <a16:colId xmlns:a16="http://schemas.microsoft.com/office/drawing/2014/main" val="1663444724"/>
                    </a:ext>
                  </a:extLst>
                </a:gridCol>
                <a:gridCol w="1244010">
                  <a:extLst>
                    <a:ext uri="{9D8B030D-6E8A-4147-A177-3AD203B41FA5}">
                      <a16:colId xmlns:a16="http://schemas.microsoft.com/office/drawing/2014/main" val="2371534423"/>
                    </a:ext>
                  </a:extLst>
                </a:gridCol>
                <a:gridCol w="1436988">
                  <a:extLst>
                    <a:ext uri="{9D8B030D-6E8A-4147-A177-3AD203B41FA5}">
                      <a16:colId xmlns:a16="http://schemas.microsoft.com/office/drawing/2014/main" val="1038293808"/>
                    </a:ext>
                  </a:extLst>
                </a:gridCol>
              </a:tblGrid>
              <a:tr h="55882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600" dirty="0"/>
                        <a:t>N</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600" dirty="0"/>
                        <a:t>% in gang</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600" dirty="0"/>
                        <a:t>% of gang members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600" dirty="0"/>
                        <a:t>% of non-gang members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75602302"/>
                  </a:ext>
                </a:extLst>
              </a:tr>
              <a:tr h="43254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 White</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600" u="none" strike="noStrike" dirty="0">
                          <a:effectLst/>
                        </a:rPr>
                        <a:t>4551</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600" u="none" strike="noStrike">
                          <a:effectLst/>
                        </a:rPr>
                        <a:t>6.2%</a:t>
                      </a:r>
                      <a:endParaRPr lang="en-US" sz="1600" b="0" i="0" u="none" strike="noStrike">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52.4%</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68.1%</a:t>
                      </a:r>
                      <a:endParaRPr lang="en-US" sz="1600" b="0" i="0" u="none" strike="noStrike">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626440319"/>
                  </a:ext>
                </a:extLst>
              </a:tr>
              <a:tr h="43254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 Black</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600" u="none" strike="noStrike" dirty="0">
                          <a:effectLst/>
                        </a:rPr>
                        <a:t>1106</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600" u="none" strike="noStrike" dirty="0">
                          <a:effectLst/>
                        </a:rPr>
                        <a:t>11.7%</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24.2%</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15.7%</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708629946"/>
                  </a:ext>
                </a:extLst>
              </a:tr>
              <a:tr h="43254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 Hispanic</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600" u="none" strike="noStrike" dirty="0">
                          <a:effectLst/>
                        </a:rPr>
                        <a:t>919</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600" u="none" strike="noStrike">
                          <a:effectLst/>
                        </a:rPr>
                        <a:t>11.6%</a:t>
                      </a:r>
                      <a:endParaRPr lang="en-US" sz="1600" b="0" i="0" u="none" strike="noStrike">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20.0%</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13.1%</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1181687275"/>
                  </a:ext>
                </a:extLst>
              </a:tr>
              <a:tr h="43254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 Asian</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600" u="none" strike="noStrike" dirty="0">
                          <a:effectLst/>
                        </a:rPr>
                        <a:t>158</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600" u="none" strike="noStrike" dirty="0">
                          <a:effectLst/>
                        </a:rPr>
                        <a:t>7.6%</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2.2%</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2.3%</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276316534"/>
                  </a:ext>
                </a:extLst>
              </a:tr>
              <a:tr h="43254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 Native  </a:t>
                      </a:r>
                    </a:p>
                    <a:p>
                      <a:pPr algn="l" fontAlgn="b"/>
                      <a:r>
                        <a:rPr lang="en-US" sz="1600" u="none" strike="noStrike" dirty="0">
                          <a:effectLst/>
                        </a:rPr>
                        <a:t>American</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600" u="none" strike="noStrike" dirty="0">
                          <a:effectLst/>
                        </a:rPr>
                        <a:t>55</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600" u="none" strike="noStrike">
                          <a:effectLst/>
                        </a:rPr>
                        <a:t>10.9%</a:t>
                      </a:r>
                      <a:endParaRPr lang="en-US" sz="1600" b="0" i="0" u="none" strike="noStrike">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1.1%</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0.8%</a:t>
                      </a:r>
                      <a:endParaRPr lang="en-US" sz="16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1890127997"/>
                  </a:ext>
                </a:extLst>
              </a:tr>
              <a:tr h="43254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1" i="0" u="none" strike="noStrike" dirty="0">
                          <a:solidFill>
                            <a:srgbClr val="000000"/>
                          </a:solidFill>
                          <a:effectLst/>
                          <a:latin typeface="Calibri" charset="0"/>
                        </a:rPr>
                        <a:t> Total</a:t>
                      </a: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600" b="1" i="0" u="none" strike="noStrike" dirty="0">
                          <a:solidFill>
                            <a:srgbClr val="000000"/>
                          </a:solidFill>
                          <a:effectLst/>
                          <a:latin typeface="Calibri" charset="0"/>
                        </a:rPr>
                        <a:t>6,748</a:t>
                      </a: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600" b="1" i="0" u="none" strike="noStrike" dirty="0">
                          <a:solidFill>
                            <a:srgbClr val="000000"/>
                          </a:solidFill>
                          <a:effectLst/>
                          <a:latin typeface="Calibri" charset="0"/>
                        </a:rPr>
                        <a:t>7.9%</a:t>
                      </a: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dirty="0">
                          <a:solidFill>
                            <a:srgbClr val="000000"/>
                          </a:solidFill>
                          <a:effectLst/>
                          <a:latin typeface="Calibri" charset="0"/>
                        </a:rPr>
                        <a:t>100%</a:t>
                      </a: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dirty="0">
                          <a:solidFill>
                            <a:srgbClr val="000000"/>
                          </a:solidFill>
                          <a:effectLst/>
                          <a:latin typeface="Calibri" charset="0"/>
                        </a:rPr>
                        <a:t>100%</a:t>
                      </a: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505785190"/>
                  </a:ext>
                </a:extLst>
              </a:tr>
            </a:tbl>
          </a:graphicData>
        </a:graphic>
      </p:graphicFrame>
      <p:graphicFrame>
        <p:nvGraphicFramePr>
          <p:cNvPr id="13" name="C 1">
            <a:extLst>
              <a:ext uri="{FF2B5EF4-FFF2-40B4-BE49-F238E27FC236}">
                <a16:creationId xmlns:a16="http://schemas.microsoft.com/office/drawing/2014/main" id="{08FF912D-DB6E-BC4C-BC1C-60A00C17D5CE}"/>
              </a:ext>
            </a:extLst>
          </p:cNvPr>
          <p:cNvGraphicFramePr/>
          <p:nvPr>
            <p:extLst>
              <p:ext uri="{D42A27DB-BD31-4B8C-83A1-F6EECF244321}">
                <p14:modId xmlns:p14="http://schemas.microsoft.com/office/powerpoint/2010/main" val="2273363171"/>
              </p:ext>
            </p:extLst>
          </p:nvPr>
        </p:nvGraphicFramePr>
        <p:xfrm>
          <a:off x="6095999" y="1052622"/>
          <a:ext cx="5984429" cy="48803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4215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D8150-8F60-A34F-A379-B5222AA62B93}"/>
              </a:ext>
            </a:extLst>
          </p:cNvPr>
          <p:cNvSpPr>
            <a:spLocks noGrp="1"/>
          </p:cNvSpPr>
          <p:nvPr>
            <p:ph type="title"/>
          </p:nvPr>
        </p:nvSpPr>
        <p:spPr>
          <a:xfrm>
            <a:off x="1" y="0"/>
            <a:ext cx="10712449" cy="639111"/>
          </a:xfrm>
        </p:spPr>
        <p:txBody>
          <a:bodyPr>
            <a:normAutofit fontScale="90000"/>
          </a:bodyPr>
          <a:lstStyle/>
          <a:p>
            <a:r>
              <a:rPr lang="en-US" dirty="0"/>
              <a:t>  Gender and Gangs   </a:t>
            </a:r>
            <a:r>
              <a:rPr lang="en-US" dirty="0">
                <a:solidFill>
                  <a:srgbClr val="FFFF00"/>
                </a:solidFill>
              </a:rPr>
              <a:t>.</a:t>
            </a:r>
            <a:r>
              <a:rPr lang="en-US" dirty="0"/>
              <a:t>  </a:t>
            </a:r>
          </a:p>
        </p:txBody>
      </p:sp>
      <p:graphicFrame>
        <p:nvGraphicFramePr>
          <p:cNvPr id="3" name="Table 2">
            <a:extLst>
              <a:ext uri="{FF2B5EF4-FFF2-40B4-BE49-F238E27FC236}">
                <a16:creationId xmlns:a16="http://schemas.microsoft.com/office/drawing/2014/main" id="{C9134DEF-3A06-6945-848F-1A2BF42B49C2}"/>
              </a:ext>
            </a:extLst>
          </p:cNvPr>
          <p:cNvGraphicFramePr>
            <a:graphicFrameLocks noGrp="1"/>
          </p:cNvGraphicFramePr>
          <p:nvPr>
            <p:extLst>
              <p:ext uri="{D42A27DB-BD31-4B8C-83A1-F6EECF244321}">
                <p14:modId xmlns:p14="http://schemas.microsoft.com/office/powerpoint/2010/main" val="3841270512"/>
              </p:ext>
            </p:extLst>
          </p:nvPr>
        </p:nvGraphicFramePr>
        <p:xfrm>
          <a:off x="340241" y="914402"/>
          <a:ext cx="11525693" cy="5603359"/>
        </p:xfrm>
        <a:graphic>
          <a:graphicData uri="http://schemas.openxmlformats.org/drawingml/2006/table">
            <a:tbl>
              <a:tblPr firstRow="1" firstCol="1" bandRow="1"/>
              <a:tblGrid>
                <a:gridCol w="3189768">
                  <a:extLst>
                    <a:ext uri="{9D8B030D-6E8A-4147-A177-3AD203B41FA5}">
                      <a16:colId xmlns:a16="http://schemas.microsoft.com/office/drawing/2014/main" val="3031264034"/>
                    </a:ext>
                  </a:extLst>
                </a:gridCol>
                <a:gridCol w="2946212">
                  <a:extLst>
                    <a:ext uri="{9D8B030D-6E8A-4147-A177-3AD203B41FA5}">
                      <a16:colId xmlns:a16="http://schemas.microsoft.com/office/drawing/2014/main" val="3401966099"/>
                    </a:ext>
                  </a:extLst>
                </a:gridCol>
                <a:gridCol w="2190878">
                  <a:extLst>
                    <a:ext uri="{9D8B030D-6E8A-4147-A177-3AD203B41FA5}">
                      <a16:colId xmlns:a16="http://schemas.microsoft.com/office/drawing/2014/main" val="1884673293"/>
                    </a:ext>
                  </a:extLst>
                </a:gridCol>
                <a:gridCol w="3198835">
                  <a:extLst>
                    <a:ext uri="{9D8B030D-6E8A-4147-A177-3AD203B41FA5}">
                      <a16:colId xmlns:a16="http://schemas.microsoft.com/office/drawing/2014/main" val="1901970714"/>
                    </a:ext>
                  </a:extLst>
                </a:gridCol>
              </a:tblGrid>
              <a:tr h="452984">
                <a:tc>
                  <a:txBody>
                    <a:bodyPr/>
                    <a:lstStyle/>
                    <a:p>
                      <a:pPr marL="0" marR="0">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Study sample</a:t>
                      </a:r>
                      <a:endParaRPr lang="en-US" sz="1800" b="1"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Sample type</a:t>
                      </a:r>
                      <a:endParaRPr lang="en-US" sz="1800" b="1"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Gang members:</a:t>
                      </a:r>
                      <a:endParaRPr lang="en-US" sz="1800" b="1" dirty="0">
                        <a:effectLst/>
                        <a:latin typeface="Times New Roman" panose="02020603050405020304" pitchFamily="18" charset="0"/>
                        <a:ea typeface="Calibri" panose="020F0502020204030204" pitchFamily="34" charset="0"/>
                        <a:cs typeface="Arial" panose="020B0604020202020204" pitchFamily="34" charset="0"/>
                      </a:endParaRPr>
                    </a:p>
                    <a:p>
                      <a:pPr marL="0" marR="0"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female</a:t>
                      </a:r>
                      <a:endParaRPr lang="en-US" sz="1800" b="1"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Reference</a:t>
                      </a:r>
                      <a:endParaRPr lang="en-US" sz="1800" b="1"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83426011"/>
                  </a:ext>
                </a:extLst>
              </a:tr>
              <a:tr h="576860">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Gang Resistance Education and Training II (GREAT II)</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School youth, ages 11 to 15, seven U.S. cities</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Esbensen &amp; Carson (2012)</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867452581"/>
                  </a:ext>
                </a:extLst>
              </a:tr>
              <a:tr h="576860">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Gang Resistance Education and Training I (GREAT I)</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Middle school youth surveyed in 11 U.S. cities</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Esbensen et al. (1999)</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extLst>
                  <a:ext uri="{0D108BD9-81ED-4DB2-BD59-A6C34878D82A}">
                    <a16:rowId xmlns:a16="http://schemas.microsoft.com/office/drawing/2014/main" val="3215390246"/>
                  </a:ext>
                </a:extLst>
              </a:tr>
              <a:tr h="452984">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Ethnographic study of East Los Angeles gangs</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Rosters of two gangs: White Fence &amp;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Hoyo</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Maravilla</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Moore (1991)</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extLst>
                  <a:ext uri="{0D108BD9-81ED-4DB2-BD59-A6C34878D82A}">
                    <a16:rowId xmlns:a16="http://schemas.microsoft.com/office/drawing/2014/main" val="2723911475"/>
                  </a:ext>
                </a:extLst>
              </a:tr>
              <a:tr h="576860">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National Longitudinal Survey of Youth (NLSY), 1997</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Nationally-representative sample of youth born 1980-84</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Pyrooz</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(2014)</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1487806"/>
                  </a:ext>
                </a:extLst>
              </a:tr>
              <a:tr h="452984">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Arrestee Drug Abuse Monitoring (ADAM)</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Juvenile arrestees surveyed in Maricopa County, AZ facilities</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marL="0" marR="0" algn="ct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Decker et al. (2008)</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w="1270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020511412"/>
                  </a:ext>
                </a:extLst>
              </a:tr>
              <a:tr h="452984">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Fresno County, CA jail</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Adult inmates surveyed in Fresno County, CA jail</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Kissner &amp; Pyrooz (2009)</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extLst>
                  <a:ext uri="{0D108BD9-81ED-4DB2-BD59-A6C34878D82A}">
                    <a16:rowId xmlns:a16="http://schemas.microsoft.com/office/drawing/2014/main" val="2660194731"/>
                  </a:ext>
                </a:extLst>
              </a:tr>
              <a:tr h="351524">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Florida County jails</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Adult inmates surveyed in Florida jails</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Fox et al. (2010)</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1206533"/>
                  </a:ext>
                </a:extLst>
              </a:tr>
              <a:tr h="576860">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National Gang Center</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Nationally-representative sample of 3,018 police agencies</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marL="0" marR="0">
                        <a:spcBef>
                          <a:spcPts val="0"/>
                        </a:spcBef>
                        <a:spcAft>
                          <a:spcPts val="0"/>
                        </a:spcAft>
                      </a:pPr>
                      <a:r>
                        <a:rPr lang="en-US" sz="1400" u="sng">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https://www.nationalgangcenter.gov/Survey-Analysis/Demographics#anchorregm</a:t>
                      </a: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w="1270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559295121"/>
                  </a:ext>
                </a:extLst>
              </a:tr>
              <a:tr h="679475">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California police departments</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CalGang database, listed 2017-2018</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tc>
                  <a:txBody>
                    <a:bodyPr/>
                    <a:lstStyle/>
                    <a:p>
                      <a:pPr marL="0" marR="0">
                        <a:spcBef>
                          <a:spcPts val="0"/>
                        </a:spcBef>
                        <a:spcAft>
                          <a:spcPts val="0"/>
                        </a:spcAft>
                      </a:pPr>
                      <a:r>
                        <a:rPr lang="en-US" sz="1400" u="sng">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https://oag.ca.gov/sites/all/files/agweb/pdfs/calgang/ag-annual-report-calgang-2018.pdf</a:t>
                      </a: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a:noFill/>
                    </a:lnB>
                    <a:solidFill>
                      <a:schemeClr val="bg1"/>
                    </a:solidFill>
                  </a:tcPr>
                </a:tc>
                <a:extLst>
                  <a:ext uri="{0D108BD9-81ED-4DB2-BD59-A6C34878D82A}">
                    <a16:rowId xmlns:a16="http://schemas.microsoft.com/office/drawing/2014/main" val="789231352"/>
                  </a:ext>
                </a:extLst>
              </a:tr>
              <a:tr h="452984">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 Louis area police departments</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Police gang intelligence list, entry 1993-2003</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Tostlebe</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et al. (2020)</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49194" marR="49194"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72121683"/>
                  </a:ext>
                </a:extLst>
              </a:tr>
            </a:tbl>
          </a:graphicData>
        </a:graphic>
      </p:graphicFrame>
    </p:spTree>
    <p:extLst>
      <p:ext uri="{BB962C8B-B14F-4D97-AF65-F5344CB8AC3E}">
        <p14:creationId xmlns:p14="http://schemas.microsoft.com/office/powerpoint/2010/main" val="3738189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D8150-8F60-A34F-A379-B5222AA62B93}"/>
              </a:ext>
            </a:extLst>
          </p:cNvPr>
          <p:cNvSpPr>
            <a:spLocks noGrp="1"/>
          </p:cNvSpPr>
          <p:nvPr>
            <p:ph type="title"/>
          </p:nvPr>
        </p:nvSpPr>
        <p:spPr>
          <a:xfrm>
            <a:off x="1" y="0"/>
            <a:ext cx="10712449" cy="639111"/>
          </a:xfrm>
        </p:spPr>
        <p:txBody>
          <a:bodyPr>
            <a:normAutofit fontScale="90000"/>
          </a:bodyPr>
          <a:lstStyle/>
          <a:p>
            <a:r>
              <a:rPr lang="en-US" dirty="0"/>
              <a:t>  Immigrants and Gangs   </a:t>
            </a:r>
            <a:r>
              <a:rPr lang="en-US" dirty="0">
                <a:solidFill>
                  <a:srgbClr val="FFFF00"/>
                </a:solidFill>
              </a:rPr>
              <a:t>.</a:t>
            </a:r>
            <a:r>
              <a:rPr lang="en-US" dirty="0"/>
              <a:t>  </a:t>
            </a:r>
          </a:p>
        </p:txBody>
      </p:sp>
      <p:pic>
        <p:nvPicPr>
          <p:cNvPr id="4" name="Picture 3" descr="A screenshot of a cell phone&#10;&#10;Description automatically generated">
            <a:extLst>
              <a:ext uri="{FF2B5EF4-FFF2-40B4-BE49-F238E27FC236}">
                <a16:creationId xmlns:a16="http://schemas.microsoft.com/office/drawing/2014/main" id="{ABAEAE70-ADED-D14A-B630-A5E46265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56" y="2147583"/>
            <a:ext cx="3854882" cy="3111087"/>
          </a:xfrm>
          <a:prstGeom prst="rect">
            <a:avLst/>
          </a:prstGeom>
        </p:spPr>
      </p:pic>
      <p:graphicFrame>
        <p:nvGraphicFramePr>
          <p:cNvPr id="8" name="Table 7">
            <a:extLst>
              <a:ext uri="{FF2B5EF4-FFF2-40B4-BE49-F238E27FC236}">
                <a16:creationId xmlns:a16="http://schemas.microsoft.com/office/drawing/2014/main" id="{D393772E-FB34-2943-8C6E-DDCEA794F1B0}"/>
              </a:ext>
            </a:extLst>
          </p:cNvPr>
          <p:cNvGraphicFramePr>
            <a:graphicFrameLocks noGrp="1"/>
          </p:cNvGraphicFramePr>
          <p:nvPr>
            <p:extLst>
              <p:ext uri="{D42A27DB-BD31-4B8C-83A1-F6EECF244321}">
                <p14:modId xmlns:p14="http://schemas.microsoft.com/office/powerpoint/2010/main" val="2669294164"/>
              </p:ext>
            </p:extLst>
          </p:nvPr>
        </p:nvGraphicFramePr>
        <p:xfrm>
          <a:off x="4146697" y="2147583"/>
          <a:ext cx="7793665" cy="3111089"/>
        </p:xfrm>
        <a:graphic>
          <a:graphicData uri="http://schemas.openxmlformats.org/drawingml/2006/table">
            <a:tbl>
              <a:tblPr/>
              <a:tblGrid>
                <a:gridCol w="1605517">
                  <a:extLst>
                    <a:ext uri="{9D8B030D-6E8A-4147-A177-3AD203B41FA5}">
                      <a16:colId xmlns:a16="http://schemas.microsoft.com/office/drawing/2014/main" val="20000"/>
                    </a:ext>
                  </a:extLst>
                </a:gridCol>
                <a:gridCol w="1112375">
                  <a:extLst>
                    <a:ext uri="{9D8B030D-6E8A-4147-A177-3AD203B41FA5}">
                      <a16:colId xmlns:a16="http://schemas.microsoft.com/office/drawing/2014/main" val="2430326435"/>
                    </a:ext>
                  </a:extLst>
                </a:gridCol>
                <a:gridCol w="913877">
                  <a:extLst>
                    <a:ext uri="{9D8B030D-6E8A-4147-A177-3AD203B41FA5}">
                      <a16:colId xmlns:a16="http://schemas.microsoft.com/office/drawing/2014/main" val="20002"/>
                    </a:ext>
                  </a:extLst>
                </a:gridCol>
                <a:gridCol w="1008825">
                  <a:extLst>
                    <a:ext uri="{9D8B030D-6E8A-4147-A177-3AD203B41FA5}">
                      <a16:colId xmlns:a16="http://schemas.microsoft.com/office/drawing/2014/main" val="20003"/>
                    </a:ext>
                  </a:extLst>
                </a:gridCol>
                <a:gridCol w="1080036">
                  <a:extLst>
                    <a:ext uri="{9D8B030D-6E8A-4147-A177-3AD203B41FA5}">
                      <a16:colId xmlns:a16="http://schemas.microsoft.com/office/drawing/2014/main" val="20004"/>
                    </a:ext>
                  </a:extLst>
                </a:gridCol>
                <a:gridCol w="970904">
                  <a:extLst>
                    <a:ext uri="{9D8B030D-6E8A-4147-A177-3AD203B41FA5}">
                      <a16:colId xmlns:a16="http://schemas.microsoft.com/office/drawing/2014/main" val="20005"/>
                    </a:ext>
                  </a:extLst>
                </a:gridCol>
                <a:gridCol w="1102131">
                  <a:extLst>
                    <a:ext uri="{9D8B030D-6E8A-4147-A177-3AD203B41FA5}">
                      <a16:colId xmlns:a16="http://schemas.microsoft.com/office/drawing/2014/main" val="20006"/>
                    </a:ext>
                  </a:extLst>
                </a:gridCol>
              </a:tblGrid>
              <a:tr h="6999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u="none" strike="noStrike" dirty="0">
                          <a:solidFill>
                            <a:schemeClr val="bg1"/>
                          </a:solidFill>
                          <a:effectLst/>
                        </a:rPr>
                        <a:t>% in Gang</a:t>
                      </a:r>
                      <a:endParaRPr lang="en-US" sz="1800" b="0" i="0" u="none" strike="noStrike" dirty="0">
                        <a:solidFill>
                          <a:schemeClr val="bg1"/>
                        </a:solidFill>
                        <a:effectLst/>
                        <a:latin typeface="Calibri"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800" b="0" i="0" u="none" strike="noStrike" dirty="0">
                          <a:solidFill>
                            <a:schemeClr val="bg1"/>
                          </a:solidFill>
                          <a:effectLst/>
                          <a:latin typeface="Calibri" charset="0"/>
                        </a:rPr>
                        <a:t>All </a:t>
                      </a:r>
                    </a:p>
                    <a:p>
                      <a:pPr algn="ctr" fontAlgn="b"/>
                      <a:r>
                        <a:rPr lang="en-US" sz="1800" b="0" i="0" u="none" strike="noStrike" dirty="0">
                          <a:solidFill>
                            <a:schemeClr val="bg1"/>
                          </a:solidFill>
                          <a:effectLst/>
                          <a:latin typeface="Calibri" charset="0"/>
                        </a:rPr>
                        <a:t>Groups</a:t>
                      </a:r>
                    </a:p>
                  </a:txBody>
                  <a:tcPr marL="6350" marR="6350" marT="635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800" u="none" strike="noStrike" dirty="0">
                          <a:solidFill>
                            <a:schemeClr val="bg1"/>
                          </a:solidFill>
                          <a:effectLst/>
                        </a:rPr>
                        <a:t>White</a:t>
                      </a:r>
                      <a:endParaRPr lang="en-US" sz="1800" b="0" i="0" u="none" strike="noStrike" dirty="0">
                        <a:solidFill>
                          <a:schemeClr val="bg1"/>
                        </a:solidFill>
                        <a:effectLst/>
                        <a:latin typeface="Calibri"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800" u="none" strike="noStrike" dirty="0">
                          <a:solidFill>
                            <a:schemeClr val="bg1"/>
                          </a:solidFill>
                          <a:effectLst/>
                        </a:rPr>
                        <a:t>Black</a:t>
                      </a:r>
                      <a:endParaRPr lang="en-US" sz="1800" b="0" i="0" u="none" strike="noStrike" dirty="0">
                        <a:solidFill>
                          <a:schemeClr val="bg1"/>
                        </a:solidFill>
                        <a:effectLst/>
                        <a:latin typeface="Calibri"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800" u="none" strike="noStrike" dirty="0">
                          <a:solidFill>
                            <a:schemeClr val="bg1"/>
                          </a:solidFill>
                          <a:effectLst/>
                        </a:rPr>
                        <a:t>Hispanic</a:t>
                      </a:r>
                      <a:endParaRPr lang="en-US" sz="1800" b="0" i="0" u="none" strike="noStrike" dirty="0">
                        <a:solidFill>
                          <a:schemeClr val="bg1"/>
                        </a:solidFill>
                        <a:effectLst/>
                        <a:latin typeface="Calibri"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800" u="none" strike="noStrike" dirty="0">
                          <a:solidFill>
                            <a:schemeClr val="bg1"/>
                          </a:solidFill>
                          <a:effectLst/>
                        </a:rPr>
                        <a:t>Asian</a:t>
                      </a:r>
                      <a:endParaRPr lang="en-US" sz="1800" b="0" i="0" u="none" strike="noStrike" dirty="0">
                        <a:solidFill>
                          <a:schemeClr val="bg1"/>
                        </a:solidFill>
                        <a:effectLst/>
                        <a:latin typeface="Calibri"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800" u="none" strike="noStrike" dirty="0">
                          <a:solidFill>
                            <a:schemeClr val="bg1"/>
                          </a:solidFill>
                          <a:effectLst/>
                        </a:rPr>
                        <a:t>Native </a:t>
                      </a:r>
                      <a:br>
                        <a:rPr lang="en-US" sz="1800" u="none" strike="noStrike" dirty="0">
                          <a:solidFill>
                            <a:schemeClr val="bg1"/>
                          </a:solidFill>
                          <a:effectLst/>
                        </a:rPr>
                      </a:br>
                      <a:r>
                        <a:rPr lang="en-US" sz="1800" u="none" strike="noStrike" dirty="0">
                          <a:solidFill>
                            <a:schemeClr val="bg1"/>
                          </a:solidFill>
                          <a:effectLst/>
                        </a:rPr>
                        <a:t>American</a:t>
                      </a:r>
                      <a:endParaRPr lang="en-US" sz="1800" b="0" i="0" u="none" strike="noStrike" dirty="0">
                        <a:solidFill>
                          <a:schemeClr val="bg1"/>
                        </a:solidFill>
                        <a:effectLst/>
                        <a:latin typeface="Calibri"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0"/>
                  </a:ext>
                </a:extLst>
              </a:tr>
              <a:tr h="3499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800" u="none" strike="noStrike" dirty="0">
                          <a:effectLst/>
                        </a:rPr>
                        <a:t> First gen. </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b="0" i="0" u="none" strike="noStrike" dirty="0">
                          <a:solidFill>
                            <a:srgbClr val="000000"/>
                          </a:solidFill>
                          <a:effectLst/>
                          <a:latin typeface="Calibri" charset="0"/>
                        </a:rPr>
                        <a:t>5.6%</a:t>
                      </a: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2.7%</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4.2%</a:t>
                      </a:r>
                      <a:endParaRPr lang="en-US" sz="1800" b="0" i="0" u="none" strike="noStrike">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7.1%</a:t>
                      </a:r>
                      <a:endParaRPr lang="en-US" sz="1800" b="0" i="0" u="none" strike="noStrike">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4.8%</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0.0%</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10001"/>
                  </a:ext>
                </a:extLst>
              </a:tr>
              <a:tr h="3499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800" u="none" strike="noStrike" dirty="0">
                          <a:effectLst/>
                        </a:rPr>
                        <a:t> Second gen.%</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b="0" i="0" u="none" strike="noStrike" dirty="0">
                          <a:solidFill>
                            <a:srgbClr val="000000"/>
                          </a:solidFill>
                          <a:effectLst/>
                          <a:latin typeface="Calibri" charset="0"/>
                        </a:rPr>
                        <a:t>7.6%</a:t>
                      </a: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4.7%</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13.0%</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10.1%</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4.9%</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0.0%</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0002"/>
                  </a:ext>
                </a:extLst>
              </a:tr>
              <a:tr h="3499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800" u="none" strike="noStrike" dirty="0">
                          <a:effectLst/>
                        </a:rPr>
                        <a:t> Third+ gen.</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b="0" i="0" u="none" strike="noStrike" dirty="0">
                          <a:solidFill>
                            <a:srgbClr val="000000"/>
                          </a:solidFill>
                          <a:effectLst/>
                          <a:latin typeface="Calibri" charset="0"/>
                        </a:rPr>
                        <a:t>7.6%</a:t>
                      </a: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6.0%</a:t>
                      </a:r>
                      <a:endParaRPr lang="en-US" sz="1800" b="0" i="0" u="none" strike="noStrike">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11.5%</a:t>
                      </a:r>
                      <a:endParaRPr lang="en-US" sz="1800" b="0" i="0" u="none" strike="noStrike">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13.7%</a:t>
                      </a:r>
                      <a:endParaRPr lang="en-US" sz="1800" b="0" i="0" u="none" strike="noStrike">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22.2%</a:t>
                      </a:r>
                      <a:endParaRPr lang="en-US" sz="1800" b="0" i="0" u="none" strike="noStrike">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11.9%</a:t>
                      </a:r>
                      <a:endParaRPr lang="en-US" sz="1800" b="0" i="0" u="none" strike="noStrike">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10003"/>
                  </a:ext>
                </a:extLst>
              </a:tr>
              <a:tr h="34762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0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gridSpan="6">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0" i="0" u="none" strike="noStrike" dirty="0">
                          <a:solidFill>
                            <a:schemeClr val="bg1"/>
                          </a:solidFill>
                          <a:effectLst/>
                          <a:latin typeface="Calibri" charset="0"/>
                        </a:rPr>
                        <a:t>Denominators </a:t>
                      </a: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0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0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0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0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0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4"/>
                  </a:ext>
                </a:extLst>
              </a:tr>
              <a:tr h="31356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800" u="none" strike="noStrike" dirty="0">
                          <a:effectLst/>
                        </a:rPr>
                        <a:t> First gen. (N)</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b="0" i="0" u="none" strike="noStrike" dirty="0">
                          <a:solidFill>
                            <a:srgbClr val="000000"/>
                          </a:solidFill>
                          <a:effectLst/>
                          <a:latin typeface="Calibri" charset="0"/>
                        </a:rPr>
                        <a:t>338</a:t>
                      </a: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75</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24</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182</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62</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4</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0005"/>
                  </a:ext>
                </a:extLst>
              </a:tr>
              <a:tr h="3499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800" u="none" strike="noStrike" dirty="0">
                          <a:effectLst/>
                        </a:rPr>
                        <a:t> Second gen. (N)</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b="0" i="0" u="none" strike="noStrike" dirty="0">
                          <a:solidFill>
                            <a:srgbClr val="000000"/>
                          </a:solidFill>
                          <a:effectLst/>
                          <a:latin typeface="Calibri" charset="0"/>
                        </a:rPr>
                        <a:t>605</a:t>
                      </a: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233</a:t>
                      </a:r>
                      <a:endParaRPr lang="en-US" sz="1800" b="0" i="0" u="none" strike="noStrike">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54</a:t>
                      </a:r>
                      <a:endParaRPr lang="en-US" sz="1800" b="0" i="0" u="none" strike="noStrike">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267</a:t>
                      </a:r>
                      <a:endParaRPr lang="en-US" sz="1800" b="0" i="0" u="none" strike="noStrike">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61</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4</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DDDD">
                        <a:tint val="20000"/>
                      </a:srgbClr>
                    </a:solidFill>
                  </a:tcPr>
                </a:tc>
                <a:extLst>
                  <a:ext uri="{0D108BD9-81ED-4DB2-BD59-A6C34878D82A}">
                    <a16:rowId xmlns:a16="http://schemas.microsoft.com/office/drawing/2014/main" val="10006"/>
                  </a:ext>
                </a:extLst>
              </a:tr>
              <a:tr h="3499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800" u="none" strike="noStrike" dirty="0">
                          <a:effectLst/>
                        </a:rPr>
                        <a:t> Third+ gen. (N)</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b="0" i="0" u="none" strike="noStrike" dirty="0">
                          <a:solidFill>
                            <a:srgbClr val="000000"/>
                          </a:solidFill>
                          <a:effectLst/>
                          <a:latin typeface="Calibri" charset="0"/>
                        </a:rPr>
                        <a:t>5084</a:t>
                      </a:r>
                    </a:p>
                  </a:txBody>
                  <a:tcPr marL="6350" marR="6350" marT="635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3802</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866</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379</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9</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42</a:t>
                      </a:r>
                      <a:endParaRPr lang="en-US" sz="1800" b="0" i="0" u="none" strike="noStrike" dirty="0">
                        <a:solidFill>
                          <a:srgbClr val="000000"/>
                        </a:solidFill>
                        <a:effectLst/>
                        <a:latin typeface="Calibri"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17400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D8150-8F60-A34F-A379-B5222AA62B93}"/>
              </a:ext>
            </a:extLst>
          </p:cNvPr>
          <p:cNvSpPr>
            <a:spLocks noGrp="1"/>
          </p:cNvSpPr>
          <p:nvPr>
            <p:ph type="title"/>
          </p:nvPr>
        </p:nvSpPr>
        <p:spPr>
          <a:xfrm>
            <a:off x="1" y="0"/>
            <a:ext cx="10712449" cy="639111"/>
          </a:xfrm>
        </p:spPr>
        <p:txBody>
          <a:bodyPr>
            <a:normAutofit fontScale="90000"/>
          </a:bodyPr>
          <a:lstStyle/>
          <a:p>
            <a:r>
              <a:rPr lang="en-US" dirty="0"/>
              <a:t>  “No Two Gangs Are Just Alike”   </a:t>
            </a:r>
            <a:r>
              <a:rPr lang="en-US" dirty="0">
                <a:solidFill>
                  <a:srgbClr val="FFFF00"/>
                </a:solidFill>
              </a:rPr>
              <a:t>.</a:t>
            </a:r>
            <a:r>
              <a:rPr lang="en-US" dirty="0"/>
              <a:t>  </a:t>
            </a:r>
          </a:p>
        </p:txBody>
      </p:sp>
      <p:pic>
        <p:nvPicPr>
          <p:cNvPr id="6" name="Picture 5" descr="Diagram&#10;&#10;Description automatically generated">
            <a:extLst>
              <a:ext uri="{FF2B5EF4-FFF2-40B4-BE49-F238E27FC236}">
                <a16:creationId xmlns:a16="http://schemas.microsoft.com/office/drawing/2014/main" id="{C7E218AF-0724-7245-BB3F-76A25DAD6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349" y="1132368"/>
            <a:ext cx="7956287" cy="4832497"/>
          </a:xfrm>
          <a:prstGeom prst="rect">
            <a:avLst/>
          </a:prstGeom>
        </p:spPr>
      </p:pic>
    </p:spTree>
    <p:extLst>
      <p:ext uri="{BB962C8B-B14F-4D97-AF65-F5344CB8AC3E}">
        <p14:creationId xmlns:p14="http://schemas.microsoft.com/office/powerpoint/2010/main" val="3749990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D8150-8F60-A34F-A379-B5222AA62B93}"/>
              </a:ext>
            </a:extLst>
          </p:cNvPr>
          <p:cNvSpPr>
            <a:spLocks noGrp="1"/>
          </p:cNvSpPr>
          <p:nvPr>
            <p:ph type="title"/>
          </p:nvPr>
        </p:nvSpPr>
        <p:spPr>
          <a:xfrm>
            <a:off x="1" y="0"/>
            <a:ext cx="10712449" cy="639111"/>
          </a:xfrm>
        </p:spPr>
        <p:txBody>
          <a:bodyPr>
            <a:normAutofit fontScale="90000"/>
          </a:bodyPr>
          <a:lstStyle/>
          <a:p>
            <a:r>
              <a:rPr lang="en-US" dirty="0"/>
              <a:t>  Forms and Functions   </a:t>
            </a:r>
            <a:r>
              <a:rPr lang="en-US" dirty="0">
                <a:solidFill>
                  <a:srgbClr val="FFFF00"/>
                </a:solidFill>
              </a:rPr>
              <a:t>.</a:t>
            </a:r>
            <a:r>
              <a:rPr lang="en-US" dirty="0"/>
              <a:t>  </a:t>
            </a:r>
          </a:p>
        </p:txBody>
      </p:sp>
      <p:graphicFrame>
        <p:nvGraphicFramePr>
          <p:cNvPr id="2" name="Table 2">
            <a:extLst>
              <a:ext uri="{FF2B5EF4-FFF2-40B4-BE49-F238E27FC236}">
                <a16:creationId xmlns:a16="http://schemas.microsoft.com/office/drawing/2014/main" id="{D7592ADD-CF3B-9249-A904-313810514543}"/>
              </a:ext>
            </a:extLst>
          </p:cNvPr>
          <p:cNvGraphicFramePr>
            <a:graphicFrameLocks noGrp="1"/>
          </p:cNvGraphicFramePr>
          <p:nvPr>
            <p:extLst>
              <p:ext uri="{D42A27DB-BD31-4B8C-83A1-F6EECF244321}">
                <p14:modId xmlns:p14="http://schemas.microsoft.com/office/powerpoint/2010/main" val="364335719"/>
              </p:ext>
            </p:extLst>
          </p:nvPr>
        </p:nvGraphicFramePr>
        <p:xfrm>
          <a:off x="317204" y="2016839"/>
          <a:ext cx="11557592" cy="1010920"/>
        </p:xfrm>
        <a:graphic>
          <a:graphicData uri="http://schemas.openxmlformats.org/drawingml/2006/table">
            <a:tbl>
              <a:tblPr firstRow="1" bandRow="1">
                <a:tableStyleId>{073A0DAA-6AF3-43AB-8588-CEC1D06C72B9}</a:tableStyleId>
              </a:tblPr>
              <a:tblGrid>
                <a:gridCol w="2889398">
                  <a:extLst>
                    <a:ext uri="{9D8B030D-6E8A-4147-A177-3AD203B41FA5}">
                      <a16:colId xmlns:a16="http://schemas.microsoft.com/office/drawing/2014/main" val="1738040432"/>
                    </a:ext>
                  </a:extLst>
                </a:gridCol>
                <a:gridCol w="2889398">
                  <a:extLst>
                    <a:ext uri="{9D8B030D-6E8A-4147-A177-3AD203B41FA5}">
                      <a16:colId xmlns:a16="http://schemas.microsoft.com/office/drawing/2014/main" val="1897519190"/>
                    </a:ext>
                  </a:extLst>
                </a:gridCol>
                <a:gridCol w="2889398">
                  <a:extLst>
                    <a:ext uri="{9D8B030D-6E8A-4147-A177-3AD203B41FA5}">
                      <a16:colId xmlns:a16="http://schemas.microsoft.com/office/drawing/2014/main" val="2524889277"/>
                    </a:ext>
                  </a:extLst>
                </a:gridCol>
                <a:gridCol w="2889398">
                  <a:extLst>
                    <a:ext uri="{9D8B030D-6E8A-4147-A177-3AD203B41FA5}">
                      <a16:colId xmlns:a16="http://schemas.microsoft.com/office/drawing/2014/main" val="2275338993"/>
                    </a:ext>
                  </a:extLst>
                </a:gridCol>
              </a:tblGrid>
              <a:tr h="370840">
                <a:tc>
                  <a:txBody>
                    <a:bodyPr/>
                    <a:lstStyle/>
                    <a:p>
                      <a:r>
                        <a:rPr lang="en-US" dirty="0"/>
                        <a:t>Informal-diffuse</a:t>
                      </a:r>
                    </a:p>
                  </a:txBody>
                  <a:tcPr/>
                </a:tc>
                <a:tc gridSpan="2">
                  <a:txBody>
                    <a:bodyPr/>
                    <a:lstStyle/>
                    <a:p>
                      <a:endParaRPr lang="en-US" dirty="0"/>
                    </a:p>
                  </a:txBody>
                  <a:tcPr/>
                </a:tc>
                <a:tc hMerge="1">
                  <a:txBody>
                    <a:bodyPr/>
                    <a:lstStyle/>
                    <a:p>
                      <a:endParaRPr lang="en-US" dirty="0"/>
                    </a:p>
                  </a:txBody>
                  <a:tcPr/>
                </a:tc>
                <a:tc>
                  <a:txBody>
                    <a:bodyPr/>
                    <a:lstStyle/>
                    <a:p>
                      <a:r>
                        <a:rPr lang="en-US" dirty="0"/>
                        <a:t>Instrumental-rational</a:t>
                      </a:r>
                    </a:p>
                  </a:txBody>
                  <a:tcPr/>
                </a:tc>
                <a:extLst>
                  <a:ext uri="{0D108BD9-81ED-4DB2-BD59-A6C34878D82A}">
                    <a16:rowId xmlns:a16="http://schemas.microsoft.com/office/drawing/2014/main" val="3485947264"/>
                  </a:ext>
                </a:extLst>
              </a:tr>
              <a:tr h="370840">
                <a:tc>
                  <a:txBody>
                    <a:bodyPr/>
                    <a:lstStyle/>
                    <a:p>
                      <a:pPr algn="r"/>
                      <a:r>
                        <a:rPr lang="en-US" dirty="0"/>
                        <a:t>Recreation</a:t>
                      </a:r>
                    </a:p>
                    <a:p>
                      <a:pPr algn="r"/>
                      <a:r>
                        <a:rPr lang="en-US" dirty="0"/>
                        <a:t>Stage</a:t>
                      </a:r>
                    </a:p>
                  </a:txBody>
                  <a:tcPr/>
                </a:tc>
                <a:tc>
                  <a:txBody>
                    <a:bodyPr/>
                    <a:lstStyle/>
                    <a:p>
                      <a:pPr algn="ctr"/>
                      <a:r>
                        <a:rPr lang="en-US" dirty="0"/>
                        <a:t>Criminal </a:t>
                      </a:r>
                    </a:p>
                    <a:p>
                      <a:pPr algn="ctr"/>
                      <a:r>
                        <a:rPr lang="en-US" dirty="0"/>
                        <a:t>Stage</a:t>
                      </a:r>
                    </a:p>
                  </a:txBody>
                  <a:tcPr/>
                </a:tc>
                <a:tc>
                  <a:txBody>
                    <a:bodyPr/>
                    <a:lstStyle/>
                    <a:p>
                      <a:pPr algn="ctr"/>
                      <a:r>
                        <a:rPr lang="en-US" dirty="0"/>
                        <a:t>Enterprise </a:t>
                      </a:r>
                    </a:p>
                    <a:p>
                      <a:pPr algn="ctr"/>
                      <a:r>
                        <a:rPr lang="en-US" dirty="0"/>
                        <a:t>Stage</a:t>
                      </a:r>
                    </a:p>
                  </a:txBody>
                  <a:tcPr/>
                </a:tc>
                <a:tc>
                  <a:txBody>
                    <a:bodyPr/>
                    <a:lstStyle/>
                    <a:p>
                      <a:r>
                        <a:rPr lang="en-US" dirty="0"/>
                        <a:t>Governance </a:t>
                      </a:r>
                    </a:p>
                    <a:p>
                      <a:r>
                        <a:rPr lang="en-US" dirty="0"/>
                        <a:t>Stage</a:t>
                      </a:r>
                    </a:p>
                  </a:txBody>
                  <a:tcPr/>
                </a:tc>
                <a:extLst>
                  <a:ext uri="{0D108BD9-81ED-4DB2-BD59-A6C34878D82A}">
                    <a16:rowId xmlns:a16="http://schemas.microsoft.com/office/drawing/2014/main" val="3141830207"/>
                  </a:ext>
                </a:extLst>
              </a:tr>
            </a:tbl>
          </a:graphicData>
        </a:graphic>
      </p:graphicFrame>
      <p:cxnSp>
        <p:nvCxnSpPr>
          <p:cNvPr id="7" name="Straight Arrow Connector 6">
            <a:extLst>
              <a:ext uri="{FF2B5EF4-FFF2-40B4-BE49-F238E27FC236}">
                <a16:creationId xmlns:a16="http://schemas.microsoft.com/office/drawing/2014/main" id="{DDABDC51-283D-6C4D-BE3C-F0860AF8F069}"/>
              </a:ext>
            </a:extLst>
          </p:cNvPr>
          <p:cNvCxnSpPr>
            <a:cxnSpLocks/>
          </p:cNvCxnSpPr>
          <p:nvPr/>
        </p:nvCxnSpPr>
        <p:spPr>
          <a:xfrm>
            <a:off x="3296093" y="2236630"/>
            <a:ext cx="5604647" cy="0"/>
          </a:xfrm>
          <a:prstGeom prst="straightConnector1">
            <a:avLst/>
          </a:prstGeom>
          <a:ln w="28575">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4" name="TextBox 3">
            <a:extLst>
              <a:ext uri="{FF2B5EF4-FFF2-40B4-BE49-F238E27FC236}">
                <a16:creationId xmlns:a16="http://schemas.microsoft.com/office/drawing/2014/main" id="{0BC3A9B5-FC2E-A942-911B-06EF0D66F542}"/>
              </a:ext>
            </a:extLst>
          </p:cNvPr>
          <p:cNvSpPr txBox="1"/>
          <p:nvPr/>
        </p:nvSpPr>
        <p:spPr>
          <a:xfrm>
            <a:off x="2639065" y="3429000"/>
            <a:ext cx="7749237" cy="2492990"/>
          </a:xfrm>
          <a:prstGeom prst="rect">
            <a:avLst/>
          </a:prstGeom>
          <a:noFill/>
        </p:spPr>
        <p:txBody>
          <a:bodyPr wrap="none" rtlCol="0">
            <a:spAutoFit/>
          </a:bodyPr>
          <a:lstStyle/>
          <a:p>
            <a:pPr>
              <a:spcAft>
                <a:spcPts val="600"/>
              </a:spcAft>
            </a:pPr>
            <a:r>
              <a:rPr lang="en-US" b="1" dirty="0"/>
              <a:t>Focal areas of consideration:</a:t>
            </a:r>
          </a:p>
          <a:p>
            <a:pPr marL="342900" indent="-342900">
              <a:spcAft>
                <a:spcPts val="600"/>
              </a:spcAft>
              <a:buFont typeface="+mj-lt"/>
              <a:buAutoNum type="arabicPeriod"/>
            </a:pPr>
            <a:r>
              <a:rPr lang="en-US" dirty="0"/>
              <a:t>Leadership (centralization, chain of command)</a:t>
            </a:r>
          </a:p>
          <a:p>
            <a:pPr marL="342900" indent="-342900">
              <a:spcAft>
                <a:spcPts val="600"/>
              </a:spcAft>
              <a:buFont typeface="+mj-lt"/>
              <a:buAutoNum type="arabicPeriod"/>
            </a:pPr>
            <a:r>
              <a:rPr lang="en-US" dirty="0"/>
              <a:t>Roles (defined, differentiation, tasks, expectations)</a:t>
            </a:r>
          </a:p>
          <a:p>
            <a:pPr marL="342900" indent="-342900">
              <a:spcAft>
                <a:spcPts val="600"/>
              </a:spcAft>
              <a:buFont typeface="+mj-lt"/>
              <a:buAutoNum type="arabicPeriod"/>
            </a:pPr>
            <a:r>
              <a:rPr lang="en-US" dirty="0"/>
              <a:t>Rules (informal and formal, punishment, secrecy)</a:t>
            </a:r>
          </a:p>
          <a:p>
            <a:pPr marL="342900" indent="-342900">
              <a:spcAft>
                <a:spcPts val="600"/>
              </a:spcAft>
              <a:buFont typeface="+mj-lt"/>
              <a:buAutoNum type="arabicPeriod"/>
            </a:pPr>
            <a:r>
              <a:rPr lang="en-US" dirty="0"/>
              <a:t>Meetings (coordination, planning, decision-making)</a:t>
            </a:r>
          </a:p>
          <a:p>
            <a:pPr marL="342900" indent="-342900">
              <a:spcAft>
                <a:spcPts val="600"/>
              </a:spcAft>
              <a:buFont typeface="+mj-lt"/>
              <a:buAutoNum type="arabicPeriod"/>
            </a:pPr>
            <a:r>
              <a:rPr lang="en-US" dirty="0"/>
              <a:t>Control (territory, violence, manipulation, intelligence)</a:t>
            </a:r>
          </a:p>
          <a:p>
            <a:pPr marL="342900" indent="-342900">
              <a:spcAft>
                <a:spcPts val="600"/>
              </a:spcAft>
              <a:buFont typeface="+mj-lt"/>
              <a:buAutoNum type="arabicPeriod"/>
            </a:pPr>
            <a:r>
              <a:rPr lang="en-US" dirty="0"/>
              <a:t>Money (monopoly, reinvestment, risk diffusion)</a:t>
            </a:r>
          </a:p>
        </p:txBody>
      </p:sp>
    </p:spTree>
    <p:extLst>
      <p:ext uri="{BB962C8B-B14F-4D97-AF65-F5344CB8AC3E}">
        <p14:creationId xmlns:p14="http://schemas.microsoft.com/office/powerpoint/2010/main" val="1597548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D8150-8F60-A34F-A379-B5222AA62B93}"/>
              </a:ext>
            </a:extLst>
          </p:cNvPr>
          <p:cNvSpPr>
            <a:spLocks noGrp="1"/>
          </p:cNvSpPr>
          <p:nvPr>
            <p:ph type="title"/>
          </p:nvPr>
        </p:nvSpPr>
        <p:spPr>
          <a:xfrm>
            <a:off x="1" y="0"/>
            <a:ext cx="10712449" cy="639111"/>
          </a:xfrm>
        </p:spPr>
        <p:txBody>
          <a:bodyPr>
            <a:normAutofit fontScale="90000"/>
          </a:bodyPr>
          <a:lstStyle/>
          <a:p>
            <a:r>
              <a:rPr lang="en-US" dirty="0"/>
              <a:t>   Gang Violence   </a:t>
            </a:r>
            <a:r>
              <a:rPr lang="en-US" dirty="0">
                <a:solidFill>
                  <a:srgbClr val="FFFF00"/>
                </a:solidFill>
              </a:rPr>
              <a:t>.</a:t>
            </a:r>
            <a:r>
              <a:rPr lang="en-US" dirty="0"/>
              <a:t>  </a:t>
            </a:r>
          </a:p>
        </p:txBody>
      </p:sp>
      <p:sp>
        <p:nvSpPr>
          <p:cNvPr id="3" name="TextBox 2">
            <a:extLst>
              <a:ext uri="{FF2B5EF4-FFF2-40B4-BE49-F238E27FC236}">
                <a16:creationId xmlns:a16="http://schemas.microsoft.com/office/drawing/2014/main" id="{C207030D-7A34-384F-92FF-569EAADE64F6}"/>
              </a:ext>
            </a:extLst>
          </p:cNvPr>
          <p:cNvSpPr txBox="1"/>
          <p:nvPr/>
        </p:nvSpPr>
        <p:spPr>
          <a:xfrm>
            <a:off x="492273" y="928651"/>
            <a:ext cx="4547559" cy="369332"/>
          </a:xfrm>
          <a:prstGeom prst="rect">
            <a:avLst/>
          </a:prstGeom>
          <a:noFill/>
        </p:spPr>
        <p:txBody>
          <a:bodyPr wrap="square" rtlCol="0">
            <a:spAutoFit/>
          </a:bodyPr>
          <a:lstStyle/>
          <a:p>
            <a:r>
              <a:rPr lang="en-US" u="sng" dirty="0"/>
              <a:t>Gang-Related v. Gang-Motivated</a:t>
            </a:r>
          </a:p>
        </p:txBody>
      </p:sp>
      <p:sp>
        <p:nvSpPr>
          <p:cNvPr id="29" name="TextBox 28">
            <a:extLst>
              <a:ext uri="{FF2B5EF4-FFF2-40B4-BE49-F238E27FC236}">
                <a16:creationId xmlns:a16="http://schemas.microsoft.com/office/drawing/2014/main" id="{0F9559F1-1FEF-A942-B4EC-470013E87430}"/>
              </a:ext>
            </a:extLst>
          </p:cNvPr>
          <p:cNvSpPr txBox="1"/>
          <p:nvPr/>
        </p:nvSpPr>
        <p:spPr>
          <a:xfrm>
            <a:off x="492273" y="1575972"/>
            <a:ext cx="5603727" cy="2031325"/>
          </a:xfrm>
          <a:prstGeom prst="rect">
            <a:avLst/>
          </a:prstGeom>
          <a:noFill/>
        </p:spPr>
        <p:txBody>
          <a:bodyPr wrap="square" rtlCol="0">
            <a:spAutoFit/>
          </a:bodyPr>
          <a:lstStyle/>
          <a:p>
            <a:r>
              <a:rPr lang="en-US" u="sng" dirty="0"/>
              <a:t>Different from non-gang violence</a:t>
            </a:r>
          </a:p>
          <a:p>
            <a:pPr marL="285750" indent="-285750">
              <a:buFont typeface="Arial" panose="020B0604020202020204" pitchFamily="34" charset="0"/>
              <a:buChar char="•"/>
            </a:pPr>
            <a:r>
              <a:rPr lang="en-US" dirty="0"/>
              <a:t>Younger</a:t>
            </a:r>
          </a:p>
          <a:p>
            <a:pPr marL="285750" indent="-285750">
              <a:buFont typeface="Arial" panose="020B0604020202020204" pitchFamily="34" charset="0"/>
              <a:buChar char="•"/>
            </a:pPr>
            <a:r>
              <a:rPr lang="en-US" dirty="0"/>
              <a:t>Males</a:t>
            </a:r>
          </a:p>
          <a:p>
            <a:pPr marL="285750" indent="-285750">
              <a:buFont typeface="Arial" panose="020B0604020202020204" pitchFamily="34" charset="0"/>
              <a:buChar char="•"/>
            </a:pPr>
            <a:r>
              <a:rPr lang="en-US" dirty="0"/>
              <a:t>Street-based</a:t>
            </a:r>
          </a:p>
          <a:p>
            <a:pPr marL="285750" indent="-285750">
              <a:buFont typeface="Arial" panose="020B0604020202020204" pitchFamily="34" charset="0"/>
              <a:buChar char="•"/>
            </a:pPr>
            <a:r>
              <a:rPr lang="en-US" dirty="0"/>
              <a:t>Weapons</a:t>
            </a:r>
          </a:p>
          <a:p>
            <a:pPr marL="285750" indent="-285750">
              <a:buFont typeface="Arial" panose="020B0604020202020204" pitchFamily="34" charset="0"/>
              <a:buChar char="•"/>
            </a:pPr>
            <a:r>
              <a:rPr lang="en-US" dirty="0"/>
              <a:t>More suspects, more victims</a:t>
            </a:r>
          </a:p>
          <a:p>
            <a:pPr marL="285750" indent="-285750">
              <a:buFont typeface="Arial" panose="020B0604020202020204" pitchFamily="34" charset="0"/>
              <a:buChar char="•"/>
            </a:pPr>
            <a:r>
              <a:rPr lang="en-US" dirty="0"/>
              <a:t>No suspect/victim relationship</a:t>
            </a:r>
          </a:p>
        </p:txBody>
      </p:sp>
      <p:sp>
        <p:nvSpPr>
          <p:cNvPr id="30" name="TextBox 29">
            <a:extLst>
              <a:ext uri="{FF2B5EF4-FFF2-40B4-BE49-F238E27FC236}">
                <a16:creationId xmlns:a16="http://schemas.microsoft.com/office/drawing/2014/main" id="{B0F28952-9ED5-0A49-89C6-735CED1A798B}"/>
              </a:ext>
            </a:extLst>
          </p:cNvPr>
          <p:cNvSpPr txBox="1"/>
          <p:nvPr/>
        </p:nvSpPr>
        <p:spPr>
          <a:xfrm>
            <a:off x="492273" y="3885286"/>
            <a:ext cx="5603727" cy="2970044"/>
          </a:xfrm>
          <a:prstGeom prst="rect">
            <a:avLst/>
          </a:prstGeom>
          <a:noFill/>
        </p:spPr>
        <p:txBody>
          <a:bodyPr wrap="square" rtlCol="0">
            <a:spAutoFit/>
          </a:bodyPr>
          <a:lstStyle/>
          <a:p>
            <a:r>
              <a:rPr lang="en-US" u="sng" dirty="0"/>
              <a:t>Gang homicides in the United States</a:t>
            </a:r>
          </a:p>
          <a:p>
            <a:pPr marL="285750" indent="-285750">
              <a:spcBef>
                <a:spcPts val="600"/>
              </a:spcBef>
              <a:buFont typeface="Arial" panose="020B0604020202020204" pitchFamily="34" charset="0"/>
              <a:buChar char="•"/>
            </a:pPr>
            <a:r>
              <a:rPr lang="en-US" dirty="0"/>
              <a:t>NYGS: Around 13% of U.S. homicides are gang-related </a:t>
            </a:r>
          </a:p>
          <a:p>
            <a:pPr marL="285750" indent="-285750">
              <a:spcBef>
                <a:spcPts val="600"/>
              </a:spcBef>
              <a:buFont typeface="Arial" panose="020B0604020202020204" pitchFamily="34" charset="0"/>
              <a:buChar char="•"/>
            </a:pPr>
            <a:r>
              <a:rPr lang="en-US" dirty="0"/>
              <a:t>NYGS: 25% in larger (&gt;100k) cities </a:t>
            </a:r>
          </a:p>
          <a:p>
            <a:pPr marL="285750" indent="-285750">
              <a:spcBef>
                <a:spcPts val="600"/>
              </a:spcBef>
              <a:buFont typeface="Arial" panose="020B0604020202020204" pitchFamily="34" charset="0"/>
              <a:buChar char="•"/>
            </a:pPr>
            <a:r>
              <a:rPr lang="en-US" dirty="0"/>
              <a:t>STL: gang member homicide rate 950 per 100,000</a:t>
            </a:r>
          </a:p>
          <a:p>
            <a:pPr marL="742950" lvl="1" indent="-285750">
              <a:spcBef>
                <a:spcPts val="600"/>
              </a:spcBef>
              <a:buFont typeface="Arial" panose="020B0604020202020204" pitchFamily="34" charset="0"/>
              <a:buChar char="•"/>
            </a:pPr>
            <a:r>
              <a:rPr lang="en-US" dirty="0"/>
              <a:t>3x higher than black males in STL</a:t>
            </a:r>
          </a:p>
          <a:p>
            <a:pPr marL="742950" lvl="1" indent="-285750">
              <a:spcBef>
                <a:spcPts val="600"/>
              </a:spcBef>
              <a:buFont typeface="Arial" panose="020B0604020202020204" pitchFamily="34" charset="0"/>
              <a:buChar char="•"/>
            </a:pPr>
            <a:r>
              <a:rPr lang="en-US" dirty="0"/>
              <a:t>50x higher than all U.S. males</a:t>
            </a:r>
          </a:p>
          <a:p>
            <a:pPr marL="285750" indent="-285750">
              <a:buFont typeface="Arial" panose="020B0604020202020204" pitchFamily="34" charset="0"/>
              <a:buChar char="•"/>
            </a:pPr>
            <a:endParaRPr lang="en-US" dirty="0"/>
          </a:p>
        </p:txBody>
      </p:sp>
      <p:sp>
        <p:nvSpPr>
          <p:cNvPr id="31" name="TextBox 30">
            <a:extLst>
              <a:ext uri="{FF2B5EF4-FFF2-40B4-BE49-F238E27FC236}">
                <a16:creationId xmlns:a16="http://schemas.microsoft.com/office/drawing/2014/main" id="{9430D5E5-57CE-2F44-A014-2E27E597B262}"/>
              </a:ext>
            </a:extLst>
          </p:cNvPr>
          <p:cNvSpPr txBox="1"/>
          <p:nvPr/>
        </p:nvSpPr>
        <p:spPr>
          <a:xfrm>
            <a:off x="6677247" y="928651"/>
            <a:ext cx="5364273" cy="4555093"/>
          </a:xfrm>
          <a:prstGeom prst="rect">
            <a:avLst/>
          </a:prstGeom>
          <a:noFill/>
        </p:spPr>
        <p:txBody>
          <a:bodyPr wrap="square" rtlCol="0">
            <a:spAutoFit/>
          </a:bodyPr>
          <a:lstStyle/>
          <a:p>
            <a:r>
              <a:rPr lang="en-US" u="sng" dirty="0"/>
              <a:t>But . . . Life in the Gang</a:t>
            </a:r>
          </a:p>
          <a:p>
            <a:endParaRPr lang="en-US" u="sng" dirty="0"/>
          </a:p>
          <a:p>
            <a:r>
              <a:rPr lang="en-US" dirty="0"/>
              <a:t>Klein on his observations in Los Angeles:</a:t>
            </a:r>
          </a:p>
          <a:p>
            <a:r>
              <a:rPr lang="en-US" dirty="0"/>
              <a:t> </a:t>
            </a:r>
          </a:p>
          <a:p>
            <a:pPr>
              <a:spcAft>
                <a:spcPts val="1200"/>
              </a:spcAft>
            </a:pPr>
            <a:r>
              <a:rPr lang="en-US" dirty="0"/>
              <a:t>“We learned much about gang member life which, with the occasional exception of a boisterous meeting, a fight, an exciting rumor, is a very dull life”</a:t>
            </a:r>
          </a:p>
          <a:p>
            <a:pPr>
              <a:spcAft>
                <a:spcPts val="1200"/>
              </a:spcAft>
            </a:pPr>
            <a:r>
              <a:rPr lang="en-US" dirty="0"/>
              <a:t>“For the most part, gang members do very little—sleep, get up late, hang around, brag a lot, eat again, drink, hang around some more”</a:t>
            </a:r>
          </a:p>
          <a:p>
            <a:pPr>
              <a:spcAft>
                <a:spcPts val="1200"/>
              </a:spcAft>
            </a:pPr>
            <a:r>
              <a:rPr lang="en-US" dirty="0"/>
              <a:t>“It’s a boring life; the only thing that is equally boring is being the researcher watching gang members”</a:t>
            </a:r>
          </a:p>
        </p:txBody>
      </p:sp>
    </p:spTree>
    <p:extLst>
      <p:ext uri="{BB962C8B-B14F-4D97-AF65-F5344CB8AC3E}">
        <p14:creationId xmlns:p14="http://schemas.microsoft.com/office/powerpoint/2010/main" val="2943288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0712449" cy="639111"/>
          </a:xfrm>
        </p:spPr>
        <p:txBody>
          <a:bodyPr>
            <a:normAutofit fontScale="90000"/>
          </a:bodyPr>
          <a:lstStyle/>
          <a:p>
            <a:r>
              <a:rPr lang="en-US" dirty="0"/>
              <a:t>  Overview  </a:t>
            </a:r>
            <a:r>
              <a:rPr lang="en-US" dirty="0">
                <a:solidFill>
                  <a:srgbClr val="FFFF00"/>
                </a:solidFill>
              </a:rPr>
              <a:t>.</a:t>
            </a:r>
            <a:r>
              <a:rPr lang="en-US" dirty="0"/>
              <a:t> </a:t>
            </a:r>
          </a:p>
        </p:txBody>
      </p:sp>
      <p:sp>
        <p:nvSpPr>
          <p:cNvPr id="5" name="Content Placeholder 4">
            <a:extLst>
              <a:ext uri="{FF2B5EF4-FFF2-40B4-BE49-F238E27FC236}">
                <a16:creationId xmlns:a16="http://schemas.microsoft.com/office/drawing/2014/main" id="{10567ADE-AF6F-054E-89BA-7E05CBEC70E4}"/>
              </a:ext>
            </a:extLst>
          </p:cNvPr>
          <p:cNvSpPr>
            <a:spLocks noGrp="1"/>
          </p:cNvSpPr>
          <p:nvPr>
            <p:ph idx="1"/>
          </p:nvPr>
        </p:nvSpPr>
        <p:spPr>
          <a:xfrm>
            <a:off x="0" y="829175"/>
            <a:ext cx="7215187" cy="5404199"/>
          </a:xfrm>
        </p:spPr>
        <p:txBody>
          <a:bodyPr>
            <a:noAutofit/>
          </a:bodyPr>
          <a:lstStyle/>
          <a:p>
            <a:pPr marL="457200" indent="-457200">
              <a:spcBef>
                <a:spcPts val="0"/>
              </a:spcBef>
              <a:buFont typeface="+mj-lt"/>
              <a:buAutoNum type="arabicPeriod"/>
            </a:pPr>
            <a:endParaRPr lang="en-US" sz="2400" dirty="0"/>
          </a:p>
          <a:p>
            <a:pPr lvl="2"/>
            <a:endParaRPr lang="en-US" sz="2400" dirty="0"/>
          </a:p>
          <a:p>
            <a:pPr lvl="2"/>
            <a:endParaRPr lang="en-US" sz="2400" dirty="0"/>
          </a:p>
        </p:txBody>
      </p:sp>
      <p:pic>
        <p:nvPicPr>
          <p:cNvPr id="7" name="Picture 2" descr="Neemz - The Movie Poster Guy - Steven Spielberg&amp;#39;s West Side Story -  Alternate Movie Poster">
            <a:extLst>
              <a:ext uri="{FF2B5EF4-FFF2-40B4-BE49-F238E27FC236}">
                <a16:creationId xmlns:a16="http://schemas.microsoft.com/office/drawing/2014/main" id="{94E20E3E-5B4F-7F40-A28C-1FFB18D68D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58" r="-1"/>
          <a:stretch/>
        </p:blipFill>
        <p:spPr bwMode="auto">
          <a:xfrm>
            <a:off x="8856369" y="0"/>
            <a:ext cx="33356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West Side Story (2021) - IMDb">
            <a:extLst>
              <a:ext uri="{FF2B5EF4-FFF2-40B4-BE49-F238E27FC236}">
                <a16:creationId xmlns:a16="http://schemas.microsoft.com/office/drawing/2014/main" id="{BBE6613A-41D1-7F4F-A13D-C1C5F43DE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57" r="5936"/>
          <a:stretch/>
        </p:blipFill>
        <p:spPr bwMode="auto">
          <a:xfrm>
            <a:off x="5679583" y="-2113"/>
            <a:ext cx="3176786"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7ABAFB74-7B4B-6848-B260-5B1C1CDF7BDF}"/>
              </a:ext>
            </a:extLst>
          </p:cNvPr>
          <p:cNvSpPr txBox="1">
            <a:spLocks/>
          </p:cNvSpPr>
          <p:nvPr/>
        </p:nvSpPr>
        <p:spPr>
          <a:xfrm>
            <a:off x="22676" y="836215"/>
            <a:ext cx="5687564" cy="602671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Structure “the macro”</a:t>
            </a:r>
          </a:p>
          <a:p>
            <a:pPr lvl="1"/>
            <a:r>
              <a:rPr lang="en-US" sz="1800" dirty="0"/>
              <a:t>Deindustrialization </a:t>
            </a:r>
          </a:p>
          <a:p>
            <a:pPr lvl="1"/>
            <a:r>
              <a:rPr lang="en-US" sz="1800" dirty="0"/>
              <a:t>Migration, assimilation, and segregation</a:t>
            </a:r>
          </a:p>
          <a:p>
            <a:pPr lvl="1"/>
            <a:r>
              <a:rPr lang="en-US" sz="1800" dirty="0"/>
              <a:t>Mass incarceration (+ legislation)</a:t>
            </a:r>
          </a:p>
          <a:p>
            <a:pPr lvl="1"/>
            <a:r>
              <a:rPr lang="en-US" sz="1800" dirty="0"/>
              <a:t>Firearm availability</a:t>
            </a:r>
          </a:p>
          <a:p>
            <a:pPr lvl="1"/>
            <a:r>
              <a:rPr lang="en-US" sz="1800" dirty="0"/>
              <a:t>Internet/social media (+ globalization)</a:t>
            </a:r>
          </a:p>
          <a:p>
            <a:endParaRPr lang="en-US" sz="700" dirty="0"/>
          </a:p>
          <a:p>
            <a:r>
              <a:rPr lang="en-US" sz="2200" dirty="0"/>
              <a:t>Context “the micro” </a:t>
            </a:r>
          </a:p>
          <a:p>
            <a:pPr lvl="1"/>
            <a:r>
              <a:rPr lang="en-US" sz="1800" dirty="0"/>
              <a:t>Joining, staying, and leaving</a:t>
            </a:r>
          </a:p>
          <a:p>
            <a:pPr lvl="1"/>
            <a:r>
              <a:rPr lang="en-US" sz="1800" dirty="0"/>
              <a:t>Race, ethnicity, and gender</a:t>
            </a:r>
          </a:p>
          <a:p>
            <a:pPr lvl="1"/>
            <a:r>
              <a:rPr lang="en-US" sz="1800" dirty="0"/>
              <a:t>Forms and functions</a:t>
            </a:r>
          </a:p>
          <a:p>
            <a:pPr lvl="1"/>
            <a:r>
              <a:rPr lang="en-US" sz="1800" dirty="0"/>
              <a:t>Violence</a:t>
            </a:r>
          </a:p>
          <a:p>
            <a:pPr lvl="1"/>
            <a:r>
              <a:rPr lang="en-US" sz="1800" dirty="0"/>
              <a:t>Nothing works</a:t>
            </a:r>
          </a:p>
          <a:p>
            <a:pPr lvl="2"/>
            <a:endParaRPr lang="en-US" sz="2000" dirty="0"/>
          </a:p>
          <a:p>
            <a:pPr lvl="2"/>
            <a:endParaRPr lang="en-US" sz="2000" dirty="0"/>
          </a:p>
        </p:txBody>
      </p:sp>
    </p:spTree>
    <p:extLst>
      <p:ext uri="{BB962C8B-B14F-4D97-AF65-F5344CB8AC3E}">
        <p14:creationId xmlns:p14="http://schemas.microsoft.com/office/powerpoint/2010/main" val="4084689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D8150-8F60-A34F-A379-B5222AA62B93}"/>
              </a:ext>
            </a:extLst>
          </p:cNvPr>
          <p:cNvSpPr>
            <a:spLocks noGrp="1"/>
          </p:cNvSpPr>
          <p:nvPr>
            <p:ph type="title"/>
          </p:nvPr>
        </p:nvSpPr>
        <p:spPr>
          <a:xfrm>
            <a:off x="1" y="0"/>
            <a:ext cx="10712449" cy="639111"/>
          </a:xfrm>
        </p:spPr>
        <p:txBody>
          <a:bodyPr>
            <a:normAutofit fontScale="90000"/>
          </a:bodyPr>
          <a:lstStyle/>
          <a:p>
            <a:r>
              <a:rPr lang="en-US" dirty="0"/>
              <a:t>   Kinds of People? Kinds of Groups?   </a:t>
            </a:r>
            <a:r>
              <a:rPr lang="en-US" dirty="0">
                <a:solidFill>
                  <a:srgbClr val="FFFF00"/>
                </a:solidFill>
              </a:rPr>
              <a:t>.</a:t>
            </a:r>
            <a:r>
              <a:rPr lang="en-US" dirty="0"/>
              <a:t>  </a:t>
            </a:r>
          </a:p>
        </p:txBody>
      </p:sp>
      <p:cxnSp>
        <p:nvCxnSpPr>
          <p:cNvPr id="6" name="Straight Connector 5">
            <a:extLst>
              <a:ext uri="{FF2B5EF4-FFF2-40B4-BE49-F238E27FC236}">
                <a16:creationId xmlns:a16="http://schemas.microsoft.com/office/drawing/2014/main" id="{6C1C87D1-8383-1A4D-813D-F4058D72CFA9}"/>
              </a:ext>
            </a:extLst>
          </p:cNvPr>
          <p:cNvCxnSpPr/>
          <p:nvPr/>
        </p:nvCxnSpPr>
        <p:spPr>
          <a:xfrm flipH="1">
            <a:off x="2009458" y="2024456"/>
            <a:ext cx="1589" cy="386804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3E8DE0B-667E-BB4B-BE56-A936F440D309}"/>
              </a:ext>
            </a:extLst>
          </p:cNvPr>
          <p:cNvCxnSpPr/>
          <p:nvPr/>
        </p:nvCxnSpPr>
        <p:spPr>
          <a:xfrm flipH="1">
            <a:off x="2009459" y="5892500"/>
            <a:ext cx="560140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0A3DD32-2B2D-6647-B6A0-9CAA6424B680}"/>
              </a:ext>
            </a:extLst>
          </p:cNvPr>
          <p:cNvCxnSpPr/>
          <p:nvPr/>
        </p:nvCxnSpPr>
        <p:spPr>
          <a:xfrm rot="5400000">
            <a:off x="3948082" y="4154539"/>
            <a:ext cx="3474334" cy="1588"/>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DD3AA96-AEA9-C844-8C7F-44D13BC0D95F}"/>
              </a:ext>
            </a:extLst>
          </p:cNvPr>
          <p:cNvCxnSpPr/>
          <p:nvPr/>
        </p:nvCxnSpPr>
        <p:spPr>
          <a:xfrm rot="5400000">
            <a:off x="2086032" y="4154539"/>
            <a:ext cx="3474334" cy="1588"/>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 name="Freeform 10">
            <a:extLst>
              <a:ext uri="{FF2B5EF4-FFF2-40B4-BE49-F238E27FC236}">
                <a16:creationId xmlns:a16="http://schemas.microsoft.com/office/drawing/2014/main" id="{C4C35C9F-BCFC-134C-9058-7F48DA1E9D43}"/>
              </a:ext>
            </a:extLst>
          </p:cNvPr>
          <p:cNvSpPr/>
          <p:nvPr/>
        </p:nvSpPr>
        <p:spPr>
          <a:xfrm>
            <a:off x="2037582" y="5703721"/>
            <a:ext cx="1776242" cy="128708"/>
          </a:xfrm>
          <a:custGeom>
            <a:avLst/>
            <a:gdLst>
              <a:gd name="connsiteX0" fmla="*/ 0 w 1776242"/>
              <a:gd name="connsiteY0" fmla="*/ 128708 h 128708"/>
              <a:gd name="connsiteX1" fmla="*/ 1776242 w 1776242"/>
              <a:gd name="connsiteY1" fmla="*/ 0 h 128708"/>
            </a:gdLst>
            <a:ahLst/>
            <a:cxnLst>
              <a:cxn ang="0">
                <a:pos x="connsiteX0" y="connsiteY0"/>
              </a:cxn>
              <a:cxn ang="0">
                <a:pos x="connsiteX1" y="connsiteY1"/>
              </a:cxn>
            </a:cxnLst>
            <a:rect l="l" t="t" r="r" b="b"/>
            <a:pathLst>
              <a:path w="1776242" h="128708">
                <a:moveTo>
                  <a:pt x="0" y="128708"/>
                </a:moveTo>
                <a:lnTo>
                  <a:pt x="1776242" y="0"/>
                </a:lnTo>
              </a:path>
            </a:pathLst>
          </a:custGeom>
          <a:ln w="38100" cap="flat" cmpd="sng" algn="ctr">
            <a:solidFill>
              <a:srgbClr val="00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CC0AA8FB-AF43-CD4B-AAC2-CF19FB113287}"/>
              </a:ext>
            </a:extLst>
          </p:cNvPr>
          <p:cNvSpPr/>
          <p:nvPr/>
        </p:nvSpPr>
        <p:spPr>
          <a:xfrm>
            <a:off x="3813825" y="2760594"/>
            <a:ext cx="1862051" cy="2960288"/>
          </a:xfrm>
          <a:custGeom>
            <a:avLst/>
            <a:gdLst>
              <a:gd name="connsiteX0" fmla="*/ 0 w 1862051"/>
              <a:gd name="connsiteY0" fmla="*/ 3280628 h 3297789"/>
              <a:gd name="connsiteX1" fmla="*/ 926735 w 1862051"/>
              <a:gd name="connsiteY1" fmla="*/ 2860 h 3297789"/>
              <a:gd name="connsiteX2" fmla="*/ 1862051 w 1862051"/>
              <a:gd name="connsiteY2" fmla="*/ 3297789 h 3297789"/>
            </a:gdLst>
            <a:ahLst/>
            <a:cxnLst>
              <a:cxn ang="0">
                <a:pos x="connsiteX0" y="connsiteY0"/>
              </a:cxn>
              <a:cxn ang="0">
                <a:pos x="connsiteX1" y="connsiteY1"/>
              </a:cxn>
              <a:cxn ang="0">
                <a:pos x="connsiteX2" y="connsiteY2"/>
              </a:cxn>
            </a:cxnLst>
            <a:rect l="l" t="t" r="r" b="b"/>
            <a:pathLst>
              <a:path w="1862051" h="3297789">
                <a:moveTo>
                  <a:pt x="0" y="3280628"/>
                </a:moveTo>
                <a:cubicBezTo>
                  <a:pt x="308196" y="1640314"/>
                  <a:pt x="616393" y="0"/>
                  <a:pt x="926735" y="2860"/>
                </a:cubicBezTo>
                <a:cubicBezTo>
                  <a:pt x="1237077" y="5720"/>
                  <a:pt x="1707595" y="2748634"/>
                  <a:pt x="1862051" y="3297789"/>
                </a:cubicBezTo>
              </a:path>
            </a:pathLst>
          </a:custGeom>
          <a:ln w="38100" cap="flat" cmpd="sng" algn="ctr">
            <a:solidFill>
              <a:srgbClr val="00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Freeform 12">
            <a:extLst>
              <a:ext uri="{FF2B5EF4-FFF2-40B4-BE49-F238E27FC236}">
                <a16:creationId xmlns:a16="http://schemas.microsoft.com/office/drawing/2014/main" id="{B323DAE6-AC14-D54B-ADB3-71E685D4BBD2}"/>
              </a:ext>
            </a:extLst>
          </p:cNvPr>
          <p:cNvSpPr/>
          <p:nvPr/>
        </p:nvSpPr>
        <p:spPr>
          <a:xfrm>
            <a:off x="5667294" y="5729464"/>
            <a:ext cx="1544558" cy="94385"/>
          </a:xfrm>
          <a:custGeom>
            <a:avLst/>
            <a:gdLst>
              <a:gd name="connsiteX0" fmla="*/ 0 w 1544558"/>
              <a:gd name="connsiteY0" fmla="*/ 0 h 94385"/>
              <a:gd name="connsiteX1" fmla="*/ 1544558 w 1544558"/>
              <a:gd name="connsiteY1" fmla="*/ 94385 h 94385"/>
            </a:gdLst>
            <a:ahLst/>
            <a:cxnLst>
              <a:cxn ang="0">
                <a:pos x="connsiteX0" y="connsiteY0"/>
              </a:cxn>
              <a:cxn ang="0">
                <a:pos x="connsiteX1" y="connsiteY1"/>
              </a:cxn>
            </a:cxnLst>
            <a:rect l="l" t="t" r="r" b="b"/>
            <a:pathLst>
              <a:path w="1544558" h="94385">
                <a:moveTo>
                  <a:pt x="0" y="0"/>
                </a:moveTo>
                <a:lnTo>
                  <a:pt x="1544558" y="94385"/>
                </a:lnTo>
              </a:path>
            </a:pathLst>
          </a:custGeom>
          <a:ln w="381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Freeform 13">
            <a:extLst>
              <a:ext uri="{FF2B5EF4-FFF2-40B4-BE49-F238E27FC236}">
                <a16:creationId xmlns:a16="http://schemas.microsoft.com/office/drawing/2014/main" id="{3E6E7ED0-7891-B846-9BA0-33C1AAA8500F}"/>
              </a:ext>
            </a:extLst>
          </p:cNvPr>
          <p:cNvSpPr/>
          <p:nvPr/>
        </p:nvSpPr>
        <p:spPr>
          <a:xfrm>
            <a:off x="2056800" y="4272419"/>
            <a:ext cx="1776242" cy="128708"/>
          </a:xfrm>
          <a:custGeom>
            <a:avLst/>
            <a:gdLst>
              <a:gd name="connsiteX0" fmla="*/ 0 w 1776242"/>
              <a:gd name="connsiteY0" fmla="*/ 128708 h 128708"/>
              <a:gd name="connsiteX1" fmla="*/ 1776242 w 1776242"/>
              <a:gd name="connsiteY1" fmla="*/ 0 h 128708"/>
            </a:gdLst>
            <a:ahLst/>
            <a:cxnLst>
              <a:cxn ang="0">
                <a:pos x="connsiteX0" y="connsiteY0"/>
              </a:cxn>
              <a:cxn ang="0">
                <a:pos x="connsiteX1" y="connsiteY1"/>
              </a:cxn>
            </a:cxnLst>
            <a:rect l="l" t="t" r="r" b="b"/>
            <a:pathLst>
              <a:path w="1776242" h="128708">
                <a:moveTo>
                  <a:pt x="0" y="128708"/>
                </a:moveTo>
                <a:lnTo>
                  <a:pt x="1776242" y="0"/>
                </a:lnTo>
              </a:path>
            </a:pathLst>
          </a:custGeom>
          <a:ln w="38100" cap="flat" cmpd="sng" algn="ctr">
            <a:solidFill>
              <a:srgbClr val="000000"/>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Freeform 14">
            <a:extLst>
              <a:ext uri="{FF2B5EF4-FFF2-40B4-BE49-F238E27FC236}">
                <a16:creationId xmlns:a16="http://schemas.microsoft.com/office/drawing/2014/main" id="{2C21B426-7569-2842-98E7-558AB453FF16}"/>
              </a:ext>
            </a:extLst>
          </p:cNvPr>
          <p:cNvSpPr/>
          <p:nvPr/>
        </p:nvSpPr>
        <p:spPr>
          <a:xfrm>
            <a:off x="3833043" y="2760595"/>
            <a:ext cx="1862051" cy="1511825"/>
          </a:xfrm>
          <a:custGeom>
            <a:avLst/>
            <a:gdLst>
              <a:gd name="connsiteX0" fmla="*/ 0 w 1862051"/>
              <a:gd name="connsiteY0" fmla="*/ 3280628 h 3297789"/>
              <a:gd name="connsiteX1" fmla="*/ 926735 w 1862051"/>
              <a:gd name="connsiteY1" fmla="*/ 2860 h 3297789"/>
              <a:gd name="connsiteX2" fmla="*/ 1862051 w 1862051"/>
              <a:gd name="connsiteY2" fmla="*/ 3297789 h 3297789"/>
            </a:gdLst>
            <a:ahLst/>
            <a:cxnLst>
              <a:cxn ang="0">
                <a:pos x="connsiteX0" y="connsiteY0"/>
              </a:cxn>
              <a:cxn ang="0">
                <a:pos x="connsiteX1" y="connsiteY1"/>
              </a:cxn>
              <a:cxn ang="0">
                <a:pos x="connsiteX2" y="connsiteY2"/>
              </a:cxn>
            </a:cxnLst>
            <a:rect l="l" t="t" r="r" b="b"/>
            <a:pathLst>
              <a:path w="1862051" h="3297789">
                <a:moveTo>
                  <a:pt x="0" y="3280628"/>
                </a:moveTo>
                <a:cubicBezTo>
                  <a:pt x="308196" y="1640314"/>
                  <a:pt x="616393" y="0"/>
                  <a:pt x="926735" y="2860"/>
                </a:cubicBezTo>
                <a:cubicBezTo>
                  <a:pt x="1237077" y="5720"/>
                  <a:pt x="1707595" y="2748634"/>
                  <a:pt x="1862051" y="3297789"/>
                </a:cubicBezTo>
              </a:path>
            </a:pathLst>
          </a:custGeom>
          <a:ln w="38100" cap="flat" cmpd="sng" algn="ctr">
            <a:solidFill>
              <a:srgbClr val="000000"/>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Freeform 15">
            <a:extLst>
              <a:ext uri="{FF2B5EF4-FFF2-40B4-BE49-F238E27FC236}">
                <a16:creationId xmlns:a16="http://schemas.microsoft.com/office/drawing/2014/main" id="{603F7697-F679-9F41-9DDF-84D35F6898C0}"/>
              </a:ext>
            </a:extLst>
          </p:cNvPr>
          <p:cNvSpPr/>
          <p:nvPr/>
        </p:nvSpPr>
        <p:spPr>
          <a:xfrm>
            <a:off x="5675875" y="4272420"/>
            <a:ext cx="1525340" cy="94385"/>
          </a:xfrm>
          <a:custGeom>
            <a:avLst/>
            <a:gdLst>
              <a:gd name="connsiteX0" fmla="*/ 0 w 1544558"/>
              <a:gd name="connsiteY0" fmla="*/ 0 h 94385"/>
              <a:gd name="connsiteX1" fmla="*/ 1544558 w 1544558"/>
              <a:gd name="connsiteY1" fmla="*/ 94385 h 94385"/>
            </a:gdLst>
            <a:ahLst/>
            <a:cxnLst>
              <a:cxn ang="0">
                <a:pos x="connsiteX0" y="connsiteY0"/>
              </a:cxn>
              <a:cxn ang="0">
                <a:pos x="connsiteX1" y="connsiteY1"/>
              </a:cxn>
            </a:cxnLst>
            <a:rect l="l" t="t" r="r" b="b"/>
            <a:pathLst>
              <a:path w="1544558" h="94385">
                <a:moveTo>
                  <a:pt x="0" y="0"/>
                </a:moveTo>
                <a:lnTo>
                  <a:pt x="1544558" y="94385"/>
                </a:lnTo>
              </a:path>
            </a:pathLst>
          </a:custGeom>
          <a:ln w="38100" cap="flat" cmpd="sng" algn="ctr">
            <a:solidFill>
              <a:srgbClr val="000000"/>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Freeform 16">
            <a:extLst>
              <a:ext uri="{FF2B5EF4-FFF2-40B4-BE49-F238E27FC236}">
                <a16:creationId xmlns:a16="http://schemas.microsoft.com/office/drawing/2014/main" id="{C6C42800-2DA5-D74D-B701-6AC721860F47}"/>
              </a:ext>
            </a:extLst>
          </p:cNvPr>
          <p:cNvSpPr/>
          <p:nvPr/>
        </p:nvSpPr>
        <p:spPr>
          <a:xfrm>
            <a:off x="2011045" y="2760595"/>
            <a:ext cx="5138358" cy="174471"/>
          </a:xfrm>
          <a:custGeom>
            <a:avLst/>
            <a:gdLst>
              <a:gd name="connsiteX0" fmla="*/ 0 w 5139947"/>
              <a:gd name="connsiteY0" fmla="*/ 157310 h 174471"/>
              <a:gd name="connsiteX1" fmla="*/ 2677234 w 5139947"/>
              <a:gd name="connsiteY1" fmla="*/ 2860 h 174471"/>
              <a:gd name="connsiteX2" fmla="*/ 5139947 w 5139947"/>
              <a:gd name="connsiteY2" fmla="*/ 174471 h 174471"/>
            </a:gdLst>
            <a:ahLst/>
            <a:cxnLst>
              <a:cxn ang="0">
                <a:pos x="connsiteX0" y="connsiteY0"/>
              </a:cxn>
              <a:cxn ang="0">
                <a:pos x="connsiteX1" y="connsiteY1"/>
              </a:cxn>
              <a:cxn ang="0">
                <a:pos x="connsiteX2" y="connsiteY2"/>
              </a:cxn>
            </a:cxnLst>
            <a:rect l="l" t="t" r="r" b="b"/>
            <a:pathLst>
              <a:path w="5139947" h="174471">
                <a:moveTo>
                  <a:pt x="0" y="157310"/>
                </a:moveTo>
                <a:cubicBezTo>
                  <a:pt x="910288" y="78655"/>
                  <a:pt x="1820576" y="0"/>
                  <a:pt x="2677234" y="2860"/>
                </a:cubicBezTo>
                <a:cubicBezTo>
                  <a:pt x="3533892" y="5720"/>
                  <a:pt x="5139947" y="174471"/>
                  <a:pt x="5139947" y="174471"/>
                </a:cubicBezTo>
              </a:path>
            </a:pathLst>
          </a:custGeom>
          <a:noFill/>
          <a:ln w="38100" cap="flat" cmpd="sng" algn="ctr">
            <a:solidFill>
              <a:schemeClr val="tx1"/>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7BD7126-FB57-7E47-81C2-8056140F5145}"/>
              </a:ext>
            </a:extLst>
          </p:cNvPr>
          <p:cNvSpPr txBox="1"/>
          <p:nvPr/>
        </p:nvSpPr>
        <p:spPr>
          <a:xfrm>
            <a:off x="2403765" y="2403884"/>
            <a:ext cx="113364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Selection</a:t>
            </a:r>
          </a:p>
        </p:txBody>
      </p:sp>
      <p:sp>
        <p:nvSpPr>
          <p:cNvPr id="19" name="TextBox 18">
            <a:extLst>
              <a:ext uri="{FF2B5EF4-FFF2-40B4-BE49-F238E27FC236}">
                <a16:creationId xmlns:a16="http://schemas.microsoft.com/office/drawing/2014/main" id="{14B0C92C-513B-C64E-ADD6-E636F3AEDFF2}"/>
              </a:ext>
            </a:extLst>
          </p:cNvPr>
          <p:cNvSpPr txBox="1"/>
          <p:nvPr/>
        </p:nvSpPr>
        <p:spPr>
          <a:xfrm>
            <a:off x="2262701" y="3915709"/>
            <a:ext cx="160813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Enhancement</a:t>
            </a:r>
          </a:p>
        </p:txBody>
      </p:sp>
      <p:sp>
        <p:nvSpPr>
          <p:cNvPr id="20" name="TextBox 19">
            <a:extLst>
              <a:ext uri="{FF2B5EF4-FFF2-40B4-BE49-F238E27FC236}">
                <a16:creationId xmlns:a16="http://schemas.microsoft.com/office/drawing/2014/main" id="{13B07678-5469-3143-B863-2F88B73CAA06}"/>
              </a:ext>
            </a:extLst>
          </p:cNvPr>
          <p:cNvSpPr txBox="1"/>
          <p:nvPr/>
        </p:nvSpPr>
        <p:spPr>
          <a:xfrm>
            <a:off x="2403765" y="5347011"/>
            <a:ext cx="128753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Facilitation</a:t>
            </a:r>
          </a:p>
        </p:txBody>
      </p:sp>
      <p:sp>
        <p:nvSpPr>
          <p:cNvPr id="21" name="TextBox 20">
            <a:extLst>
              <a:ext uri="{FF2B5EF4-FFF2-40B4-BE49-F238E27FC236}">
                <a16:creationId xmlns:a16="http://schemas.microsoft.com/office/drawing/2014/main" id="{2FFB68DE-BCC9-4F43-89D1-F70910C706C2}"/>
              </a:ext>
            </a:extLst>
          </p:cNvPr>
          <p:cNvSpPr txBox="1"/>
          <p:nvPr/>
        </p:nvSpPr>
        <p:spPr>
          <a:xfrm>
            <a:off x="4336661" y="5961152"/>
            <a:ext cx="816377"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Time </a:t>
            </a:r>
          </a:p>
        </p:txBody>
      </p:sp>
      <p:sp>
        <p:nvSpPr>
          <p:cNvPr id="22" name="TextBox 21">
            <a:extLst>
              <a:ext uri="{FF2B5EF4-FFF2-40B4-BE49-F238E27FC236}">
                <a16:creationId xmlns:a16="http://schemas.microsoft.com/office/drawing/2014/main" id="{D3CAF3B9-5EEB-F041-81D9-496C6C45F1EF}"/>
              </a:ext>
            </a:extLst>
          </p:cNvPr>
          <p:cNvSpPr txBox="1"/>
          <p:nvPr/>
        </p:nvSpPr>
        <p:spPr>
          <a:xfrm>
            <a:off x="926267" y="3800963"/>
            <a:ext cx="1598515" cy="400110"/>
          </a:xfrm>
          <a:prstGeom prst="rect">
            <a:avLst/>
          </a:prstGeom>
          <a:noFill/>
        </p:spPr>
        <p:txBody>
          <a:bodyPr wrap="none" rtlCol="0">
            <a:spAutoFit/>
            <a:scene3d>
              <a:camera prst="orthographicFront">
                <a:rot lat="0" lon="0" rev="5400000"/>
              </a:camera>
              <a:lightRig rig="threePt" dir="t"/>
            </a:scene3d>
          </a:bodyPr>
          <a:lstStyle/>
          <a:p>
            <a:r>
              <a:rPr lang="en-US" sz="2000" dirty="0">
                <a:latin typeface="Arial" panose="020B0604020202020204" pitchFamily="34" charset="0"/>
                <a:cs typeface="Arial" panose="020B0604020202020204" pitchFamily="34" charset="0"/>
              </a:rPr>
              <a:t>Delinquency</a:t>
            </a:r>
          </a:p>
        </p:txBody>
      </p:sp>
      <p:sp>
        <p:nvSpPr>
          <p:cNvPr id="25" name="TextBox 24">
            <a:extLst>
              <a:ext uri="{FF2B5EF4-FFF2-40B4-BE49-F238E27FC236}">
                <a16:creationId xmlns:a16="http://schemas.microsoft.com/office/drawing/2014/main" id="{B241DF00-6F34-EF4B-8B6E-57C0DC1C6D33}"/>
              </a:ext>
            </a:extLst>
          </p:cNvPr>
          <p:cNvSpPr txBox="1"/>
          <p:nvPr/>
        </p:nvSpPr>
        <p:spPr>
          <a:xfrm>
            <a:off x="3147343" y="1327366"/>
            <a:ext cx="3342518" cy="584775"/>
          </a:xfrm>
          <a:prstGeom prst="rect">
            <a:avLst/>
          </a:prstGeom>
          <a:noFill/>
          <a:scene3d>
            <a:camera prst="orthographicFront">
              <a:rot lat="0" lon="0" rev="2400000"/>
            </a:camera>
            <a:lightRig rig="threePt" dir="t"/>
          </a:scene3d>
          <a:sp3d z="44450"/>
        </p:spPr>
        <p:txBody>
          <a:bodyPr wrap="none" rtlCol="0">
            <a:spAutoFit/>
            <a:flatTx/>
          </a:bodyPr>
          <a:lstStyle/>
          <a:p>
            <a:pPr algn="ctr"/>
            <a:r>
              <a:rPr lang="en-US" sz="1600" dirty="0">
                <a:latin typeface="Arial" panose="020B0604020202020204" pitchFamily="34" charset="0"/>
                <a:cs typeface="Arial" panose="020B0604020202020204" pitchFamily="34" charset="0"/>
              </a:rPr>
              <a:t>Within-Persons </a:t>
            </a:r>
          </a:p>
          <a:p>
            <a:pPr algn="ctr"/>
            <a:r>
              <a:rPr lang="en-US" sz="1600" dirty="0">
                <a:latin typeface="Arial" panose="020B0604020202020204" pitchFamily="34" charset="0"/>
                <a:cs typeface="Arial" panose="020B0604020202020204" pitchFamily="34" charset="0"/>
              </a:rPr>
              <a:t>(Future v. Current v. Former Gang)</a:t>
            </a:r>
          </a:p>
        </p:txBody>
      </p:sp>
      <p:sp>
        <p:nvSpPr>
          <p:cNvPr id="26" name="TextBox 25">
            <a:extLst>
              <a:ext uri="{FF2B5EF4-FFF2-40B4-BE49-F238E27FC236}">
                <a16:creationId xmlns:a16="http://schemas.microsoft.com/office/drawing/2014/main" id="{AEDF0BC3-EF17-3F4C-AACD-D419D6770FC3}"/>
              </a:ext>
            </a:extLst>
          </p:cNvPr>
          <p:cNvSpPr txBox="1"/>
          <p:nvPr/>
        </p:nvSpPr>
        <p:spPr>
          <a:xfrm rot="16200000">
            <a:off x="-344660" y="3644699"/>
            <a:ext cx="2498568" cy="584775"/>
          </a:xfrm>
          <a:prstGeom prst="rect">
            <a:avLst/>
          </a:prstGeom>
          <a:noFill/>
          <a:scene3d>
            <a:camera prst="orthographicFront">
              <a:rot lat="0" lon="0" rev="2400000"/>
            </a:camera>
            <a:lightRig rig="threePt" dir="t"/>
          </a:scene3d>
          <a:sp3d z="44450"/>
        </p:spPr>
        <p:txBody>
          <a:bodyPr wrap="none" rtlCol="0">
            <a:spAutoFit/>
            <a:flatTx/>
          </a:bodyPr>
          <a:lstStyle/>
          <a:p>
            <a:pPr algn="ctr"/>
            <a:r>
              <a:rPr lang="en-US" sz="1600" dirty="0">
                <a:latin typeface="Arial" panose="020B0604020202020204" pitchFamily="34" charset="0"/>
                <a:cs typeface="Arial" panose="020B0604020202020204" pitchFamily="34" charset="0"/>
              </a:rPr>
              <a:t>Between-Persons </a:t>
            </a:r>
          </a:p>
          <a:p>
            <a:pPr algn="ctr"/>
            <a:r>
              <a:rPr lang="en-US" sz="1600" dirty="0">
                <a:latin typeface="Arial" panose="020B0604020202020204" pitchFamily="34" charset="0"/>
                <a:cs typeface="Arial" panose="020B0604020202020204" pitchFamily="34" charset="0"/>
              </a:rPr>
              <a:t>(Any Gang v. Non-Gang)</a:t>
            </a:r>
          </a:p>
        </p:txBody>
      </p:sp>
      <p:sp>
        <p:nvSpPr>
          <p:cNvPr id="27" name="TextBox 26">
            <a:extLst>
              <a:ext uri="{FF2B5EF4-FFF2-40B4-BE49-F238E27FC236}">
                <a16:creationId xmlns:a16="http://schemas.microsoft.com/office/drawing/2014/main" id="{3AA70308-DAAC-284E-9234-86E1EBCF2780}"/>
              </a:ext>
            </a:extLst>
          </p:cNvPr>
          <p:cNvSpPr txBox="1"/>
          <p:nvPr/>
        </p:nvSpPr>
        <p:spPr>
          <a:xfrm>
            <a:off x="3476670" y="2032906"/>
            <a:ext cx="723275"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Entry</a:t>
            </a:r>
          </a:p>
        </p:txBody>
      </p:sp>
      <p:sp>
        <p:nvSpPr>
          <p:cNvPr id="28" name="TextBox 27">
            <a:extLst>
              <a:ext uri="{FF2B5EF4-FFF2-40B4-BE49-F238E27FC236}">
                <a16:creationId xmlns:a16="http://schemas.microsoft.com/office/drawing/2014/main" id="{9257191B-A6F7-7A43-9D3B-D82DCCCD6C05}"/>
              </a:ext>
            </a:extLst>
          </p:cNvPr>
          <p:cNvSpPr txBox="1"/>
          <p:nvPr/>
        </p:nvSpPr>
        <p:spPr>
          <a:xfrm>
            <a:off x="5395425" y="2022974"/>
            <a:ext cx="569387" cy="369332"/>
          </a:xfrm>
          <a:prstGeom prst="rect">
            <a:avLst/>
          </a:prstGeom>
          <a:noFill/>
        </p:spPr>
        <p:txBody>
          <a:bodyPr wrap="none" rtlCol="0">
            <a:spAutoFit/>
          </a:bodyPr>
          <a:lstStyle/>
          <a:p>
            <a:r>
              <a:rPr lang="en-US">
                <a:solidFill>
                  <a:srgbClr val="FF0000"/>
                </a:solidFill>
                <a:latin typeface="Arial" panose="020B0604020202020204" pitchFamily="34" charset="0"/>
                <a:cs typeface="Arial" panose="020B0604020202020204" pitchFamily="34" charset="0"/>
              </a:rPr>
              <a:t>Exit</a:t>
            </a:r>
            <a:endParaRPr lang="en-US"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207030D-7A34-384F-92FF-569EAADE64F6}"/>
              </a:ext>
            </a:extLst>
          </p:cNvPr>
          <p:cNvSpPr txBox="1"/>
          <p:nvPr/>
        </p:nvSpPr>
        <p:spPr>
          <a:xfrm>
            <a:off x="8402898" y="1391530"/>
            <a:ext cx="3789102" cy="4247317"/>
          </a:xfrm>
          <a:prstGeom prst="rect">
            <a:avLst/>
          </a:prstGeom>
          <a:noFill/>
        </p:spPr>
        <p:txBody>
          <a:bodyPr wrap="square" rtlCol="0">
            <a:spAutoFit/>
          </a:bodyPr>
          <a:lstStyle/>
          <a:p>
            <a:r>
              <a:rPr lang="en-US" dirty="0"/>
              <a:t>Crime and violence</a:t>
            </a:r>
          </a:p>
          <a:p>
            <a:pPr marL="285750" indent="-285750">
              <a:buFont typeface="Arial" panose="020B0604020202020204" pitchFamily="34" charset="0"/>
              <a:buChar char="•"/>
            </a:pPr>
            <a:r>
              <a:rPr lang="en-US" dirty="0"/>
              <a:t>~200 studies</a:t>
            </a:r>
          </a:p>
          <a:p>
            <a:pPr marL="285750" indent="-285750">
              <a:buFont typeface="Arial" panose="020B0604020202020204" pitchFamily="34" charset="0"/>
              <a:buChar char="•"/>
            </a:pPr>
            <a:r>
              <a:rPr lang="en-US" dirty="0"/>
              <a:t>Enhancement</a:t>
            </a:r>
          </a:p>
          <a:p>
            <a:pPr marL="742950" lvl="1" indent="-285750">
              <a:buFont typeface="Arial" panose="020B0604020202020204" pitchFamily="34" charset="0"/>
              <a:buChar char="•"/>
            </a:pPr>
            <a:endParaRPr lang="en-US" dirty="0"/>
          </a:p>
          <a:p>
            <a:r>
              <a:rPr lang="en-US" dirty="0"/>
              <a:t>Victimization</a:t>
            </a:r>
          </a:p>
          <a:p>
            <a:pPr marL="285750" indent="-285750">
              <a:buFont typeface="Arial" panose="020B0604020202020204" pitchFamily="34" charset="0"/>
              <a:buChar char="•"/>
            </a:pPr>
            <a:r>
              <a:rPr lang="en-US" dirty="0"/>
              <a:t>~ dozen studies</a:t>
            </a:r>
          </a:p>
          <a:p>
            <a:pPr marL="285750" indent="-285750">
              <a:buFont typeface="Arial" panose="020B0604020202020204" pitchFamily="34" charset="0"/>
              <a:buChar char="•"/>
            </a:pPr>
            <a:r>
              <a:rPr lang="en-US" dirty="0"/>
              <a:t>Enhancement </a:t>
            </a:r>
          </a:p>
          <a:p>
            <a:pPr marL="742950" lvl="1" indent="-285750">
              <a:buFont typeface="Arial" panose="020B0604020202020204" pitchFamily="34" charset="0"/>
              <a:buChar char="•"/>
            </a:pPr>
            <a:endParaRPr lang="en-US" dirty="0"/>
          </a:p>
          <a:p>
            <a:r>
              <a:rPr lang="en-US" dirty="0"/>
              <a:t>Education, employment</a:t>
            </a:r>
          </a:p>
          <a:p>
            <a:pPr marL="285750" indent="-285750">
              <a:buFont typeface="Arial" panose="020B0604020202020204" pitchFamily="34" charset="0"/>
              <a:buChar char="•"/>
            </a:pPr>
            <a:r>
              <a:rPr lang="en-US" dirty="0"/>
              <a:t>~ half-dozen studies</a:t>
            </a:r>
          </a:p>
          <a:p>
            <a:pPr marL="285750" indent="-285750">
              <a:buFont typeface="Arial" panose="020B0604020202020204" pitchFamily="34" charset="0"/>
              <a:buChar char="•"/>
            </a:pPr>
            <a:r>
              <a:rPr lang="en-US" dirty="0"/>
              <a:t>Enhancement</a:t>
            </a:r>
          </a:p>
          <a:p>
            <a:pPr marL="742950" lvl="1" indent="-285750">
              <a:buFont typeface="Arial" panose="020B0604020202020204" pitchFamily="34" charset="0"/>
              <a:buChar char="•"/>
            </a:pPr>
            <a:endParaRPr lang="en-US" dirty="0"/>
          </a:p>
          <a:p>
            <a:r>
              <a:rPr lang="en-US" dirty="0"/>
              <a:t>Mental health</a:t>
            </a:r>
          </a:p>
          <a:p>
            <a:pPr marL="285750" indent="-285750">
              <a:buFont typeface="Arial" panose="020B0604020202020204" pitchFamily="34" charset="0"/>
              <a:buChar char="•"/>
            </a:pPr>
            <a:r>
              <a:rPr lang="en-US" dirty="0"/>
              <a:t>~ half-dozen studies</a:t>
            </a:r>
          </a:p>
          <a:p>
            <a:pPr marL="285750" indent="-285750">
              <a:buFont typeface="Arial" panose="020B0604020202020204" pitchFamily="34" charset="0"/>
              <a:buChar char="•"/>
            </a:pPr>
            <a:r>
              <a:rPr lang="en-US" dirty="0"/>
              <a:t>Enhancement</a:t>
            </a:r>
          </a:p>
        </p:txBody>
      </p:sp>
      <p:cxnSp>
        <p:nvCxnSpPr>
          <p:cNvPr id="4" name="Straight Arrow Connector 3">
            <a:extLst>
              <a:ext uri="{FF2B5EF4-FFF2-40B4-BE49-F238E27FC236}">
                <a16:creationId xmlns:a16="http://schemas.microsoft.com/office/drawing/2014/main" id="{246029E6-5900-4843-9484-20655CCC93FA}"/>
              </a:ext>
            </a:extLst>
          </p:cNvPr>
          <p:cNvCxnSpPr>
            <a:cxnSpLocks/>
          </p:cNvCxnSpPr>
          <p:nvPr/>
        </p:nvCxnSpPr>
        <p:spPr>
          <a:xfrm flipV="1">
            <a:off x="8304028" y="1499191"/>
            <a:ext cx="0" cy="669851"/>
          </a:xfrm>
          <a:prstGeom prst="straightConnector1">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43900DD-BB97-4F47-9F86-137B453F54E4}"/>
              </a:ext>
            </a:extLst>
          </p:cNvPr>
          <p:cNvCxnSpPr>
            <a:cxnSpLocks/>
          </p:cNvCxnSpPr>
          <p:nvPr/>
        </p:nvCxnSpPr>
        <p:spPr>
          <a:xfrm flipV="1">
            <a:off x="8304028" y="2600140"/>
            <a:ext cx="0" cy="669851"/>
          </a:xfrm>
          <a:prstGeom prst="straightConnector1">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34514B0-6B12-C84F-BAAA-2F658204B5FA}"/>
              </a:ext>
            </a:extLst>
          </p:cNvPr>
          <p:cNvCxnSpPr>
            <a:cxnSpLocks/>
          </p:cNvCxnSpPr>
          <p:nvPr/>
        </p:nvCxnSpPr>
        <p:spPr>
          <a:xfrm flipV="1">
            <a:off x="8318205" y="4789903"/>
            <a:ext cx="0" cy="669851"/>
          </a:xfrm>
          <a:prstGeom prst="straightConnector1">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E16E52F-39C5-8B49-9E02-D4CB7F51A1D4}"/>
              </a:ext>
            </a:extLst>
          </p:cNvPr>
          <p:cNvCxnSpPr>
            <a:cxnSpLocks/>
          </p:cNvCxnSpPr>
          <p:nvPr/>
        </p:nvCxnSpPr>
        <p:spPr>
          <a:xfrm>
            <a:off x="8304028" y="3683258"/>
            <a:ext cx="0" cy="683547"/>
          </a:xfrm>
          <a:prstGeom prst="straightConnector1">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735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D8150-8F60-A34F-A379-B5222AA62B93}"/>
              </a:ext>
            </a:extLst>
          </p:cNvPr>
          <p:cNvSpPr>
            <a:spLocks noGrp="1"/>
          </p:cNvSpPr>
          <p:nvPr>
            <p:ph type="title"/>
          </p:nvPr>
        </p:nvSpPr>
        <p:spPr>
          <a:xfrm>
            <a:off x="1" y="0"/>
            <a:ext cx="10712449" cy="639111"/>
          </a:xfrm>
        </p:spPr>
        <p:txBody>
          <a:bodyPr>
            <a:normAutofit fontScale="90000"/>
          </a:bodyPr>
          <a:lstStyle/>
          <a:p>
            <a:r>
              <a:rPr lang="en-US" dirty="0"/>
              <a:t>   Nothing Works?    </a:t>
            </a:r>
            <a:r>
              <a:rPr lang="en-US" dirty="0">
                <a:solidFill>
                  <a:srgbClr val="FFFF00"/>
                </a:solidFill>
              </a:rPr>
              <a:t>.</a:t>
            </a:r>
            <a:r>
              <a:rPr lang="en-US" dirty="0"/>
              <a:t>  </a:t>
            </a:r>
          </a:p>
        </p:txBody>
      </p:sp>
      <p:sp>
        <p:nvSpPr>
          <p:cNvPr id="31" name="TextBox 30">
            <a:extLst>
              <a:ext uri="{FF2B5EF4-FFF2-40B4-BE49-F238E27FC236}">
                <a16:creationId xmlns:a16="http://schemas.microsoft.com/office/drawing/2014/main" id="{9430D5E5-57CE-2F44-A014-2E27E597B262}"/>
              </a:ext>
            </a:extLst>
          </p:cNvPr>
          <p:cNvSpPr txBox="1"/>
          <p:nvPr/>
        </p:nvSpPr>
        <p:spPr>
          <a:xfrm>
            <a:off x="0" y="799834"/>
            <a:ext cx="5730949" cy="6001643"/>
          </a:xfrm>
          <a:prstGeom prst="rect">
            <a:avLst/>
          </a:prstGeom>
          <a:noFill/>
        </p:spPr>
        <p:txBody>
          <a:bodyPr wrap="square" rtlCol="0">
            <a:spAutoFit/>
          </a:bodyPr>
          <a:lstStyle/>
          <a:p>
            <a:r>
              <a:rPr lang="en-US" sz="1600" dirty="0"/>
              <a:t>Inventory of effective gang interventions ~2005</a:t>
            </a:r>
          </a:p>
          <a:p>
            <a:r>
              <a:rPr lang="en-US" sz="1600" dirty="0"/>
              <a:t>  .</a:t>
            </a:r>
          </a:p>
          <a:p>
            <a:r>
              <a:rPr lang="en-US" sz="1600" dirty="0"/>
              <a:t>  .</a:t>
            </a:r>
          </a:p>
          <a:p>
            <a:r>
              <a:rPr lang="en-US" sz="1600" dirty="0"/>
              <a:t>  .</a:t>
            </a:r>
          </a:p>
          <a:p>
            <a:r>
              <a:rPr lang="en-US" sz="1600" dirty="0"/>
              <a:t>  .</a:t>
            </a:r>
          </a:p>
          <a:p>
            <a:r>
              <a:rPr lang="en-US" sz="1600" dirty="0"/>
              <a:t>  .</a:t>
            </a:r>
          </a:p>
          <a:p>
            <a:r>
              <a:rPr lang="en-US" sz="1600" dirty="0"/>
              <a:t>What works? Who knows?</a:t>
            </a:r>
          </a:p>
          <a:p>
            <a:endParaRPr lang="en-US" sz="1600" dirty="0"/>
          </a:p>
          <a:p>
            <a:endParaRPr lang="en-US" sz="1600" dirty="0"/>
          </a:p>
          <a:p>
            <a:pPr marL="285750" indent="-285750">
              <a:buFont typeface="Arial" panose="020B0604020202020204" pitchFamily="34" charset="0"/>
              <a:buChar char="•"/>
            </a:pPr>
            <a:r>
              <a:rPr lang="en-US" sz="1600" dirty="0"/>
              <a:t>We have spent “over half a century responding to gang-related crime with programs and policies. It is a shame we haven’t spent nearly as much time trying to figure out if they work” (Miller 1982)</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 single sentence summary of gang interventions: “You can’t find the program” (Ron Huff, late 1990s)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All interventions appear promising because they have been subject to rigorous evaluation (Klein and Maxson, 2006)</a:t>
            </a:r>
          </a:p>
          <a:p>
            <a:endParaRPr lang="en-US" sz="1600" dirty="0"/>
          </a:p>
          <a:p>
            <a:r>
              <a:rPr lang="en-US" sz="1600" dirty="0"/>
              <a:t>		</a:t>
            </a:r>
            <a:r>
              <a:rPr lang="en-US" sz="1600" b="1" dirty="0"/>
              <a:t>Fortunately, times have changed</a:t>
            </a:r>
          </a:p>
        </p:txBody>
      </p:sp>
      <p:pic>
        <p:nvPicPr>
          <p:cNvPr id="3" name="Picture 2" descr="Graphical user interface, text, website&#10;&#10;Description automatically generated">
            <a:extLst>
              <a:ext uri="{FF2B5EF4-FFF2-40B4-BE49-F238E27FC236}">
                <a16:creationId xmlns:a16="http://schemas.microsoft.com/office/drawing/2014/main" id="{44E53C1B-CFDF-0942-9CED-1FFEA3AF89A6}"/>
              </a:ext>
            </a:extLst>
          </p:cNvPr>
          <p:cNvPicPr>
            <a:picLocks noChangeAspect="1"/>
          </p:cNvPicPr>
          <p:nvPr/>
        </p:nvPicPr>
        <p:blipFill>
          <a:blip r:embed="rId3"/>
          <a:stretch>
            <a:fillRect/>
          </a:stretch>
        </p:blipFill>
        <p:spPr>
          <a:xfrm>
            <a:off x="5730949" y="0"/>
            <a:ext cx="6461051" cy="6858000"/>
          </a:xfrm>
          <a:prstGeom prst="rect">
            <a:avLst/>
          </a:prstGeom>
        </p:spPr>
      </p:pic>
      <p:sp>
        <p:nvSpPr>
          <p:cNvPr id="4" name="Oval 3">
            <a:extLst>
              <a:ext uri="{FF2B5EF4-FFF2-40B4-BE49-F238E27FC236}">
                <a16:creationId xmlns:a16="http://schemas.microsoft.com/office/drawing/2014/main" id="{8FC00D3F-9EBE-2F4F-87C3-5AF24A776AC8}"/>
              </a:ext>
            </a:extLst>
          </p:cNvPr>
          <p:cNvSpPr/>
          <p:nvPr/>
        </p:nvSpPr>
        <p:spPr>
          <a:xfrm rot="21257683">
            <a:off x="6268772" y="6319426"/>
            <a:ext cx="3004927" cy="5246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012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D8150-8F60-A34F-A379-B5222AA62B93}"/>
              </a:ext>
            </a:extLst>
          </p:cNvPr>
          <p:cNvSpPr>
            <a:spLocks noGrp="1"/>
          </p:cNvSpPr>
          <p:nvPr>
            <p:ph type="title"/>
          </p:nvPr>
        </p:nvSpPr>
        <p:spPr>
          <a:xfrm>
            <a:off x="1" y="0"/>
            <a:ext cx="10712449" cy="639111"/>
          </a:xfrm>
        </p:spPr>
        <p:txBody>
          <a:bodyPr>
            <a:normAutofit fontScale="90000"/>
          </a:bodyPr>
          <a:lstStyle/>
          <a:p>
            <a:r>
              <a:rPr lang="en-US" dirty="0"/>
              <a:t>   What Works?    </a:t>
            </a:r>
            <a:r>
              <a:rPr lang="en-US" dirty="0">
                <a:solidFill>
                  <a:srgbClr val="FFFF00"/>
                </a:solidFill>
              </a:rPr>
              <a:t>.</a:t>
            </a:r>
            <a:r>
              <a:rPr lang="en-US" dirty="0"/>
              <a:t>  </a:t>
            </a:r>
          </a:p>
        </p:txBody>
      </p:sp>
      <p:pic>
        <p:nvPicPr>
          <p:cNvPr id="4" name="Picture 3" descr="Diagram&#10;&#10;Description automatically generated">
            <a:extLst>
              <a:ext uri="{FF2B5EF4-FFF2-40B4-BE49-F238E27FC236}">
                <a16:creationId xmlns:a16="http://schemas.microsoft.com/office/drawing/2014/main" id="{A678298A-3415-2C4F-A62B-1952549BCEF2}"/>
              </a:ext>
            </a:extLst>
          </p:cNvPr>
          <p:cNvPicPr>
            <a:picLocks noChangeAspect="1"/>
          </p:cNvPicPr>
          <p:nvPr/>
        </p:nvPicPr>
        <p:blipFill>
          <a:blip r:embed="rId3"/>
          <a:stretch>
            <a:fillRect/>
          </a:stretch>
        </p:blipFill>
        <p:spPr>
          <a:xfrm>
            <a:off x="6539022" y="1114260"/>
            <a:ext cx="5652977" cy="4845519"/>
          </a:xfrm>
          <a:prstGeom prst="rect">
            <a:avLst/>
          </a:prstGeom>
        </p:spPr>
      </p:pic>
      <p:sp>
        <p:nvSpPr>
          <p:cNvPr id="6" name="TextBox 5">
            <a:extLst>
              <a:ext uri="{FF2B5EF4-FFF2-40B4-BE49-F238E27FC236}">
                <a16:creationId xmlns:a16="http://schemas.microsoft.com/office/drawing/2014/main" id="{7DE05D21-A696-1547-AA06-223F2035E432}"/>
              </a:ext>
            </a:extLst>
          </p:cNvPr>
          <p:cNvSpPr txBox="1"/>
          <p:nvPr/>
        </p:nvSpPr>
        <p:spPr>
          <a:xfrm>
            <a:off x="-1" y="1114260"/>
            <a:ext cx="6645349" cy="4801314"/>
          </a:xfrm>
          <a:prstGeom prst="rect">
            <a:avLst/>
          </a:prstGeom>
          <a:noFill/>
        </p:spPr>
        <p:txBody>
          <a:bodyPr wrap="square" rtlCol="0">
            <a:spAutoFit/>
          </a:bodyPr>
          <a:lstStyle/>
          <a:p>
            <a:r>
              <a:rPr lang="en-US" dirty="0"/>
              <a:t>Experimental or Repeated Quasi-Experimental</a:t>
            </a:r>
          </a:p>
          <a:p>
            <a:endParaRPr lang="en-US" dirty="0"/>
          </a:p>
          <a:p>
            <a:endParaRPr lang="en-US" dirty="0"/>
          </a:p>
          <a:p>
            <a:pPr marL="285750" indent="-285750">
              <a:buFont typeface="Arial" panose="020B0604020202020204" pitchFamily="34" charset="0"/>
              <a:buChar char="•"/>
            </a:pPr>
            <a:r>
              <a:rPr lang="en-US" dirty="0"/>
              <a:t>Group Violence Intervention</a:t>
            </a:r>
          </a:p>
          <a:p>
            <a:pPr marL="742950" lvl="1" indent="-285750">
              <a:buFont typeface="Arial" panose="020B0604020202020204" pitchFamily="34" charset="0"/>
              <a:buChar char="•"/>
            </a:pPr>
            <a:r>
              <a:rPr lang="en-US" sz="1600" dirty="0"/>
              <a:t>Braga et al. (2018)</a:t>
            </a:r>
          </a:p>
          <a:p>
            <a:pPr marL="742950" lvl="1" indent="-285750">
              <a:buFont typeface="Arial" panose="020B0604020202020204" pitchFamily="34" charset="0"/>
              <a:buChar char="•"/>
            </a:pPr>
            <a:r>
              <a:rPr lang="en-US" sz="1600" dirty="0"/>
              <a:t>Boston, Chicago*2, Cincinnati*2, Indianapolis, Kansas City, Los Angeles, Lowell, New Haven, New Orleans, Rochester, Stockton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Functional Family Therapy-Gangs</a:t>
            </a:r>
          </a:p>
          <a:p>
            <a:pPr marL="742950" lvl="1" indent="-285750">
              <a:buFont typeface="Arial" panose="020B0604020202020204" pitchFamily="34" charset="0"/>
              <a:buChar char="•"/>
            </a:pPr>
            <a:r>
              <a:rPr lang="en-US" sz="1600" dirty="0"/>
              <a:t>Thornberry et al. (2018), Gottfredson et al. (2018)</a:t>
            </a:r>
          </a:p>
          <a:p>
            <a:pPr marL="742950" lvl="1" indent="-285750">
              <a:buFont typeface="Arial" panose="020B0604020202020204" pitchFamily="34" charset="0"/>
              <a:buChar char="•"/>
            </a:pPr>
            <a:r>
              <a:rPr lang="en-US" sz="1600" dirty="0"/>
              <a:t>Philadelphia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Gang Resistance Education and Training</a:t>
            </a:r>
          </a:p>
          <a:p>
            <a:pPr marL="742950" lvl="1" indent="-285750">
              <a:buFont typeface="Arial" panose="020B0604020202020204" pitchFamily="34" charset="0"/>
              <a:buChar char="•"/>
            </a:pPr>
            <a:r>
              <a:rPr lang="en-US" sz="1600" dirty="0" err="1"/>
              <a:t>Esbensen</a:t>
            </a:r>
            <a:r>
              <a:rPr lang="en-US" sz="1600" dirty="0"/>
              <a:t> et al. (2012), </a:t>
            </a:r>
            <a:r>
              <a:rPr lang="en-US" sz="1600" dirty="0" err="1"/>
              <a:t>Esbensen</a:t>
            </a:r>
            <a:r>
              <a:rPr lang="en-US" sz="1600" dirty="0"/>
              <a:t> et al. (2013)</a:t>
            </a:r>
          </a:p>
          <a:p>
            <a:pPr marL="742950" lvl="1" indent="-285750">
              <a:buFont typeface="Arial" panose="020B0604020202020204" pitchFamily="34" charset="0"/>
              <a:buChar char="•"/>
            </a:pPr>
            <a:r>
              <a:rPr lang="en-US" sz="1600" dirty="0"/>
              <a:t>Albuquerque, Chicago, Dallas-Fort Worth, Greeley, Nashville, Philadelphia, Portland</a:t>
            </a:r>
          </a:p>
        </p:txBody>
      </p:sp>
      <p:cxnSp>
        <p:nvCxnSpPr>
          <p:cNvPr id="8" name="Straight Connector 7">
            <a:extLst>
              <a:ext uri="{FF2B5EF4-FFF2-40B4-BE49-F238E27FC236}">
                <a16:creationId xmlns:a16="http://schemas.microsoft.com/office/drawing/2014/main" id="{7475EB02-D5F3-5A49-AF67-21FB9C9DF5D3}"/>
              </a:ext>
            </a:extLst>
          </p:cNvPr>
          <p:cNvCxnSpPr>
            <a:cxnSpLocks/>
          </p:cNvCxnSpPr>
          <p:nvPr/>
        </p:nvCxnSpPr>
        <p:spPr>
          <a:xfrm flipV="1">
            <a:off x="5273749" y="4253023"/>
            <a:ext cx="2743200" cy="637954"/>
          </a:xfrm>
          <a:prstGeom prst="line">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2CDD18-7C0F-5A43-9563-AFB673897A1F}"/>
              </a:ext>
            </a:extLst>
          </p:cNvPr>
          <p:cNvCxnSpPr>
            <a:cxnSpLocks/>
          </p:cNvCxnSpPr>
          <p:nvPr/>
        </p:nvCxnSpPr>
        <p:spPr>
          <a:xfrm flipV="1">
            <a:off x="4593265" y="3211037"/>
            <a:ext cx="3934047" cy="467832"/>
          </a:xfrm>
          <a:prstGeom prst="line">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5C2FF6D-36DF-3E47-A406-607E31E40BF6}"/>
              </a:ext>
            </a:extLst>
          </p:cNvPr>
          <p:cNvCxnSpPr>
            <a:cxnSpLocks/>
          </p:cNvCxnSpPr>
          <p:nvPr/>
        </p:nvCxnSpPr>
        <p:spPr>
          <a:xfrm>
            <a:off x="3934047" y="2169042"/>
            <a:ext cx="4965404" cy="467832"/>
          </a:xfrm>
          <a:prstGeom prst="line">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976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D8150-8F60-A34F-A379-B5222AA62B93}"/>
              </a:ext>
            </a:extLst>
          </p:cNvPr>
          <p:cNvSpPr>
            <a:spLocks noGrp="1"/>
          </p:cNvSpPr>
          <p:nvPr>
            <p:ph type="title"/>
          </p:nvPr>
        </p:nvSpPr>
        <p:spPr>
          <a:xfrm>
            <a:off x="1" y="0"/>
            <a:ext cx="10712449" cy="639111"/>
          </a:xfrm>
        </p:spPr>
        <p:txBody>
          <a:bodyPr>
            <a:normAutofit fontScale="90000"/>
          </a:bodyPr>
          <a:lstStyle/>
          <a:p>
            <a:r>
              <a:rPr lang="en-US" dirty="0"/>
              <a:t>   What Looks Promising?    </a:t>
            </a:r>
            <a:r>
              <a:rPr lang="en-US" dirty="0">
                <a:solidFill>
                  <a:srgbClr val="FFFF00"/>
                </a:solidFill>
              </a:rPr>
              <a:t>.</a:t>
            </a:r>
            <a:r>
              <a:rPr lang="en-US" dirty="0"/>
              <a:t>  </a:t>
            </a:r>
          </a:p>
        </p:txBody>
      </p:sp>
      <p:pic>
        <p:nvPicPr>
          <p:cNvPr id="4" name="Picture 3" descr="Diagram&#10;&#10;Description automatically generated">
            <a:extLst>
              <a:ext uri="{FF2B5EF4-FFF2-40B4-BE49-F238E27FC236}">
                <a16:creationId xmlns:a16="http://schemas.microsoft.com/office/drawing/2014/main" id="{A678298A-3415-2C4F-A62B-1952549BCEF2}"/>
              </a:ext>
            </a:extLst>
          </p:cNvPr>
          <p:cNvPicPr>
            <a:picLocks noChangeAspect="1"/>
          </p:cNvPicPr>
          <p:nvPr/>
        </p:nvPicPr>
        <p:blipFill>
          <a:blip r:embed="rId3"/>
          <a:stretch>
            <a:fillRect/>
          </a:stretch>
        </p:blipFill>
        <p:spPr>
          <a:xfrm>
            <a:off x="6539022" y="1114260"/>
            <a:ext cx="5652977" cy="4845519"/>
          </a:xfrm>
          <a:prstGeom prst="rect">
            <a:avLst/>
          </a:prstGeom>
        </p:spPr>
      </p:pic>
      <p:sp>
        <p:nvSpPr>
          <p:cNvPr id="6" name="TextBox 5">
            <a:extLst>
              <a:ext uri="{FF2B5EF4-FFF2-40B4-BE49-F238E27FC236}">
                <a16:creationId xmlns:a16="http://schemas.microsoft.com/office/drawing/2014/main" id="{7DE05D21-A696-1547-AA06-223F2035E432}"/>
              </a:ext>
            </a:extLst>
          </p:cNvPr>
          <p:cNvSpPr txBox="1"/>
          <p:nvPr/>
        </p:nvSpPr>
        <p:spPr>
          <a:xfrm>
            <a:off x="31009" y="795960"/>
            <a:ext cx="6645349" cy="6063198"/>
          </a:xfrm>
          <a:prstGeom prst="rect">
            <a:avLst/>
          </a:prstGeom>
          <a:noFill/>
        </p:spPr>
        <p:txBody>
          <a:bodyPr wrap="square" rtlCol="0">
            <a:spAutoFit/>
          </a:bodyPr>
          <a:lstStyle/>
          <a:p>
            <a:r>
              <a:rPr lang="en-US" dirty="0"/>
              <a:t>One-Off Quasi-Experimental</a:t>
            </a:r>
          </a:p>
          <a:p>
            <a:endParaRPr lang="en-US" dirty="0"/>
          </a:p>
          <a:p>
            <a:pPr marL="285750" indent="-285750">
              <a:buFont typeface="Arial" panose="020B0604020202020204" pitchFamily="34" charset="0"/>
              <a:buChar char="•"/>
            </a:pPr>
            <a:r>
              <a:rPr lang="en-US" sz="1600" dirty="0"/>
              <a:t>Gang crackdowns/takedowns</a:t>
            </a:r>
          </a:p>
          <a:p>
            <a:pPr marL="742950" lvl="1" indent="-285750">
              <a:buFont typeface="Arial" panose="020B0604020202020204" pitchFamily="34" charset="0"/>
              <a:buChar char="•"/>
            </a:pPr>
            <a:r>
              <a:rPr lang="en-US" sz="1600" dirty="0" err="1"/>
              <a:t>Chalfin</a:t>
            </a:r>
            <a:r>
              <a:rPr lang="en-US" sz="1600" dirty="0"/>
              <a:t> et al. (2021), Ratcliffe et al. (2017)</a:t>
            </a:r>
          </a:p>
          <a:p>
            <a:pPr marL="742950" lvl="1" indent="-285750">
              <a:buFont typeface="Arial" panose="020B0604020202020204" pitchFamily="34" charset="0"/>
              <a:buChar char="•"/>
            </a:pPr>
            <a:r>
              <a:rPr lang="en-US" sz="1600" dirty="0"/>
              <a:t>Los Angeles, New York City</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Civil gang injunctions</a:t>
            </a:r>
          </a:p>
          <a:p>
            <a:pPr marL="742950" lvl="1" indent="-285750">
              <a:buFont typeface="Arial" panose="020B0604020202020204" pitchFamily="34" charset="0"/>
              <a:buChar char="•"/>
            </a:pPr>
            <a:r>
              <a:rPr lang="en-US" sz="1600" dirty="0"/>
              <a:t>Grogger (2002). Ridgeway et al. (2018)</a:t>
            </a:r>
          </a:p>
          <a:p>
            <a:pPr marL="742950" lvl="1" indent="-285750">
              <a:buFont typeface="Arial" panose="020B0604020202020204" pitchFamily="34" charset="0"/>
              <a:buChar char="•"/>
            </a:pPr>
            <a:r>
              <a:rPr lang="en-US" sz="1600" dirty="0"/>
              <a:t>Los Angeles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Gang Reduction Youth Development</a:t>
            </a:r>
          </a:p>
          <a:p>
            <a:pPr marL="742950" lvl="1" indent="-285750">
              <a:buFont typeface="Arial" panose="020B0604020202020204" pitchFamily="34" charset="0"/>
              <a:buChar char="•"/>
            </a:pPr>
            <a:r>
              <a:rPr lang="en-US" sz="1600" dirty="0" err="1"/>
              <a:t>Brantingham</a:t>
            </a:r>
            <a:r>
              <a:rPr lang="en-US" sz="1600" dirty="0"/>
              <a:t> et al. (2018; 2021)</a:t>
            </a:r>
          </a:p>
          <a:p>
            <a:pPr marL="742950" lvl="1" indent="-285750">
              <a:buFont typeface="Arial" panose="020B0604020202020204" pitchFamily="34" charset="0"/>
              <a:buChar char="•"/>
            </a:pPr>
            <a:r>
              <a:rPr lang="en-US" sz="1600" dirty="0"/>
              <a:t>Los Angeles </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Cure Violence</a:t>
            </a:r>
          </a:p>
          <a:p>
            <a:pPr marL="742950" lvl="1" indent="-285750">
              <a:buFont typeface="Arial" panose="020B0604020202020204" pitchFamily="34" charset="0"/>
              <a:buChar char="•"/>
            </a:pPr>
            <a:r>
              <a:rPr lang="en-US" sz="1600" dirty="0"/>
              <a:t>Butts et al. (2015), Fox et al. (2015), Maguire et al. (2018), Roman et al. (2018), </a:t>
            </a:r>
            <a:r>
              <a:rPr lang="en-US" sz="1600" dirty="0" err="1"/>
              <a:t>Skogan</a:t>
            </a:r>
            <a:r>
              <a:rPr lang="en-US" sz="1600" dirty="0"/>
              <a:t> et al. 2008</a:t>
            </a:r>
          </a:p>
          <a:p>
            <a:pPr marL="742950" lvl="1" indent="-285750">
              <a:buFont typeface="Arial" panose="020B0604020202020204" pitchFamily="34" charset="0"/>
              <a:buChar char="•"/>
            </a:pPr>
            <a:r>
              <a:rPr lang="en-US" sz="1600" dirty="0"/>
              <a:t>Baltimore, Chicago, Phoenix, New York City, Trinidad and Tobago</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Comprehensive Gang Model</a:t>
            </a:r>
          </a:p>
          <a:p>
            <a:pPr marL="742950" lvl="1" indent="-285750">
              <a:buFont typeface="Arial" panose="020B0604020202020204" pitchFamily="34" charset="0"/>
              <a:buChar char="•"/>
            </a:pPr>
            <a:r>
              <a:rPr lang="en-US" sz="1600" dirty="0" err="1"/>
              <a:t>Gebo</a:t>
            </a:r>
            <a:r>
              <a:rPr lang="en-US" sz="1600" dirty="0"/>
              <a:t> et al. (2015); </a:t>
            </a:r>
            <a:r>
              <a:rPr lang="en-US" sz="1600" dirty="0" err="1"/>
              <a:t>Spergel</a:t>
            </a:r>
            <a:r>
              <a:rPr lang="en-US" sz="1600" dirty="0"/>
              <a:t> (2007)</a:t>
            </a:r>
          </a:p>
          <a:p>
            <a:pPr marL="742950" lvl="1" indent="-285750">
              <a:buFont typeface="Arial" panose="020B0604020202020204" pitchFamily="34" charset="0"/>
              <a:buChar char="•"/>
            </a:pPr>
            <a:r>
              <a:rPr lang="en-US" sz="1600" dirty="0"/>
              <a:t>Bloomington, Chicago, Mesa, Riverside, San Antonio, Tucson</a:t>
            </a:r>
          </a:p>
        </p:txBody>
      </p:sp>
      <p:cxnSp>
        <p:nvCxnSpPr>
          <p:cNvPr id="8" name="Straight Connector 7">
            <a:extLst>
              <a:ext uri="{FF2B5EF4-FFF2-40B4-BE49-F238E27FC236}">
                <a16:creationId xmlns:a16="http://schemas.microsoft.com/office/drawing/2014/main" id="{7475EB02-D5F3-5A49-AF67-21FB9C9DF5D3}"/>
              </a:ext>
            </a:extLst>
          </p:cNvPr>
          <p:cNvCxnSpPr>
            <a:cxnSpLocks/>
          </p:cNvCxnSpPr>
          <p:nvPr/>
        </p:nvCxnSpPr>
        <p:spPr>
          <a:xfrm flipV="1">
            <a:off x="4253023" y="3128207"/>
            <a:ext cx="4720856" cy="300792"/>
          </a:xfrm>
          <a:prstGeom prst="line">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2CDD18-7C0F-5A43-9563-AFB673897A1F}"/>
              </a:ext>
            </a:extLst>
          </p:cNvPr>
          <p:cNvCxnSpPr>
            <a:cxnSpLocks/>
          </p:cNvCxnSpPr>
          <p:nvPr/>
        </p:nvCxnSpPr>
        <p:spPr>
          <a:xfrm>
            <a:off x="4178595" y="2506644"/>
            <a:ext cx="5186915" cy="35695"/>
          </a:xfrm>
          <a:prstGeom prst="line">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5C2FF6D-36DF-3E47-A406-607E31E40BF6}"/>
              </a:ext>
            </a:extLst>
          </p:cNvPr>
          <p:cNvCxnSpPr>
            <a:cxnSpLocks/>
          </p:cNvCxnSpPr>
          <p:nvPr/>
        </p:nvCxnSpPr>
        <p:spPr>
          <a:xfrm>
            <a:off x="5652979" y="1607265"/>
            <a:ext cx="3712531" cy="742530"/>
          </a:xfrm>
          <a:prstGeom prst="line">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4A6871B-8632-C64C-AF42-2A68172C36D4}"/>
              </a:ext>
            </a:extLst>
          </p:cNvPr>
          <p:cNvCxnSpPr>
            <a:cxnSpLocks/>
          </p:cNvCxnSpPr>
          <p:nvPr/>
        </p:nvCxnSpPr>
        <p:spPr>
          <a:xfrm flipV="1">
            <a:off x="3732028" y="3429001"/>
            <a:ext cx="5241851" cy="1015408"/>
          </a:xfrm>
          <a:prstGeom prst="line">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270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0D8150-8F60-A34F-A379-B5222AA62B93}"/>
              </a:ext>
            </a:extLst>
          </p:cNvPr>
          <p:cNvSpPr>
            <a:spLocks noGrp="1"/>
          </p:cNvSpPr>
          <p:nvPr>
            <p:ph type="title"/>
          </p:nvPr>
        </p:nvSpPr>
        <p:spPr>
          <a:xfrm>
            <a:off x="1" y="0"/>
            <a:ext cx="10712449" cy="639111"/>
          </a:xfrm>
        </p:spPr>
        <p:txBody>
          <a:bodyPr>
            <a:normAutofit fontScale="90000"/>
          </a:bodyPr>
          <a:lstStyle/>
          <a:p>
            <a:r>
              <a:rPr lang="en-US" dirty="0"/>
              <a:t>   What Could Be Promising?    </a:t>
            </a:r>
            <a:r>
              <a:rPr lang="en-US" dirty="0">
                <a:solidFill>
                  <a:srgbClr val="FFFF00"/>
                </a:solidFill>
              </a:rPr>
              <a:t>.</a:t>
            </a:r>
            <a:r>
              <a:rPr lang="en-US" dirty="0"/>
              <a:t>  </a:t>
            </a:r>
          </a:p>
        </p:txBody>
      </p:sp>
      <p:pic>
        <p:nvPicPr>
          <p:cNvPr id="4" name="Picture 3" descr="Diagram&#10;&#10;Description automatically generated">
            <a:extLst>
              <a:ext uri="{FF2B5EF4-FFF2-40B4-BE49-F238E27FC236}">
                <a16:creationId xmlns:a16="http://schemas.microsoft.com/office/drawing/2014/main" id="{A678298A-3415-2C4F-A62B-1952549BCEF2}"/>
              </a:ext>
            </a:extLst>
          </p:cNvPr>
          <p:cNvPicPr>
            <a:picLocks noChangeAspect="1"/>
          </p:cNvPicPr>
          <p:nvPr/>
        </p:nvPicPr>
        <p:blipFill>
          <a:blip r:embed="rId3"/>
          <a:stretch>
            <a:fillRect/>
          </a:stretch>
        </p:blipFill>
        <p:spPr>
          <a:xfrm>
            <a:off x="6539022" y="1114260"/>
            <a:ext cx="5652977" cy="4845519"/>
          </a:xfrm>
          <a:prstGeom prst="rect">
            <a:avLst/>
          </a:prstGeom>
        </p:spPr>
      </p:pic>
      <p:sp>
        <p:nvSpPr>
          <p:cNvPr id="6" name="TextBox 5">
            <a:extLst>
              <a:ext uri="{FF2B5EF4-FFF2-40B4-BE49-F238E27FC236}">
                <a16:creationId xmlns:a16="http://schemas.microsoft.com/office/drawing/2014/main" id="{7DE05D21-A696-1547-AA06-223F2035E432}"/>
              </a:ext>
            </a:extLst>
          </p:cNvPr>
          <p:cNvSpPr txBox="1"/>
          <p:nvPr/>
        </p:nvSpPr>
        <p:spPr>
          <a:xfrm>
            <a:off x="31009" y="795960"/>
            <a:ext cx="6645349" cy="6001643"/>
          </a:xfrm>
          <a:prstGeom prst="rect">
            <a:avLst/>
          </a:prstGeom>
          <a:noFill/>
        </p:spPr>
        <p:txBody>
          <a:bodyPr wrap="square" rtlCol="0">
            <a:spAutoFit/>
          </a:bodyPr>
          <a:lstStyle/>
          <a:p>
            <a:r>
              <a:rPr lang="en-US" dirty="0"/>
              <a:t>Awaiting Further Evaluation</a:t>
            </a:r>
          </a:p>
          <a:p>
            <a:endParaRPr lang="en-US" dirty="0"/>
          </a:p>
          <a:p>
            <a:pPr marL="285750" indent="-285750">
              <a:buFont typeface="Arial" panose="020B0604020202020204" pitchFamily="34" charset="0"/>
              <a:buChar char="•"/>
            </a:pPr>
            <a:r>
              <a:rPr lang="en-US" sz="1600" dirty="0"/>
              <a:t>“Reach-in” reentry services</a:t>
            </a:r>
          </a:p>
          <a:p>
            <a:pPr marL="742950" lvl="1" indent="-285750">
              <a:buFont typeface="Arial" panose="020B0604020202020204" pitchFamily="34" charset="0"/>
              <a:buChar char="•"/>
            </a:pPr>
            <a:r>
              <a:rPr lang="en-US" sz="1400" dirty="0"/>
              <a:t>Cook et al. (2015)</a:t>
            </a:r>
          </a:p>
          <a:p>
            <a:pPr marL="742950" lvl="1" indent="-285750">
              <a:buFont typeface="Arial" panose="020B0604020202020204" pitchFamily="34" charset="0"/>
              <a:buChar char="•"/>
            </a:pPr>
            <a:r>
              <a:rPr lang="en-US" sz="1400" dirty="0"/>
              <a:t>Milwaukee</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600" dirty="0"/>
              <a:t>Prison-based Gang Renouncement and Disassociation</a:t>
            </a:r>
          </a:p>
          <a:p>
            <a:pPr marL="742950" lvl="1" indent="-285750">
              <a:buFont typeface="Arial" panose="020B0604020202020204" pitchFamily="34" charset="0"/>
              <a:buChar char="•"/>
            </a:pPr>
            <a:r>
              <a:rPr lang="en-US" sz="1400" dirty="0" err="1"/>
              <a:t>Pyrooz</a:t>
            </a:r>
            <a:r>
              <a:rPr lang="en-US" sz="1400" dirty="0"/>
              <a:t> and Decker (2019)</a:t>
            </a:r>
          </a:p>
          <a:p>
            <a:pPr marL="742950" lvl="1" indent="-285750">
              <a:buFont typeface="Arial" panose="020B0604020202020204" pitchFamily="34" charset="0"/>
              <a:buChar char="•"/>
            </a:pPr>
            <a:r>
              <a:rPr lang="en-US" sz="1400" dirty="0"/>
              <a:t>Texas</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600" dirty="0"/>
              <a:t>Anti-gang legislation</a:t>
            </a:r>
          </a:p>
          <a:p>
            <a:pPr marL="742950" lvl="1" indent="-285750">
              <a:buFont typeface="Arial" panose="020B0604020202020204" pitchFamily="34" charset="0"/>
              <a:buChar char="•"/>
            </a:pPr>
            <a:r>
              <a:rPr lang="en-US" sz="1400" dirty="0"/>
              <a:t>No evaluations</a:t>
            </a:r>
          </a:p>
          <a:p>
            <a:pPr marL="742950" lvl="1" indent="-285750">
              <a:buFont typeface="Arial" panose="020B0604020202020204" pitchFamily="34" charset="0"/>
              <a:buChar char="•"/>
            </a:pPr>
            <a:r>
              <a:rPr lang="en-US" sz="1400" dirty="0"/>
              <a:t>45 states, federal government</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600" dirty="0"/>
              <a:t>Relationship-based mentorship (e.g., GRID)</a:t>
            </a:r>
          </a:p>
          <a:p>
            <a:pPr marL="742950" lvl="1" indent="-285750">
              <a:buFont typeface="Arial" panose="020B0604020202020204" pitchFamily="34" charset="0"/>
              <a:buChar char="•"/>
            </a:pPr>
            <a:r>
              <a:rPr lang="en-US" sz="1400" dirty="0" err="1"/>
              <a:t>Pyrooz</a:t>
            </a:r>
            <a:r>
              <a:rPr lang="en-US" sz="1400" dirty="0"/>
              <a:t> et al. (2019)</a:t>
            </a:r>
          </a:p>
          <a:p>
            <a:pPr marL="742950" lvl="1" indent="-285750">
              <a:buFont typeface="Arial" panose="020B0604020202020204" pitchFamily="34" charset="0"/>
              <a:buChar char="•"/>
            </a:pPr>
            <a:r>
              <a:rPr lang="en-US" sz="1400" dirty="0"/>
              <a:t>Denver</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600" dirty="0"/>
              <a:t>Clinical intervention (e.g., MST)</a:t>
            </a:r>
          </a:p>
          <a:p>
            <a:pPr marL="742950" lvl="1" indent="-285750">
              <a:buFont typeface="Arial" panose="020B0604020202020204" pitchFamily="34" charset="0"/>
              <a:buChar char="•"/>
            </a:pPr>
            <a:r>
              <a:rPr lang="en-US" sz="1400" dirty="0"/>
              <a:t>Boxer et al. (2015; 2017)</a:t>
            </a:r>
          </a:p>
          <a:p>
            <a:pPr marL="742950" lvl="1" indent="-285750">
              <a:buFont typeface="Arial" panose="020B0604020202020204" pitchFamily="34" charset="0"/>
              <a:buChar char="•"/>
            </a:pPr>
            <a:r>
              <a:rPr lang="en-US" sz="1400" dirty="0"/>
              <a:t>7 eastern states</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600" dirty="0"/>
              <a:t>Jobs (e.g., Homeboy Industries, Conservation Corps)</a:t>
            </a:r>
          </a:p>
          <a:p>
            <a:pPr marL="742950" lvl="1" indent="-285750">
              <a:buFont typeface="Arial" panose="020B0604020202020204" pitchFamily="34" charset="0"/>
              <a:buChar char="•"/>
            </a:pPr>
            <a:r>
              <a:rPr lang="en-US" sz="1400" dirty="0"/>
              <a:t>Leap et al. (2010)., Sayegh et al. (2019)</a:t>
            </a:r>
          </a:p>
          <a:p>
            <a:pPr marL="742950" lvl="1" indent="-285750">
              <a:buFont typeface="Arial" panose="020B0604020202020204" pitchFamily="34" charset="0"/>
              <a:buChar char="•"/>
            </a:pPr>
            <a:r>
              <a:rPr lang="en-US" sz="1400" dirty="0"/>
              <a:t>Los Angeles</a:t>
            </a:r>
          </a:p>
          <a:p>
            <a:pPr marL="742950" lvl="1" indent="-285750">
              <a:buFont typeface="Arial" panose="020B0604020202020204" pitchFamily="34" charset="0"/>
              <a:buChar char="•"/>
            </a:pPr>
            <a:endParaRPr lang="en-US" sz="1600" dirty="0"/>
          </a:p>
        </p:txBody>
      </p:sp>
      <p:cxnSp>
        <p:nvCxnSpPr>
          <p:cNvPr id="8" name="Straight Connector 7">
            <a:extLst>
              <a:ext uri="{FF2B5EF4-FFF2-40B4-BE49-F238E27FC236}">
                <a16:creationId xmlns:a16="http://schemas.microsoft.com/office/drawing/2014/main" id="{7475EB02-D5F3-5A49-AF67-21FB9C9DF5D3}"/>
              </a:ext>
            </a:extLst>
          </p:cNvPr>
          <p:cNvCxnSpPr>
            <a:cxnSpLocks/>
          </p:cNvCxnSpPr>
          <p:nvPr/>
        </p:nvCxnSpPr>
        <p:spPr>
          <a:xfrm flipV="1">
            <a:off x="2892056" y="2562447"/>
            <a:ext cx="6081823" cy="559980"/>
          </a:xfrm>
          <a:prstGeom prst="line">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2CDD18-7C0F-5A43-9563-AFB673897A1F}"/>
              </a:ext>
            </a:extLst>
          </p:cNvPr>
          <p:cNvCxnSpPr>
            <a:cxnSpLocks/>
          </p:cNvCxnSpPr>
          <p:nvPr/>
        </p:nvCxnSpPr>
        <p:spPr>
          <a:xfrm flipV="1">
            <a:off x="5954233" y="2296634"/>
            <a:ext cx="3253562" cy="85059"/>
          </a:xfrm>
          <a:prstGeom prst="line">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5C2FF6D-36DF-3E47-A406-607E31E40BF6}"/>
              </a:ext>
            </a:extLst>
          </p:cNvPr>
          <p:cNvCxnSpPr>
            <a:cxnSpLocks/>
          </p:cNvCxnSpPr>
          <p:nvPr/>
        </p:nvCxnSpPr>
        <p:spPr>
          <a:xfrm>
            <a:off x="3561907" y="1562986"/>
            <a:ext cx="5975498" cy="297712"/>
          </a:xfrm>
          <a:prstGeom prst="line">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4A6871B-8632-C64C-AF42-2A68172C36D4}"/>
              </a:ext>
            </a:extLst>
          </p:cNvPr>
          <p:cNvCxnSpPr>
            <a:cxnSpLocks/>
          </p:cNvCxnSpPr>
          <p:nvPr/>
        </p:nvCxnSpPr>
        <p:spPr>
          <a:xfrm flipV="1">
            <a:off x="5060209" y="3303181"/>
            <a:ext cx="3545075" cy="682257"/>
          </a:xfrm>
          <a:prstGeom prst="line">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DCDE97A-4293-3C4D-9EAC-548C064A75AA}"/>
              </a:ext>
            </a:extLst>
          </p:cNvPr>
          <p:cNvCxnSpPr>
            <a:cxnSpLocks/>
          </p:cNvCxnSpPr>
          <p:nvPr/>
        </p:nvCxnSpPr>
        <p:spPr>
          <a:xfrm flipV="1">
            <a:off x="5755314" y="4010278"/>
            <a:ext cx="2506184" cy="1584306"/>
          </a:xfrm>
          <a:prstGeom prst="line">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FD33CC7-5FE5-D943-B1D4-79BD329DC770}"/>
              </a:ext>
            </a:extLst>
          </p:cNvPr>
          <p:cNvCxnSpPr>
            <a:cxnSpLocks/>
          </p:cNvCxnSpPr>
          <p:nvPr/>
        </p:nvCxnSpPr>
        <p:spPr>
          <a:xfrm flipV="1">
            <a:off x="4183467" y="3537019"/>
            <a:ext cx="4421817" cy="1351895"/>
          </a:xfrm>
          <a:prstGeom prst="line">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486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5AF80E-0AA6-8C4E-A75A-1BF6C5D553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91" t="9091"/>
          <a:stretch/>
        </p:blipFill>
        <p:spPr>
          <a:xfrm>
            <a:off x="0" y="-2008"/>
            <a:ext cx="12192000" cy="6860008"/>
          </a:xfrm>
          <a:prstGeom prst="rect">
            <a:avLst/>
          </a:prstGeom>
        </p:spPr>
      </p:pic>
      <p:sp>
        <p:nvSpPr>
          <p:cNvPr id="8" name="Teardrop 7"/>
          <p:cNvSpPr/>
          <p:nvPr/>
        </p:nvSpPr>
        <p:spPr>
          <a:xfrm>
            <a:off x="8893299" y="-2008"/>
            <a:ext cx="3298701" cy="4845313"/>
          </a:xfrm>
          <a:prstGeom prst="teardrop">
            <a:avLst>
              <a:gd name="adj" fmla="val 100000"/>
            </a:avLst>
          </a:prstGeom>
          <a:solidFill>
            <a:schemeClr val="bg1">
              <a:lumMod val="85000"/>
              <a:alpha val="87000"/>
            </a:schemeClr>
          </a:solid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ardrop 10"/>
          <p:cNvSpPr/>
          <p:nvPr/>
        </p:nvSpPr>
        <p:spPr>
          <a:xfrm>
            <a:off x="8586216" y="-310896"/>
            <a:ext cx="3950207" cy="5475750"/>
          </a:xfrm>
          <a:prstGeom prst="teardrop">
            <a:avLst>
              <a:gd name="adj" fmla="val 100000"/>
            </a:avLst>
          </a:prstGeom>
          <a:solidFill>
            <a:schemeClr val="bg1">
              <a:lumMod val="85000"/>
              <a:alpha val="50000"/>
            </a:schemeClr>
          </a:solid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p:cNvSpPr txBox="1">
            <a:spLocks/>
          </p:cNvSpPr>
          <p:nvPr/>
        </p:nvSpPr>
        <p:spPr>
          <a:xfrm>
            <a:off x="9145019" y="1109096"/>
            <a:ext cx="3046981" cy="2754086"/>
          </a:xfrm>
          <a:prstGeom prst="rect">
            <a:avLst/>
          </a:prstGeom>
        </p:spPr>
        <p:txBody>
          <a:bodyPr vert="horz" lIns="91440" tIns="45720" rIns="91440" bIns="45720" rtlCol="0" anchor="t">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Black"/>
                <a:ea typeface="+mn-ea"/>
                <a:cs typeface="Arial Blac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ct val="0"/>
              </a:spcBef>
              <a:spcAft>
                <a:spcPts val="600"/>
              </a:spcAft>
              <a:buFont typeface="Arial" pitchFamily="34" charset="0"/>
              <a:buNone/>
            </a:pPr>
            <a:r>
              <a:rPr lang="en-US" sz="3100" dirty="0">
                <a:solidFill>
                  <a:prstClr val="black"/>
                </a:solidFill>
                <a:latin typeface="Arial"/>
                <a:cs typeface="+mn-cs"/>
              </a:rPr>
              <a:t>Thank you</a:t>
            </a:r>
          </a:p>
          <a:p>
            <a:pPr marL="0" indent="0">
              <a:lnSpc>
                <a:spcPct val="90000"/>
              </a:lnSpc>
              <a:buFont typeface="Arial" pitchFamily="34" charset="0"/>
              <a:buNone/>
            </a:pPr>
            <a:endParaRPr lang="en-US" sz="1600" b="1" dirty="0">
              <a:latin typeface="+mn-lt"/>
              <a:cs typeface="+mn-cs"/>
            </a:endParaRPr>
          </a:p>
          <a:p>
            <a:pPr marL="0" indent="0" algn="ctr">
              <a:lnSpc>
                <a:spcPct val="90000"/>
              </a:lnSpc>
              <a:buFont typeface="Arial" pitchFamily="34" charset="0"/>
              <a:buNone/>
            </a:pPr>
            <a:r>
              <a:rPr lang="en-US" sz="1600" dirty="0">
                <a:latin typeface="+mn-lt"/>
                <a:cs typeface="+mn-cs"/>
                <a:hlinkClick r:id="rId4"/>
              </a:rPr>
              <a:t>David.Pyrooz@colorado.edu</a:t>
            </a:r>
            <a:r>
              <a:rPr lang="en-US" sz="1600" dirty="0">
                <a:latin typeface="+mn-lt"/>
                <a:cs typeface="+mn-cs"/>
              </a:rPr>
              <a:t> </a:t>
            </a:r>
          </a:p>
          <a:p>
            <a:pPr marL="0" indent="0" algn="ctr">
              <a:lnSpc>
                <a:spcPct val="90000"/>
              </a:lnSpc>
              <a:buFont typeface="Arial" pitchFamily="34" charset="0"/>
              <a:buNone/>
            </a:pPr>
            <a:r>
              <a:rPr lang="en-US" sz="1600" dirty="0">
                <a:latin typeface="+mn-lt"/>
                <a:cs typeface="+mn-cs"/>
              </a:rPr>
              <a:t>@</a:t>
            </a:r>
            <a:r>
              <a:rPr lang="en-US" sz="1600" dirty="0" err="1">
                <a:latin typeface="+mn-lt"/>
                <a:cs typeface="+mn-cs"/>
              </a:rPr>
              <a:t>dpyrooz</a:t>
            </a:r>
            <a:endParaRPr lang="en-US" sz="1600" dirty="0">
              <a:latin typeface="+mn-lt"/>
              <a:cs typeface="+mn-cs"/>
            </a:endParaRPr>
          </a:p>
          <a:p>
            <a:pPr marL="0" indent="0" algn="ctr">
              <a:lnSpc>
                <a:spcPct val="90000"/>
              </a:lnSpc>
              <a:buFont typeface="Arial" pitchFamily="34" charset="0"/>
              <a:buNone/>
            </a:pPr>
            <a:endParaRPr lang="en-US" sz="1600" dirty="0">
              <a:latin typeface="+mn-lt"/>
              <a:cs typeface="+mn-cs"/>
            </a:endParaRPr>
          </a:p>
          <a:p>
            <a:pPr marL="0" indent="0" algn="ctr">
              <a:lnSpc>
                <a:spcPct val="90000"/>
              </a:lnSpc>
              <a:buFont typeface="Arial" pitchFamily="34" charset="0"/>
              <a:buNone/>
            </a:pPr>
            <a:r>
              <a:rPr lang="en-US" sz="1600" dirty="0">
                <a:latin typeface="+mn-lt"/>
                <a:cs typeface="+mn-cs"/>
              </a:rPr>
              <a:t>Department of Sociology</a:t>
            </a:r>
          </a:p>
          <a:p>
            <a:pPr marL="0" indent="0" algn="ctr">
              <a:lnSpc>
                <a:spcPct val="90000"/>
              </a:lnSpc>
              <a:buFont typeface="Arial" pitchFamily="34" charset="0"/>
              <a:buNone/>
            </a:pPr>
            <a:r>
              <a:rPr lang="en-US" sz="1600" dirty="0">
                <a:latin typeface="+mn-lt"/>
                <a:cs typeface="+mn-cs"/>
              </a:rPr>
              <a:t>Institute of Behavioral Science</a:t>
            </a:r>
          </a:p>
          <a:p>
            <a:pPr marL="0" indent="0" algn="ctr">
              <a:lnSpc>
                <a:spcPct val="90000"/>
              </a:lnSpc>
              <a:buFont typeface="Arial" pitchFamily="34" charset="0"/>
              <a:buNone/>
            </a:pPr>
            <a:r>
              <a:rPr lang="en-US" sz="1600" dirty="0">
                <a:latin typeface="+mn-lt"/>
                <a:cs typeface="+mn-cs"/>
              </a:rPr>
              <a:t>483 UCB</a:t>
            </a:r>
          </a:p>
          <a:p>
            <a:pPr marL="0" indent="0" algn="ctr">
              <a:lnSpc>
                <a:spcPct val="90000"/>
              </a:lnSpc>
              <a:buFont typeface="Arial" pitchFamily="34" charset="0"/>
              <a:buNone/>
            </a:pPr>
            <a:r>
              <a:rPr lang="en-US" sz="1600" dirty="0">
                <a:latin typeface="+mn-lt"/>
                <a:cs typeface="+mn-cs"/>
              </a:rPr>
              <a:t>Boulder, CO 80309</a:t>
            </a:r>
          </a:p>
          <a:p>
            <a:pPr marL="0" indent="0" algn="ctr">
              <a:lnSpc>
                <a:spcPct val="90000"/>
              </a:lnSpc>
              <a:buFont typeface="Arial" pitchFamily="34" charset="0"/>
              <a:buNone/>
            </a:pPr>
            <a:r>
              <a:rPr lang="en-US" sz="1600" dirty="0">
                <a:latin typeface="+mn-lt"/>
                <a:cs typeface="+mn-cs"/>
              </a:rPr>
              <a:t>303-492-3241</a:t>
            </a:r>
          </a:p>
          <a:p>
            <a:pPr marL="0" indent="-228600">
              <a:lnSpc>
                <a:spcPct val="90000"/>
              </a:lnSpc>
            </a:pPr>
            <a:endParaRPr lang="en-US" sz="1600" b="1" dirty="0">
              <a:latin typeface="+mn-lt"/>
              <a:cs typeface="+mn-cs"/>
            </a:endParaRPr>
          </a:p>
          <a:p>
            <a:pPr indent="-228600">
              <a:lnSpc>
                <a:spcPct val="90000"/>
              </a:lnSpc>
              <a:spcBef>
                <a:spcPts val="0"/>
              </a:spcBef>
              <a:spcAft>
                <a:spcPts val="1800"/>
              </a:spcAft>
            </a:pPr>
            <a:endParaRPr lang="en-US" sz="1600" dirty="0">
              <a:latin typeface="+mn-lt"/>
              <a:cs typeface="+mn-cs"/>
            </a:endParaRPr>
          </a:p>
        </p:txBody>
      </p:sp>
    </p:spTree>
    <p:extLst>
      <p:ext uri="{BB962C8B-B14F-4D97-AF65-F5344CB8AC3E}">
        <p14:creationId xmlns:p14="http://schemas.microsoft.com/office/powerpoint/2010/main" val="1833375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0712449" cy="639111"/>
          </a:xfrm>
        </p:spPr>
        <p:txBody>
          <a:bodyPr>
            <a:normAutofit fontScale="90000"/>
          </a:bodyPr>
          <a:lstStyle/>
          <a:p>
            <a:r>
              <a:rPr lang="en-US" dirty="0"/>
              <a:t>  Overview  </a:t>
            </a:r>
            <a:r>
              <a:rPr lang="en-US" dirty="0">
                <a:solidFill>
                  <a:srgbClr val="FFFF00"/>
                </a:solidFill>
              </a:rPr>
              <a:t>.</a:t>
            </a:r>
            <a:r>
              <a:rPr lang="en-US" dirty="0"/>
              <a:t> </a:t>
            </a:r>
          </a:p>
        </p:txBody>
      </p:sp>
      <p:sp>
        <p:nvSpPr>
          <p:cNvPr id="5" name="Content Placeholder 4">
            <a:extLst>
              <a:ext uri="{FF2B5EF4-FFF2-40B4-BE49-F238E27FC236}">
                <a16:creationId xmlns:a16="http://schemas.microsoft.com/office/drawing/2014/main" id="{10567ADE-AF6F-054E-89BA-7E05CBEC70E4}"/>
              </a:ext>
            </a:extLst>
          </p:cNvPr>
          <p:cNvSpPr>
            <a:spLocks noGrp="1"/>
          </p:cNvSpPr>
          <p:nvPr>
            <p:ph idx="1"/>
          </p:nvPr>
        </p:nvSpPr>
        <p:spPr>
          <a:xfrm>
            <a:off x="0" y="829175"/>
            <a:ext cx="7215187" cy="5404199"/>
          </a:xfrm>
        </p:spPr>
        <p:txBody>
          <a:bodyPr>
            <a:noAutofit/>
          </a:bodyPr>
          <a:lstStyle/>
          <a:p>
            <a:pPr marL="457200" indent="-457200">
              <a:spcBef>
                <a:spcPts val="0"/>
              </a:spcBef>
              <a:buFont typeface="+mj-lt"/>
              <a:buAutoNum type="arabicPeriod"/>
            </a:pPr>
            <a:endParaRPr lang="en-US" sz="2400" dirty="0"/>
          </a:p>
          <a:p>
            <a:pPr lvl="2"/>
            <a:endParaRPr lang="en-US" sz="2400" dirty="0"/>
          </a:p>
          <a:p>
            <a:pPr lvl="2"/>
            <a:endParaRPr lang="en-US" sz="2400" dirty="0"/>
          </a:p>
        </p:txBody>
      </p:sp>
      <p:sp>
        <p:nvSpPr>
          <p:cNvPr id="8" name="Content Placeholder 4">
            <a:extLst>
              <a:ext uri="{FF2B5EF4-FFF2-40B4-BE49-F238E27FC236}">
                <a16:creationId xmlns:a16="http://schemas.microsoft.com/office/drawing/2014/main" id="{7ABAFB74-7B4B-6848-B260-5B1C1CDF7BDF}"/>
              </a:ext>
            </a:extLst>
          </p:cNvPr>
          <p:cNvSpPr txBox="1">
            <a:spLocks/>
          </p:cNvSpPr>
          <p:nvPr/>
        </p:nvSpPr>
        <p:spPr>
          <a:xfrm>
            <a:off x="22676" y="836215"/>
            <a:ext cx="5687564" cy="602671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Structure “the macro”</a:t>
            </a:r>
          </a:p>
          <a:p>
            <a:pPr lvl="1"/>
            <a:r>
              <a:rPr lang="en-US" sz="1800" dirty="0"/>
              <a:t>Deindustrialization </a:t>
            </a:r>
          </a:p>
          <a:p>
            <a:pPr lvl="1"/>
            <a:r>
              <a:rPr lang="en-US" sz="1800" dirty="0"/>
              <a:t>Migration, assimilation, and segregation</a:t>
            </a:r>
          </a:p>
          <a:p>
            <a:pPr lvl="1"/>
            <a:r>
              <a:rPr lang="en-US" sz="1800" dirty="0"/>
              <a:t>Mass incarceration (+ legislation)</a:t>
            </a:r>
          </a:p>
          <a:p>
            <a:pPr lvl="1"/>
            <a:r>
              <a:rPr lang="en-US" sz="1800" dirty="0"/>
              <a:t>Firearm availability</a:t>
            </a:r>
          </a:p>
          <a:p>
            <a:pPr lvl="1"/>
            <a:r>
              <a:rPr lang="en-US" sz="1800" dirty="0"/>
              <a:t>Internet/social media (+ globalization)</a:t>
            </a:r>
          </a:p>
          <a:p>
            <a:endParaRPr lang="en-US" sz="700" dirty="0"/>
          </a:p>
          <a:p>
            <a:r>
              <a:rPr lang="en-US" sz="2200" dirty="0"/>
              <a:t>Context “the micro” </a:t>
            </a:r>
          </a:p>
          <a:p>
            <a:pPr lvl="1"/>
            <a:r>
              <a:rPr lang="en-US" sz="1800" dirty="0"/>
              <a:t>Joining, staying, and leaving</a:t>
            </a:r>
          </a:p>
          <a:p>
            <a:pPr lvl="1"/>
            <a:r>
              <a:rPr lang="en-US" sz="1800" dirty="0"/>
              <a:t>Race, ethnicity, and gender</a:t>
            </a:r>
          </a:p>
          <a:p>
            <a:pPr lvl="1"/>
            <a:r>
              <a:rPr lang="en-US" sz="1800" dirty="0"/>
              <a:t>Forms and functions</a:t>
            </a:r>
          </a:p>
          <a:p>
            <a:pPr lvl="1"/>
            <a:r>
              <a:rPr lang="en-US" sz="1800" dirty="0"/>
              <a:t>Violence</a:t>
            </a:r>
          </a:p>
          <a:p>
            <a:pPr lvl="1"/>
            <a:r>
              <a:rPr lang="en-US" sz="1800" dirty="0"/>
              <a:t>Nothing works</a:t>
            </a:r>
          </a:p>
          <a:p>
            <a:pPr lvl="2"/>
            <a:endParaRPr lang="en-US" sz="2000" dirty="0"/>
          </a:p>
          <a:p>
            <a:pPr lvl="2"/>
            <a:endParaRPr lang="en-US" sz="2000" dirty="0"/>
          </a:p>
        </p:txBody>
      </p:sp>
      <p:pic>
        <p:nvPicPr>
          <p:cNvPr id="9" name="Picture 8" descr="Text&#10;&#10;Description automatically generated">
            <a:extLst>
              <a:ext uri="{FF2B5EF4-FFF2-40B4-BE49-F238E27FC236}">
                <a16:creationId xmlns:a16="http://schemas.microsoft.com/office/drawing/2014/main" id="{111BCE84-2860-9C45-A7EC-F0538C0DFB40}"/>
              </a:ext>
            </a:extLst>
          </p:cNvPr>
          <p:cNvPicPr>
            <a:picLocks noChangeAspect="1"/>
          </p:cNvPicPr>
          <p:nvPr/>
        </p:nvPicPr>
        <p:blipFill>
          <a:blip r:embed="rId3"/>
          <a:stretch>
            <a:fillRect/>
          </a:stretch>
        </p:blipFill>
        <p:spPr>
          <a:xfrm>
            <a:off x="7051069" y="0"/>
            <a:ext cx="5140930" cy="6858000"/>
          </a:xfrm>
          <a:prstGeom prst="rect">
            <a:avLst/>
          </a:prstGeom>
        </p:spPr>
      </p:pic>
    </p:spTree>
    <p:extLst>
      <p:ext uri="{BB962C8B-B14F-4D97-AF65-F5344CB8AC3E}">
        <p14:creationId xmlns:p14="http://schemas.microsoft.com/office/powerpoint/2010/main" val="1430428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6" name="Picture 8" descr="Chicago @ 5,000 feet | Chicago at night, City, City grid">
            <a:extLst>
              <a:ext uri="{FF2B5EF4-FFF2-40B4-BE49-F238E27FC236}">
                <a16:creationId xmlns:a16="http://schemas.microsoft.com/office/drawing/2014/main" id="{17839ADE-71BB-3D4D-8470-4FE8EFD020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65"/>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10567ADE-AF6F-054E-89BA-7E05CBEC70E4}"/>
              </a:ext>
            </a:extLst>
          </p:cNvPr>
          <p:cNvSpPr>
            <a:spLocks noGrp="1"/>
          </p:cNvSpPr>
          <p:nvPr>
            <p:ph idx="1"/>
          </p:nvPr>
        </p:nvSpPr>
        <p:spPr>
          <a:xfrm>
            <a:off x="0" y="829175"/>
            <a:ext cx="7215187" cy="5404199"/>
          </a:xfrm>
        </p:spPr>
        <p:txBody>
          <a:bodyPr>
            <a:noAutofit/>
          </a:bodyPr>
          <a:lstStyle/>
          <a:p>
            <a:pPr marL="457200" indent="-457200">
              <a:spcBef>
                <a:spcPts val="0"/>
              </a:spcBef>
              <a:buFont typeface="+mj-lt"/>
              <a:buAutoNum type="arabicPeriod"/>
            </a:pPr>
            <a:endParaRPr lang="en-US" sz="2400" dirty="0"/>
          </a:p>
          <a:p>
            <a:pPr lvl="2"/>
            <a:endParaRPr lang="en-US" sz="2400" dirty="0"/>
          </a:p>
          <a:p>
            <a:pPr lvl="2"/>
            <a:endParaRPr lang="en-US" sz="2400" dirty="0"/>
          </a:p>
        </p:txBody>
      </p:sp>
      <p:sp>
        <p:nvSpPr>
          <p:cNvPr id="18" name="TextBox 17">
            <a:extLst>
              <a:ext uri="{FF2B5EF4-FFF2-40B4-BE49-F238E27FC236}">
                <a16:creationId xmlns:a16="http://schemas.microsoft.com/office/drawing/2014/main" id="{0F64A4AE-3D13-0743-BDAA-565A173A7F1D}"/>
              </a:ext>
            </a:extLst>
          </p:cNvPr>
          <p:cNvSpPr txBox="1"/>
          <p:nvPr/>
        </p:nvSpPr>
        <p:spPr>
          <a:xfrm>
            <a:off x="9218951" y="0"/>
            <a:ext cx="2694007" cy="646331"/>
          </a:xfrm>
          <a:prstGeom prst="rect">
            <a:avLst/>
          </a:prstGeom>
          <a:noFill/>
        </p:spPr>
        <p:txBody>
          <a:bodyPr wrap="square">
            <a:spAutoFit/>
          </a:bodyPr>
          <a:lstStyle/>
          <a:p>
            <a:r>
              <a:rPr lang="en-US" sz="3600" dirty="0">
                <a:solidFill>
                  <a:schemeClr val="bg1"/>
                </a:solidFill>
              </a:rPr>
              <a:t>Structure</a:t>
            </a:r>
            <a:endParaRPr lang="en-US" sz="2800" dirty="0">
              <a:solidFill>
                <a:schemeClr val="bg1"/>
              </a:solidFill>
            </a:endParaRPr>
          </a:p>
        </p:txBody>
      </p:sp>
    </p:spTree>
    <p:extLst>
      <p:ext uri="{BB962C8B-B14F-4D97-AF65-F5344CB8AC3E}">
        <p14:creationId xmlns:p14="http://schemas.microsoft.com/office/powerpoint/2010/main" val="1553955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0712449" cy="639111"/>
          </a:xfrm>
        </p:spPr>
        <p:txBody>
          <a:bodyPr>
            <a:normAutofit fontScale="90000"/>
          </a:bodyPr>
          <a:lstStyle/>
          <a:p>
            <a:r>
              <a:rPr lang="en-US" dirty="0"/>
              <a:t>  From Play Groups to Problem Groups  </a:t>
            </a:r>
            <a:r>
              <a:rPr lang="en-US" dirty="0">
                <a:solidFill>
                  <a:srgbClr val="FFFF00"/>
                </a:solidFill>
              </a:rPr>
              <a:t>.</a:t>
            </a:r>
            <a:r>
              <a:rPr lang="en-US" dirty="0"/>
              <a:t> </a:t>
            </a:r>
          </a:p>
        </p:txBody>
      </p:sp>
      <p:sp>
        <p:nvSpPr>
          <p:cNvPr id="5" name="Content Placeholder 4">
            <a:extLst>
              <a:ext uri="{FF2B5EF4-FFF2-40B4-BE49-F238E27FC236}">
                <a16:creationId xmlns:a16="http://schemas.microsoft.com/office/drawing/2014/main" id="{10567ADE-AF6F-054E-89BA-7E05CBEC70E4}"/>
              </a:ext>
            </a:extLst>
          </p:cNvPr>
          <p:cNvSpPr>
            <a:spLocks noGrp="1"/>
          </p:cNvSpPr>
          <p:nvPr>
            <p:ph idx="1"/>
          </p:nvPr>
        </p:nvSpPr>
        <p:spPr>
          <a:xfrm>
            <a:off x="0" y="829175"/>
            <a:ext cx="7215187" cy="5404199"/>
          </a:xfrm>
        </p:spPr>
        <p:txBody>
          <a:bodyPr>
            <a:noAutofit/>
          </a:bodyPr>
          <a:lstStyle/>
          <a:p>
            <a:pPr marL="457200" indent="-457200">
              <a:spcBef>
                <a:spcPts val="0"/>
              </a:spcBef>
              <a:buFont typeface="+mj-lt"/>
              <a:buAutoNum type="arabicPeriod"/>
            </a:pPr>
            <a:endParaRPr lang="en-US" sz="2400" dirty="0"/>
          </a:p>
          <a:p>
            <a:pPr lvl="2"/>
            <a:endParaRPr lang="en-US" sz="2400" dirty="0"/>
          </a:p>
          <a:p>
            <a:pPr lvl="2"/>
            <a:endParaRPr lang="en-US" sz="2400" dirty="0"/>
          </a:p>
        </p:txBody>
      </p:sp>
      <p:sp>
        <p:nvSpPr>
          <p:cNvPr id="6" name="Content Placeholder 3">
            <a:extLst>
              <a:ext uri="{FF2B5EF4-FFF2-40B4-BE49-F238E27FC236}">
                <a16:creationId xmlns:a16="http://schemas.microsoft.com/office/drawing/2014/main" id="{7CBCDAE7-6E18-334F-9096-83E753C6D590}"/>
              </a:ext>
            </a:extLst>
          </p:cNvPr>
          <p:cNvSpPr txBox="1">
            <a:spLocks/>
          </p:cNvSpPr>
          <p:nvPr/>
        </p:nvSpPr>
        <p:spPr>
          <a:xfrm>
            <a:off x="128586" y="829175"/>
            <a:ext cx="5967413" cy="305466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800" dirty="0">
                <a:latin typeface="Arial" panose="020B0604020202020204" pitchFamily="34" charset="0"/>
                <a:cs typeface="Arial" panose="020B0604020202020204" pitchFamily="34" charset="0"/>
              </a:rPr>
              <a:t>“The gang, therefore, while it lasts, is for the boy one of the three primary groups [along with neighborhood and family]; but for the normal boy the play group is the gang…Like all such instinctive associations, the gang appears useless or stupid to those who have never felt the inner impulse which caused it, or who, having felt, have forgotten”</a:t>
            </a:r>
            <a:r>
              <a:rPr lang="en-US"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	</a:t>
            </a:r>
          </a:p>
          <a:p>
            <a:pPr marL="400050" lvl="1" indent="0">
              <a:spcBef>
                <a:spcPts val="0"/>
              </a:spcBef>
              <a:spcAft>
                <a:spcPts val="1200"/>
              </a:spcAft>
              <a:buFont typeface="Consolas" panose="020B0609020204030204" pitchFamily="49" charset="0"/>
              <a:buNone/>
            </a:pPr>
            <a:r>
              <a:rPr lang="en-US" dirty="0">
                <a:latin typeface="Arial" panose="020B0604020202020204" pitchFamily="34" charset="0"/>
                <a:cs typeface="Arial" panose="020B0604020202020204" pitchFamily="34" charset="0"/>
              </a:rPr>
              <a:t>- J. Adams Puffer (1912), </a:t>
            </a:r>
            <a:r>
              <a:rPr lang="en-US" i="1" dirty="0">
                <a:latin typeface="Arial" panose="020B0604020202020204" pitchFamily="34" charset="0"/>
                <a:cs typeface="Arial" panose="020B0604020202020204" pitchFamily="34" charset="0"/>
              </a:rPr>
              <a:t>The Boy and His Gang</a:t>
            </a:r>
            <a:endParaRPr lang="en-US" sz="1600" i="1" dirty="0">
              <a:latin typeface="Arial" panose="020B0604020202020204" pitchFamily="34" charset="0"/>
              <a:cs typeface="Arial" panose="020B0604020202020204" pitchFamily="34" charset="0"/>
            </a:endParaRPr>
          </a:p>
        </p:txBody>
      </p:sp>
      <p:sp>
        <p:nvSpPr>
          <p:cNvPr id="7" name="Content Placeholder 3">
            <a:extLst>
              <a:ext uri="{FF2B5EF4-FFF2-40B4-BE49-F238E27FC236}">
                <a16:creationId xmlns:a16="http://schemas.microsoft.com/office/drawing/2014/main" id="{25FDE09D-A68C-5B4F-B61A-8B1A8C91CE4D}"/>
              </a:ext>
            </a:extLst>
          </p:cNvPr>
          <p:cNvSpPr txBox="1">
            <a:spLocks/>
          </p:cNvSpPr>
          <p:nvPr/>
        </p:nvSpPr>
        <p:spPr>
          <a:xfrm>
            <a:off x="155853" y="3860543"/>
            <a:ext cx="5967412" cy="32551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800" dirty="0">
                <a:latin typeface="Arial" panose="020B0604020202020204" pitchFamily="34" charset="0"/>
                <a:cs typeface="Arial" panose="020B0604020202020204" pitchFamily="34" charset="0"/>
              </a:rPr>
              <a:t>“The gang is an interstitial group originally formed spontaneously, and then integrated through conflict. It is characterized by the following types of behavior: meeting face to face, milling, movement through space as a unit, conflict, and planning. The result of this collective behavior is the development of tradition, unreflective internal structure, </a:t>
            </a:r>
            <a:r>
              <a:rPr lang="en-US" sz="1800" i="1" dirty="0">
                <a:latin typeface="Arial" panose="020B0604020202020204" pitchFamily="34" charset="0"/>
                <a:cs typeface="Arial" panose="020B0604020202020204" pitchFamily="34" charset="0"/>
              </a:rPr>
              <a:t>esprit de corps, </a:t>
            </a:r>
            <a:r>
              <a:rPr lang="en-US" sz="1800" dirty="0">
                <a:latin typeface="Arial" panose="020B0604020202020204" pitchFamily="34" charset="0"/>
                <a:cs typeface="Arial" panose="020B0604020202020204" pitchFamily="34" charset="0"/>
              </a:rPr>
              <a:t>solidarity, morale, group awareness, and attachment to local territory”</a:t>
            </a:r>
            <a:r>
              <a:rPr lang="en-US"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	</a:t>
            </a:r>
            <a:endParaRPr lang="en-US" sz="500" dirty="0">
              <a:latin typeface="Arial" panose="020B0604020202020204" pitchFamily="34" charset="0"/>
              <a:cs typeface="Arial" panose="020B0604020202020204" pitchFamily="34" charset="0"/>
            </a:endParaRPr>
          </a:p>
          <a:p>
            <a:pPr marL="400050" lvl="1" indent="0">
              <a:spcBef>
                <a:spcPts val="0"/>
              </a:spcBef>
              <a:spcAft>
                <a:spcPts val="1200"/>
              </a:spcAft>
              <a:buFont typeface="Consolas" panose="020B0609020204030204" pitchFamily="49" charset="0"/>
              <a:buNone/>
            </a:pPr>
            <a:r>
              <a:rPr lang="en-US" dirty="0">
                <a:latin typeface="Arial" panose="020B0604020202020204" pitchFamily="34" charset="0"/>
                <a:cs typeface="Arial" panose="020B0604020202020204" pitchFamily="34" charset="0"/>
              </a:rPr>
              <a:t>- Frederic M. Thrasher (1927), </a:t>
            </a:r>
            <a:r>
              <a:rPr lang="en-US" i="1" dirty="0">
                <a:latin typeface="Arial" panose="020B0604020202020204" pitchFamily="34" charset="0"/>
                <a:cs typeface="Arial" panose="020B0604020202020204" pitchFamily="34" charset="0"/>
              </a:rPr>
              <a:t>The Gang</a:t>
            </a:r>
            <a:endParaRPr lang="en-US" sz="1600" i="1" dirty="0">
              <a:latin typeface="Arial" panose="020B0604020202020204" pitchFamily="34" charset="0"/>
              <a:cs typeface="Arial" panose="020B0604020202020204" pitchFamily="34" charset="0"/>
            </a:endParaRPr>
          </a:p>
        </p:txBody>
      </p:sp>
      <p:pic>
        <p:nvPicPr>
          <p:cNvPr id="10" name="Picture 2" descr="Chicago gangs">
            <a:extLst>
              <a:ext uri="{FF2B5EF4-FFF2-40B4-BE49-F238E27FC236}">
                <a16:creationId xmlns:a16="http://schemas.microsoft.com/office/drawing/2014/main" id="{7F02C36E-2C92-5D48-A163-0334528EF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141" y="835838"/>
            <a:ext cx="43434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02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0712449" cy="639111"/>
          </a:xfrm>
        </p:spPr>
        <p:txBody>
          <a:bodyPr>
            <a:normAutofit fontScale="90000"/>
          </a:bodyPr>
          <a:lstStyle/>
          <a:p>
            <a:r>
              <a:rPr lang="en-US" dirty="0"/>
              <a:t>  From Play Groups to Problem Groups  </a:t>
            </a:r>
            <a:r>
              <a:rPr lang="en-US" dirty="0">
                <a:solidFill>
                  <a:srgbClr val="FFFF00"/>
                </a:solidFill>
              </a:rPr>
              <a:t>.</a:t>
            </a:r>
            <a:r>
              <a:rPr lang="en-US" dirty="0"/>
              <a:t> </a:t>
            </a:r>
          </a:p>
        </p:txBody>
      </p:sp>
      <p:sp>
        <p:nvSpPr>
          <p:cNvPr id="5" name="Content Placeholder 4">
            <a:extLst>
              <a:ext uri="{FF2B5EF4-FFF2-40B4-BE49-F238E27FC236}">
                <a16:creationId xmlns:a16="http://schemas.microsoft.com/office/drawing/2014/main" id="{10567ADE-AF6F-054E-89BA-7E05CBEC70E4}"/>
              </a:ext>
            </a:extLst>
          </p:cNvPr>
          <p:cNvSpPr>
            <a:spLocks noGrp="1"/>
          </p:cNvSpPr>
          <p:nvPr>
            <p:ph idx="1"/>
          </p:nvPr>
        </p:nvSpPr>
        <p:spPr>
          <a:xfrm>
            <a:off x="0" y="829175"/>
            <a:ext cx="7215187" cy="5404199"/>
          </a:xfrm>
        </p:spPr>
        <p:txBody>
          <a:bodyPr>
            <a:noAutofit/>
          </a:bodyPr>
          <a:lstStyle/>
          <a:p>
            <a:pPr marL="457200" indent="-457200">
              <a:spcBef>
                <a:spcPts val="0"/>
              </a:spcBef>
              <a:buFont typeface="+mj-lt"/>
              <a:buAutoNum type="arabicPeriod"/>
            </a:pPr>
            <a:endParaRPr lang="en-US" sz="2400" dirty="0"/>
          </a:p>
          <a:p>
            <a:pPr lvl="2"/>
            <a:endParaRPr lang="en-US" sz="2400" dirty="0"/>
          </a:p>
          <a:p>
            <a:pPr lvl="2"/>
            <a:endParaRPr lang="en-US" sz="2400" dirty="0"/>
          </a:p>
        </p:txBody>
      </p:sp>
      <p:sp>
        <p:nvSpPr>
          <p:cNvPr id="6" name="Content Placeholder 3">
            <a:extLst>
              <a:ext uri="{FF2B5EF4-FFF2-40B4-BE49-F238E27FC236}">
                <a16:creationId xmlns:a16="http://schemas.microsoft.com/office/drawing/2014/main" id="{7CBCDAE7-6E18-334F-9096-83E753C6D590}"/>
              </a:ext>
            </a:extLst>
          </p:cNvPr>
          <p:cNvSpPr txBox="1">
            <a:spLocks/>
          </p:cNvSpPr>
          <p:nvPr/>
        </p:nvSpPr>
        <p:spPr>
          <a:xfrm>
            <a:off x="128586" y="829175"/>
            <a:ext cx="5967413" cy="305466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800" dirty="0">
                <a:latin typeface="Arial" panose="020B0604020202020204" pitchFamily="34" charset="0"/>
                <a:cs typeface="Arial" panose="020B0604020202020204" pitchFamily="34" charset="0"/>
              </a:rPr>
              <a:t>“The gang, therefore, while it lasts, is for the boy one of the three primary groups [along with neighborhood and family]; but for the normal boy the play group is the gang…Like all such instinctive associations, the gang appears useless or stupid to those who have never felt the inner impulse which caused it, or who, having felt, have forgotten”</a:t>
            </a:r>
            <a:r>
              <a:rPr lang="en-US"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	</a:t>
            </a:r>
          </a:p>
          <a:p>
            <a:pPr marL="400050" lvl="1" indent="0">
              <a:spcBef>
                <a:spcPts val="0"/>
              </a:spcBef>
              <a:spcAft>
                <a:spcPts val="1200"/>
              </a:spcAft>
              <a:buFont typeface="Consolas" panose="020B0609020204030204" pitchFamily="49" charset="0"/>
              <a:buNone/>
            </a:pPr>
            <a:r>
              <a:rPr lang="en-US" dirty="0">
                <a:latin typeface="Arial" panose="020B0604020202020204" pitchFamily="34" charset="0"/>
                <a:cs typeface="Arial" panose="020B0604020202020204" pitchFamily="34" charset="0"/>
              </a:rPr>
              <a:t>- J. Adams Puffer (1912), </a:t>
            </a:r>
            <a:r>
              <a:rPr lang="en-US" i="1" dirty="0">
                <a:latin typeface="Arial" panose="020B0604020202020204" pitchFamily="34" charset="0"/>
                <a:cs typeface="Arial" panose="020B0604020202020204" pitchFamily="34" charset="0"/>
              </a:rPr>
              <a:t>The Boy and His Gang</a:t>
            </a:r>
            <a:endParaRPr lang="en-US" sz="1600" i="1" dirty="0">
              <a:latin typeface="Arial" panose="020B0604020202020204" pitchFamily="34" charset="0"/>
              <a:cs typeface="Arial" panose="020B0604020202020204" pitchFamily="34" charset="0"/>
            </a:endParaRPr>
          </a:p>
        </p:txBody>
      </p:sp>
      <p:sp>
        <p:nvSpPr>
          <p:cNvPr id="7" name="Content Placeholder 3">
            <a:extLst>
              <a:ext uri="{FF2B5EF4-FFF2-40B4-BE49-F238E27FC236}">
                <a16:creationId xmlns:a16="http://schemas.microsoft.com/office/drawing/2014/main" id="{25FDE09D-A68C-5B4F-B61A-8B1A8C91CE4D}"/>
              </a:ext>
            </a:extLst>
          </p:cNvPr>
          <p:cNvSpPr txBox="1">
            <a:spLocks/>
          </p:cNvSpPr>
          <p:nvPr/>
        </p:nvSpPr>
        <p:spPr>
          <a:xfrm>
            <a:off x="155853" y="3860543"/>
            <a:ext cx="5967412" cy="32551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800" dirty="0">
                <a:latin typeface="Arial" panose="020B0604020202020204" pitchFamily="34" charset="0"/>
                <a:cs typeface="Arial" panose="020B0604020202020204" pitchFamily="34" charset="0"/>
              </a:rPr>
              <a:t>“The gang is an interstitial group originally formed spontaneously, and then integrated through conflict. It is characterized by the following types of behavior: meeting face to face, milling, movement through space as a unit, conflict, and planning. The result of this collective behavior is the development of tradition, unreflective internal structure, </a:t>
            </a:r>
            <a:r>
              <a:rPr lang="en-US" sz="1800" i="1" dirty="0">
                <a:latin typeface="Arial" panose="020B0604020202020204" pitchFamily="34" charset="0"/>
                <a:cs typeface="Arial" panose="020B0604020202020204" pitchFamily="34" charset="0"/>
              </a:rPr>
              <a:t>esprit de corps, </a:t>
            </a:r>
            <a:r>
              <a:rPr lang="en-US" sz="1800" dirty="0">
                <a:latin typeface="Arial" panose="020B0604020202020204" pitchFamily="34" charset="0"/>
                <a:cs typeface="Arial" panose="020B0604020202020204" pitchFamily="34" charset="0"/>
              </a:rPr>
              <a:t>solidarity, morale, group awareness, and attachment to local territory”</a:t>
            </a:r>
            <a:r>
              <a:rPr lang="en-US"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	</a:t>
            </a:r>
          </a:p>
          <a:p>
            <a:pPr marL="400050" lvl="1" indent="0">
              <a:spcBef>
                <a:spcPts val="0"/>
              </a:spcBef>
              <a:spcAft>
                <a:spcPts val="1200"/>
              </a:spcAft>
              <a:buFont typeface="Consolas" panose="020B0609020204030204" pitchFamily="49" charset="0"/>
              <a:buNone/>
            </a:pPr>
            <a:r>
              <a:rPr lang="en-US" dirty="0">
                <a:latin typeface="Arial" panose="020B0604020202020204" pitchFamily="34" charset="0"/>
                <a:cs typeface="Arial" panose="020B0604020202020204" pitchFamily="34" charset="0"/>
              </a:rPr>
              <a:t>- Frederic M. Thrasher (1927), </a:t>
            </a:r>
            <a:r>
              <a:rPr lang="en-US" i="1" dirty="0">
                <a:latin typeface="Arial" panose="020B0604020202020204" pitchFamily="34" charset="0"/>
                <a:cs typeface="Arial" panose="020B0604020202020204" pitchFamily="34" charset="0"/>
              </a:rPr>
              <a:t>The Gang</a:t>
            </a:r>
            <a:endParaRPr lang="en-US" sz="1600" i="1" dirty="0">
              <a:latin typeface="Arial" panose="020B0604020202020204" pitchFamily="34" charset="0"/>
              <a:cs typeface="Arial" panose="020B0604020202020204" pitchFamily="34" charset="0"/>
            </a:endParaRPr>
          </a:p>
        </p:txBody>
      </p:sp>
      <p:pic>
        <p:nvPicPr>
          <p:cNvPr id="8194" name="Picture 2" descr="Mapping Chicago&amp;#39;s Gangland during the Roaring Twenties - Rare &amp;amp; Antique Maps">
            <a:extLst>
              <a:ext uri="{FF2B5EF4-FFF2-40B4-BE49-F238E27FC236}">
                <a16:creationId xmlns:a16="http://schemas.microsoft.com/office/drawing/2014/main" id="{7893C7E0-21FA-9547-85FE-5BA5C981C7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3" b="1972"/>
          <a:stretch/>
        </p:blipFill>
        <p:spPr bwMode="auto">
          <a:xfrm>
            <a:off x="7375247" y="725003"/>
            <a:ext cx="4660900" cy="6014340"/>
          </a:xfrm>
          <a:prstGeom prst="rect">
            <a:avLst/>
          </a:prstGeom>
          <a:noFill/>
          <a:ln w="508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356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0712449" cy="639111"/>
          </a:xfrm>
        </p:spPr>
        <p:txBody>
          <a:bodyPr>
            <a:normAutofit fontScale="90000"/>
          </a:bodyPr>
          <a:lstStyle/>
          <a:p>
            <a:r>
              <a:rPr lang="en-US" dirty="0"/>
              <a:t>  From Play Groups to Problem Groups  </a:t>
            </a:r>
            <a:r>
              <a:rPr lang="en-US" dirty="0">
                <a:solidFill>
                  <a:srgbClr val="FFFF00"/>
                </a:solidFill>
              </a:rPr>
              <a:t>.</a:t>
            </a:r>
            <a:r>
              <a:rPr lang="en-US" dirty="0"/>
              <a:t> </a:t>
            </a:r>
          </a:p>
        </p:txBody>
      </p:sp>
      <p:sp>
        <p:nvSpPr>
          <p:cNvPr id="5" name="Content Placeholder 4">
            <a:extLst>
              <a:ext uri="{FF2B5EF4-FFF2-40B4-BE49-F238E27FC236}">
                <a16:creationId xmlns:a16="http://schemas.microsoft.com/office/drawing/2014/main" id="{10567ADE-AF6F-054E-89BA-7E05CBEC70E4}"/>
              </a:ext>
            </a:extLst>
          </p:cNvPr>
          <p:cNvSpPr>
            <a:spLocks noGrp="1"/>
          </p:cNvSpPr>
          <p:nvPr>
            <p:ph idx="1"/>
          </p:nvPr>
        </p:nvSpPr>
        <p:spPr>
          <a:xfrm>
            <a:off x="0" y="829176"/>
            <a:ext cx="6095999" cy="2751152"/>
          </a:xfrm>
        </p:spPr>
        <p:txBody>
          <a:bodyPr>
            <a:noAutofit/>
          </a:bodyPr>
          <a:lstStyle/>
          <a:p>
            <a:pPr marL="457200" indent="-457200">
              <a:spcBef>
                <a:spcPts val="0"/>
              </a:spcBef>
              <a:buFont typeface="+mj-lt"/>
              <a:buAutoNum type="arabicPeriod"/>
            </a:pPr>
            <a:endParaRPr lang="en-US" sz="2400" dirty="0"/>
          </a:p>
          <a:p>
            <a:pPr lvl="2"/>
            <a:endParaRPr lang="en-US" sz="2400" dirty="0"/>
          </a:p>
          <a:p>
            <a:pPr lvl="2"/>
            <a:endParaRPr lang="en-US" sz="2400" dirty="0"/>
          </a:p>
        </p:txBody>
      </p:sp>
      <p:sp>
        <p:nvSpPr>
          <p:cNvPr id="6" name="Content Placeholder 3">
            <a:extLst>
              <a:ext uri="{FF2B5EF4-FFF2-40B4-BE49-F238E27FC236}">
                <a16:creationId xmlns:a16="http://schemas.microsoft.com/office/drawing/2014/main" id="{7CBCDAE7-6E18-334F-9096-83E753C6D590}"/>
              </a:ext>
            </a:extLst>
          </p:cNvPr>
          <p:cNvSpPr txBox="1">
            <a:spLocks/>
          </p:cNvSpPr>
          <p:nvPr/>
        </p:nvSpPr>
        <p:spPr>
          <a:xfrm>
            <a:off x="0" y="829175"/>
            <a:ext cx="5967413" cy="3845856"/>
          </a:xfrm>
          <a:prstGeom prst="rect">
            <a:avLst/>
          </a:prstGeom>
        </p:spPr>
        <p:txBody>
          <a:bodyPr vert="horz" lIns="0" tIns="0" rIns="0" bIns="0" rtlCol="0">
            <a:normAutofit fontScale="92500"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gn="l">
              <a:spcBef>
                <a:spcPts val="0"/>
              </a:spcBef>
              <a:spcAft>
                <a:spcPts val="600"/>
              </a:spcAft>
              <a:buNone/>
            </a:pPr>
            <a:r>
              <a:rPr lang="en-US" sz="2100" dirty="0">
                <a:latin typeface="Arial" panose="020B0604020202020204" pitchFamily="34" charset="0"/>
                <a:cs typeface="Arial" panose="020B0604020202020204" pitchFamily="34" charset="0"/>
              </a:rPr>
              <a:t>[A juvenile gang is] any denotable adolescent group of youngsters who </a:t>
            </a:r>
          </a:p>
          <a:p>
            <a:pPr lvl="2" algn="l">
              <a:spcBef>
                <a:spcPts val="0"/>
              </a:spcBef>
              <a:spcAft>
                <a:spcPts val="600"/>
              </a:spcAft>
            </a:pPr>
            <a:r>
              <a:rPr lang="en-US" sz="2100" dirty="0">
                <a:latin typeface="Arial" panose="020B0604020202020204" pitchFamily="34" charset="0"/>
                <a:cs typeface="Arial" panose="020B0604020202020204" pitchFamily="34" charset="0"/>
              </a:rPr>
              <a:t>are generally perceived as a distinct aggregation by others in their neighborhood, </a:t>
            </a:r>
          </a:p>
          <a:p>
            <a:pPr lvl="2" algn="l">
              <a:spcBef>
                <a:spcPts val="0"/>
              </a:spcBef>
              <a:spcAft>
                <a:spcPts val="600"/>
              </a:spcAft>
            </a:pPr>
            <a:r>
              <a:rPr lang="en-US" sz="2100" dirty="0">
                <a:latin typeface="Arial" panose="020B0604020202020204" pitchFamily="34" charset="0"/>
                <a:cs typeface="Arial" panose="020B0604020202020204" pitchFamily="34" charset="0"/>
              </a:rPr>
              <a:t>recognize themselves as a denotable group (almost invariably with a group name), and </a:t>
            </a:r>
          </a:p>
          <a:p>
            <a:pPr lvl="2" algn="l">
              <a:spcBef>
                <a:spcPts val="0"/>
              </a:spcBef>
              <a:spcAft>
                <a:spcPts val="600"/>
              </a:spcAft>
            </a:pPr>
            <a:r>
              <a:rPr lang="en-US" sz="2100" dirty="0">
                <a:latin typeface="Arial" panose="020B0604020202020204" pitchFamily="34" charset="0"/>
                <a:cs typeface="Arial" panose="020B0604020202020204" pitchFamily="34" charset="0"/>
              </a:rPr>
              <a:t>have been involved in a sufficient number of delinquent incidents to call forth a consistent negative response from neighborhood residents and/or enforcement agencies</a:t>
            </a:r>
          </a:p>
          <a:p>
            <a:pPr marL="400050" lvl="1" indent="0" algn="l">
              <a:spcBef>
                <a:spcPts val="0"/>
              </a:spcBef>
              <a:spcAft>
                <a:spcPts val="1200"/>
              </a:spcAft>
              <a:buFont typeface="Consolas" panose="020B0609020204030204" pitchFamily="49" charset="0"/>
              <a:buNone/>
            </a:pPr>
            <a:r>
              <a:rPr lang="en-US" sz="1500" dirty="0">
                <a:latin typeface="Arial" panose="020B0604020202020204" pitchFamily="34" charset="0"/>
                <a:cs typeface="Arial" panose="020B0604020202020204" pitchFamily="34" charset="0"/>
              </a:rPr>
              <a:t>- Klein (1971: 13), </a:t>
            </a:r>
            <a:r>
              <a:rPr lang="en-US" sz="1500" i="1" dirty="0">
                <a:latin typeface="Arial" panose="020B0604020202020204" pitchFamily="34" charset="0"/>
                <a:cs typeface="Arial" panose="020B0604020202020204" pitchFamily="34" charset="0"/>
              </a:rPr>
              <a:t>Street Gangs and Street Workers</a:t>
            </a:r>
          </a:p>
        </p:txBody>
      </p:sp>
      <p:sp>
        <p:nvSpPr>
          <p:cNvPr id="7" name="Content Placeholder 3">
            <a:extLst>
              <a:ext uri="{FF2B5EF4-FFF2-40B4-BE49-F238E27FC236}">
                <a16:creationId xmlns:a16="http://schemas.microsoft.com/office/drawing/2014/main" id="{25FDE09D-A68C-5B4F-B61A-8B1A8C91CE4D}"/>
              </a:ext>
            </a:extLst>
          </p:cNvPr>
          <p:cNvSpPr txBox="1">
            <a:spLocks/>
          </p:cNvSpPr>
          <p:nvPr/>
        </p:nvSpPr>
        <p:spPr>
          <a:xfrm>
            <a:off x="6095999" y="829175"/>
            <a:ext cx="6096001" cy="46701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600"/>
              </a:spcAft>
              <a:buNone/>
              <a:defRPr/>
            </a:pPr>
            <a:r>
              <a:rPr lang="en-US" sz="1900" dirty="0">
                <a:solidFill>
                  <a:prstClr val="black"/>
                </a:solidFill>
                <a:latin typeface="Arial"/>
              </a:rPr>
              <a:t>“Criminal street gang” means any:</a:t>
            </a:r>
          </a:p>
          <a:p>
            <a:pPr>
              <a:lnSpc>
                <a:spcPct val="100000"/>
              </a:lnSpc>
              <a:spcBef>
                <a:spcPts val="0"/>
              </a:spcBef>
              <a:spcAft>
                <a:spcPts val="600"/>
              </a:spcAft>
              <a:defRPr/>
            </a:pPr>
            <a:r>
              <a:rPr lang="en-US" sz="1900" dirty="0">
                <a:solidFill>
                  <a:prstClr val="black"/>
                </a:solidFill>
                <a:latin typeface="Arial"/>
              </a:rPr>
              <a:t>ongoing organization, association, or group of three or more persons, </a:t>
            </a:r>
          </a:p>
          <a:p>
            <a:pPr>
              <a:lnSpc>
                <a:spcPct val="100000"/>
              </a:lnSpc>
              <a:spcBef>
                <a:spcPts val="0"/>
              </a:spcBef>
              <a:spcAft>
                <a:spcPts val="600"/>
              </a:spcAft>
              <a:defRPr/>
            </a:pPr>
            <a:r>
              <a:rPr lang="en-US" sz="1900" dirty="0">
                <a:solidFill>
                  <a:prstClr val="black"/>
                </a:solidFill>
                <a:latin typeface="Arial"/>
              </a:rPr>
              <a:t>whether formal or informal, </a:t>
            </a:r>
          </a:p>
          <a:p>
            <a:pPr>
              <a:lnSpc>
                <a:spcPct val="100000"/>
              </a:lnSpc>
              <a:spcBef>
                <a:spcPts val="0"/>
              </a:spcBef>
              <a:spcAft>
                <a:spcPts val="600"/>
              </a:spcAft>
              <a:defRPr/>
            </a:pPr>
            <a:r>
              <a:rPr lang="en-US" sz="1900" dirty="0">
                <a:solidFill>
                  <a:prstClr val="black"/>
                </a:solidFill>
                <a:latin typeface="Arial"/>
              </a:rPr>
              <a:t>having as one of its primary activities the commission of one or more of the criminal acts enumerated in paragraphs (1) to (25), inclusive, or (31) to (33), inclusive, of subdivision (e), </a:t>
            </a:r>
          </a:p>
          <a:p>
            <a:pPr>
              <a:lnSpc>
                <a:spcPct val="100000"/>
              </a:lnSpc>
              <a:spcBef>
                <a:spcPts val="0"/>
              </a:spcBef>
              <a:spcAft>
                <a:spcPts val="600"/>
              </a:spcAft>
              <a:defRPr/>
            </a:pPr>
            <a:r>
              <a:rPr lang="en-US" sz="1900" dirty="0">
                <a:solidFill>
                  <a:prstClr val="black"/>
                </a:solidFill>
                <a:latin typeface="Arial"/>
              </a:rPr>
              <a:t>having a common name or common identifying sign or symbol, and </a:t>
            </a:r>
          </a:p>
          <a:p>
            <a:pPr>
              <a:lnSpc>
                <a:spcPct val="100000"/>
              </a:lnSpc>
              <a:spcBef>
                <a:spcPts val="0"/>
              </a:spcBef>
              <a:spcAft>
                <a:spcPts val="600"/>
              </a:spcAft>
              <a:defRPr/>
            </a:pPr>
            <a:r>
              <a:rPr lang="en-US" sz="1900" dirty="0">
                <a:solidFill>
                  <a:prstClr val="black"/>
                </a:solidFill>
                <a:latin typeface="Arial"/>
              </a:rPr>
              <a:t>whose members individually or collectively engage in, or have engaged in, a pattern of criminal gang activity.</a:t>
            </a:r>
            <a:endParaRPr lang="en-US" dirty="0">
              <a:latin typeface="Arial" panose="020B0604020202020204" pitchFamily="34" charset="0"/>
              <a:cs typeface="Arial" panose="020B0604020202020204" pitchFamily="34" charset="0"/>
            </a:endParaRPr>
          </a:p>
          <a:p>
            <a:pPr marL="400050" lvl="1" indent="0">
              <a:spcBef>
                <a:spcPts val="0"/>
              </a:spcBef>
              <a:spcAft>
                <a:spcPts val="1200"/>
              </a:spcAft>
              <a:buFont typeface="Consolas" panose="020B0609020204030204" pitchFamily="49" charset="0"/>
              <a:buNone/>
            </a:pPr>
            <a:r>
              <a:rPr lang="en-US" sz="1500" dirty="0">
                <a:latin typeface="Arial" panose="020B0604020202020204" pitchFamily="34" charset="0"/>
                <a:cs typeface="Arial" panose="020B0604020202020204" pitchFamily="34" charset="0"/>
              </a:rPr>
              <a:t>- California PC Street Terrorism Enforcement and Prevention Act 186.22 (f)</a:t>
            </a:r>
            <a:endParaRPr lang="en-US" sz="1500" i="1" dirty="0">
              <a:latin typeface="Arial" panose="020B0604020202020204" pitchFamily="34" charset="0"/>
              <a:cs typeface="Arial" panose="020B0604020202020204" pitchFamily="34" charset="0"/>
            </a:endParaRPr>
          </a:p>
        </p:txBody>
      </p:sp>
      <p:pic>
        <p:nvPicPr>
          <p:cNvPr id="10242" name="Picture 2" descr="Street Gangs and Street Workers: Klein, Malcolm W.: Amazon.com: Books">
            <a:extLst>
              <a:ext uri="{FF2B5EF4-FFF2-40B4-BE49-F238E27FC236}">
                <a16:creationId xmlns:a16="http://schemas.microsoft.com/office/drawing/2014/main" id="{B918836D-1669-694F-B48A-C573326C67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49" t="3380" r="10772" b="2911"/>
          <a:stretch/>
        </p:blipFill>
        <p:spPr bwMode="auto">
          <a:xfrm>
            <a:off x="1903995" y="4675031"/>
            <a:ext cx="1508906" cy="21829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Black History Los Angeles - Page 8 of 22 - Los Angeles Sentinel | Los  Angeles Sentinel | Black News">
            <a:extLst>
              <a:ext uri="{FF2B5EF4-FFF2-40B4-BE49-F238E27FC236}">
                <a16:creationId xmlns:a16="http://schemas.microsoft.com/office/drawing/2014/main" id="{32477E02-F132-484D-A5D1-83A29ADB0C5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00000"/>
                    </a14:imgEffect>
                    <a14:imgEffect>
                      <a14:colorTemperature colorTemp="6154"/>
                    </a14:imgEffect>
                    <a14:imgEffect>
                      <a14:saturation sat="32000"/>
                    </a14:imgEffect>
                    <a14:imgEffect>
                      <a14:brightnessContrast bright="-29000" contrast="5000"/>
                    </a14:imgEffect>
                  </a14:imgLayer>
                </a14:imgProps>
              </a:ext>
              <a:ext uri="{28A0092B-C50C-407E-A947-70E740481C1C}">
                <a14:useLocalDpi xmlns:a14="http://schemas.microsoft.com/office/drawing/2010/main" val="0"/>
              </a:ext>
            </a:extLst>
          </a:blip>
          <a:srcRect l="18854" r="23015"/>
          <a:stretch/>
        </p:blipFill>
        <p:spPr bwMode="auto">
          <a:xfrm>
            <a:off x="8238624" y="5184739"/>
            <a:ext cx="1266253" cy="16732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eorge Deukmejian, ex-governor of California, dies">
            <a:extLst>
              <a:ext uri="{FF2B5EF4-FFF2-40B4-BE49-F238E27FC236}">
                <a16:creationId xmlns:a16="http://schemas.microsoft.com/office/drawing/2014/main" id="{9E5F8515-908D-3043-853E-AAFF46D0345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rcRect r="17901"/>
          <a:stretch/>
        </p:blipFill>
        <p:spPr bwMode="auto">
          <a:xfrm>
            <a:off x="9504877" y="5186251"/>
            <a:ext cx="1207573" cy="1673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651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237C-DACA-1349-A6B8-DE1345D4A151}"/>
              </a:ext>
            </a:extLst>
          </p:cNvPr>
          <p:cNvSpPr>
            <a:spLocks noGrp="1"/>
          </p:cNvSpPr>
          <p:nvPr>
            <p:ph type="title"/>
          </p:nvPr>
        </p:nvSpPr>
        <p:spPr>
          <a:xfrm>
            <a:off x="1" y="0"/>
            <a:ext cx="10712449" cy="639111"/>
          </a:xfrm>
        </p:spPr>
        <p:txBody>
          <a:bodyPr>
            <a:normAutofit fontScale="90000"/>
          </a:bodyPr>
          <a:lstStyle/>
          <a:p>
            <a:r>
              <a:rPr lang="en-US" dirty="0"/>
              <a:t>  Deindustrialization  </a:t>
            </a:r>
            <a:r>
              <a:rPr lang="en-US" dirty="0">
                <a:solidFill>
                  <a:srgbClr val="FFFF00"/>
                </a:solidFill>
              </a:rPr>
              <a:t>.</a:t>
            </a:r>
            <a:r>
              <a:rPr lang="en-US" dirty="0"/>
              <a:t>  </a:t>
            </a:r>
          </a:p>
        </p:txBody>
      </p:sp>
      <p:sp>
        <p:nvSpPr>
          <p:cNvPr id="5" name="Content Placeholder 4">
            <a:extLst>
              <a:ext uri="{FF2B5EF4-FFF2-40B4-BE49-F238E27FC236}">
                <a16:creationId xmlns:a16="http://schemas.microsoft.com/office/drawing/2014/main" id="{10567ADE-AF6F-054E-89BA-7E05CBEC70E4}"/>
              </a:ext>
            </a:extLst>
          </p:cNvPr>
          <p:cNvSpPr>
            <a:spLocks noGrp="1"/>
          </p:cNvSpPr>
          <p:nvPr>
            <p:ph idx="1"/>
          </p:nvPr>
        </p:nvSpPr>
        <p:spPr>
          <a:xfrm>
            <a:off x="0" y="829176"/>
            <a:ext cx="6095999" cy="2751152"/>
          </a:xfrm>
        </p:spPr>
        <p:txBody>
          <a:bodyPr>
            <a:noAutofit/>
          </a:bodyPr>
          <a:lstStyle/>
          <a:p>
            <a:pPr marL="457200" indent="-457200">
              <a:spcBef>
                <a:spcPts val="0"/>
              </a:spcBef>
              <a:buFont typeface="+mj-lt"/>
              <a:buAutoNum type="arabicPeriod"/>
            </a:pPr>
            <a:endParaRPr lang="en-US" sz="2400" dirty="0"/>
          </a:p>
          <a:p>
            <a:pPr lvl="2"/>
            <a:endParaRPr lang="en-US" sz="2400" dirty="0"/>
          </a:p>
          <a:p>
            <a:pPr lvl="2"/>
            <a:endParaRPr lang="en-US" sz="2400" dirty="0"/>
          </a:p>
        </p:txBody>
      </p:sp>
      <p:pic>
        <p:nvPicPr>
          <p:cNvPr id="10" name="Picture 2" descr="The Truly Disadvantaged: The Inner City, the Underclass, and Public Policy  by William Julius Wilson">
            <a:extLst>
              <a:ext uri="{FF2B5EF4-FFF2-40B4-BE49-F238E27FC236}">
                <a16:creationId xmlns:a16="http://schemas.microsoft.com/office/drawing/2014/main" id="{2195C3F9-ED58-1B45-AB96-3CCE1B04C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19" y="1306785"/>
            <a:ext cx="2930423" cy="42444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ext&#10;&#10;Description automatically generated">
            <a:extLst>
              <a:ext uri="{FF2B5EF4-FFF2-40B4-BE49-F238E27FC236}">
                <a16:creationId xmlns:a16="http://schemas.microsoft.com/office/drawing/2014/main" id="{0398600C-3F33-7642-83A1-68520AC5A904}"/>
              </a:ext>
            </a:extLst>
          </p:cNvPr>
          <p:cNvPicPr>
            <a:picLocks noChangeAspect="1"/>
          </p:cNvPicPr>
          <p:nvPr/>
        </p:nvPicPr>
        <p:blipFill>
          <a:blip r:embed="rId4"/>
          <a:stretch>
            <a:fillRect/>
          </a:stretch>
        </p:blipFill>
        <p:spPr>
          <a:xfrm>
            <a:off x="8701137" y="1306785"/>
            <a:ext cx="2930423" cy="4244430"/>
          </a:xfrm>
          <a:prstGeom prst="rect">
            <a:avLst/>
          </a:prstGeom>
        </p:spPr>
      </p:pic>
      <p:pic>
        <p:nvPicPr>
          <p:cNvPr id="12290" name="Picture 2" descr="Going Down To The Barrio: Homeboys and Homegirls in Change: Moore, Joan:  9780877228554: Amazon.com: Books">
            <a:extLst>
              <a:ext uri="{FF2B5EF4-FFF2-40B4-BE49-F238E27FC236}">
                <a16:creationId xmlns:a16="http://schemas.microsoft.com/office/drawing/2014/main" id="{9ACF452B-D0E0-834D-A1C9-49842F84D6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4828" y="1306785"/>
            <a:ext cx="2930423" cy="42444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A59CA1D-B214-E34B-B69F-E6518BCAE349}"/>
              </a:ext>
            </a:extLst>
          </p:cNvPr>
          <p:cNvSpPr txBox="1"/>
          <p:nvPr/>
        </p:nvSpPr>
        <p:spPr>
          <a:xfrm>
            <a:off x="1711268" y="5551215"/>
            <a:ext cx="9001182" cy="369332"/>
          </a:xfrm>
          <a:prstGeom prst="rect">
            <a:avLst/>
          </a:prstGeom>
          <a:noFill/>
        </p:spPr>
        <p:txBody>
          <a:bodyPr wrap="none" rtlCol="0">
            <a:spAutoFit/>
          </a:bodyPr>
          <a:lstStyle/>
          <a:p>
            <a:r>
              <a:rPr lang="en-US" dirty="0"/>
              <a:t>1987				    1991				1992</a:t>
            </a:r>
          </a:p>
        </p:txBody>
      </p:sp>
    </p:spTree>
    <p:extLst>
      <p:ext uri="{BB962C8B-B14F-4D97-AF65-F5344CB8AC3E}">
        <p14:creationId xmlns:p14="http://schemas.microsoft.com/office/powerpoint/2010/main" val="1463319543"/>
      </p:ext>
    </p:extLst>
  </p:cSld>
  <p:clrMapOvr>
    <a:masterClrMapping/>
  </p:clrMapOvr>
</p:sld>
</file>

<file path=ppt/theme/theme1.xml><?xml version="1.0" encoding="utf-8"?>
<a:theme xmlns:a="http://schemas.openxmlformats.org/drawingml/2006/main" name="StreetscapeVTI">
  <a:themeElements>
    <a:clrScheme name="AnalogousFromLightSeed_2SEEDS">
      <a:dk1>
        <a:srgbClr val="000000"/>
      </a:dk1>
      <a:lt1>
        <a:srgbClr val="FFFFFF"/>
      </a:lt1>
      <a:dk2>
        <a:srgbClr val="242A41"/>
      </a:dk2>
      <a:lt2>
        <a:srgbClr val="E8E7E2"/>
      </a:lt2>
      <a:accent1>
        <a:srgbClr val="7F8BBA"/>
      </a:accent1>
      <a:accent2>
        <a:srgbClr val="86A8BE"/>
      </a:accent2>
      <a:accent3>
        <a:srgbClr val="A196C6"/>
      </a:accent3>
      <a:accent4>
        <a:srgbClr val="BA8B7F"/>
      </a:accent4>
      <a:accent5>
        <a:srgbClr val="B5A17E"/>
      </a:accent5>
      <a:accent6>
        <a:srgbClr val="A5A772"/>
      </a:accent6>
      <a:hlink>
        <a:srgbClr val="8E8256"/>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etscapeVTI" id="{B20F88EA-96D0-4E96-9207-A1488DAC5867}" vid="{3F7E5CFE-E584-4E58-A75E-141AC45B14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{5019F34D-DCC4-E845-BDB5-4A0EC83948C7}tf10001120</Template>
  <TotalTime>4336</TotalTime>
  <Words>3451</Words>
  <Application>Microsoft Macintosh PowerPoint</Application>
  <PresentationFormat>Widescreen</PresentationFormat>
  <Paragraphs>804</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Consolas</vt:lpstr>
      <vt:lpstr>Franklin Gothic Heavy</vt:lpstr>
      <vt:lpstr>Helvetica Neue</vt:lpstr>
      <vt:lpstr>Times New Roman</vt:lpstr>
      <vt:lpstr>StreetscapeVTI</vt:lpstr>
      <vt:lpstr>   Understanding Gangs:   . The Myths and The Realities  .  </vt:lpstr>
      <vt:lpstr>  Overview  . </vt:lpstr>
      <vt:lpstr>  Overview  . </vt:lpstr>
      <vt:lpstr>  Overview  . </vt:lpstr>
      <vt:lpstr>PowerPoint Presentation</vt:lpstr>
      <vt:lpstr>  From Play Groups to Problem Groups  . </vt:lpstr>
      <vt:lpstr>  From Play Groups to Problem Groups  . </vt:lpstr>
      <vt:lpstr>  From Play Groups to Problem Groups  . </vt:lpstr>
      <vt:lpstr>  Deindustrialization  .  </vt:lpstr>
      <vt:lpstr>  Migration, Assimilation, and Segregation   .  </vt:lpstr>
      <vt:lpstr>  Migration, Assimilation, and Segregation   .  </vt:lpstr>
      <vt:lpstr>   Mass Incarceration and the Rise of the Punitive State .  </vt:lpstr>
      <vt:lpstr>   Mass Incarceration and the Rise of the Punitive State .  </vt:lpstr>
      <vt:lpstr>   Gun Availability   .</vt:lpstr>
      <vt:lpstr>   Gun Availability   .</vt:lpstr>
      <vt:lpstr>  Internet and Social Media   .  </vt:lpstr>
      <vt:lpstr>  Internet and Social Media   .  </vt:lpstr>
      <vt:lpstr>PowerPoint Presentation</vt:lpstr>
      <vt:lpstr>  The Prevalence of Gang Involvement  . </vt:lpstr>
      <vt:lpstr>  “From your first cigarette to your last dyin’ day”  . </vt:lpstr>
      <vt:lpstr>  Duration of Involvement   .  </vt:lpstr>
      <vt:lpstr>  Duration of Involvement   .  </vt:lpstr>
      <vt:lpstr>  Race, ethnicity, and Gangs   .  </vt:lpstr>
      <vt:lpstr>  Race, ethnicity, and Gangs   .  </vt:lpstr>
      <vt:lpstr>  Gender and Gangs   .  </vt:lpstr>
      <vt:lpstr>  Immigrants and Gangs   .  </vt:lpstr>
      <vt:lpstr>  “No Two Gangs Are Just Alike”   .  </vt:lpstr>
      <vt:lpstr>  Forms and Functions   .  </vt:lpstr>
      <vt:lpstr>   Gang Violence   .  </vt:lpstr>
      <vt:lpstr>   Kinds of People? Kinds of Groups?   .  </vt:lpstr>
      <vt:lpstr>   Nothing Works?    .  </vt:lpstr>
      <vt:lpstr>   What Works?    .  </vt:lpstr>
      <vt:lpstr>   What Looks Promising?    .  </vt:lpstr>
      <vt:lpstr>   What Could Be Promising?    .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Responding to COVID-19: A survey of state correctional agencies </dc:title>
  <dc:creator>David C Pyrooz</dc:creator>
  <cp:lastModifiedBy>David C Pyrooz</cp:lastModifiedBy>
  <cp:revision>11</cp:revision>
  <dcterms:created xsi:type="dcterms:W3CDTF">2021-11-08T14:53:12Z</dcterms:created>
  <dcterms:modified xsi:type="dcterms:W3CDTF">2021-11-11T17:12:35Z</dcterms:modified>
</cp:coreProperties>
</file>