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44"/>
  </p:notesMasterIdLst>
  <p:handoutMasterIdLst>
    <p:handoutMasterId r:id="rId45"/>
  </p:handoutMasterIdLst>
  <p:sldIdLst>
    <p:sldId id="1214" r:id="rId5"/>
    <p:sldId id="3210" r:id="rId6"/>
    <p:sldId id="3174" r:id="rId7"/>
    <p:sldId id="3164" r:id="rId8"/>
    <p:sldId id="3176" r:id="rId9"/>
    <p:sldId id="3163" r:id="rId10"/>
    <p:sldId id="1257" r:id="rId11"/>
    <p:sldId id="3214" r:id="rId12"/>
    <p:sldId id="3180" r:id="rId13"/>
    <p:sldId id="3182" r:id="rId14"/>
    <p:sldId id="3181" r:id="rId15"/>
    <p:sldId id="3184" r:id="rId16"/>
    <p:sldId id="3186" r:id="rId17"/>
    <p:sldId id="3187" r:id="rId18"/>
    <p:sldId id="3215" r:id="rId19"/>
    <p:sldId id="3216" r:id="rId20"/>
    <p:sldId id="3217" r:id="rId21"/>
    <p:sldId id="3218" r:id="rId22"/>
    <p:sldId id="3220" r:id="rId23"/>
    <p:sldId id="3219" r:id="rId24"/>
    <p:sldId id="3221" r:id="rId25"/>
    <p:sldId id="3222" r:id="rId26"/>
    <p:sldId id="3223" r:id="rId27"/>
    <p:sldId id="3224" r:id="rId28"/>
    <p:sldId id="3225" r:id="rId29"/>
    <p:sldId id="3191" r:id="rId30"/>
    <p:sldId id="3207" r:id="rId31"/>
    <p:sldId id="3192" r:id="rId32"/>
    <p:sldId id="3194" r:id="rId33"/>
    <p:sldId id="3208" r:id="rId34"/>
    <p:sldId id="3193" r:id="rId35"/>
    <p:sldId id="3162" r:id="rId36"/>
    <p:sldId id="3195" r:id="rId37"/>
    <p:sldId id="3196" r:id="rId38"/>
    <p:sldId id="3197" r:id="rId39"/>
    <p:sldId id="3198" r:id="rId40"/>
    <p:sldId id="3209" r:id="rId41"/>
    <p:sldId id="3199" r:id="rId42"/>
    <p:sldId id="3200" r:id="rId4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6CAE10F-5780-47AE-8E57-3EC0A38D9F5A}">
          <p14:sldIdLst>
            <p14:sldId id="1214"/>
          </p14:sldIdLst>
        </p14:section>
        <p14:section name="Enviva Story Slides Uneditable" id="{9D86F360-F95B-4F8F-814A-9006059DED9D}">
          <p14:sldIdLst>
            <p14:sldId id="3210"/>
            <p14:sldId id="3174"/>
            <p14:sldId id="3164"/>
            <p14:sldId id="3176"/>
            <p14:sldId id="3163"/>
            <p14:sldId id="1257"/>
            <p14:sldId id="3214"/>
            <p14:sldId id="3180"/>
            <p14:sldId id="3182"/>
            <p14:sldId id="3181"/>
            <p14:sldId id="3184"/>
            <p14:sldId id="3186"/>
            <p14:sldId id="3187"/>
            <p14:sldId id="3215"/>
            <p14:sldId id="3216"/>
            <p14:sldId id="3217"/>
            <p14:sldId id="3218"/>
            <p14:sldId id="3220"/>
            <p14:sldId id="3219"/>
            <p14:sldId id="3221"/>
            <p14:sldId id="3222"/>
            <p14:sldId id="3223"/>
            <p14:sldId id="3224"/>
            <p14:sldId id="3225"/>
            <p14:sldId id="3191"/>
            <p14:sldId id="3207"/>
            <p14:sldId id="3192"/>
            <p14:sldId id="3194"/>
            <p14:sldId id="3208"/>
            <p14:sldId id="3193"/>
            <p14:sldId id="3162"/>
            <p14:sldId id="3195"/>
            <p14:sldId id="3196"/>
            <p14:sldId id="3197"/>
            <p14:sldId id="3198"/>
            <p14:sldId id="3209"/>
            <p14:sldId id="3199"/>
            <p14:sldId id="3200"/>
          </p14:sldIdLst>
        </p14:section>
        <p14:section name="Editable Sample Slides" id="{E34D017E-1083-4C3D-816F-834E742E5D8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lare Johnson" initials="CJ" lastIdx="23" clrIdx="0">
    <p:extLst>
      <p:ext uri="{19B8F6BF-5375-455C-9EA6-DF929625EA0E}">
        <p15:presenceInfo xmlns:p15="http://schemas.microsoft.com/office/powerpoint/2012/main" userId="S-1-5-21-3170435011-3883092733-3962144451-11049" providerId="AD"/>
      </p:ext>
    </p:extLst>
  </p:cmAuthor>
  <p:cmAuthor id="2" name="Janell Wheeler" initials="JW" lastIdx="5" clrIdx="1">
    <p:extLst>
      <p:ext uri="{19B8F6BF-5375-455C-9EA6-DF929625EA0E}">
        <p15:presenceInfo xmlns:p15="http://schemas.microsoft.com/office/powerpoint/2012/main" userId="S::janell.wheeler@envivabiomass.com::76beb7e5-c722-4130-a836-0a7bf5e4269e" providerId="AD"/>
      </p:ext>
    </p:extLst>
  </p:cmAuthor>
  <p:cmAuthor id="3" name="Yana Kravtsova" initials="YK" lastIdx="9" clrIdx="2">
    <p:extLst>
      <p:ext uri="{19B8F6BF-5375-455C-9EA6-DF929625EA0E}">
        <p15:presenceInfo xmlns:p15="http://schemas.microsoft.com/office/powerpoint/2012/main" userId="S::Yanina.Kravtsova@envivabiomass.com::270963da-93ad-4306-92a7-0fe5d4380b54" providerId="AD"/>
      </p:ext>
    </p:extLst>
  </p:cmAuthor>
  <p:cmAuthor id="4" name="Dean Johnson" initials="DJ" lastIdx="4" clrIdx="3">
    <p:extLst>
      <p:ext uri="{19B8F6BF-5375-455C-9EA6-DF929625EA0E}">
        <p15:presenceInfo xmlns:p15="http://schemas.microsoft.com/office/powerpoint/2012/main" userId="S::dean.johnson@envivabiomass.com::17eedafb-035b-4cf0-a8c2-d7d3c6eddfb9" providerId="AD"/>
      </p:ext>
    </p:extLst>
  </p:cmAuthor>
  <p:cmAuthor id="5" name="Clare" initials="C" lastIdx="10" clrIdx="4">
    <p:extLst>
      <p:ext uri="{19B8F6BF-5375-455C-9EA6-DF929625EA0E}">
        <p15:presenceInfo xmlns:p15="http://schemas.microsoft.com/office/powerpoint/2012/main" userId="S::Clare.Johnson@envivabiomass.com::7f736e72-143f-443f-8f99-c5db165b548f" providerId="AD"/>
      </p:ext>
    </p:extLst>
  </p:cmAuthor>
  <p:cmAuthor id="6" name="Maria Moreno" initials="MM" lastIdx="2" clrIdx="5">
    <p:extLst>
      <p:ext uri="{19B8F6BF-5375-455C-9EA6-DF929625EA0E}">
        <p15:presenceInfo xmlns:p15="http://schemas.microsoft.com/office/powerpoint/2012/main" userId="S::maria.moreno@envivabiomass.com::3b4e89e8-6bdb-471d-b97d-fd5675b4eb4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B378"/>
    <a:srgbClr val="55575C"/>
    <a:srgbClr val="F2F2F2"/>
    <a:srgbClr val="F4F8F0"/>
    <a:srgbClr val="63696C"/>
    <a:srgbClr val="8CC744"/>
    <a:srgbClr val="EAF0E4"/>
    <a:srgbClr val="7E9F5E"/>
    <a:srgbClr val="7FA060"/>
    <a:srgbClr val="648D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71"/>
  </p:normalViewPr>
  <p:slideViewPr>
    <p:cSldViewPr snapToGrid="0" snapToObjects="1">
      <p:cViewPr varScale="1">
        <p:scale>
          <a:sx n="68" d="100"/>
          <a:sy n="68" d="100"/>
        </p:scale>
        <p:origin x="592" y="52"/>
      </p:cViewPr>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https://envivalp.sharepoint.com/sites/SustainabilityTeam/Shared%20Documents/Data%20Analytics/FIA/FIA-%20Web%20Update/Web_AreaInv_Counties_20210913.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2000" b="1">
                <a:solidFill>
                  <a:schemeClr val="tx1"/>
                </a:solidFill>
                <a:latin typeface="Arial" panose="020B0604020202020204" pitchFamily="34" charset="0"/>
                <a:cs typeface="Arial" panose="020B0604020202020204" pitchFamily="34" charset="0"/>
              </a:rPr>
              <a:t>Total Forest Inventory of the US Southeast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areaChart>
        <c:grouping val="standard"/>
        <c:varyColors val="0"/>
        <c:ser>
          <c:idx val="1"/>
          <c:order val="0"/>
          <c:tx>
            <c:strRef>
              <c:f>'US South'!$W$85</c:f>
              <c:strCache>
                <c:ptCount val="1"/>
                <c:pt idx="0">
                  <c:v>Total Inventory-- US South</c:v>
                </c:pt>
              </c:strCache>
            </c:strRef>
          </c:tx>
          <c:spPr>
            <a:solidFill>
              <a:srgbClr val="789E57"/>
            </a:solidFill>
            <a:ln>
              <a:noFill/>
            </a:ln>
            <a:effectLst/>
          </c:spPr>
          <c:cat>
            <c:numRef>
              <c:f>'US South'!$Z$86:$Z$105</c:f>
              <c:numCache>
                <c:formatCode>General</c:formatCode>
                <c:ptCount val="20"/>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numCache>
            </c:numRef>
          </c:cat>
          <c:val>
            <c:numRef>
              <c:f>'US South'!$AA$86:$AA$105</c:f>
              <c:numCache>
                <c:formatCode>_(* #,##0.00_);_(* \(#,##0.00\);_(* "-"??_);_(@_)</c:formatCode>
                <c:ptCount val="20"/>
                <c:pt idx="0">
                  <c:v>8288184581.7106428</c:v>
                </c:pt>
                <c:pt idx="1">
                  <c:v>8291839818.4604673</c:v>
                </c:pt>
                <c:pt idx="2">
                  <c:v>8307550448.9328127</c:v>
                </c:pt>
                <c:pt idx="3">
                  <c:v>8330205873.374157</c:v>
                </c:pt>
                <c:pt idx="4">
                  <c:v>8352020663.5150814</c:v>
                </c:pt>
                <c:pt idx="5">
                  <c:v>8397890044.2027388</c:v>
                </c:pt>
                <c:pt idx="6">
                  <c:v>8464702795.6120796</c:v>
                </c:pt>
                <c:pt idx="7">
                  <c:v>8575121258.676115</c:v>
                </c:pt>
                <c:pt idx="8">
                  <c:v>8639393577.2932472</c:v>
                </c:pt>
                <c:pt idx="9">
                  <c:v>8768437720.3593178</c:v>
                </c:pt>
                <c:pt idx="10">
                  <c:v>8881400608.516243</c:v>
                </c:pt>
                <c:pt idx="11">
                  <c:v>8981304537.1527271</c:v>
                </c:pt>
                <c:pt idx="12">
                  <c:v>9094208589.597065</c:v>
                </c:pt>
                <c:pt idx="13">
                  <c:v>9238413403.2223072</c:v>
                </c:pt>
                <c:pt idx="14">
                  <c:v>9378600320.5254784</c:v>
                </c:pt>
                <c:pt idx="15">
                  <c:v>9538610261.182682</c:v>
                </c:pt>
                <c:pt idx="16">
                  <c:v>9704045396.2010174</c:v>
                </c:pt>
                <c:pt idx="17">
                  <c:v>9921774871.3851681</c:v>
                </c:pt>
                <c:pt idx="18">
                  <c:v>10126408370.733263</c:v>
                </c:pt>
                <c:pt idx="19">
                  <c:v>10294399470.138706</c:v>
                </c:pt>
              </c:numCache>
            </c:numRef>
          </c:val>
          <c:extLst>
            <c:ext xmlns:c16="http://schemas.microsoft.com/office/drawing/2014/chart" uri="{C3380CC4-5D6E-409C-BE32-E72D297353CC}">
              <c16:uniqueId val="{00000000-A683-BB40-B814-6BA04104598D}"/>
            </c:ext>
          </c:extLst>
        </c:ser>
        <c:dLbls>
          <c:showLegendKey val="0"/>
          <c:showVal val="0"/>
          <c:showCatName val="0"/>
          <c:showSerName val="0"/>
          <c:showPercent val="0"/>
          <c:showBubbleSize val="0"/>
        </c:dLbls>
        <c:axId val="832660895"/>
        <c:axId val="1505243711"/>
      </c:areaChart>
      <c:catAx>
        <c:axId val="832660895"/>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2280000" spcFirstLastPara="1" vertOverflow="ellipsis" wrap="square" anchor="ctr" anchorCtr="1"/>
          <a:lstStyle/>
          <a:p>
            <a:pPr>
              <a:defRPr sz="1000" b="1" i="0" u="none" strike="noStrike" kern="1200" baseline="0">
                <a:solidFill>
                  <a:schemeClr val="tx1"/>
                </a:solidFill>
                <a:latin typeface="Arial" panose="020B0604020202020204" pitchFamily="34" charset="0"/>
                <a:ea typeface="+mn-ea"/>
                <a:cs typeface="+mn-cs"/>
              </a:defRPr>
            </a:pPr>
            <a:endParaRPr lang="en-US"/>
          </a:p>
        </c:txPr>
        <c:crossAx val="1505243711"/>
        <c:crosses val="autoZero"/>
        <c:auto val="1"/>
        <c:lblAlgn val="ctr"/>
        <c:lblOffset val="100"/>
        <c:noMultiLvlLbl val="0"/>
      </c:catAx>
      <c:valAx>
        <c:axId val="1505243711"/>
        <c:scaling>
          <c:orientation val="minMax"/>
          <c:min val="600000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b="1" baseline="0">
                    <a:latin typeface="Arial" panose="020B0604020202020204" pitchFamily="34" charset="0"/>
                    <a:cs typeface="Arial" panose="020B0604020202020204" pitchFamily="34" charset="0"/>
                  </a:rPr>
                  <a:t>Billon Cubic Meters</a:t>
                </a:r>
                <a:endParaRPr lang="en-US" sz="1400" b="1">
                  <a:latin typeface="Arial" panose="020B0604020202020204" pitchFamily="34" charset="0"/>
                  <a:cs typeface="Arial" panose="020B0604020202020204" pitchFamily="34" charset="0"/>
                </a:endParaRPr>
              </a:p>
            </c:rich>
          </c:tx>
          <c:layout>
            <c:manualLayout>
              <c:xMode val="edge"/>
              <c:yMode val="edge"/>
              <c:x val="2.0298627107089091E-2"/>
              <c:y val="0.32753858761845689"/>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0"/>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mn-cs"/>
              </a:defRPr>
            </a:pPr>
            <a:endParaRPr lang="en-US"/>
          </a:p>
        </c:txPr>
        <c:crossAx val="832660895"/>
        <c:crosses val="autoZero"/>
        <c:crossBetween val="midCat"/>
        <c:majorUnit val="1000000000"/>
        <c:dispUnits>
          <c:builtInUnit val="billions"/>
        </c:dispUnits>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 %</c:v>
                </c:pt>
              </c:strCache>
            </c:strRef>
          </c:tx>
          <c:spPr>
            <a:ln w="41275">
              <a:solidFill>
                <a:schemeClr val="bg1"/>
              </a:solidFill>
            </a:ln>
          </c:spPr>
          <c:dPt>
            <c:idx val="0"/>
            <c:bubble3D val="0"/>
            <c:spPr>
              <a:solidFill>
                <a:schemeClr val="accent3">
                  <a:lumMod val="50000"/>
                </a:schemeClr>
              </a:solidFill>
              <a:ln w="41275">
                <a:solidFill>
                  <a:schemeClr val="bg1"/>
                </a:solidFill>
              </a:ln>
              <a:effectLst/>
            </c:spPr>
            <c:extLst>
              <c:ext xmlns:c16="http://schemas.microsoft.com/office/drawing/2014/chart" uri="{C3380CC4-5D6E-409C-BE32-E72D297353CC}">
                <c16:uniqueId val="{00000001-1F60-A146-B63B-3B42DAC84072}"/>
              </c:ext>
            </c:extLst>
          </c:dPt>
          <c:dPt>
            <c:idx val="1"/>
            <c:bubble3D val="0"/>
            <c:spPr>
              <a:solidFill>
                <a:schemeClr val="accent3"/>
              </a:solidFill>
              <a:ln w="41275">
                <a:solidFill>
                  <a:schemeClr val="bg1"/>
                </a:solidFill>
              </a:ln>
              <a:effectLst/>
            </c:spPr>
            <c:extLst>
              <c:ext xmlns:c16="http://schemas.microsoft.com/office/drawing/2014/chart" uri="{C3380CC4-5D6E-409C-BE32-E72D297353CC}">
                <c16:uniqueId val="{00000003-1F60-A146-B63B-3B42DAC84072}"/>
              </c:ext>
            </c:extLst>
          </c:dPt>
          <c:dPt>
            <c:idx val="2"/>
            <c:bubble3D val="0"/>
            <c:spPr>
              <a:solidFill>
                <a:schemeClr val="accent1"/>
              </a:solidFill>
              <a:ln w="41275">
                <a:solidFill>
                  <a:schemeClr val="bg1"/>
                </a:solidFill>
              </a:ln>
              <a:effectLst/>
            </c:spPr>
            <c:extLst>
              <c:ext xmlns:c16="http://schemas.microsoft.com/office/drawing/2014/chart" uri="{C3380CC4-5D6E-409C-BE32-E72D297353CC}">
                <c16:uniqueId val="{00000005-1F60-A146-B63B-3B42DAC84072}"/>
              </c:ext>
            </c:extLst>
          </c:dPt>
          <c:dPt>
            <c:idx val="3"/>
            <c:bubble3D val="0"/>
            <c:spPr>
              <a:solidFill>
                <a:srgbClr val="C3D69B"/>
              </a:solidFill>
              <a:ln w="41275">
                <a:solidFill>
                  <a:schemeClr val="bg1"/>
                </a:solidFill>
              </a:ln>
              <a:effectLst/>
            </c:spPr>
            <c:extLst>
              <c:ext xmlns:c16="http://schemas.microsoft.com/office/drawing/2014/chart" uri="{C3380CC4-5D6E-409C-BE32-E72D297353CC}">
                <c16:uniqueId val="{00000007-1F60-A146-B63B-3B42DAC84072}"/>
              </c:ext>
            </c:extLst>
          </c:dPt>
          <c:dPt>
            <c:idx val="4"/>
            <c:bubble3D val="0"/>
            <c:spPr>
              <a:solidFill>
                <a:schemeClr val="accent1">
                  <a:lumMod val="20000"/>
                  <a:lumOff val="80000"/>
                </a:schemeClr>
              </a:solidFill>
              <a:ln w="41275">
                <a:solidFill>
                  <a:schemeClr val="bg1"/>
                </a:solidFill>
              </a:ln>
              <a:effectLst/>
            </c:spPr>
            <c:extLst>
              <c:ext xmlns:c16="http://schemas.microsoft.com/office/drawing/2014/chart" uri="{C3380CC4-5D6E-409C-BE32-E72D297353CC}">
                <c16:uniqueId val="{00000009-1F60-A146-B63B-3B42DAC84072}"/>
              </c:ext>
            </c:extLst>
          </c:dPt>
          <c:dLbls>
            <c:dLbl>
              <c:idx val="0"/>
              <c:layout>
                <c:manualLayout>
                  <c:x val="-1.8924350764125904E-2"/>
                  <c:y val="-2.2279810163524625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1F60-A146-B63B-3B42DAC84072}"/>
                </c:ext>
              </c:extLst>
            </c:dLbl>
            <c:dLbl>
              <c:idx val="1"/>
              <c:layout>
                <c:manualLayout>
                  <c:x val="8.1923645157155993E-3"/>
                  <c:y val="6.9236834143673084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1F60-A146-B63B-3B42DAC84072}"/>
                </c:ext>
              </c:extLst>
            </c:dLbl>
            <c:dLbl>
              <c:idx val="2"/>
              <c:layout>
                <c:manualLayout>
                  <c:x val="-1.9907411971657418E-2"/>
                  <c:y val="-0.11198824065104261"/>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1F60-A146-B63B-3B42DAC84072}"/>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Sheet1!$A$2:$A$6</c:f>
              <c:strCache>
                <c:ptCount val="3"/>
                <c:pt idx="0">
                  <c:v>Scope 1</c:v>
                </c:pt>
                <c:pt idx="1">
                  <c:v>Scope 3</c:v>
                </c:pt>
                <c:pt idx="2">
                  <c:v>Scope 2</c:v>
                </c:pt>
              </c:strCache>
            </c:strRef>
          </c:cat>
          <c:val>
            <c:numRef>
              <c:f>Sheet1!$B$2:$B$6</c:f>
              <c:numCache>
                <c:formatCode>0.0%</c:formatCode>
                <c:ptCount val="5"/>
                <c:pt idx="0">
                  <c:v>0.06</c:v>
                </c:pt>
                <c:pt idx="1">
                  <c:v>0.53</c:v>
                </c:pt>
                <c:pt idx="2">
                  <c:v>0.41</c:v>
                </c:pt>
              </c:numCache>
            </c:numRef>
          </c:val>
          <c:extLst>
            <c:ext xmlns:c16="http://schemas.microsoft.com/office/drawing/2014/chart" uri="{C3380CC4-5D6E-409C-BE32-E72D297353CC}">
              <c16:uniqueId val="{0000000A-1F60-A146-B63B-3B42DAC84072}"/>
            </c:ext>
          </c:extLst>
        </c:ser>
        <c:dLbls>
          <c:showLegendKey val="0"/>
          <c:showVal val="0"/>
          <c:showCatName val="0"/>
          <c:showSerName val="0"/>
          <c:showPercent val="1"/>
          <c:showBubbleSize val="0"/>
          <c:showLeaderLines val="0"/>
        </c:dLbls>
        <c:firstSliceAng val="315"/>
        <c:holeSize val="4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0.32856</cdr:x>
      <cdr:y>0.4325</cdr:y>
    </cdr:from>
    <cdr:to>
      <cdr:x>0.67144</cdr:x>
      <cdr:y>0.59698</cdr:y>
    </cdr:to>
    <cdr:sp macro="" textlink="">
      <cdr:nvSpPr>
        <cdr:cNvPr id="2" name="TextBox 1">
          <a:extLst xmlns:a="http://schemas.openxmlformats.org/drawingml/2006/main">
            <a:ext uri="{FF2B5EF4-FFF2-40B4-BE49-F238E27FC236}">
              <a16:creationId xmlns:a16="http://schemas.microsoft.com/office/drawing/2014/main" id="{E9A9E91A-A9B6-43D4-8A88-88025D92FCA9}"/>
            </a:ext>
          </a:extLst>
        </cdr:cNvPr>
        <cdr:cNvSpPr txBox="1"/>
      </cdr:nvSpPr>
      <cdr:spPr>
        <a:xfrm xmlns:a="http://schemas.openxmlformats.org/drawingml/2006/main">
          <a:off x="1166432" y="1415254"/>
          <a:ext cx="1217271" cy="538226"/>
        </a:xfrm>
        <a:prstGeom xmlns:a="http://schemas.openxmlformats.org/drawingml/2006/main" prst="rect">
          <a:avLst/>
        </a:prstGeom>
        <a:effectLst xmlns:a="http://schemas.openxmlformats.org/drawingml/2006/main"/>
      </cdr:spPr>
      <cdr:txBody>
        <a:bodyPr xmlns:a="http://schemas.openxmlformats.org/drawingml/2006/main" vertOverflow="clip" wrap="square" rtlCol="0"/>
        <a:lstStyle xmlns:a="http://schemas.openxmlformats.org/drawingml/2006/main"/>
        <a:p xmlns:a="http://schemas.openxmlformats.org/drawingml/2006/main">
          <a:pPr algn="ctr"/>
          <a:r>
            <a:rPr lang="en-US" b="1" dirty="0">
              <a:solidFill>
                <a:srgbClr val="595959"/>
              </a:solidFill>
              <a:effectLst/>
              <a:latin typeface="Arial" panose="020B0604020202020204" pitchFamily="34" charset="0"/>
              <a:cs typeface="Arial" panose="020B0604020202020204" pitchFamily="34" charset="0"/>
            </a:rPr>
            <a:t>Our 2019 Emissions</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AA64CCC-0F97-4B27-A6F2-111BDBD8C95A}"/>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132EEC9-ECE8-4C5C-8682-5242E35F58BE}"/>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E29AFC46-1873-4CD5-ABE6-1F16F901D327}" type="datetimeFigureOut">
              <a:rPr lang="en-US" smtClean="0"/>
              <a:t>10/26/2021</a:t>
            </a:fld>
            <a:endParaRPr lang="en-US"/>
          </a:p>
        </p:txBody>
      </p:sp>
      <p:sp>
        <p:nvSpPr>
          <p:cNvPr id="4" name="Footer Placeholder 3">
            <a:extLst>
              <a:ext uri="{FF2B5EF4-FFF2-40B4-BE49-F238E27FC236}">
                <a16:creationId xmlns:a16="http://schemas.microsoft.com/office/drawing/2014/main" id="{AF22039C-0608-4A0C-94D8-8F92BE6B4A28}"/>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8576CEB-EA19-4CC4-94BB-8C97D1F2116C}"/>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760FA555-B4DA-4CB1-A0B9-61C00AF56660}" type="slidenum">
              <a:rPr lang="en-US" smtClean="0"/>
              <a:t>‹#›</a:t>
            </a:fld>
            <a:endParaRPr lang="en-US"/>
          </a:p>
        </p:txBody>
      </p:sp>
    </p:spTree>
    <p:extLst>
      <p:ext uri="{BB962C8B-B14F-4D97-AF65-F5344CB8AC3E}">
        <p14:creationId xmlns:p14="http://schemas.microsoft.com/office/powerpoint/2010/main" val="24885191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5362228-5EC6-A442-93BB-156F3E7C92D6}" type="datetimeFigureOut">
              <a:rPr lang="en-US" smtClean="0"/>
              <a:t>10/26/2021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25D4465-03E5-DE44-811D-2272B46DF780}" type="slidenum">
              <a:rPr lang="en-US" smtClean="0"/>
              <a:t>‹#›</a:t>
            </a:fld>
            <a:endParaRPr lang="en-US"/>
          </a:p>
        </p:txBody>
      </p:sp>
    </p:spTree>
    <p:extLst>
      <p:ext uri="{BB962C8B-B14F-4D97-AF65-F5344CB8AC3E}">
        <p14:creationId xmlns:p14="http://schemas.microsoft.com/office/powerpoint/2010/main" val="12845166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5D4465-03E5-DE44-811D-2272B46DF780}" type="slidenum">
              <a:rPr lang="en-US" smtClean="0"/>
              <a:t>1</a:t>
            </a:fld>
            <a:endParaRPr lang="en-US"/>
          </a:p>
        </p:txBody>
      </p:sp>
    </p:spTree>
    <p:extLst>
      <p:ext uri="{BB962C8B-B14F-4D97-AF65-F5344CB8AC3E}">
        <p14:creationId xmlns:p14="http://schemas.microsoft.com/office/powerpoint/2010/main" val="3674307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Fight climate change</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C25D4465-03E5-DE44-811D-2272B46DF780}" type="slidenum">
              <a:rPr lang="en-US" smtClean="0"/>
              <a:t>3</a:t>
            </a:fld>
            <a:endParaRPr lang="en-US"/>
          </a:p>
        </p:txBody>
      </p:sp>
    </p:spTree>
    <p:extLst>
      <p:ext uri="{BB962C8B-B14F-4D97-AF65-F5344CB8AC3E}">
        <p14:creationId xmlns:p14="http://schemas.microsoft.com/office/powerpoint/2010/main" val="2899056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5D4465-03E5-DE44-811D-2272B46DF780}" type="slidenum">
              <a:rPr lang="en-US" smtClean="0"/>
              <a:t>7</a:t>
            </a:fld>
            <a:endParaRPr lang="en-US"/>
          </a:p>
        </p:txBody>
      </p:sp>
    </p:spTree>
    <p:extLst>
      <p:ext uri="{BB962C8B-B14F-4D97-AF65-F5344CB8AC3E}">
        <p14:creationId xmlns:p14="http://schemas.microsoft.com/office/powerpoint/2010/main" val="2567449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5D4465-03E5-DE44-811D-2272B46DF780}" type="slidenum">
              <a:rPr lang="en-US" smtClean="0"/>
              <a:t>13</a:t>
            </a:fld>
            <a:endParaRPr lang="en-US"/>
          </a:p>
        </p:txBody>
      </p:sp>
    </p:spTree>
    <p:extLst>
      <p:ext uri="{BB962C8B-B14F-4D97-AF65-F5344CB8AC3E}">
        <p14:creationId xmlns:p14="http://schemas.microsoft.com/office/powerpoint/2010/main" val="30557016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DF626F-3674-8742-A4C6-8FB64A262D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BF39703E-3F46-824A-B1F9-40AB78AABEEA}"/>
              </a:ext>
            </a:extLst>
          </p:cNvPr>
          <p:cNvSpPr/>
          <p:nvPr userDrawn="1"/>
        </p:nvSpPr>
        <p:spPr>
          <a:xfrm>
            <a:off x="1" y="0"/>
            <a:ext cx="12188825" cy="6498602"/>
          </a:xfrm>
          <a:prstGeom prst="rect">
            <a:avLst/>
          </a:prstGeom>
          <a:gradFill>
            <a:gsLst>
              <a:gs pos="100000">
                <a:schemeClr val="bg1">
                  <a:lumMod val="75000"/>
                  <a:alpha val="20000"/>
                </a:schemeClr>
              </a:gs>
              <a:gs pos="53000">
                <a:schemeClr val="accent2">
                  <a:alpha val="60000"/>
                </a:schemeClr>
              </a:gs>
              <a:gs pos="9000">
                <a:schemeClr val="accent6">
                  <a:alpha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B94E21F1-81C4-B542-905F-D7BE082E1EEB}"/>
              </a:ext>
            </a:extLst>
          </p:cNvPr>
          <p:cNvSpPr/>
          <p:nvPr userDrawn="1"/>
        </p:nvSpPr>
        <p:spPr>
          <a:xfrm>
            <a:off x="1589" y="6231636"/>
            <a:ext cx="12188825" cy="6263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3CDC6080-D4F3-0343-94A4-2189158BCB3B}"/>
              </a:ext>
            </a:extLst>
          </p:cNvPr>
          <p:cNvSpPr/>
          <p:nvPr userDrawn="1"/>
        </p:nvSpPr>
        <p:spPr>
          <a:xfrm>
            <a:off x="1589" y="6199632"/>
            <a:ext cx="12188825" cy="64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Title 1">
            <a:extLst>
              <a:ext uri="{FF2B5EF4-FFF2-40B4-BE49-F238E27FC236}">
                <a16:creationId xmlns:a16="http://schemas.microsoft.com/office/drawing/2014/main" id="{035C1B8C-BB77-B44D-A232-FD9CBBD054D9}"/>
              </a:ext>
            </a:extLst>
          </p:cNvPr>
          <p:cNvSpPr>
            <a:spLocks noGrp="1"/>
          </p:cNvSpPr>
          <p:nvPr>
            <p:ph type="title"/>
          </p:nvPr>
        </p:nvSpPr>
        <p:spPr>
          <a:xfrm>
            <a:off x="1097280" y="3017520"/>
            <a:ext cx="10113645" cy="822960"/>
          </a:xfrm>
        </p:spPr>
        <p:txBody>
          <a:bodyPr lIns="91440" tIns="0" rIns="91440" bIns="0" anchor="b">
            <a:noAutofit/>
          </a:bodyPr>
          <a:lstStyle>
            <a:lvl1pPr algn="ctr">
              <a:defRPr sz="3600" b="1">
                <a:solidFill>
                  <a:srgbClr val="FFFFFF"/>
                </a:solidFill>
              </a:defRPr>
            </a:lvl1pPr>
          </a:lstStyle>
          <a:p>
            <a:endParaRPr lang="en-US"/>
          </a:p>
        </p:txBody>
      </p:sp>
      <p:pic>
        <p:nvPicPr>
          <p:cNvPr id="11" name="Picture 10">
            <a:extLst>
              <a:ext uri="{FF2B5EF4-FFF2-40B4-BE49-F238E27FC236}">
                <a16:creationId xmlns:a16="http://schemas.microsoft.com/office/drawing/2014/main" id="{0EAC67A0-3866-7646-B678-246BE7F153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433719" y="380286"/>
            <a:ext cx="1324565" cy="663278"/>
          </a:xfrm>
          <a:prstGeom prst="rect">
            <a:avLst/>
          </a:prstGeom>
        </p:spPr>
      </p:pic>
      <p:sp>
        <p:nvSpPr>
          <p:cNvPr id="8" name="Rectangle 7">
            <a:extLst>
              <a:ext uri="{FF2B5EF4-FFF2-40B4-BE49-F238E27FC236}">
                <a16:creationId xmlns:a16="http://schemas.microsoft.com/office/drawing/2014/main" id="{C41F98A2-E4BF-2948-BFDA-46CB057BE718}"/>
              </a:ext>
            </a:extLst>
          </p:cNvPr>
          <p:cNvSpPr/>
          <p:nvPr userDrawn="1"/>
        </p:nvSpPr>
        <p:spPr>
          <a:xfrm>
            <a:off x="4763555" y="6375542"/>
            <a:ext cx="2664896" cy="338554"/>
          </a:xfrm>
          <a:prstGeom prst="rect">
            <a:avLst/>
          </a:prstGeom>
        </p:spPr>
        <p:txBody>
          <a:bodyPr wrap="none">
            <a:spAutoFit/>
          </a:bodyPr>
          <a:lstStyle/>
          <a:p>
            <a:pPr algn="ctr"/>
            <a:r>
              <a:rPr lang="en-US" sz="1600" b="1" err="1">
                <a:solidFill>
                  <a:schemeClr val="bg1"/>
                </a:solidFill>
              </a:rPr>
              <a:t>www.envivabiomass.com</a:t>
            </a:r>
            <a:endParaRPr lang="en-US" sz="1600" b="1">
              <a:solidFill>
                <a:schemeClr val="bg1"/>
              </a:solidFill>
            </a:endParaRPr>
          </a:p>
        </p:txBody>
      </p:sp>
    </p:spTree>
    <p:extLst>
      <p:ext uri="{BB962C8B-B14F-4D97-AF65-F5344CB8AC3E}">
        <p14:creationId xmlns:p14="http://schemas.microsoft.com/office/powerpoint/2010/main" val="3040193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5BEB005-57EE-464F-B822-4CBEB12551E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 y="1435096"/>
            <a:ext cx="5947914" cy="5039668"/>
          </a:xfrm>
          <a:prstGeom prst="rect">
            <a:avLst/>
          </a:prstGeom>
        </p:spPr>
      </p:pic>
      <p:sp>
        <p:nvSpPr>
          <p:cNvPr id="8" name="Rectangle 7">
            <a:extLst>
              <a:ext uri="{FF2B5EF4-FFF2-40B4-BE49-F238E27FC236}">
                <a16:creationId xmlns:a16="http://schemas.microsoft.com/office/drawing/2014/main" id="{9D624EA8-AB84-1D47-A28F-54B1D1A0E4CA}"/>
              </a:ext>
            </a:extLst>
          </p:cNvPr>
          <p:cNvSpPr/>
          <p:nvPr userDrawn="1"/>
        </p:nvSpPr>
        <p:spPr>
          <a:xfrm>
            <a:off x="0" y="0"/>
            <a:ext cx="12192000" cy="134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DFB9CB30-0C95-7748-B246-B3EF4C944312}"/>
              </a:ext>
            </a:extLst>
          </p:cNvPr>
          <p:cNvSpPr/>
          <p:nvPr userDrawn="1"/>
        </p:nvSpPr>
        <p:spPr>
          <a:xfrm>
            <a:off x="1" y="6400800"/>
            <a:ext cx="12192000" cy="457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7B3CE2C4-A0C2-BD47-B084-AA880AC380F6}"/>
              </a:ext>
            </a:extLst>
          </p:cNvPr>
          <p:cNvSpPr/>
          <p:nvPr userDrawn="1"/>
        </p:nvSpPr>
        <p:spPr>
          <a:xfrm>
            <a:off x="10" y="6341811"/>
            <a:ext cx="12191985" cy="664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 Placeholder 2">
            <a:extLst>
              <a:ext uri="{FF2B5EF4-FFF2-40B4-BE49-F238E27FC236}">
                <a16:creationId xmlns:a16="http://schemas.microsoft.com/office/drawing/2014/main" id="{0D6A55F5-093F-E843-B69D-CFE699BCDF7E}"/>
              </a:ext>
            </a:extLst>
          </p:cNvPr>
          <p:cNvSpPr>
            <a:spLocks noGrp="1"/>
          </p:cNvSpPr>
          <p:nvPr>
            <p:ph type="body" sz="quarter" idx="21" hasCustomPrompt="1"/>
          </p:nvPr>
        </p:nvSpPr>
        <p:spPr>
          <a:xfrm>
            <a:off x="182565" y="285750"/>
            <a:ext cx="10899775" cy="1060450"/>
          </a:xfrm>
        </p:spPr>
        <p:txBody>
          <a:bodyPr>
            <a:noAutofit/>
          </a:bodyPr>
          <a:lstStyle>
            <a:lvl1pPr marL="0" indent="0">
              <a:buNone/>
              <a:defRPr sz="2800" b="1">
                <a:solidFill>
                  <a:schemeClr val="bg1"/>
                </a:solidFill>
              </a:defRPr>
            </a:lvl1pPr>
            <a:lvl2pPr>
              <a:defRPr sz="3200" b="1"/>
            </a:lvl2pPr>
            <a:lvl3pPr>
              <a:defRPr sz="3200" b="1"/>
            </a:lvl3pPr>
            <a:lvl4pPr>
              <a:defRPr sz="3200" b="1"/>
            </a:lvl4pPr>
            <a:lvl5pPr>
              <a:defRPr sz="3200" b="1"/>
            </a:lvl5pPr>
          </a:lstStyle>
          <a:p>
            <a:pPr lvl="0"/>
            <a:r>
              <a:rPr lang="en-US"/>
              <a:t>TITLE</a:t>
            </a:r>
          </a:p>
        </p:txBody>
      </p:sp>
    </p:spTree>
    <p:extLst>
      <p:ext uri="{BB962C8B-B14F-4D97-AF65-F5344CB8AC3E}">
        <p14:creationId xmlns:p14="http://schemas.microsoft.com/office/powerpoint/2010/main" val="2439110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787BD0-87DB-934D-9011-89704471511D}"/>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1" y="1064304"/>
            <a:ext cx="12192000" cy="5554957"/>
          </a:xfrm>
          <a:prstGeom prst="rect">
            <a:avLst/>
          </a:prstGeom>
        </p:spPr>
      </p:pic>
      <p:sp>
        <p:nvSpPr>
          <p:cNvPr id="8" name="Rectangle 7">
            <a:extLst>
              <a:ext uri="{FF2B5EF4-FFF2-40B4-BE49-F238E27FC236}">
                <a16:creationId xmlns:a16="http://schemas.microsoft.com/office/drawing/2014/main" id="{9D624EA8-AB84-1D47-A28F-54B1D1A0E4CA}"/>
              </a:ext>
            </a:extLst>
          </p:cNvPr>
          <p:cNvSpPr/>
          <p:nvPr userDrawn="1"/>
        </p:nvSpPr>
        <p:spPr>
          <a:xfrm>
            <a:off x="0" y="0"/>
            <a:ext cx="12192000" cy="134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DFB9CB30-0C95-7748-B246-B3EF4C944312}"/>
              </a:ext>
            </a:extLst>
          </p:cNvPr>
          <p:cNvSpPr/>
          <p:nvPr userDrawn="1"/>
        </p:nvSpPr>
        <p:spPr>
          <a:xfrm>
            <a:off x="1" y="6400800"/>
            <a:ext cx="12192000" cy="457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7B3CE2C4-A0C2-BD47-B084-AA880AC380F6}"/>
              </a:ext>
            </a:extLst>
          </p:cNvPr>
          <p:cNvSpPr/>
          <p:nvPr userDrawn="1"/>
        </p:nvSpPr>
        <p:spPr>
          <a:xfrm>
            <a:off x="10" y="6341811"/>
            <a:ext cx="12191985" cy="664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 Placeholder 2">
            <a:extLst>
              <a:ext uri="{FF2B5EF4-FFF2-40B4-BE49-F238E27FC236}">
                <a16:creationId xmlns:a16="http://schemas.microsoft.com/office/drawing/2014/main" id="{629A2308-5E76-8940-803A-E6E27729CC15}"/>
              </a:ext>
            </a:extLst>
          </p:cNvPr>
          <p:cNvSpPr>
            <a:spLocks noGrp="1"/>
          </p:cNvSpPr>
          <p:nvPr>
            <p:ph type="body" sz="quarter" idx="21" hasCustomPrompt="1"/>
          </p:nvPr>
        </p:nvSpPr>
        <p:spPr>
          <a:xfrm>
            <a:off x="182565" y="285750"/>
            <a:ext cx="10899775" cy="1060450"/>
          </a:xfrm>
        </p:spPr>
        <p:txBody>
          <a:bodyPr>
            <a:noAutofit/>
          </a:bodyPr>
          <a:lstStyle>
            <a:lvl1pPr marL="0" indent="0">
              <a:buNone/>
              <a:defRPr sz="2800" b="1">
                <a:solidFill>
                  <a:schemeClr val="bg1"/>
                </a:solidFill>
              </a:defRPr>
            </a:lvl1pPr>
            <a:lvl2pPr>
              <a:defRPr sz="3200" b="1"/>
            </a:lvl2pPr>
            <a:lvl3pPr>
              <a:defRPr sz="3200" b="1"/>
            </a:lvl3pPr>
            <a:lvl4pPr>
              <a:defRPr sz="3200" b="1"/>
            </a:lvl4pPr>
            <a:lvl5pPr>
              <a:defRPr sz="3200" b="1"/>
            </a:lvl5pPr>
          </a:lstStyle>
          <a:p>
            <a:pPr lvl="0"/>
            <a:r>
              <a:rPr lang="en-US"/>
              <a:t>TITLE</a:t>
            </a:r>
          </a:p>
        </p:txBody>
      </p:sp>
    </p:spTree>
    <p:extLst>
      <p:ext uri="{BB962C8B-B14F-4D97-AF65-F5344CB8AC3E}">
        <p14:creationId xmlns:p14="http://schemas.microsoft.com/office/powerpoint/2010/main" val="28692548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18120B2-D7C1-534F-A2FE-779A1CA1E2B9}"/>
              </a:ext>
            </a:extLst>
          </p:cNvPr>
          <p:cNvSpPr/>
          <p:nvPr userDrawn="1"/>
        </p:nvSpPr>
        <p:spPr>
          <a:xfrm>
            <a:off x="0" y="2"/>
            <a:ext cx="12192000" cy="86041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6853146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2262294-4EEB-CE47-B72A-5F9ACA31CF98}"/>
              </a:ext>
            </a:extLst>
          </p:cNvPr>
          <p:cNvSpPr/>
          <p:nvPr userDrawn="1"/>
        </p:nvSpPr>
        <p:spPr>
          <a:xfrm>
            <a:off x="0" y="0"/>
            <a:ext cx="12192000" cy="134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 Placeholder 2">
            <a:extLst>
              <a:ext uri="{FF2B5EF4-FFF2-40B4-BE49-F238E27FC236}">
                <a16:creationId xmlns:a16="http://schemas.microsoft.com/office/drawing/2014/main" id="{A59AEBC1-6F76-5F4C-BF88-5A8717D0CF37}"/>
              </a:ext>
            </a:extLst>
          </p:cNvPr>
          <p:cNvSpPr>
            <a:spLocks noGrp="1"/>
          </p:cNvSpPr>
          <p:nvPr>
            <p:ph type="body" sz="quarter" idx="21" hasCustomPrompt="1"/>
          </p:nvPr>
        </p:nvSpPr>
        <p:spPr>
          <a:xfrm>
            <a:off x="182565" y="285750"/>
            <a:ext cx="10899775" cy="1060450"/>
          </a:xfrm>
        </p:spPr>
        <p:txBody>
          <a:bodyPr>
            <a:noAutofit/>
          </a:bodyPr>
          <a:lstStyle>
            <a:lvl1pPr marL="0" indent="0">
              <a:buNone/>
              <a:defRPr sz="2800" b="1">
                <a:solidFill>
                  <a:schemeClr val="bg1"/>
                </a:solidFill>
              </a:defRPr>
            </a:lvl1pPr>
            <a:lvl2pPr>
              <a:defRPr sz="3200" b="1"/>
            </a:lvl2pPr>
            <a:lvl3pPr>
              <a:defRPr sz="3200" b="1"/>
            </a:lvl3pPr>
            <a:lvl4pPr>
              <a:defRPr sz="3200" b="1"/>
            </a:lvl4pPr>
            <a:lvl5pPr>
              <a:defRPr sz="3200" b="1"/>
            </a:lvl5pPr>
          </a:lstStyle>
          <a:p>
            <a:pPr lvl="0"/>
            <a:r>
              <a:rPr lang="en-US"/>
              <a:t>TITLE</a:t>
            </a:r>
          </a:p>
        </p:txBody>
      </p:sp>
    </p:spTree>
    <p:extLst>
      <p:ext uri="{BB962C8B-B14F-4D97-AF65-F5344CB8AC3E}">
        <p14:creationId xmlns:p14="http://schemas.microsoft.com/office/powerpoint/2010/main" val="23144374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22687DB-15B6-BD4F-8E42-9407BB854E1F}"/>
              </a:ext>
            </a:extLst>
          </p:cNvPr>
          <p:cNvSpPr/>
          <p:nvPr userDrawn="1"/>
        </p:nvSpPr>
        <p:spPr>
          <a:xfrm>
            <a:off x="0" y="0"/>
            <a:ext cx="12192000" cy="1371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ext Placeholder 2">
            <a:extLst>
              <a:ext uri="{FF2B5EF4-FFF2-40B4-BE49-F238E27FC236}">
                <a16:creationId xmlns:a16="http://schemas.microsoft.com/office/drawing/2014/main" id="{6D77FB84-168D-BB40-B588-61BE5314149A}"/>
              </a:ext>
            </a:extLst>
          </p:cNvPr>
          <p:cNvSpPr>
            <a:spLocks noGrp="1"/>
          </p:cNvSpPr>
          <p:nvPr>
            <p:ph type="body" sz="quarter" idx="21" hasCustomPrompt="1"/>
          </p:nvPr>
        </p:nvSpPr>
        <p:spPr>
          <a:xfrm>
            <a:off x="182565" y="285750"/>
            <a:ext cx="10899775" cy="1060450"/>
          </a:xfrm>
        </p:spPr>
        <p:txBody>
          <a:bodyPr>
            <a:noAutofit/>
          </a:bodyPr>
          <a:lstStyle>
            <a:lvl1pPr marL="0" indent="0">
              <a:buNone/>
              <a:defRPr sz="2800" b="1">
                <a:solidFill>
                  <a:schemeClr val="bg1"/>
                </a:solidFill>
              </a:defRPr>
            </a:lvl1pPr>
            <a:lvl2pPr>
              <a:defRPr sz="3200" b="1"/>
            </a:lvl2pPr>
            <a:lvl3pPr>
              <a:defRPr sz="3200" b="1"/>
            </a:lvl3pPr>
            <a:lvl4pPr>
              <a:defRPr sz="3200" b="1"/>
            </a:lvl4pPr>
            <a:lvl5pPr>
              <a:defRPr sz="3200" b="1"/>
            </a:lvl5pPr>
          </a:lstStyle>
          <a:p>
            <a:pPr lvl="0"/>
            <a:r>
              <a:rPr lang="en-US"/>
              <a:t>TITLE</a:t>
            </a:r>
          </a:p>
        </p:txBody>
      </p:sp>
    </p:spTree>
    <p:extLst>
      <p:ext uri="{BB962C8B-B14F-4D97-AF65-F5344CB8AC3E}">
        <p14:creationId xmlns:p14="http://schemas.microsoft.com/office/powerpoint/2010/main" val="12553219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2A2C0573-6181-1B46-8009-E4D8A31D25C1}"/>
              </a:ext>
            </a:extLst>
          </p:cNvPr>
          <p:cNvSpPr/>
          <p:nvPr userDrawn="1"/>
        </p:nvSpPr>
        <p:spPr>
          <a:xfrm>
            <a:off x="0" y="2"/>
            <a:ext cx="12192000" cy="86041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5779753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301C395-ECDE-2142-ACF5-BBCEA43EF219}"/>
              </a:ext>
            </a:extLst>
          </p:cNvPr>
          <p:cNvSpPr/>
          <p:nvPr userDrawn="1"/>
        </p:nvSpPr>
        <p:spPr>
          <a:xfrm>
            <a:off x="1" y="6400800"/>
            <a:ext cx="12192000" cy="457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a:extLst>
              <a:ext uri="{FF2B5EF4-FFF2-40B4-BE49-F238E27FC236}">
                <a16:creationId xmlns:a16="http://schemas.microsoft.com/office/drawing/2014/main" id="{42DC5745-1CF7-5B40-B266-E73415DC2A5D}"/>
              </a:ext>
            </a:extLst>
          </p:cNvPr>
          <p:cNvSpPr txBox="1"/>
          <p:nvPr userDrawn="1"/>
        </p:nvSpPr>
        <p:spPr>
          <a:xfrm>
            <a:off x="4615071" y="6449458"/>
            <a:ext cx="2961861" cy="338554"/>
          </a:xfrm>
          <a:prstGeom prst="rect">
            <a:avLst/>
          </a:prstGeom>
          <a:noFill/>
        </p:spPr>
        <p:txBody>
          <a:bodyPr wrap="square" rtlCol="0">
            <a:spAutoFit/>
          </a:bodyPr>
          <a:lstStyle/>
          <a:p>
            <a:pPr algn="ctr"/>
            <a:r>
              <a:rPr lang="en-US" sz="1600" b="1">
                <a:solidFill>
                  <a:schemeClr val="bg1"/>
                </a:solidFill>
              </a:rPr>
              <a:t>www.envivabiomass.com</a:t>
            </a:r>
          </a:p>
        </p:txBody>
      </p:sp>
      <p:sp>
        <p:nvSpPr>
          <p:cNvPr id="9" name="Rectangle 8">
            <a:extLst>
              <a:ext uri="{FF2B5EF4-FFF2-40B4-BE49-F238E27FC236}">
                <a16:creationId xmlns:a16="http://schemas.microsoft.com/office/drawing/2014/main" id="{25EA24B0-53E3-074B-967E-5F33FC1207E7}"/>
              </a:ext>
            </a:extLst>
          </p:cNvPr>
          <p:cNvSpPr/>
          <p:nvPr userDrawn="1"/>
        </p:nvSpPr>
        <p:spPr>
          <a:xfrm>
            <a:off x="10" y="6341811"/>
            <a:ext cx="12191985" cy="664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570914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7E2DFA3-A8D7-5440-81D9-E2768E3EC40E}"/>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bwMode="hidden">
          <a:xfrm>
            <a:off x="0" y="0"/>
            <a:ext cx="12192000" cy="6858000"/>
          </a:xfrm>
          <a:prstGeom prst="rect">
            <a:avLst/>
          </a:prstGeom>
        </p:spPr>
      </p:pic>
      <p:sp>
        <p:nvSpPr>
          <p:cNvPr id="3" name="Tijdelijke aanduiding voor titel 1">
            <a:extLst>
              <a:ext uri="{FF2B5EF4-FFF2-40B4-BE49-F238E27FC236}">
                <a16:creationId xmlns:a16="http://schemas.microsoft.com/office/drawing/2014/main" id="{FAF4464D-4216-124E-A6B7-CB998CFBB2FF}"/>
              </a:ext>
            </a:extLst>
          </p:cNvPr>
          <p:cNvSpPr>
            <a:spLocks noGrp="1"/>
          </p:cNvSpPr>
          <p:nvPr>
            <p:ph type="title" hasCustomPrompt="1"/>
          </p:nvPr>
        </p:nvSpPr>
        <p:spPr bwMode="auto">
          <a:xfrm>
            <a:off x="467469" y="230188"/>
            <a:ext cx="11257061" cy="1012825"/>
          </a:xfrm>
          <a:prstGeom prst="rect">
            <a:avLst/>
          </a:prstGeom>
          <a:noFill/>
          <a:ln>
            <a:gradFill>
              <a:gsLst>
                <a:gs pos="0">
                  <a:schemeClr val="bg1"/>
                </a:gs>
                <a:gs pos="99000">
                  <a:srgbClr val="FFFFFF">
                    <a:alpha val="0"/>
                  </a:srgbClr>
                </a:gs>
                <a:gs pos="1000">
                  <a:schemeClr val="bg1">
                    <a:alpha val="0"/>
                  </a:schemeClr>
                </a:gs>
                <a:gs pos="100000">
                  <a:schemeClr val="bg1"/>
                </a:gs>
              </a:gsLst>
              <a:lin ang="5400000" scaled="0"/>
            </a:gradFill>
          </a:ln>
        </p:spPr>
        <p:txBody>
          <a:bodyPr vert="horz" wrap="square" lIns="0" tIns="0" rIns="0" bIns="0" numCol="1" anchor="ctr" anchorCtr="0" compatLnSpc="1">
            <a:prstTxWarp prst="textNoShape">
              <a:avLst/>
            </a:prstTxWarp>
            <a:noAutofit/>
          </a:bodyPr>
          <a:lstStyle>
            <a:lvl1pPr algn="ctr">
              <a:defRPr sz="3200" b="1">
                <a:solidFill>
                  <a:schemeClr val="bg1"/>
                </a:solidFill>
              </a:defRPr>
            </a:lvl1pPr>
          </a:lstStyle>
          <a:p>
            <a:pPr lvl="0"/>
            <a:r>
              <a:rPr lang="en-GB" err="1"/>
              <a:t>Klik</a:t>
            </a:r>
            <a:r>
              <a:rPr lang="en-GB"/>
              <a:t> om de </a:t>
            </a:r>
            <a:r>
              <a:rPr lang="en-GB" err="1"/>
              <a:t>stijl</a:t>
            </a:r>
            <a:r>
              <a:rPr lang="en-GB"/>
              <a:t> te </a:t>
            </a:r>
            <a:r>
              <a:rPr lang="en-GB" err="1"/>
              <a:t>bewerken</a:t>
            </a:r>
            <a:endParaRPr lang="en-GB"/>
          </a:p>
        </p:txBody>
      </p:sp>
      <p:sp>
        <p:nvSpPr>
          <p:cNvPr id="4" name="Tijdelijke aanduiding voor tekst 23">
            <a:extLst>
              <a:ext uri="{FF2B5EF4-FFF2-40B4-BE49-F238E27FC236}">
                <a16:creationId xmlns:a16="http://schemas.microsoft.com/office/drawing/2014/main" id="{1009CDBA-39C1-934D-9498-AE861495D550}"/>
              </a:ext>
            </a:extLst>
          </p:cNvPr>
          <p:cNvSpPr>
            <a:spLocks noGrp="1"/>
          </p:cNvSpPr>
          <p:nvPr>
            <p:ph idx="1"/>
          </p:nvPr>
        </p:nvSpPr>
        <p:spPr bwMode="auto">
          <a:xfrm>
            <a:off x="415208" y="1843200"/>
            <a:ext cx="11361584" cy="40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err="1"/>
              <a:t>Klik</a:t>
            </a:r>
            <a:r>
              <a:rPr lang="en-GB"/>
              <a:t> om de </a:t>
            </a:r>
            <a:r>
              <a:rPr lang="en-GB" err="1"/>
              <a:t>modelstijlen</a:t>
            </a:r>
            <a:r>
              <a:rPr lang="en-GB"/>
              <a:t> te </a:t>
            </a:r>
            <a:r>
              <a:rPr lang="en-GB" err="1"/>
              <a:t>bewerken</a:t>
            </a:r>
            <a:endParaRPr lang="en-GB"/>
          </a:p>
          <a:p>
            <a:pPr lvl="1"/>
            <a:r>
              <a:rPr lang="en-GB" err="1"/>
              <a:t>Tweede</a:t>
            </a:r>
            <a:r>
              <a:rPr lang="en-GB"/>
              <a:t> </a:t>
            </a:r>
            <a:r>
              <a:rPr lang="en-GB" err="1"/>
              <a:t>niveau</a:t>
            </a:r>
            <a:endParaRPr lang="en-GB"/>
          </a:p>
          <a:p>
            <a:pPr lvl="2"/>
            <a:r>
              <a:rPr lang="en-GB" err="1"/>
              <a:t>Derde</a:t>
            </a:r>
            <a:r>
              <a:rPr lang="en-GB"/>
              <a:t> </a:t>
            </a:r>
            <a:r>
              <a:rPr lang="en-GB" err="1"/>
              <a:t>niveau</a:t>
            </a:r>
            <a:endParaRPr lang="en-GB"/>
          </a:p>
          <a:p>
            <a:pPr lvl="3"/>
            <a:r>
              <a:rPr lang="en-GB" err="1"/>
              <a:t>Vierde</a:t>
            </a:r>
            <a:r>
              <a:rPr lang="en-GB"/>
              <a:t> </a:t>
            </a:r>
            <a:r>
              <a:rPr lang="en-GB" err="1"/>
              <a:t>niveau</a:t>
            </a:r>
            <a:endParaRPr lang="en-GB"/>
          </a:p>
          <a:p>
            <a:pPr lvl="4"/>
            <a:r>
              <a:rPr lang="en-GB" err="1"/>
              <a:t>Vijfde</a:t>
            </a:r>
            <a:r>
              <a:rPr lang="en-GB"/>
              <a:t> </a:t>
            </a:r>
            <a:r>
              <a:rPr lang="en-GB" err="1"/>
              <a:t>niveau</a:t>
            </a:r>
            <a:endParaRPr lang="en-GB"/>
          </a:p>
          <a:p>
            <a:pPr lvl="4"/>
            <a:endParaRPr lang="en-GB"/>
          </a:p>
        </p:txBody>
      </p:sp>
      <p:sp>
        <p:nvSpPr>
          <p:cNvPr id="6" name="Tijdelijke aanduiding voor dianummer 1">
            <a:extLst>
              <a:ext uri="{FF2B5EF4-FFF2-40B4-BE49-F238E27FC236}">
                <a16:creationId xmlns:a16="http://schemas.microsoft.com/office/drawing/2014/main" id="{85DE0C93-52A0-8843-8D10-7C2D3D1F9F56}"/>
              </a:ext>
            </a:extLst>
          </p:cNvPr>
          <p:cNvSpPr>
            <a:spLocks noGrp="1"/>
          </p:cNvSpPr>
          <p:nvPr>
            <p:ph type="sldNum" sz="quarter" idx="4"/>
          </p:nvPr>
        </p:nvSpPr>
        <p:spPr>
          <a:xfrm>
            <a:off x="11361600" y="6372000"/>
            <a:ext cx="624000" cy="164250"/>
          </a:xfrm>
          <a:prstGeom prst="rect">
            <a:avLst/>
          </a:prstGeom>
          <a:noFill/>
        </p:spPr>
        <p:txBody>
          <a:bodyPr wrap="square" tIns="0" rIns="36000" bIns="0" rtlCol="0">
            <a:noAutofit/>
          </a:bodyPr>
          <a:lstStyle>
            <a:lvl1pPr>
              <a:defRPr lang="nl-NL" sz="900" smtClean="0">
                <a:solidFill>
                  <a:schemeClr val="bg1"/>
                </a:solidFill>
                <a:latin typeface="Verdana" pitchFamily="34" charset="0"/>
              </a:defRPr>
            </a:lvl1pPr>
          </a:lstStyle>
          <a:p>
            <a:pPr>
              <a:lnSpc>
                <a:spcPts val="1200"/>
              </a:lnSpc>
            </a:pPr>
            <a:fld id="{F25965E0-7062-474C-8671-DB3A3CE669B0}" type="slidenum">
              <a:rPr lang="en-GB" smtClean="0"/>
              <a:pPr>
                <a:lnSpc>
                  <a:spcPts val="1200"/>
                </a:lnSpc>
              </a:pPr>
              <a:t>‹#›</a:t>
            </a:fld>
            <a:endParaRPr lang="en-GB"/>
          </a:p>
        </p:txBody>
      </p:sp>
    </p:spTree>
    <p:extLst>
      <p:ext uri="{BB962C8B-B14F-4D97-AF65-F5344CB8AC3E}">
        <p14:creationId xmlns:p14="http://schemas.microsoft.com/office/powerpoint/2010/main" val="291176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pic>
        <p:nvPicPr>
          <p:cNvPr id="9" name="Picture 8" descr="A tree in a forest&#10;&#10;Description automatically generated">
            <a:extLst>
              <a:ext uri="{FF2B5EF4-FFF2-40B4-BE49-F238E27FC236}">
                <a16:creationId xmlns:a16="http://schemas.microsoft.com/office/drawing/2014/main" id="{2C5BAD41-CE08-614E-9B7A-4080F1522740}"/>
              </a:ext>
            </a:extLst>
          </p:cNvPr>
          <p:cNvPicPr>
            <a:picLocks noChangeAspect="1"/>
          </p:cNvPicPr>
          <p:nvPr userDrawn="1"/>
        </p:nvPicPr>
        <p:blipFill rotWithShape="1">
          <a:blip r:embed="rId2" cstate="screen">
            <a:alphaModFix amt="10000"/>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8" name="Rectangle 7">
            <a:extLst>
              <a:ext uri="{FF2B5EF4-FFF2-40B4-BE49-F238E27FC236}">
                <a16:creationId xmlns:a16="http://schemas.microsoft.com/office/drawing/2014/main" id="{FDF02D59-1F00-9A42-A048-EB9431B1FDD4}"/>
              </a:ext>
            </a:extLst>
          </p:cNvPr>
          <p:cNvSpPr/>
          <p:nvPr userDrawn="1"/>
        </p:nvSpPr>
        <p:spPr>
          <a:xfrm>
            <a:off x="1524" y="0"/>
            <a:ext cx="12188952" cy="6858000"/>
          </a:xfrm>
          <a:prstGeom prst="rect">
            <a:avLst/>
          </a:prstGeom>
          <a:gradFill>
            <a:gsLst>
              <a:gs pos="100000">
                <a:schemeClr val="bg1">
                  <a:lumMod val="75000"/>
                  <a:alpha val="10000"/>
                </a:schemeClr>
              </a:gs>
              <a:gs pos="52000">
                <a:schemeClr val="accent2">
                  <a:lumMod val="30000"/>
                  <a:lumOff val="70000"/>
                  <a:alpha val="30000"/>
                </a:schemeClr>
              </a:gs>
              <a:gs pos="7000">
                <a:schemeClr val="accent6">
                  <a:alpha val="30000"/>
                  <a:lumMod val="30000"/>
                  <a:lumOff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ECF1F216-2FEC-1F47-A56C-B3B1D9B38EC3}"/>
              </a:ext>
            </a:extLst>
          </p:cNvPr>
          <p:cNvSpPr/>
          <p:nvPr userDrawn="1"/>
        </p:nvSpPr>
        <p:spPr>
          <a:xfrm>
            <a:off x="11717078" y="0"/>
            <a:ext cx="47492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4774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6" name="Picture 5" descr="A close up of a tree&#10;&#10;Description automatically generated">
            <a:extLst>
              <a:ext uri="{FF2B5EF4-FFF2-40B4-BE49-F238E27FC236}">
                <a16:creationId xmlns:a16="http://schemas.microsoft.com/office/drawing/2014/main" id="{307B419C-FAB3-3F42-A560-5FED16D13049}"/>
              </a:ext>
            </a:extLst>
          </p:cNvPr>
          <p:cNvPicPr>
            <a:picLocks noChangeAspect="1"/>
          </p:cNvPicPr>
          <p:nvPr userDrawn="1"/>
        </p:nvPicPr>
        <p:blipFill rotWithShape="1">
          <a:blip r:embed="rId2" cstate="hqprint">
            <a:alphaModFix amt="50000"/>
            <a:extLst>
              <a:ext uri="{28A0092B-C50C-407E-A947-70E740481C1C}">
                <a14:useLocalDpi xmlns:a14="http://schemas.microsoft.com/office/drawing/2010/main"/>
              </a:ext>
            </a:extLst>
          </a:blip>
          <a:srcRect/>
          <a:stretch/>
        </p:blipFill>
        <p:spPr>
          <a:xfrm>
            <a:off x="0" y="735153"/>
            <a:ext cx="3572755" cy="5836870"/>
          </a:xfrm>
          <a:prstGeom prst="rect">
            <a:avLst/>
          </a:prstGeom>
        </p:spPr>
      </p:pic>
      <p:sp>
        <p:nvSpPr>
          <p:cNvPr id="26" name="Rectangle 25">
            <a:extLst>
              <a:ext uri="{FF2B5EF4-FFF2-40B4-BE49-F238E27FC236}">
                <a16:creationId xmlns:a16="http://schemas.microsoft.com/office/drawing/2014/main" id="{904EF9BE-D7DB-2A4D-9396-774131B85D76}"/>
              </a:ext>
            </a:extLst>
          </p:cNvPr>
          <p:cNvSpPr/>
          <p:nvPr userDrawn="1"/>
        </p:nvSpPr>
        <p:spPr>
          <a:xfrm>
            <a:off x="0" y="2"/>
            <a:ext cx="12192000" cy="86041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Rectangle 3">
            <a:extLst>
              <a:ext uri="{FF2B5EF4-FFF2-40B4-BE49-F238E27FC236}">
                <a16:creationId xmlns:a16="http://schemas.microsoft.com/office/drawing/2014/main" id="{B64C36BF-1A89-7D46-B64A-DFDAB7246097}"/>
              </a:ext>
            </a:extLst>
          </p:cNvPr>
          <p:cNvSpPr/>
          <p:nvPr userDrawn="1"/>
        </p:nvSpPr>
        <p:spPr>
          <a:xfrm>
            <a:off x="1" y="6400800"/>
            <a:ext cx="12192000" cy="457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CBBFFB43-534F-3146-8492-88B7A802173A}"/>
              </a:ext>
            </a:extLst>
          </p:cNvPr>
          <p:cNvSpPr/>
          <p:nvPr userDrawn="1"/>
        </p:nvSpPr>
        <p:spPr>
          <a:xfrm>
            <a:off x="10" y="6341811"/>
            <a:ext cx="12191985" cy="664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81969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99C0F43-2214-C84E-B590-32269F566AE4}"/>
              </a:ext>
            </a:extLst>
          </p:cNvPr>
          <p:cNvSpPr/>
          <p:nvPr userDrawn="1"/>
        </p:nvSpPr>
        <p:spPr>
          <a:xfrm>
            <a:off x="0" y="0"/>
            <a:ext cx="12192000" cy="9048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a:extLst>
              <a:ext uri="{FF2B5EF4-FFF2-40B4-BE49-F238E27FC236}">
                <a16:creationId xmlns:a16="http://schemas.microsoft.com/office/drawing/2014/main" id="{197C3D78-F0E7-D648-82E6-07BEF7407435}"/>
              </a:ext>
            </a:extLst>
          </p:cNvPr>
          <p:cNvSpPr/>
          <p:nvPr userDrawn="1"/>
        </p:nvSpPr>
        <p:spPr>
          <a:xfrm>
            <a:off x="1" y="6400800"/>
            <a:ext cx="12192000" cy="457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Text Placeholder 2">
            <a:extLst>
              <a:ext uri="{FF2B5EF4-FFF2-40B4-BE49-F238E27FC236}">
                <a16:creationId xmlns:a16="http://schemas.microsoft.com/office/drawing/2014/main" id="{CFF8A703-5742-1846-BA25-7203A4A923A6}"/>
              </a:ext>
            </a:extLst>
          </p:cNvPr>
          <p:cNvSpPr>
            <a:spLocks noGrp="1"/>
          </p:cNvSpPr>
          <p:nvPr>
            <p:ph type="body" sz="quarter" idx="21" hasCustomPrompt="1"/>
          </p:nvPr>
        </p:nvSpPr>
        <p:spPr>
          <a:xfrm>
            <a:off x="182565" y="285750"/>
            <a:ext cx="10899775" cy="604838"/>
          </a:xfrm>
        </p:spPr>
        <p:txBody>
          <a:bodyPr>
            <a:noAutofit/>
          </a:bodyPr>
          <a:lstStyle>
            <a:lvl1pPr marL="0" indent="0">
              <a:buNone/>
              <a:defRPr sz="2800" b="1">
                <a:solidFill>
                  <a:schemeClr val="bg1"/>
                </a:solidFill>
              </a:defRPr>
            </a:lvl1pPr>
            <a:lvl2pPr>
              <a:defRPr sz="3200" b="1"/>
            </a:lvl2pPr>
            <a:lvl3pPr>
              <a:defRPr sz="3200" b="1"/>
            </a:lvl3pPr>
            <a:lvl4pPr>
              <a:defRPr sz="3200" b="1"/>
            </a:lvl4pPr>
            <a:lvl5pPr>
              <a:defRPr sz="3200" b="1"/>
            </a:lvl5pPr>
          </a:lstStyle>
          <a:p>
            <a:pPr lvl="0"/>
            <a:r>
              <a:rPr lang="en-US"/>
              <a:t>TITLE</a:t>
            </a:r>
          </a:p>
        </p:txBody>
      </p:sp>
      <p:sp>
        <p:nvSpPr>
          <p:cNvPr id="7" name="Rectangle 6">
            <a:extLst>
              <a:ext uri="{FF2B5EF4-FFF2-40B4-BE49-F238E27FC236}">
                <a16:creationId xmlns:a16="http://schemas.microsoft.com/office/drawing/2014/main" id="{A2D8C868-030B-4249-9B0D-D09F797AE69D}"/>
              </a:ext>
            </a:extLst>
          </p:cNvPr>
          <p:cNvSpPr/>
          <p:nvPr userDrawn="1"/>
        </p:nvSpPr>
        <p:spPr>
          <a:xfrm>
            <a:off x="10" y="6341811"/>
            <a:ext cx="12191985" cy="664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54264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99C0F43-2214-C84E-B590-32269F566AE4}"/>
              </a:ext>
            </a:extLst>
          </p:cNvPr>
          <p:cNvSpPr/>
          <p:nvPr userDrawn="1"/>
        </p:nvSpPr>
        <p:spPr>
          <a:xfrm>
            <a:off x="0" y="0"/>
            <a:ext cx="12192000" cy="9048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Text Placeholder 2">
            <a:extLst>
              <a:ext uri="{FF2B5EF4-FFF2-40B4-BE49-F238E27FC236}">
                <a16:creationId xmlns:a16="http://schemas.microsoft.com/office/drawing/2014/main" id="{CFF8A703-5742-1846-BA25-7203A4A923A6}"/>
              </a:ext>
            </a:extLst>
          </p:cNvPr>
          <p:cNvSpPr>
            <a:spLocks noGrp="1"/>
          </p:cNvSpPr>
          <p:nvPr>
            <p:ph type="body" sz="quarter" idx="21" hasCustomPrompt="1"/>
          </p:nvPr>
        </p:nvSpPr>
        <p:spPr>
          <a:xfrm>
            <a:off x="182565" y="285750"/>
            <a:ext cx="10899775" cy="604838"/>
          </a:xfrm>
        </p:spPr>
        <p:txBody>
          <a:bodyPr>
            <a:noAutofit/>
          </a:bodyPr>
          <a:lstStyle>
            <a:lvl1pPr marL="0" indent="0">
              <a:buNone/>
              <a:defRPr sz="2800" b="1">
                <a:solidFill>
                  <a:schemeClr val="bg1"/>
                </a:solidFill>
              </a:defRPr>
            </a:lvl1pPr>
            <a:lvl2pPr>
              <a:defRPr sz="3200" b="1"/>
            </a:lvl2pPr>
            <a:lvl3pPr>
              <a:defRPr sz="3200" b="1"/>
            </a:lvl3pPr>
            <a:lvl4pPr>
              <a:defRPr sz="3200" b="1"/>
            </a:lvl4pPr>
            <a:lvl5pPr>
              <a:defRPr sz="3200" b="1"/>
            </a:lvl5pPr>
          </a:lstStyle>
          <a:p>
            <a:pPr lvl="0"/>
            <a:r>
              <a:rPr lang="en-US"/>
              <a:t>TITLE</a:t>
            </a:r>
          </a:p>
        </p:txBody>
      </p:sp>
    </p:spTree>
    <p:extLst>
      <p:ext uri="{BB962C8B-B14F-4D97-AF65-F5344CB8AC3E}">
        <p14:creationId xmlns:p14="http://schemas.microsoft.com/office/powerpoint/2010/main" val="2841805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99C0F43-2214-C84E-B590-32269F566AE4}"/>
              </a:ext>
            </a:extLst>
          </p:cNvPr>
          <p:cNvSpPr/>
          <p:nvPr userDrawn="1"/>
        </p:nvSpPr>
        <p:spPr>
          <a:xfrm>
            <a:off x="0" y="0"/>
            <a:ext cx="12192000" cy="9048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Text Placeholder 2">
            <a:extLst>
              <a:ext uri="{FF2B5EF4-FFF2-40B4-BE49-F238E27FC236}">
                <a16:creationId xmlns:a16="http://schemas.microsoft.com/office/drawing/2014/main" id="{CFF8A703-5742-1846-BA25-7203A4A923A6}"/>
              </a:ext>
            </a:extLst>
          </p:cNvPr>
          <p:cNvSpPr>
            <a:spLocks noGrp="1"/>
          </p:cNvSpPr>
          <p:nvPr>
            <p:ph type="body" sz="quarter" idx="21" hasCustomPrompt="1"/>
          </p:nvPr>
        </p:nvSpPr>
        <p:spPr>
          <a:xfrm>
            <a:off x="182565" y="285750"/>
            <a:ext cx="10899775" cy="604838"/>
          </a:xfrm>
        </p:spPr>
        <p:txBody>
          <a:bodyPr>
            <a:noAutofit/>
          </a:bodyPr>
          <a:lstStyle>
            <a:lvl1pPr marL="0" indent="0">
              <a:buNone/>
              <a:defRPr sz="2800" b="1">
                <a:solidFill>
                  <a:schemeClr val="bg1"/>
                </a:solidFill>
              </a:defRPr>
            </a:lvl1pPr>
            <a:lvl2pPr>
              <a:defRPr sz="3200" b="1"/>
            </a:lvl2pPr>
            <a:lvl3pPr>
              <a:defRPr sz="3200" b="1"/>
            </a:lvl3pPr>
            <a:lvl4pPr>
              <a:defRPr sz="3200" b="1"/>
            </a:lvl4pPr>
            <a:lvl5pPr>
              <a:defRPr sz="3200" b="1"/>
            </a:lvl5pPr>
          </a:lstStyle>
          <a:p>
            <a:pPr lvl="0"/>
            <a:r>
              <a:rPr lang="en-US"/>
              <a:t>TITLE</a:t>
            </a:r>
          </a:p>
        </p:txBody>
      </p:sp>
    </p:spTree>
    <p:extLst>
      <p:ext uri="{BB962C8B-B14F-4D97-AF65-F5344CB8AC3E}">
        <p14:creationId xmlns:p14="http://schemas.microsoft.com/office/powerpoint/2010/main" val="2841805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w/ Large Content Block">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576C96FA-9FA6-425C-B825-6F7B301F1E5F}"/>
              </a:ext>
            </a:extLst>
          </p:cNvPr>
          <p:cNvSpPr>
            <a:spLocks noGrp="1"/>
          </p:cNvSpPr>
          <p:nvPr>
            <p:ph sz="quarter" idx="13" hasCustomPrompt="1"/>
          </p:nvPr>
        </p:nvSpPr>
        <p:spPr>
          <a:xfrm>
            <a:off x="417513" y="2128838"/>
            <a:ext cx="11547073" cy="4048125"/>
          </a:xfrm>
        </p:spPr>
        <p:txBody>
          <a:bodyPr>
            <a:normAutofit/>
          </a:bodyPr>
          <a:lstStyle>
            <a:lvl1pPr marL="228594" indent="-228594">
              <a:lnSpc>
                <a:spcPct val="100000"/>
              </a:lnSpc>
              <a:spcAft>
                <a:spcPts val="1000"/>
              </a:spcAft>
              <a:buFont typeface="Wingdings" panose="05000000000000000000" pitchFamily="2" charset="2"/>
              <a:buChar char="§"/>
              <a:defRPr sz="2000"/>
            </a:lvl1pPr>
            <a:lvl2pPr marL="285744" marR="0" indent="-285744" algn="l" defTabSz="914377" rtl="0" eaLnBrk="1" fontAlgn="auto" latinLnBrk="0" hangingPunct="1">
              <a:lnSpc>
                <a:spcPts val="1600"/>
              </a:lnSpc>
              <a:spcBef>
                <a:spcPts val="600"/>
              </a:spcBef>
              <a:spcAft>
                <a:spcPts val="0"/>
              </a:spcAft>
              <a:buClr>
                <a:schemeClr val="accent1"/>
              </a:buClr>
              <a:buSzPct val="200000"/>
              <a:buFont typeface="Wingdings" panose="05000000000000000000" pitchFamily="2" charset="2"/>
              <a:buChar char="§"/>
              <a:tabLst/>
              <a:defRPr sz="1400" b="0" i="0" baseline="0">
                <a:solidFill>
                  <a:schemeClr val="tx2"/>
                </a:solidFill>
                <a:latin typeface="+mn-lt"/>
              </a:defRPr>
            </a:lvl2pPr>
            <a:lvl3pPr marL="1142971" indent="-228594">
              <a:lnSpc>
                <a:spcPct val="100000"/>
              </a:lnSpc>
              <a:spcAft>
                <a:spcPts val="1000"/>
              </a:spcAft>
              <a:buFont typeface="Wingdings" panose="05000000000000000000" pitchFamily="2" charset="2"/>
              <a:buChar char="§"/>
              <a:defRPr sz="1800"/>
            </a:lvl3pPr>
            <a:lvl4pPr marL="1600160" indent="-228594">
              <a:lnSpc>
                <a:spcPct val="100000"/>
              </a:lnSpc>
              <a:spcAft>
                <a:spcPts val="1000"/>
              </a:spcAft>
              <a:buFont typeface="Wingdings" panose="05000000000000000000" pitchFamily="2" charset="2"/>
              <a:buChar char="§"/>
              <a:defRPr sz="1600"/>
            </a:lvl4pPr>
            <a:lvl5pPr marL="2057349" indent="-228594">
              <a:lnSpc>
                <a:spcPct val="100000"/>
              </a:lnSpc>
              <a:spcAft>
                <a:spcPts val="1000"/>
              </a:spcAft>
              <a:buFont typeface="Wingdings" panose="05000000000000000000" pitchFamily="2" charset="2"/>
              <a:buChar char="§"/>
              <a:defRPr sz="1600"/>
            </a:lvl5pPr>
          </a:lstStyle>
          <a:p>
            <a:pPr marL="285744" marR="0" lvl="1" indent="-285744" algn="l" defTabSz="914377" rtl="0" eaLnBrk="1" fontAlgn="auto" latinLnBrk="0" hangingPunct="1">
              <a:lnSpc>
                <a:spcPts val="1600"/>
              </a:lnSpc>
              <a:spcBef>
                <a:spcPts val="600"/>
              </a:spcBef>
              <a:spcAft>
                <a:spcPts val="0"/>
              </a:spcAft>
              <a:buClr>
                <a:schemeClr val="accent1"/>
              </a:buClr>
              <a:buSzPct val="150000"/>
              <a:buFont typeface="Wingdings" panose="05000000000000000000" pitchFamily="2" charset="2"/>
              <a:buChar char="§"/>
              <a:tabLst/>
              <a:defRPr/>
            </a:pPr>
            <a:r>
              <a:rPr lang="en-US" sz="1300">
                <a:solidFill>
                  <a:schemeClr val="tx2"/>
                </a:solidFill>
                <a:latin typeface="Arial" panose="020B0604020202020204" pitchFamily="34" charset="0"/>
                <a:cs typeface="Arial" panose="020B0604020202020204" pitchFamily="34" charset="0"/>
              </a:rPr>
              <a:t>Bullets</a:t>
            </a:r>
          </a:p>
          <a:p>
            <a:pPr marL="285744" marR="0" lvl="1" indent="-285744" algn="l" defTabSz="914377" rtl="0" eaLnBrk="1" fontAlgn="auto" latinLnBrk="0" hangingPunct="1">
              <a:lnSpc>
                <a:spcPts val="1600"/>
              </a:lnSpc>
              <a:spcBef>
                <a:spcPts val="600"/>
              </a:spcBef>
              <a:spcAft>
                <a:spcPts val="0"/>
              </a:spcAft>
              <a:buClr>
                <a:schemeClr val="accent1"/>
              </a:buClr>
              <a:buSzPct val="150000"/>
              <a:buFont typeface="Wingdings" panose="05000000000000000000" pitchFamily="2" charset="2"/>
              <a:buChar char="§"/>
              <a:tabLst/>
              <a:defRPr/>
            </a:pPr>
            <a:r>
              <a:rPr lang="en-US" sz="1300">
                <a:solidFill>
                  <a:schemeClr val="tx2"/>
                </a:solidFill>
                <a:latin typeface="Arial" panose="020B0604020202020204" pitchFamily="34" charset="0"/>
                <a:cs typeface="Arial" panose="020B0604020202020204" pitchFamily="34" charset="0"/>
              </a:rPr>
              <a:t>Bullets</a:t>
            </a:r>
          </a:p>
        </p:txBody>
      </p:sp>
      <p:sp>
        <p:nvSpPr>
          <p:cNvPr id="7" name="Rectangle 6">
            <a:extLst>
              <a:ext uri="{FF2B5EF4-FFF2-40B4-BE49-F238E27FC236}">
                <a16:creationId xmlns:a16="http://schemas.microsoft.com/office/drawing/2014/main" id="{0FB21090-2D06-4C5C-978E-6914299ED1F7}"/>
              </a:ext>
            </a:extLst>
          </p:cNvPr>
          <p:cNvSpPr/>
          <p:nvPr userDrawn="1"/>
        </p:nvSpPr>
        <p:spPr>
          <a:xfrm>
            <a:off x="0" y="-21747"/>
            <a:ext cx="12192000" cy="169766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a:extLst>
              <a:ext uri="{FF2B5EF4-FFF2-40B4-BE49-F238E27FC236}">
                <a16:creationId xmlns:a16="http://schemas.microsoft.com/office/drawing/2014/main" id="{93B08252-BFD7-0242-B2FC-C9061771B4C6}"/>
              </a:ext>
            </a:extLst>
          </p:cNvPr>
          <p:cNvSpPr>
            <a:spLocks noGrp="1"/>
          </p:cNvSpPr>
          <p:nvPr>
            <p:ph type="title" hasCustomPrompt="1"/>
          </p:nvPr>
        </p:nvSpPr>
        <p:spPr>
          <a:xfrm>
            <a:off x="194947" y="285978"/>
            <a:ext cx="7109620" cy="574440"/>
          </a:xfrm>
        </p:spPr>
        <p:txBody>
          <a:bodyPr>
            <a:normAutofit/>
          </a:bodyPr>
          <a:lstStyle>
            <a:lvl1pPr>
              <a:defRPr sz="2800" b="1">
                <a:solidFill>
                  <a:schemeClr val="bg1"/>
                </a:solidFill>
              </a:defRPr>
            </a:lvl1pPr>
          </a:lstStyle>
          <a:p>
            <a:r>
              <a:rPr lang="en-US"/>
              <a:t>TITLE</a:t>
            </a:r>
          </a:p>
        </p:txBody>
      </p:sp>
      <p:sp>
        <p:nvSpPr>
          <p:cNvPr id="9" name="Rectangle 8">
            <a:extLst>
              <a:ext uri="{FF2B5EF4-FFF2-40B4-BE49-F238E27FC236}">
                <a16:creationId xmlns:a16="http://schemas.microsoft.com/office/drawing/2014/main" id="{0FF37558-E206-324F-8B8F-106821925598}"/>
              </a:ext>
            </a:extLst>
          </p:cNvPr>
          <p:cNvSpPr/>
          <p:nvPr userDrawn="1"/>
        </p:nvSpPr>
        <p:spPr>
          <a:xfrm>
            <a:off x="1" y="6400800"/>
            <a:ext cx="12192000" cy="457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a:extLst>
              <a:ext uri="{FF2B5EF4-FFF2-40B4-BE49-F238E27FC236}">
                <a16:creationId xmlns:a16="http://schemas.microsoft.com/office/drawing/2014/main" id="{FBF57380-76CB-AF48-A118-0148B021BFFD}"/>
              </a:ext>
            </a:extLst>
          </p:cNvPr>
          <p:cNvSpPr txBox="1"/>
          <p:nvPr userDrawn="1"/>
        </p:nvSpPr>
        <p:spPr>
          <a:xfrm>
            <a:off x="4615071" y="6449458"/>
            <a:ext cx="2961861" cy="338554"/>
          </a:xfrm>
          <a:prstGeom prst="rect">
            <a:avLst/>
          </a:prstGeom>
          <a:noFill/>
        </p:spPr>
        <p:txBody>
          <a:bodyPr wrap="square" rtlCol="0">
            <a:spAutoFit/>
          </a:bodyPr>
          <a:lstStyle/>
          <a:p>
            <a:pPr algn="ctr"/>
            <a:r>
              <a:rPr lang="en-US" sz="1600" b="1">
                <a:solidFill>
                  <a:schemeClr val="bg1"/>
                </a:solidFill>
              </a:rPr>
              <a:t>www.envivabiomass.com</a:t>
            </a:r>
          </a:p>
        </p:txBody>
      </p:sp>
      <p:sp>
        <p:nvSpPr>
          <p:cNvPr id="8" name="Rectangle 7">
            <a:extLst>
              <a:ext uri="{FF2B5EF4-FFF2-40B4-BE49-F238E27FC236}">
                <a16:creationId xmlns:a16="http://schemas.microsoft.com/office/drawing/2014/main" id="{13C57BAA-0E72-D141-AB87-C3A731DDA05F}"/>
              </a:ext>
            </a:extLst>
          </p:cNvPr>
          <p:cNvSpPr/>
          <p:nvPr userDrawn="1"/>
        </p:nvSpPr>
        <p:spPr>
          <a:xfrm>
            <a:off x="10" y="6341811"/>
            <a:ext cx="12191985" cy="664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4521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56B010A-DC9C-A849-878D-9E49323086B6}"/>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2" y="894"/>
            <a:ext cx="12188827" cy="6856214"/>
          </a:xfrm>
          <a:prstGeom prst="rect">
            <a:avLst/>
          </a:prstGeom>
        </p:spPr>
      </p:pic>
      <p:sp>
        <p:nvSpPr>
          <p:cNvPr id="13" name="Rectangle 12">
            <a:extLst>
              <a:ext uri="{FF2B5EF4-FFF2-40B4-BE49-F238E27FC236}">
                <a16:creationId xmlns:a16="http://schemas.microsoft.com/office/drawing/2014/main" id="{B99C0F43-2214-C84E-B590-32269F566AE4}"/>
              </a:ext>
            </a:extLst>
          </p:cNvPr>
          <p:cNvSpPr/>
          <p:nvPr userDrawn="1"/>
        </p:nvSpPr>
        <p:spPr>
          <a:xfrm>
            <a:off x="0" y="0"/>
            <a:ext cx="12192000" cy="9048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a:extLst>
              <a:ext uri="{FF2B5EF4-FFF2-40B4-BE49-F238E27FC236}">
                <a16:creationId xmlns:a16="http://schemas.microsoft.com/office/drawing/2014/main" id="{197C3D78-F0E7-D648-82E6-07BEF7407435}"/>
              </a:ext>
            </a:extLst>
          </p:cNvPr>
          <p:cNvSpPr/>
          <p:nvPr userDrawn="1"/>
        </p:nvSpPr>
        <p:spPr>
          <a:xfrm>
            <a:off x="1" y="6400800"/>
            <a:ext cx="12192000" cy="457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Text Placeholder 2">
            <a:extLst>
              <a:ext uri="{FF2B5EF4-FFF2-40B4-BE49-F238E27FC236}">
                <a16:creationId xmlns:a16="http://schemas.microsoft.com/office/drawing/2014/main" id="{CFF8A703-5742-1846-BA25-7203A4A923A6}"/>
              </a:ext>
            </a:extLst>
          </p:cNvPr>
          <p:cNvSpPr>
            <a:spLocks noGrp="1"/>
          </p:cNvSpPr>
          <p:nvPr>
            <p:ph type="body" sz="quarter" idx="21" hasCustomPrompt="1"/>
          </p:nvPr>
        </p:nvSpPr>
        <p:spPr>
          <a:xfrm>
            <a:off x="182565" y="285750"/>
            <a:ext cx="10899775" cy="604838"/>
          </a:xfrm>
        </p:spPr>
        <p:txBody>
          <a:bodyPr>
            <a:noAutofit/>
          </a:bodyPr>
          <a:lstStyle>
            <a:lvl1pPr marL="0" indent="0">
              <a:buNone/>
              <a:defRPr sz="2800" b="1">
                <a:solidFill>
                  <a:schemeClr val="bg1"/>
                </a:solidFill>
              </a:defRPr>
            </a:lvl1pPr>
            <a:lvl2pPr>
              <a:defRPr sz="3200" b="1"/>
            </a:lvl2pPr>
            <a:lvl3pPr>
              <a:defRPr sz="3200" b="1"/>
            </a:lvl3pPr>
            <a:lvl4pPr>
              <a:defRPr sz="3200" b="1"/>
            </a:lvl4pPr>
            <a:lvl5pPr>
              <a:defRPr sz="3200" b="1"/>
            </a:lvl5pPr>
          </a:lstStyle>
          <a:p>
            <a:pPr lvl="0"/>
            <a:r>
              <a:rPr lang="en-US"/>
              <a:t>TITLE</a:t>
            </a:r>
          </a:p>
        </p:txBody>
      </p:sp>
      <p:sp>
        <p:nvSpPr>
          <p:cNvPr id="7" name="Rectangle 6">
            <a:extLst>
              <a:ext uri="{FF2B5EF4-FFF2-40B4-BE49-F238E27FC236}">
                <a16:creationId xmlns:a16="http://schemas.microsoft.com/office/drawing/2014/main" id="{A2D8C868-030B-4249-9B0D-D09F797AE69D}"/>
              </a:ext>
            </a:extLst>
          </p:cNvPr>
          <p:cNvSpPr/>
          <p:nvPr userDrawn="1"/>
        </p:nvSpPr>
        <p:spPr>
          <a:xfrm>
            <a:off x="10" y="6341811"/>
            <a:ext cx="12191985" cy="664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53165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D624EA8-AB84-1D47-A28F-54B1D1A0E4CA}"/>
              </a:ext>
            </a:extLst>
          </p:cNvPr>
          <p:cNvSpPr/>
          <p:nvPr userDrawn="1"/>
        </p:nvSpPr>
        <p:spPr>
          <a:xfrm>
            <a:off x="0" y="0"/>
            <a:ext cx="12192000" cy="134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DFB9CB30-0C95-7748-B246-B3EF4C944312}"/>
              </a:ext>
            </a:extLst>
          </p:cNvPr>
          <p:cNvSpPr/>
          <p:nvPr userDrawn="1"/>
        </p:nvSpPr>
        <p:spPr>
          <a:xfrm>
            <a:off x="1" y="6400800"/>
            <a:ext cx="12192000" cy="457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7B3CE2C4-A0C2-BD47-B084-AA880AC380F6}"/>
              </a:ext>
            </a:extLst>
          </p:cNvPr>
          <p:cNvSpPr/>
          <p:nvPr userDrawn="1"/>
        </p:nvSpPr>
        <p:spPr>
          <a:xfrm>
            <a:off x="10" y="6341811"/>
            <a:ext cx="12191985" cy="664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 Placeholder 2">
            <a:extLst>
              <a:ext uri="{FF2B5EF4-FFF2-40B4-BE49-F238E27FC236}">
                <a16:creationId xmlns:a16="http://schemas.microsoft.com/office/drawing/2014/main" id="{0D6A55F5-093F-E843-B69D-CFE699BCDF7E}"/>
              </a:ext>
            </a:extLst>
          </p:cNvPr>
          <p:cNvSpPr>
            <a:spLocks noGrp="1"/>
          </p:cNvSpPr>
          <p:nvPr>
            <p:ph type="body" sz="quarter" idx="21" hasCustomPrompt="1"/>
          </p:nvPr>
        </p:nvSpPr>
        <p:spPr>
          <a:xfrm>
            <a:off x="182565" y="285750"/>
            <a:ext cx="10899775" cy="1060450"/>
          </a:xfrm>
        </p:spPr>
        <p:txBody>
          <a:bodyPr>
            <a:noAutofit/>
          </a:bodyPr>
          <a:lstStyle>
            <a:lvl1pPr marL="0" indent="0">
              <a:buNone/>
              <a:defRPr sz="2800" b="1">
                <a:solidFill>
                  <a:schemeClr val="bg1"/>
                </a:solidFill>
              </a:defRPr>
            </a:lvl1pPr>
            <a:lvl2pPr>
              <a:defRPr sz="3200" b="1"/>
            </a:lvl2pPr>
            <a:lvl3pPr>
              <a:defRPr sz="3200" b="1"/>
            </a:lvl3pPr>
            <a:lvl4pPr>
              <a:defRPr sz="3200" b="1"/>
            </a:lvl4pPr>
            <a:lvl5pPr>
              <a:defRPr sz="3200" b="1"/>
            </a:lvl5pPr>
          </a:lstStyle>
          <a:p>
            <a:pPr lvl="0"/>
            <a:r>
              <a:rPr lang="en-US"/>
              <a:t>TITLE</a:t>
            </a:r>
          </a:p>
        </p:txBody>
      </p:sp>
    </p:spTree>
    <p:extLst>
      <p:ext uri="{BB962C8B-B14F-4D97-AF65-F5344CB8AC3E}">
        <p14:creationId xmlns:p14="http://schemas.microsoft.com/office/powerpoint/2010/main" val="1822403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803403-79D4-499B-B478-05847E116C7E}"/>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EB06C4-BCDD-4FF6-A2B6-25D2DF9230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EC81B2-EAC4-459C-97A8-CA5AA504F19D}"/>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9DE6B7-024E-4748-B505-8B0F9D78EE26}" type="datetimeFigureOut">
              <a:rPr lang="en-US" smtClean="0"/>
              <a:t>10/26/2021</a:t>
            </a:fld>
            <a:endParaRPr lang="en-US"/>
          </a:p>
        </p:txBody>
      </p:sp>
      <p:sp>
        <p:nvSpPr>
          <p:cNvPr id="5" name="Footer Placeholder 4">
            <a:extLst>
              <a:ext uri="{FF2B5EF4-FFF2-40B4-BE49-F238E27FC236}">
                <a16:creationId xmlns:a16="http://schemas.microsoft.com/office/drawing/2014/main" id="{ADB94C2F-0260-4432-AB54-363DD68D5C4A}"/>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C69611-9023-4A7C-B802-58D3272350D7}"/>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0B4E3A-12E7-4231-B332-DEE99BEC865D}" type="slidenum">
              <a:rPr lang="en-US" smtClean="0"/>
              <a:t>‹#›</a:t>
            </a:fld>
            <a:endParaRPr lang="en-US"/>
          </a:p>
        </p:txBody>
      </p:sp>
    </p:spTree>
    <p:extLst>
      <p:ext uri="{BB962C8B-B14F-4D97-AF65-F5344CB8AC3E}">
        <p14:creationId xmlns:p14="http://schemas.microsoft.com/office/powerpoint/2010/main" val="2271471549"/>
      </p:ext>
    </p:extLst>
  </p:cSld>
  <p:clrMap bg1="lt1" tx1="dk1" bg2="lt2" tx2="dk2" accent1="accent1" accent2="accent2" accent3="accent3" accent4="accent4" accent5="accent5" accent6="accent6" hlink="hlink" folHlink="folHlink"/>
  <p:sldLayoutIdLst>
    <p:sldLayoutId id="2147483800" r:id="rId1"/>
    <p:sldLayoutId id="2147483802" r:id="rId2"/>
    <p:sldLayoutId id="2147483803" r:id="rId3"/>
    <p:sldLayoutId id="2147483679" r:id="rId4"/>
    <p:sldLayoutId id="2147483807" r:id="rId5"/>
    <p:sldLayoutId id="2147483808" r:id="rId6"/>
    <p:sldLayoutId id="2147483764" r:id="rId7"/>
    <p:sldLayoutId id="2147483798" r:id="rId8"/>
    <p:sldLayoutId id="2147483795" r:id="rId9"/>
    <p:sldLayoutId id="2147483805" r:id="rId10"/>
    <p:sldLayoutId id="2147483801" r:id="rId11"/>
    <p:sldLayoutId id="2147483684" r:id="rId12"/>
    <p:sldLayoutId id="2147483683" r:id="rId13"/>
    <p:sldLayoutId id="2147483729" r:id="rId14"/>
    <p:sldLayoutId id="2147483688" r:id="rId15"/>
    <p:sldLayoutId id="2147483793" r:id="rId16"/>
    <p:sldLayoutId id="2147483806" r:id="rId17"/>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www.fia.fs.fed.us/tools-data/" TargetMode="Externa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25.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image" Target="../media/image12.emf"/></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40.jpeg"/></Relationships>
</file>

<file path=ppt/slides/_rels/slide32.xml.rels><?xml version="1.0" encoding="UTF-8" standalone="yes"?>
<Relationships xmlns="http://schemas.openxmlformats.org/package/2006/relationships"><Relationship Id="rId8" Type="http://schemas.openxmlformats.org/officeDocument/2006/relationships/image" Target="../media/image48.emf"/><Relationship Id="rId3" Type="http://schemas.openxmlformats.org/officeDocument/2006/relationships/image" Target="../media/image43.emf"/><Relationship Id="rId7" Type="http://schemas.openxmlformats.org/officeDocument/2006/relationships/image" Target="../media/image47.emf"/><Relationship Id="rId2" Type="http://schemas.openxmlformats.org/officeDocument/2006/relationships/image" Target="../media/image42.emf"/><Relationship Id="rId1" Type="http://schemas.openxmlformats.org/officeDocument/2006/relationships/slideLayout" Target="../slideLayouts/slideLayout4.xml"/><Relationship Id="rId6" Type="http://schemas.openxmlformats.org/officeDocument/2006/relationships/image" Target="../media/image46.emf"/><Relationship Id="rId5" Type="http://schemas.openxmlformats.org/officeDocument/2006/relationships/image" Target="../media/image45.emf"/><Relationship Id="rId4" Type="http://schemas.openxmlformats.org/officeDocument/2006/relationships/image" Target="../media/image44.emf"/></Relationships>
</file>

<file path=ppt/slides/_rels/slide33.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image" Target="../media/image49.jpeg"/><Relationship Id="rId1" Type="http://schemas.openxmlformats.org/officeDocument/2006/relationships/slideLayout" Target="../slideLayouts/slideLayout4.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4.xml"/><Relationship Id="rId4" Type="http://schemas.openxmlformats.org/officeDocument/2006/relationships/image" Target="../media/image58.jpeg"/></Relationships>
</file>

<file path=ppt/slides/_rels/slide3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image" Target="../media/image60.jpeg"/><Relationship Id="rId1" Type="http://schemas.openxmlformats.org/officeDocument/2006/relationships/slideLayout" Target="../slideLayouts/slideLayout16.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 Id="rId9" Type="http://schemas.openxmlformats.org/officeDocument/2006/relationships/image" Target="../media/image67.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9.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hyperlink" Target="https://www.envivabiomass.com/the-forest-biomass-promise/"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8B31FAE-D7D2-F548-8C2A-C5E185AACCE8}"/>
              </a:ext>
            </a:extLst>
          </p:cNvPr>
          <p:cNvSpPr>
            <a:spLocks noGrp="1"/>
          </p:cNvSpPr>
          <p:nvPr>
            <p:ph type="title"/>
          </p:nvPr>
        </p:nvSpPr>
        <p:spPr>
          <a:xfrm>
            <a:off x="1039179" y="2704605"/>
            <a:ext cx="10113645" cy="822960"/>
          </a:xfrm>
        </p:spPr>
        <p:txBody>
          <a:bodyPr anchor="ctr"/>
          <a:lstStyle/>
          <a:p>
            <a:r>
              <a:rPr lang="en-US" sz="4000">
                <a:solidFill>
                  <a:schemeClr val="bg1"/>
                </a:solidFill>
                <a:latin typeface="Arial"/>
                <a:cs typeface="Arial"/>
              </a:rPr>
              <a:t>National Press Foundation Fellowship</a:t>
            </a:r>
            <a:endParaRPr lang="en-US" sz="4000">
              <a:solidFill>
                <a:schemeClr val="bg1"/>
              </a:solidFill>
              <a:latin typeface="Arial" panose="020B0604020202020204" pitchFamily="34" charset="0"/>
              <a:cs typeface="Arial" panose="020B0604020202020204" pitchFamily="34" charset="0"/>
            </a:endParaRPr>
          </a:p>
        </p:txBody>
      </p:sp>
      <p:sp>
        <p:nvSpPr>
          <p:cNvPr id="6" name="Title 3">
            <a:extLst>
              <a:ext uri="{FF2B5EF4-FFF2-40B4-BE49-F238E27FC236}">
                <a16:creationId xmlns:a16="http://schemas.microsoft.com/office/drawing/2014/main" id="{088AE33B-8DE0-E741-AB5E-A30015293ACC}"/>
              </a:ext>
            </a:extLst>
          </p:cNvPr>
          <p:cNvSpPr txBox="1">
            <a:spLocks/>
          </p:cNvSpPr>
          <p:nvPr/>
        </p:nvSpPr>
        <p:spPr>
          <a:xfrm>
            <a:off x="1039179" y="3280955"/>
            <a:ext cx="10113645" cy="822960"/>
          </a:xfrm>
          <a:prstGeom prst="rect">
            <a:avLst/>
          </a:prstGeom>
        </p:spPr>
        <p:txBody>
          <a:bodyPr vert="horz" lIns="91440" tIns="0" rIns="91440" bIns="0" rtlCol="0" anchor="b">
            <a:noAutofit/>
          </a:bodyPr>
          <a:lstStyle>
            <a:lvl1pPr algn="ctr" defTabSz="914400" rtl="0" eaLnBrk="1" latinLnBrk="0" hangingPunct="1">
              <a:lnSpc>
                <a:spcPct val="90000"/>
              </a:lnSpc>
              <a:spcBef>
                <a:spcPct val="0"/>
              </a:spcBef>
              <a:buNone/>
              <a:defRPr sz="3600" b="1" kern="1200">
                <a:solidFill>
                  <a:srgbClr val="FFFFFF"/>
                </a:solidFill>
                <a:latin typeface="+mj-lt"/>
                <a:ea typeface="+mj-ea"/>
                <a:cs typeface="+mj-cs"/>
              </a:defRPr>
            </a:lvl1pPr>
          </a:lstStyle>
          <a:p>
            <a:endParaRPr lang="en-US" sz="2400" b="0">
              <a:solidFill>
                <a:schemeClr val="bg1"/>
              </a:solidFill>
            </a:endParaRPr>
          </a:p>
        </p:txBody>
      </p:sp>
      <p:sp>
        <p:nvSpPr>
          <p:cNvPr id="5" name="Title 3">
            <a:extLst>
              <a:ext uri="{FF2B5EF4-FFF2-40B4-BE49-F238E27FC236}">
                <a16:creationId xmlns:a16="http://schemas.microsoft.com/office/drawing/2014/main" id="{57FFC0A1-2EF9-47C2-B33B-3BC936711039}"/>
              </a:ext>
            </a:extLst>
          </p:cNvPr>
          <p:cNvSpPr txBox="1">
            <a:spLocks/>
          </p:cNvSpPr>
          <p:nvPr/>
        </p:nvSpPr>
        <p:spPr>
          <a:xfrm>
            <a:off x="1039178" y="3404260"/>
            <a:ext cx="10113645" cy="822960"/>
          </a:xfrm>
          <a:prstGeom prst="rect">
            <a:avLst/>
          </a:prstGeom>
        </p:spPr>
        <p:txBody>
          <a:bodyPr vert="horz" lIns="91440" tIns="0" rIns="91440" bIns="0" rtlCol="0" anchor="ctr">
            <a:noAutofit/>
          </a:bodyPr>
          <a:lstStyle>
            <a:lvl1pPr algn="ctr" defTabSz="914400" rtl="0" eaLnBrk="1" latinLnBrk="0" hangingPunct="1">
              <a:lnSpc>
                <a:spcPct val="90000"/>
              </a:lnSpc>
              <a:spcBef>
                <a:spcPct val="0"/>
              </a:spcBef>
              <a:buNone/>
              <a:defRPr sz="3600" b="1" kern="1200">
                <a:solidFill>
                  <a:srgbClr val="FFFFFF"/>
                </a:solidFill>
                <a:latin typeface="+mj-lt"/>
                <a:ea typeface="+mj-ea"/>
                <a:cs typeface="+mj-cs"/>
              </a:defRPr>
            </a:lvl1pPr>
          </a:lstStyle>
          <a:p>
            <a:r>
              <a:rPr lang="en-US">
                <a:solidFill>
                  <a:schemeClr val="bg1"/>
                </a:solidFill>
                <a:latin typeface="Arial"/>
                <a:cs typeface="Arial"/>
              </a:rPr>
              <a:t>Exploring Biomass and Climate Change</a:t>
            </a:r>
            <a:endParaRPr lang="en-US">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99069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DC960428-F0A8-FD43-9C3E-A53B86AA8C2B}"/>
              </a:ext>
            </a:extLst>
          </p:cNvPr>
          <p:cNvSpPr txBox="1">
            <a:spLocks/>
          </p:cNvSpPr>
          <p:nvPr/>
        </p:nvSpPr>
        <p:spPr>
          <a:xfrm>
            <a:off x="182565" y="285750"/>
            <a:ext cx="10899775" cy="604838"/>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solidFill>
                  <a:schemeClr val="bg1"/>
                </a:solidFill>
              </a:rPr>
              <a:t>BIOMASS CREATES INCENTIVES TO GROW TREES ON PRIVATE FOREST LAND</a:t>
            </a:r>
          </a:p>
        </p:txBody>
      </p:sp>
      <p:sp>
        <p:nvSpPr>
          <p:cNvPr id="8" name="Rectangle 7">
            <a:extLst>
              <a:ext uri="{FF2B5EF4-FFF2-40B4-BE49-F238E27FC236}">
                <a16:creationId xmlns:a16="http://schemas.microsoft.com/office/drawing/2014/main" id="{E738677E-6C4C-3447-9774-E89FB0683E4D}"/>
              </a:ext>
            </a:extLst>
          </p:cNvPr>
          <p:cNvSpPr/>
          <p:nvPr/>
        </p:nvSpPr>
        <p:spPr>
          <a:xfrm>
            <a:off x="6265335" y="1511641"/>
            <a:ext cx="5329258" cy="1631216"/>
          </a:xfrm>
          <a:prstGeom prst="rect">
            <a:avLst/>
          </a:prstGeom>
        </p:spPr>
        <p:txBody>
          <a:bodyPr wrap="square">
            <a:spAutoFit/>
          </a:bodyPr>
          <a:lstStyle/>
          <a:p>
            <a:pPr fontAlgn="base"/>
            <a:r>
              <a:rPr lang="en-US" sz="2000" b="1"/>
              <a:t>In working forests, strong demand for forest products leads to investment in forests and increasing carbon stocks. A decline in demand for forest products will lead to less forest growth, not more.</a:t>
            </a:r>
            <a:r>
              <a:rPr lang="en-US" sz="2000"/>
              <a:t>​</a:t>
            </a:r>
          </a:p>
        </p:txBody>
      </p:sp>
      <p:sp>
        <p:nvSpPr>
          <p:cNvPr id="9" name="Rectangle 8">
            <a:extLst>
              <a:ext uri="{FF2B5EF4-FFF2-40B4-BE49-F238E27FC236}">
                <a16:creationId xmlns:a16="http://schemas.microsoft.com/office/drawing/2014/main" id="{E4BEAEC6-7955-F148-8917-F776A6621935}"/>
              </a:ext>
            </a:extLst>
          </p:cNvPr>
          <p:cNvSpPr/>
          <p:nvPr/>
        </p:nvSpPr>
        <p:spPr>
          <a:xfrm>
            <a:off x="6265334" y="5784351"/>
            <a:ext cx="6096000" cy="523220"/>
          </a:xfrm>
          <a:prstGeom prst="rect">
            <a:avLst/>
          </a:prstGeom>
        </p:spPr>
        <p:txBody>
          <a:bodyPr>
            <a:spAutoFit/>
          </a:bodyPr>
          <a:lstStyle/>
          <a:p>
            <a:pPr fontAlgn="base"/>
            <a:r>
              <a:rPr lang="en-US" sz="1400"/>
              <a:t>*Source: USDA Forest Service Forest Inventory and Analysis Data,</a:t>
            </a:r>
            <a:br>
              <a:rPr lang="en-US" sz="1400"/>
            </a:br>
            <a:r>
              <a:rPr lang="en-US" sz="1400"/>
              <a:t>July 2017. </a:t>
            </a:r>
            <a:r>
              <a:rPr lang="en-US" sz="1400">
                <a:solidFill>
                  <a:schemeClr val="accent1"/>
                </a:solidFill>
              </a:rPr>
              <a:t>https:/</a:t>
            </a:r>
            <a:r>
              <a:rPr lang="en-US" sz="1400" u="sng">
                <a:solidFill>
                  <a:schemeClr val="accent1"/>
                </a:solidFill>
                <a:hlinkClick r:id="rId2">
                  <a:extLst>
                    <a:ext uri="{A12FA001-AC4F-418D-AE19-62706E023703}">
                      <ahyp:hlinkClr xmlns:ahyp="http://schemas.microsoft.com/office/drawing/2018/hyperlinkcolor" val="tx"/>
                    </a:ext>
                  </a:extLst>
                </a:hlinkClick>
              </a:rPr>
              <a:t>/www.fia.fs.fed.us/tools-data/</a:t>
            </a:r>
            <a:r>
              <a:rPr lang="en-US" sz="1400">
                <a:solidFill>
                  <a:schemeClr val="accent1"/>
                </a:solidFill>
              </a:rPr>
              <a:t>​</a:t>
            </a:r>
          </a:p>
        </p:txBody>
      </p:sp>
      <p:sp>
        <p:nvSpPr>
          <p:cNvPr id="11" name="TextBox 10">
            <a:extLst>
              <a:ext uri="{FF2B5EF4-FFF2-40B4-BE49-F238E27FC236}">
                <a16:creationId xmlns:a16="http://schemas.microsoft.com/office/drawing/2014/main" id="{4418D5EA-B1C2-F441-B5ED-75D212B3AB66}"/>
              </a:ext>
            </a:extLst>
          </p:cNvPr>
          <p:cNvSpPr txBox="1"/>
          <p:nvPr/>
        </p:nvSpPr>
        <p:spPr>
          <a:xfrm>
            <a:off x="6265334" y="3255082"/>
            <a:ext cx="5329258" cy="1908215"/>
          </a:xfrm>
          <a:prstGeom prst="rect">
            <a:avLst/>
          </a:prstGeom>
          <a:noFill/>
        </p:spPr>
        <p:txBody>
          <a:bodyPr wrap="square" rtlCol="0">
            <a:spAutoFit/>
          </a:bodyPr>
          <a:lstStyle/>
          <a:p>
            <a:pPr marL="228600" indent="-228600">
              <a:spcAft>
                <a:spcPts val="1200"/>
              </a:spcAft>
              <a:buFont typeface="Arial" panose="020B0604020202020204" pitchFamily="34" charset="0"/>
              <a:buChar char="•"/>
            </a:pPr>
            <a:r>
              <a:rPr lang="en-US"/>
              <a:t>Demand for all wood products–including biomass–drives growth in a market-driven environment like the U.S. Southeast.</a:t>
            </a:r>
          </a:p>
          <a:p>
            <a:pPr marL="228600" indent="-228600">
              <a:spcAft>
                <a:spcPts val="1200"/>
              </a:spcAft>
              <a:buFont typeface="Arial" panose="020B0604020202020204" pitchFamily="34" charset="0"/>
              <a:buChar char="•"/>
            </a:pPr>
            <a:r>
              <a:rPr lang="en-US"/>
              <a:t>Forest landowners are incentivized to protect and grow the natural resource where there are strong, long-term markets available.*</a:t>
            </a:r>
          </a:p>
        </p:txBody>
      </p:sp>
    </p:spTree>
    <p:extLst>
      <p:ext uri="{BB962C8B-B14F-4D97-AF65-F5344CB8AC3E}">
        <p14:creationId xmlns:p14="http://schemas.microsoft.com/office/powerpoint/2010/main" val="29538032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EC9BE7-B919-614F-BA5A-A06DF0E6EF80}"/>
              </a:ext>
            </a:extLst>
          </p:cNvPr>
          <p:cNvSpPr>
            <a:spLocks noGrp="1"/>
          </p:cNvSpPr>
          <p:nvPr>
            <p:ph type="body" sz="quarter" idx="4294967295"/>
          </p:nvPr>
        </p:nvSpPr>
        <p:spPr>
          <a:xfrm>
            <a:off x="312710" y="285750"/>
            <a:ext cx="10899775" cy="1170169"/>
          </a:xfrm>
        </p:spPr>
        <p:txBody>
          <a:bodyPr>
            <a:noAutofit/>
          </a:bodyPr>
          <a:lstStyle/>
          <a:p>
            <a:pPr marL="0" indent="0">
              <a:lnSpc>
                <a:spcPct val="120000"/>
              </a:lnSpc>
              <a:spcBef>
                <a:spcPts val="0"/>
              </a:spcBef>
              <a:buNone/>
            </a:pPr>
            <a:r>
              <a:rPr lang="en-US" b="1">
                <a:solidFill>
                  <a:schemeClr val="bg1"/>
                </a:solidFill>
                <a:latin typeface="Arial" panose="020B0604020202020204" pitchFamily="34" charset="0"/>
                <a:cs typeface="Arial" panose="020B0604020202020204" pitchFamily="34" charset="0"/>
              </a:rPr>
              <a:t>THE FOREST CONTINUES TO GROW EVEN AS WE TAKE MORE WOOD PRODUCTS FROM IT</a:t>
            </a:r>
          </a:p>
        </p:txBody>
      </p:sp>
      <p:graphicFrame>
        <p:nvGraphicFramePr>
          <p:cNvPr id="4" name="Chart 3">
            <a:extLst>
              <a:ext uri="{FF2B5EF4-FFF2-40B4-BE49-F238E27FC236}">
                <a16:creationId xmlns:a16="http://schemas.microsoft.com/office/drawing/2014/main" id="{7139B1FB-C327-B840-9CF8-782F02735DE4}"/>
              </a:ext>
            </a:extLst>
          </p:cNvPr>
          <p:cNvGraphicFramePr>
            <a:graphicFrameLocks/>
          </p:cNvGraphicFramePr>
          <p:nvPr>
            <p:extLst>
              <p:ext uri="{D42A27DB-BD31-4B8C-83A1-F6EECF244321}">
                <p14:modId xmlns:p14="http://schemas.microsoft.com/office/powerpoint/2010/main" val="2919852592"/>
              </p:ext>
            </p:extLst>
          </p:nvPr>
        </p:nvGraphicFramePr>
        <p:xfrm>
          <a:off x="1282203" y="1285322"/>
          <a:ext cx="9629502" cy="4544591"/>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C0BAFE85-0C8C-4E1B-BBA0-3216B06D3B67}"/>
              </a:ext>
            </a:extLst>
          </p:cNvPr>
          <p:cNvSpPr txBox="1"/>
          <p:nvPr/>
        </p:nvSpPr>
        <p:spPr>
          <a:xfrm>
            <a:off x="312710" y="5829913"/>
            <a:ext cx="565070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i="1" dirty="0">
                <a:cs typeface="Arial"/>
              </a:rPr>
              <a:t>Source: USDA Forest Service </a:t>
            </a:r>
            <a:endParaRPr lang="en-US" sz="1400" i="1" dirty="0"/>
          </a:p>
        </p:txBody>
      </p:sp>
      <p:sp>
        <p:nvSpPr>
          <p:cNvPr id="5" name="TextBox 4">
            <a:extLst>
              <a:ext uri="{FF2B5EF4-FFF2-40B4-BE49-F238E27FC236}">
                <a16:creationId xmlns:a16="http://schemas.microsoft.com/office/drawing/2014/main" id="{1789AD82-E846-4A65-A05E-CA231DE47BB7}"/>
              </a:ext>
            </a:extLst>
          </p:cNvPr>
          <p:cNvSpPr txBox="1"/>
          <p:nvPr/>
        </p:nvSpPr>
        <p:spPr>
          <a:xfrm>
            <a:off x="4324016" y="1713943"/>
            <a:ext cx="327577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t>24%</a:t>
            </a:r>
            <a:r>
              <a:rPr lang="en-US" sz="2000"/>
              <a:t> </a:t>
            </a:r>
            <a:r>
              <a:rPr lang="en-US" sz="2000" b="1"/>
              <a:t>increase 2000 - 2019</a:t>
            </a:r>
          </a:p>
        </p:txBody>
      </p:sp>
    </p:spTree>
    <p:extLst>
      <p:ext uri="{BB962C8B-B14F-4D97-AF65-F5344CB8AC3E}">
        <p14:creationId xmlns:p14="http://schemas.microsoft.com/office/powerpoint/2010/main" val="14808658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DFFDE77-9E8C-2449-88CB-6697E28A901F}"/>
              </a:ext>
            </a:extLst>
          </p:cNvPr>
          <p:cNvSpPr txBox="1"/>
          <p:nvPr/>
        </p:nvSpPr>
        <p:spPr>
          <a:xfrm>
            <a:off x="6235788" y="1955101"/>
            <a:ext cx="5286217" cy="584775"/>
          </a:xfrm>
          <a:prstGeom prst="rect">
            <a:avLst/>
          </a:prstGeom>
          <a:solidFill>
            <a:srgbClr val="6A9A4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914377">
              <a:defRPr/>
            </a:pPr>
            <a:r>
              <a:rPr lang="en-US" sz="1600" b="1">
                <a:solidFill>
                  <a:prstClr val="white"/>
                </a:solidFill>
                <a:latin typeface="Arial" panose="020B0604020202020204"/>
                <a:cs typeface="Arial"/>
              </a:rPr>
              <a:t>WE PLEDGE TO COLLABORATE WITH STAKEHOLDERS TO HELP:</a:t>
            </a:r>
            <a:endParaRPr lang="en-US" sz="1600" b="1" i="1">
              <a:solidFill>
                <a:prstClr val="white"/>
              </a:solidFill>
              <a:latin typeface="Arial" panose="020B0604020202020204"/>
              <a:cs typeface="Arial"/>
            </a:endParaRPr>
          </a:p>
        </p:txBody>
      </p:sp>
      <p:sp>
        <p:nvSpPr>
          <p:cNvPr id="6" name="Rectangle 5">
            <a:extLst>
              <a:ext uri="{FF2B5EF4-FFF2-40B4-BE49-F238E27FC236}">
                <a16:creationId xmlns:a16="http://schemas.microsoft.com/office/drawing/2014/main" id="{90181103-A52C-0C48-89E7-4A7D99502840}"/>
              </a:ext>
            </a:extLst>
          </p:cNvPr>
          <p:cNvSpPr/>
          <p:nvPr/>
        </p:nvSpPr>
        <p:spPr>
          <a:xfrm>
            <a:off x="6235789" y="2729221"/>
            <a:ext cx="5286217" cy="2277547"/>
          </a:xfrm>
          <a:prstGeom prst="rect">
            <a:avLst/>
          </a:prstGeom>
        </p:spPr>
        <p:txBody>
          <a:bodyPr wrap="square" lIns="91440" tIns="45720" rIns="91440" bIns="45720" anchor="t">
            <a:spAutoFit/>
          </a:bodyPr>
          <a:lstStyle/>
          <a:p>
            <a:pPr marL="342900" indent="-342900" defTabSz="914377">
              <a:spcAft>
                <a:spcPts val="1200"/>
              </a:spcAft>
              <a:buFont typeface="Arial" panose="020B0604020202020204" pitchFamily="34" charset="0"/>
              <a:buChar char="•"/>
              <a:defRPr/>
            </a:pPr>
            <a:r>
              <a:rPr lang="en-US" sz="1600">
                <a:solidFill>
                  <a:srgbClr val="55575C"/>
                </a:solidFill>
                <a:latin typeface="Arial"/>
                <a:cs typeface="Arial"/>
              </a:rPr>
              <a:t>Keep the amount of forestland stable or increasing at regional scales; </a:t>
            </a:r>
            <a:endParaRPr lang="en-US" sz="1600">
              <a:solidFill>
                <a:srgbClr val="55575C"/>
              </a:solidFill>
              <a:latin typeface="Arial" panose="020B0604020202020204" pitchFamily="34" charset="0"/>
              <a:cs typeface="Arial" panose="020B0604020202020204" pitchFamily="34" charset="0"/>
            </a:endParaRPr>
          </a:p>
          <a:p>
            <a:pPr marL="342900" indent="-342900" defTabSz="914377">
              <a:spcAft>
                <a:spcPts val="1200"/>
              </a:spcAft>
              <a:buFont typeface="Arial" panose="020B0604020202020204" pitchFamily="34" charset="0"/>
              <a:buChar char="•"/>
              <a:defRPr/>
            </a:pPr>
            <a:r>
              <a:rPr lang="en-US" sz="1600">
                <a:solidFill>
                  <a:srgbClr val="55575C"/>
                </a:solidFill>
                <a:latin typeface="Arial"/>
                <a:cs typeface="Arial"/>
              </a:rPr>
              <a:t>Conserve wetland forest ecosystems, peatland forests, and high-carbon tropical forests; </a:t>
            </a:r>
            <a:endParaRPr lang="en-US" sz="1600">
              <a:solidFill>
                <a:srgbClr val="55575C"/>
              </a:solidFill>
              <a:latin typeface="Arial" panose="020B0604020202020204" pitchFamily="34" charset="0"/>
              <a:cs typeface="Arial" panose="020B0604020202020204" pitchFamily="34" charset="0"/>
            </a:endParaRPr>
          </a:p>
          <a:p>
            <a:pPr marL="342900" indent="-342900" defTabSz="914377">
              <a:spcAft>
                <a:spcPts val="1200"/>
              </a:spcAft>
              <a:buFont typeface="Arial" panose="020B0604020202020204" pitchFamily="34" charset="0"/>
              <a:buChar char="•"/>
              <a:defRPr/>
            </a:pPr>
            <a:r>
              <a:rPr lang="en-US" sz="1600">
                <a:solidFill>
                  <a:srgbClr val="55575C"/>
                </a:solidFill>
                <a:latin typeface="Arial"/>
                <a:cs typeface="Arial"/>
              </a:rPr>
              <a:t>Address the conversion of forest types that provide high-quality habitat for at-risk species; and </a:t>
            </a:r>
            <a:endParaRPr lang="en-US" sz="1600">
              <a:solidFill>
                <a:srgbClr val="55575C"/>
              </a:solidFill>
              <a:latin typeface="Arial" panose="020B0604020202020204" pitchFamily="34" charset="0"/>
              <a:cs typeface="Arial" panose="020B0604020202020204" pitchFamily="34" charset="0"/>
            </a:endParaRPr>
          </a:p>
          <a:p>
            <a:pPr marL="342900" indent="-342900" defTabSz="914377">
              <a:spcAft>
                <a:spcPts val="1200"/>
              </a:spcAft>
              <a:buFont typeface="Arial" panose="020B0604020202020204" pitchFamily="34" charset="0"/>
              <a:buChar char="•"/>
              <a:defRPr/>
            </a:pPr>
            <a:r>
              <a:rPr lang="en-US" sz="1600">
                <a:solidFill>
                  <a:srgbClr val="55575C"/>
                </a:solidFill>
                <a:latin typeface="Arial"/>
                <a:cs typeface="Arial"/>
              </a:rPr>
              <a:t>Restore critical, threatened, or declining forest types</a:t>
            </a:r>
          </a:p>
        </p:txBody>
      </p:sp>
      <p:sp>
        <p:nvSpPr>
          <p:cNvPr id="7" name="TextBox 6">
            <a:extLst>
              <a:ext uri="{FF2B5EF4-FFF2-40B4-BE49-F238E27FC236}">
                <a16:creationId xmlns:a16="http://schemas.microsoft.com/office/drawing/2014/main" id="{13341C52-65F2-B94A-863B-FBB02C29AFA0}"/>
              </a:ext>
            </a:extLst>
          </p:cNvPr>
          <p:cNvSpPr txBox="1"/>
          <p:nvPr/>
        </p:nvSpPr>
        <p:spPr>
          <a:xfrm>
            <a:off x="164592" y="5965576"/>
            <a:ext cx="6044947" cy="246221"/>
          </a:xfrm>
          <a:prstGeom prst="rect">
            <a:avLst/>
          </a:prstGeom>
          <a:noFill/>
        </p:spPr>
        <p:txBody>
          <a:bodyPr wrap="square" rtlCol="0">
            <a:spAutoFit/>
          </a:bodyPr>
          <a:lstStyle/>
          <a:p>
            <a:pPr>
              <a:spcAft>
                <a:spcPts val="1800"/>
              </a:spcAft>
              <a:defRPr/>
            </a:pPr>
            <a:r>
              <a:rPr lang="en-US" sz="1000" i="1" u="sng" err="1">
                <a:solidFill>
                  <a:schemeClr val="accent1"/>
                </a:solidFill>
                <a:latin typeface="Arial" panose="020B0604020202020204" pitchFamily="34" charset="0"/>
                <a:cs typeface="Arial" panose="020B0604020202020204" pitchFamily="34" charset="0"/>
              </a:rPr>
              <a:t>www.envivabiomass.com</a:t>
            </a:r>
            <a:r>
              <a:rPr lang="en-US" sz="1000" i="1" u="sng">
                <a:solidFill>
                  <a:schemeClr val="accent1"/>
                </a:solidFill>
                <a:latin typeface="Arial" panose="020B0604020202020204" pitchFamily="34" charset="0"/>
                <a:cs typeface="Arial" panose="020B0604020202020204" pitchFamily="34" charset="0"/>
              </a:rPr>
              <a:t>/sustainability/responsible-sourcing/responsible-sourcing-policy/ </a:t>
            </a:r>
            <a:endParaRPr lang="en-US" sz="1000" b="1" i="1" u="sng">
              <a:solidFill>
                <a:schemeClr val="accent1"/>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45232E41-23CD-9145-9950-190AB835DF4C}"/>
              </a:ext>
            </a:extLst>
          </p:cNvPr>
          <p:cNvSpPr/>
          <p:nvPr/>
        </p:nvSpPr>
        <p:spPr>
          <a:xfrm>
            <a:off x="6369202" y="1365604"/>
            <a:ext cx="5019387" cy="369332"/>
          </a:xfrm>
          <a:prstGeom prst="rect">
            <a:avLst/>
          </a:prstGeom>
        </p:spPr>
        <p:txBody>
          <a:bodyPr wrap="none">
            <a:spAutoFit/>
          </a:bodyPr>
          <a:lstStyle/>
          <a:p>
            <a:r>
              <a:rPr lang="en-GB" b="1">
                <a:solidFill>
                  <a:schemeClr val="accent1"/>
                </a:solidFill>
              </a:rPr>
              <a:t>PLEDGES IN CONSERVATION LEADERSHIP</a:t>
            </a:r>
            <a:endParaRPr lang="en-US">
              <a:solidFill>
                <a:schemeClr val="accent1"/>
              </a:solidFill>
            </a:endParaRPr>
          </a:p>
        </p:txBody>
      </p:sp>
      <p:sp>
        <p:nvSpPr>
          <p:cNvPr id="11" name="TextBox 10">
            <a:extLst>
              <a:ext uri="{FF2B5EF4-FFF2-40B4-BE49-F238E27FC236}">
                <a16:creationId xmlns:a16="http://schemas.microsoft.com/office/drawing/2014/main" id="{DF8B8435-8C7D-EB48-B6B0-A83547CAC301}"/>
              </a:ext>
            </a:extLst>
          </p:cNvPr>
          <p:cNvSpPr txBox="1"/>
          <p:nvPr/>
        </p:nvSpPr>
        <p:spPr>
          <a:xfrm>
            <a:off x="302609" y="1963719"/>
            <a:ext cx="5286217" cy="584775"/>
          </a:xfrm>
          <a:prstGeom prst="rect">
            <a:avLst/>
          </a:prstGeom>
          <a:solidFill>
            <a:srgbClr val="6A9A4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914377">
              <a:defRPr/>
            </a:pPr>
            <a:r>
              <a:rPr lang="en-US" sz="1600" b="1">
                <a:solidFill>
                  <a:prstClr val="white"/>
                </a:solidFill>
                <a:cs typeface="Arial"/>
              </a:rPr>
              <a:t>ENVIVA WILL ONLY SOURCE PRIMARY</a:t>
            </a:r>
            <a:br>
              <a:rPr lang="en-US" sz="1600" b="1">
                <a:solidFill>
                  <a:prstClr val="white"/>
                </a:solidFill>
                <a:cs typeface="Arial"/>
              </a:rPr>
            </a:br>
            <a:r>
              <a:rPr lang="en-US" sz="1600" b="1">
                <a:solidFill>
                  <a:prstClr val="white"/>
                </a:solidFill>
                <a:cs typeface="Arial"/>
              </a:rPr>
              <a:t>MATERIALS FROM A SUPPLIER WHEN:</a:t>
            </a:r>
            <a:endParaRPr lang="en-US" sz="1600" b="1" i="1">
              <a:solidFill>
                <a:prstClr val="white"/>
              </a:solidFill>
              <a:cs typeface="Arial"/>
            </a:endParaRPr>
          </a:p>
        </p:txBody>
      </p:sp>
      <p:sp>
        <p:nvSpPr>
          <p:cNvPr id="12" name="Rectangle 11">
            <a:extLst>
              <a:ext uri="{FF2B5EF4-FFF2-40B4-BE49-F238E27FC236}">
                <a16:creationId xmlns:a16="http://schemas.microsoft.com/office/drawing/2014/main" id="{72D1743D-F6EA-2742-946F-7FED3D88F511}"/>
              </a:ext>
            </a:extLst>
          </p:cNvPr>
          <p:cNvSpPr/>
          <p:nvPr/>
        </p:nvSpPr>
        <p:spPr>
          <a:xfrm>
            <a:off x="302610" y="2738081"/>
            <a:ext cx="5286217" cy="2123658"/>
          </a:xfrm>
          <a:prstGeom prst="rect">
            <a:avLst/>
          </a:prstGeom>
        </p:spPr>
        <p:txBody>
          <a:bodyPr wrap="square">
            <a:spAutoFit/>
          </a:bodyPr>
          <a:lstStyle/>
          <a:p>
            <a:pPr marL="342900" indent="-342900" defTabSz="914377">
              <a:spcAft>
                <a:spcPts val="1200"/>
              </a:spcAft>
              <a:buFont typeface="Arial" panose="020B0604020202020204" pitchFamily="34" charset="0"/>
              <a:buChar char="•"/>
              <a:defRPr/>
            </a:pPr>
            <a:r>
              <a:rPr lang="en-US" sz="1600">
                <a:solidFill>
                  <a:srgbClr val="55575C"/>
                </a:solidFill>
                <a:latin typeface="Arial" panose="020B0604020202020204" pitchFamily="34" charset="0"/>
                <a:cs typeface="Arial" panose="020B0604020202020204" pitchFamily="34" charset="0"/>
              </a:rPr>
              <a:t>The forest source will be replanted or regrown as forests and will not be converted to non-forest uses</a:t>
            </a:r>
          </a:p>
          <a:p>
            <a:pPr marL="342900" indent="-342900" defTabSz="914377">
              <a:spcAft>
                <a:spcPts val="1200"/>
              </a:spcAft>
              <a:buFont typeface="Arial" panose="020B0604020202020204" pitchFamily="34" charset="0"/>
              <a:buChar char="•"/>
              <a:defRPr/>
            </a:pPr>
            <a:r>
              <a:rPr lang="en-US" sz="1600">
                <a:solidFill>
                  <a:srgbClr val="55575C"/>
                </a:solidFill>
                <a:cs typeface="Arial"/>
              </a:rPr>
              <a:t>Water quality in a harvest area is protected through adherence with forestry Best Management Practices (BMPs)</a:t>
            </a:r>
          </a:p>
          <a:p>
            <a:pPr marL="342900" indent="-342900" defTabSz="914377">
              <a:spcAft>
                <a:spcPts val="1200"/>
              </a:spcAft>
              <a:buFont typeface="Arial" panose="020B0604020202020204" pitchFamily="34" charset="0"/>
              <a:buChar char="•"/>
              <a:defRPr/>
            </a:pPr>
            <a:r>
              <a:rPr lang="en-US" sz="1600">
                <a:solidFill>
                  <a:srgbClr val="55575C"/>
                </a:solidFill>
                <a:latin typeface="Arial" panose="020B0604020202020204" pitchFamily="34" charset="0"/>
                <a:cs typeface="Arial" panose="020B0604020202020204" pitchFamily="34" charset="0"/>
              </a:rPr>
              <a:t>High Conservation Values (HCVs) are not threatened by harvest activities</a:t>
            </a:r>
          </a:p>
        </p:txBody>
      </p:sp>
      <p:sp>
        <p:nvSpPr>
          <p:cNvPr id="13" name="Rectangle 12">
            <a:extLst>
              <a:ext uri="{FF2B5EF4-FFF2-40B4-BE49-F238E27FC236}">
                <a16:creationId xmlns:a16="http://schemas.microsoft.com/office/drawing/2014/main" id="{2847D029-28CB-2843-9A6E-E8288576352B}"/>
              </a:ext>
            </a:extLst>
          </p:cNvPr>
          <p:cNvSpPr/>
          <p:nvPr/>
        </p:nvSpPr>
        <p:spPr>
          <a:xfrm>
            <a:off x="639091" y="1374464"/>
            <a:ext cx="4613251" cy="369332"/>
          </a:xfrm>
          <a:prstGeom prst="rect">
            <a:avLst/>
          </a:prstGeom>
        </p:spPr>
        <p:txBody>
          <a:bodyPr wrap="none">
            <a:spAutoFit/>
          </a:bodyPr>
          <a:lstStyle/>
          <a:p>
            <a:r>
              <a:rPr lang="en-GB" b="1">
                <a:solidFill>
                  <a:schemeClr val="accent1"/>
                </a:solidFill>
              </a:rPr>
              <a:t>SUSTAINABLE FORESTRY STANDARDS</a:t>
            </a:r>
            <a:endParaRPr lang="en-US">
              <a:solidFill>
                <a:schemeClr val="accent1"/>
              </a:solidFill>
            </a:endParaRPr>
          </a:p>
        </p:txBody>
      </p:sp>
      <p:sp>
        <p:nvSpPr>
          <p:cNvPr id="15" name="Text Placeholder 14">
            <a:extLst>
              <a:ext uri="{FF2B5EF4-FFF2-40B4-BE49-F238E27FC236}">
                <a16:creationId xmlns:a16="http://schemas.microsoft.com/office/drawing/2014/main" id="{AA2CE85B-A02A-9246-9A26-C43C8737613B}"/>
              </a:ext>
            </a:extLst>
          </p:cNvPr>
          <p:cNvSpPr>
            <a:spLocks noGrp="1"/>
          </p:cNvSpPr>
          <p:nvPr>
            <p:ph type="body" sz="quarter" idx="21"/>
          </p:nvPr>
        </p:nvSpPr>
        <p:spPr>
          <a:prstGeom prst="rect">
            <a:avLst/>
          </a:prstGeom>
        </p:spPr>
        <p:txBody>
          <a:bodyPr wrap="square">
            <a:spAutoFit/>
          </a:bodyPr>
          <a:lstStyle/>
          <a:p>
            <a:pPr defTabSz="914377">
              <a:defRPr/>
            </a:pPr>
            <a:r>
              <a:rPr lang="en-GB" sz="2800" b="1">
                <a:solidFill>
                  <a:srgbClr val="FFFFFF"/>
                </a:solidFill>
                <a:latin typeface="Arial" panose="020B0604020202020204"/>
              </a:rPr>
              <a:t>ENVIVA’S RESPONSIBLE SOURCING POLICY</a:t>
            </a:r>
            <a:endParaRPr lang="en-US" sz="2800" b="1">
              <a:solidFill>
                <a:srgbClr val="FFFFFF"/>
              </a:solidFill>
              <a:latin typeface="Arial" panose="020B0604020202020204"/>
            </a:endParaRPr>
          </a:p>
        </p:txBody>
      </p:sp>
    </p:spTree>
    <p:extLst>
      <p:ext uri="{BB962C8B-B14F-4D97-AF65-F5344CB8AC3E}">
        <p14:creationId xmlns:p14="http://schemas.microsoft.com/office/powerpoint/2010/main" val="15442182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161F9247-32A1-B744-8228-FDA51A3A0CD9}"/>
              </a:ext>
            </a:extLst>
          </p:cNvPr>
          <p:cNvSpPr>
            <a:spLocks noGrp="1"/>
          </p:cNvSpPr>
          <p:nvPr>
            <p:ph type="body" sz="quarter" idx="21"/>
          </p:nvPr>
        </p:nvSpPr>
        <p:spPr/>
        <p:txBody>
          <a:bodyPr/>
          <a:lstStyle/>
          <a:p>
            <a:r>
              <a:rPr lang="en-GB">
                <a:solidFill>
                  <a:prstClr val="white"/>
                </a:solidFill>
              </a:rPr>
              <a:t>THE ENVIVA FOREST CONSERVATION FUND</a:t>
            </a:r>
            <a:endParaRPr lang="en-US"/>
          </a:p>
        </p:txBody>
      </p:sp>
      <p:pic>
        <p:nvPicPr>
          <p:cNvPr id="20" name="Picture 19">
            <a:extLst>
              <a:ext uri="{FF2B5EF4-FFF2-40B4-BE49-F238E27FC236}">
                <a16:creationId xmlns:a16="http://schemas.microsoft.com/office/drawing/2014/main" id="{D8F122A6-1392-1E4B-9A93-BBCEF0FEB4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205216" y="3505557"/>
            <a:ext cx="3574012" cy="3172664"/>
          </a:xfrm>
          <a:prstGeom prst="rect">
            <a:avLst/>
          </a:prstGeom>
        </p:spPr>
      </p:pic>
      <p:sp>
        <p:nvSpPr>
          <p:cNvPr id="22" name="Rectangle 21">
            <a:extLst>
              <a:ext uri="{FF2B5EF4-FFF2-40B4-BE49-F238E27FC236}">
                <a16:creationId xmlns:a16="http://schemas.microsoft.com/office/drawing/2014/main" id="{2FB8B70C-90E5-7843-B482-66D22F8D56C9}"/>
              </a:ext>
            </a:extLst>
          </p:cNvPr>
          <p:cNvSpPr/>
          <p:nvPr/>
        </p:nvSpPr>
        <p:spPr>
          <a:xfrm>
            <a:off x="506680" y="1160091"/>
            <a:ext cx="7344828" cy="2169825"/>
          </a:xfrm>
          <a:prstGeom prst="rect">
            <a:avLst/>
          </a:prstGeom>
        </p:spPr>
        <p:txBody>
          <a:bodyPr wrap="square" lIns="0" tIns="45720" rIns="0" bIns="45720" numCol="1" anchor="t">
            <a:spAutoFit/>
          </a:bodyPr>
          <a:lstStyle/>
          <a:p>
            <a:pPr marL="228600" lvl="1" indent="-228600">
              <a:spcAft>
                <a:spcPts val="600"/>
              </a:spcAft>
              <a:buClr>
                <a:schemeClr val="tx1"/>
              </a:buClr>
              <a:buFont typeface="Arial" panose="020B0604020202020204" pitchFamily="34" charset="0"/>
              <a:buChar char="•"/>
            </a:pPr>
            <a:r>
              <a:rPr lang="en-US" sz="2000">
                <a:latin typeface="arial"/>
                <a:cs typeface="arial"/>
              </a:rPr>
              <a:t>A $5 million, 10-year program </a:t>
            </a:r>
          </a:p>
          <a:p>
            <a:pPr marL="228600" lvl="1" indent="-228600">
              <a:spcAft>
                <a:spcPts val="600"/>
              </a:spcAft>
              <a:buClr>
                <a:schemeClr val="tx1"/>
              </a:buClr>
              <a:buFont typeface="Arial" panose="020B0604020202020204" pitchFamily="34" charset="0"/>
              <a:buChar char="•"/>
            </a:pPr>
            <a:r>
              <a:rPr lang="en-US" sz="2000">
                <a:latin typeface="arial"/>
                <a:cs typeface="arial"/>
              </a:rPr>
              <a:t>Conserving working forests and sensitive bottomland ecosystems in VA and NC</a:t>
            </a:r>
          </a:p>
          <a:p>
            <a:pPr marL="228600" lvl="1" indent="-228600">
              <a:spcAft>
                <a:spcPts val="600"/>
              </a:spcAft>
              <a:buClr>
                <a:schemeClr val="tx1"/>
              </a:buClr>
              <a:buFont typeface="Arial,Sans-Serif" panose="020B0604020202020204" pitchFamily="34" charset="0"/>
              <a:buChar char="•"/>
            </a:pPr>
            <a:r>
              <a:rPr lang="en-US" sz="2000">
                <a:latin typeface="Arial"/>
                <a:cs typeface="Arial"/>
              </a:rPr>
              <a:t>Partnership with the U.S. Endowment for Forestry</a:t>
            </a:r>
            <a:br>
              <a:rPr lang="en-US" sz="2000">
                <a:latin typeface="Arial"/>
                <a:cs typeface="Arial"/>
              </a:rPr>
            </a:br>
            <a:r>
              <a:rPr lang="en-US" sz="2000">
                <a:latin typeface="Arial"/>
                <a:cs typeface="Arial"/>
              </a:rPr>
              <a:t>and Communities </a:t>
            </a:r>
            <a:endParaRPr lang="en-US" sz="2000">
              <a:ea typeface="+mn-lt"/>
              <a:cs typeface="+mn-lt"/>
            </a:endParaRPr>
          </a:p>
          <a:p>
            <a:pPr marL="228600" lvl="1" indent="-228600">
              <a:spcAft>
                <a:spcPts val="600"/>
              </a:spcAft>
              <a:buFont typeface="Arial,Sans-Serif" panose="020B0604020202020204" pitchFamily="34" charset="0"/>
              <a:buChar char="•"/>
            </a:pPr>
            <a:r>
              <a:rPr lang="en-US" sz="2000">
                <a:latin typeface="Arial"/>
                <a:cs typeface="Arial"/>
              </a:rPr>
              <a:t>Annual matching-fund grants to nonprofit organizations</a:t>
            </a:r>
            <a:endParaRPr lang="en-US" sz="2000"/>
          </a:p>
        </p:txBody>
      </p:sp>
      <p:sp>
        <p:nvSpPr>
          <p:cNvPr id="23" name="TextBox 22">
            <a:extLst>
              <a:ext uri="{FF2B5EF4-FFF2-40B4-BE49-F238E27FC236}">
                <a16:creationId xmlns:a16="http://schemas.microsoft.com/office/drawing/2014/main" id="{03ADD533-0A00-F24E-BC5E-95E5DBD73C32}"/>
              </a:ext>
            </a:extLst>
          </p:cNvPr>
          <p:cNvSpPr txBox="1"/>
          <p:nvPr/>
        </p:nvSpPr>
        <p:spPr>
          <a:xfrm>
            <a:off x="5890192" y="5263618"/>
            <a:ext cx="415498" cy="369332"/>
          </a:xfrm>
          <a:prstGeom prst="rect">
            <a:avLst/>
          </a:prstGeom>
          <a:noFill/>
        </p:spPr>
        <p:txBody>
          <a:bodyPr wrap="none" lIns="91440" tIns="45720" rIns="91440" bIns="45720" rtlCol="0" anchor="t">
            <a:spAutoFit/>
          </a:bodyPr>
          <a:lstStyle/>
          <a:p>
            <a:pPr marL="228600" lvl="1" indent="-228600">
              <a:spcAft>
                <a:spcPts val="600"/>
              </a:spcAft>
              <a:buClr>
                <a:schemeClr val="tx1"/>
              </a:buClr>
              <a:buFont typeface="Arial" panose="020B0604020202020204" pitchFamily="34" charset="0"/>
              <a:buChar char="•"/>
            </a:pPr>
            <a:endParaRPr lang="en-US"/>
          </a:p>
        </p:txBody>
      </p:sp>
      <p:pic>
        <p:nvPicPr>
          <p:cNvPr id="26" name="Picture 25">
            <a:extLst>
              <a:ext uri="{FF2B5EF4-FFF2-40B4-BE49-F238E27FC236}">
                <a16:creationId xmlns:a16="http://schemas.microsoft.com/office/drawing/2014/main" id="{1D06AA41-A2DB-EF4B-BFA6-CF72C3F7AFC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331852" y="1066229"/>
            <a:ext cx="3433763" cy="2263687"/>
          </a:xfrm>
          <a:prstGeom prst="rect">
            <a:avLst/>
          </a:prstGeom>
        </p:spPr>
      </p:pic>
      <p:pic>
        <p:nvPicPr>
          <p:cNvPr id="28" name="Picture 27">
            <a:extLst>
              <a:ext uri="{FF2B5EF4-FFF2-40B4-BE49-F238E27FC236}">
                <a16:creationId xmlns:a16="http://schemas.microsoft.com/office/drawing/2014/main" id="{DEC90624-2CE6-8E43-B428-3D4ED09F31A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12772" y="3528085"/>
            <a:ext cx="7438736" cy="3044165"/>
          </a:xfrm>
          <a:prstGeom prst="rect">
            <a:avLst/>
          </a:prstGeom>
        </p:spPr>
      </p:pic>
    </p:spTree>
    <p:extLst>
      <p:ext uri="{BB962C8B-B14F-4D97-AF65-F5344CB8AC3E}">
        <p14:creationId xmlns:p14="http://schemas.microsoft.com/office/powerpoint/2010/main" val="23176347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1531FD6-F591-554B-901A-BD8E72A62EB5}"/>
              </a:ext>
            </a:extLst>
          </p:cNvPr>
          <p:cNvSpPr txBox="1">
            <a:spLocks/>
          </p:cNvSpPr>
          <p:nvPr/>
        </p:nvSpPr>
        <p:spPr>
          <a:xfrm>
            <a:off x="593997" y="1409171"/>
            <a:ext cx="10871481" cy="2853275"/>
          </a:xfrm>
          <a:prstGeom prst="rect">
            <a:avLst/>
          </a:prstGeom>
          <a:solidFill>
            <a:schemeClr val="bg1"/>
          </a:solidFill>
          <a:ln>
            <a:noFill/>
          </a:ln>
        </p:spPr>
        <p:txBody>
          <a:bodyPr vert="horz" lIns="91440" tIns="45720" rIns="91440" bIns="45720" rtlCol="0" anchor="t">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nSpc>
                <a:spcPct val="110000"/>
              </a:lnSpc>
            </a:pPr>
            <a:endParaRPr lang="en-US" sz="1800">
              <a:solidFill>
                <a:schemeClr val="tx1"/>
              </a:solidFill>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A5892FA8-46E4-E645-96ED-960D7A40E647}"/>
              </a:ext>
            </a:extLst>
          </p:cNvPr>
          <p:cNvSpPr/>
          <p:nvPr/>
        </p:nvSpPr>
        <p:spPr>
          <a:xfrm>
            <a:off x="5465880" y="180383"/>
            <a:ext cx="6318574" cy="646331"/>
          </a:xfrm>
          <a:prstGeom prst="rect">
            <a:avLst/>
          </a:prstGeom>
        </p:spPr>
        <p:txBody>
          <a:bodyPr wrap="square">
            <a:spAutoFit/>
          </a:bodyPr>
          <a:lstStyle/>
          <a:p>
            <a:r>
              <a:rPr lang="en-US" b="1">
                <a:solidFill>
                  <a:schemeClr val="bg1"/>
                </a:solidFill>
                <a:latin typeface="Arial" panose="020B0604020202020204" pitchFamily="34" charset="0"/>
              </a:rPr>
              <a:t>Enviva reports quarterly T&amp;T updates and provides tract-level data on its sourcing on its website.</a:t>
            </a:r>
            <a:endParaRPr lang="en-US">
              <a:solidFill>
                <a:schemeClr val="bg1"/>
              </a:solidFill>
              <a:effectLst/>
              <a:latin typeface="Arial" panose="020B0604020202020204" pitchFamily="34" charset="0"/>
            </a:endParaRPr>
          </a:p>
        </p:txBody>
      </p:sp>
      <p:sp>
        <p:nvSpPr>
          <p:cNvPr id="8" name="Rectangle 7">
            <a:extLst>
              <a:ext uri="{FF2B5EF4-FFF2-40B4-BE49-F238E27FC236}">
                <a16:creationId xmlns:a16="http://schemas.microsoft.com/office/drawing/2014/main" id="{375C3233-3C22-1649-905E-C8230CEE5653}"/>
              </a:ext>
            </a:extLst>
          </p:cNvPr>
          <p:cNvSpPr/>
          <p:nvPr/>
        </p:nvSpPr>
        <p:spPr>
          <a:xfrm>
            <a:off x="227413" y="1235526"/>
            <a:ext cx="3132475" cy="2554545"/>
          </a:xfrm>
          <a:prstGeom prst="rect">
            <a:avLst/>
          </a:prstGeom>
        </p:spPr>
        <p:txBody>
          <a:bodyPr wrap="square">
            <a:spAutoFit/>
          </a:bodyPr>
          <a:lstStyle/>
          <a:p>
            <a:r>
              <a:rPr lang="en-US" sz="2000" b="1">
                <a:solidFill>
                  <a:srgbClr val="54565B"/>
                </a:solidFill>
                <a:latin typeface="Arial" panose="020B0604020202020204" pitchFamily="34" charset="0"/>
              </a:rPr>
              <a:t>A leading-edge sustainable sourcing program that provides, transparent, public data and allows stakeholders to track the source of our wood to its origin in the forest or sawmill.</a:t>
            </a:r>
            <a:endParaRPr lang="en-US" sz="2000">
              <a:solidFill>
                <a:srgbClr val="54565B"/>
              </a:solidFill>
              <a:effectLst/>
              <a:latin typeface="Arial" panose="020B0604020202020204" pitchFamily="34" charset="0"/>
            </a:endParaRPr>
          </a:p>
        </p:txBody>
      </p:sp>
      <p:sp>
        <p:nvSpPr>
          <p:cNvPr id="9" name="Rectangle 8">
            <a:extLst>
              <a:ext uri="{FF2B5EF4-FFF2-40B4-BE49-F238E27FC236}">
                <a16:creationId xmlns:a16="http://schemas.microsoft.com/office/drawing/2014/main" id="{D03CF37D-7737-7A4C-A4E1-AFDC3EA565AE}"/>
              </a:ext>
            </a:extLst>
          </p:cNvPr>
          <p:cNvSpPr/>
          <p:nvPr/>
        </p:nvSpPr>
        <p:spPr>
          <a:xfrm>
            <a:off x="227413" y="3944209"/>
            <a:ext cx="3132475" cy="2308324"/>
          </a:xfrm>
          <a:prstGeom prst="rect">
            <a:avLst/>
          </a:prstGeom>
        </p:spPr>
        <p:txBody>
          <a:bodyPr wrap="square">
            <a:spAutoFit/>
          </a:bodyPr>
          <a:lstStyle/>
          <a:p>
            <a:r>
              <a:rPr lang="en-US" sz="1600" b="1">
                <a:solidFill>
                  <a:srgbClr val="54565B"/>
                </a:solidFill>
                <a:latin typeface="Arial" panose="020B0604020202020204" pitchFamily="34" charset="0"/>
              </a:rPr>
              <a:t>With Track &amp; Trace, we can tailor our sourcing practices to the specific need of our operations and provide an </a:t>
            </a:r>
            <a:r>
              <a:rPr lang="en-US" sz="1600" b="1">
                <a:solidFill>
                  <a:srgbClr val="709749"/>
                </a:solidFill>
                <a:latin typeface="Arial" panose="020B0604020202020204" pitchFamily="34" charset="0"/>
              </a:rPr>
              <a:t>unprecedented level of transparency</a:t>
            </a:r>
            <a:r>
              <a:rPr lang="en-US" sz="1600" b="1">
                <a:solidFill>
                  <a:srgbClr val="54565B"/>
                </a:solidFill>
                <a:latin typeface="Arial" panose="020B0604020202020204" pitchFamily="34" charset="0"/>
              </a:rPr>
              <a:t>, going above and beyond any other pellet producer or southern forest products company.</a:t>
            </a:r>
            <a:endParaRPr lang="en-US" sz="1600">
              <a:solidFill>
                <a:srgbClr val="709749"/>
              </a:solidFill>
              <a:latin typeface="Arial" panose="020B0604020202020204" pitchFamily="34" charset="0"/>
            </a:endParaRPr>
          </a:p>
        </p:txBody>
      </p:sp>
      <p:sp>
        <p:nvSpPr>
          <p:cNvPr id="11" name="Text Placeholder 1">
            <a:extLst>
              <a:ext uri="{FF2B5EF4-FFF2-40B4-BE49-F238E27FC236}">
                <a16:creationId xmlns:a16="http://schemas.microsoft.com/office/drawing/2014/main" id="{E7BF3393-B8DB-9346-9751-32239C7B1800}"/>
              </a:ext>
            </a:extLst>
          </p:cNvPr>
          <p:cNvSpPr>
            <a:spLocks noGrp="1"/>
          </p:cNvSpPr>
          <p:nvPr>
            <p:ph type="body" sz="quarter" idx="21"/>
          </p:nvPr>
        </p:nvSpPr>
        <p:spPr>
          <a:xfrm>
            <a:off x="182565" y="285750"/>
            <a:ext cx="10899775" cy="604838"/>
          </a:xfrm>
        </p:spPr>
        <p:txBody>
          <a:bodyPr/>
          <a:lstStyle/>
          <a:p>
            <a:r>
              <a:rPr lang="en-US"/>
              <a:t>ENVIVA'S TRACK &amp; TRACE</a:t>
            </a:r>
            <a:r>
              <a:rPr lang="en-US" baseline="30000">
                <a:latin typeface="Arial" panose="020B0604020202020204" pitchFamily="34" charset="0"/>
              </a:rPr>
              <a:t> ®</a:t>
            </a:r>
            <a:endParaRPr lang="en-US"/>
          </a:p>
        </p:txBody>
      </p:sp>
      <p:pic>
        <p:nvPicPr>
          <p:cNvPr id="21" name="Picture 20">
            <a:extLst>
              <a:ext uri="{FF2B5EF4-FFF2-40B4-BE49-F238E27FC236}">
                <a16:creationId xmlns:a16="http://schemas.microsoft.com/office/drawing/2014/main" id="{1E94F3A8-3039-FE4F-B27E-B3B455FEACD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056" r="451" b="5859"/>
          <a:stretch/>
        </p:blipFill>
        <p:spPr>
          <a:xfrm>
            <a:off x="3914775" y="1048486"/>
            <a:ext cx="8166977" cy="5204048"/>
          </a:xfrm>
          <a:prstGeom prst="rect">
            <a:avLst/>
          </a:prstGeom>
        </p:spPr>
      </p:pic>
    </p:spTree>
    <p:extLst>
      <p:ext uri="{BB962C8B-B14F-4D97-AF65-F5344CB8AC3E}">
        <p14:creationId xmlns:p14="http://schemas.microsoft.com/office/powerpoint/2010/main" val="36339488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8389D-4D8B-4C40-AE0F-246C9873A69E}"/>
              </a:ext>
            </a:extLst>
          </p:cNvPr>
          <p:cNvSpPr>
            <a:spLocks noGrp="1"/>
          </p:cNvSpPr>
          <p:nvPr>
            <p:ph type="title"/>
          </p:nvPr>
        </p:nvSpPr>
        <p:spPr>
          <a:xfrm>
            <a:off x="467469" y="230189"/>
            <a:ext cx="11257061" cy="1213561"/>
          </a:xfrm>
        </p:spPr>
        <p:txBody>
          <a:bodyPr wrap="none" bIns="0" anchor="ctr">
            <a:noAutofit/>
          </a:bodyPr>
          <a:lstStyle/>
          <a:p>
            <a:pPr algn="ctr"/>
            <a:r>
              <a:rPr lang="en-GB"/>
              <a:t>Accounting biomass for bioenergy</a:t>
            </a:r>
            <a:br>
              <a:rPr lang="en-GB"/>
            </a:br>
            <a:r>
              <a:rPr lang="en-GB"/>
              <a:t>Why is it done, the way it is done?</a:t>
            </a:r>
            <a:endParaRPr lang="en-US"/>
          </a:p>
        </p:txBody>
      </p:sp>
      <p:sp>
        <p:nvSpPr>
          <p:cNvPr id="4" name="Title 3">
            <a:extLst>
              <a:ext uri="{FF2B5EF4-FFF2-40B4-BE49-F238E27FC236}">
                <a16:creationId xmlns:a16="http://schemas.microsoft.com/office/drawing/2014/main" id="{06682C4A-0C94-B04F-8755-84024E6D884B}"/>
              </a:ext>
            </a:extLst>
          </p:cNvPr>
          <p:cNvSpPr txBox="1">
            <a:spLocks/>
          </p:cNvSpPr>
          <p:nvPr/>
        </p:nvSpPr>
        <p:spPr bwMode="auto">
          <a:xfrm>
            <a:off x="2814637" y="2467581"/>
            <a:ext cx="7361749" cy="2474675"/>
          </a:xfrm>
          <a:prstGeom prst="rect">
            <a:avLst/>
          </a:prstGeom>
          <a:noFill/>
          <a:ln>
            <a:gradFill>
              <a:gsLst>
                <a:gs pos="0">
                  <a:schemeClr val="bg1"/>
                </a:gs>
                <a:gs pos="99000">
                  <a:srgbClr val="FFFFFF">
                    <a:alpha val="0"/>
                  </a:srgbClr>
                </a:gs>
                <a:gs pos="1000">
                  <a:schemeClr val="bg1">
                    <a:alpha val="0"/>
                  </a:schemeClr>
                </a:gs>
                <a:gs pos="100000">
                  <a:schemeClr val="bg1"/>
                </a:gs>
              </a:gsLst>
              <a:lin ang="5400000" scaled="0"/>
            </a:gradFill>
          </a:ln>
        </p:spPr>
        <p:txBody>
          <a:bodyPr vert="horz" wrap="square" lIns="18000" tIns="0" rIns="91440" bIns="324000" numCol="1" rtlCol="0" anchor="t" anchorCtr="0" compatLnSpc="1">
            <a:prstTxWarp prst="textNoShape">
              <a:avLst/>
            </a:prstTxWarp>
            <a:spAutoFit/>
          </a:bodyPr>
          <a:lstStyle>
            <a:lvl1pPr algn="l" defTabSz="914377" rtl="0" eaLnBrk="1" latinLnBrk="0" hangingPunct="1">
              <a:lnSpc>
                <a:spcPct val="90000"/>
              </a:lnSpc>
              <a:spcBef>
                <a:spcPct val="0"/>
              </a:spcBef>
              <a:buNone/>
              <a:defRPr sz="4400" kern="1200">
                <a:solidFill>
                  <a:schemeClr val="bg1"/>
                </a:solidFill>
                <a:latin typeface="+mj-lt"/>
                <a:ea typeface="+mj-ea"/>
                <a:cs typeface="+mj-cs"/>
              </a:defRPr>
            </a:lvl1pPr>
          </a:lstStyle>
          <a:p>
            <a:pPr>
              <a:lnSpc>
                <a:spcPct val="150000"/>
              </a:lnSpc>
            </a:pPr>
            <a:r>
              <a:rPr lang="en-GB" sz="2400"/>
              <a:t>Gert-Jan </a:t>
            </a:r>
            <a:r>
              <a:rPr lang="en-GB" sz="2400" err="1"/>
              <a:t>Nabuurs</a:t>
            </a:r>
            <a:r>
              <a:rPr lang="en-GB" sz="2400"/>
              <a:t> </a:t>
            </a:r>
            <a:br>
              <a:rPr lang="en-GB" sz="2400"/>
            </a:br>
            <a:r>
              <a:rPr lang="en-GB" sz="2400"/>
              <a:t>Professor European Forest Resources  </a:t>
            </a:r>
            <a:br>
              <a:rPr lang="en-GB" sz="2400"/>
            </a:br>
            <a:r>
              <a:rPr lang="en-GB" sz="2400"/>
              <a:t>IPCC coordinating lead author 6AR, WGIII,</a:t>
            </a:r>
            <a:br>
              <a:rPr lang="en-GB" sz="2400"/>
            </a:br>
            <a:r>
              <a:rPr lang="en-GB" sz="2400"/>
              <a:t>webinar 27 oct 2021 </a:t>
            </a:r>
          </a:p>
        </p:txBody>
      </p:sp>
      <p:pic>
        <p:nvPicPr>
          <p:cNvPr id="5" name="Picture 2" descr="Wageningen University benoemt drie buitengewoon hoogleraren - WUR">
            <a:extLst>
              <a:ext uri="{FF2B5EF4-FFF2-40B4-BE49-F238E27FC236}">
                <a16:creationId xmlns:a16="http://schemas.microsoft.com/office/drawing/2014/main" id="{71180DC6-9014-6947-B7E3-6B29EDFCE9A4}"/>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14258" y="2522010"/>
            <a:ext cx="1619483" cy="2088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7179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1FFEF-896C-9949-AEEB-6BD08355E71A}"/>
              </a:ext>
            </a:extLst>
          </p:cNvPr>
          <p:cNvSpPr>
            <a:spLocks noGrp="1"/>
          </p:cNvSpPr>
          <p:nvPr>
            <p:ph type="title"/>
          </p:nvPr>
        </p:nvSpPr>
        <p:spPr/>
        <p:txBody>
          <a:bodyPr anchor="ctr"/>
          <a:lstStyle/>
          <a:p>
            <a:r>
              <a:rPr lang="en-GB"/>
              <a:t>Contents </a:t>
            </a:r>
          </a:p>
        </p:txBody>
      </p:sp>
      <p:sp>
        <p:nvSpPr>
          <p:cNvPr id="5" name="Text Placeholder 2">
            <a:extLst>
              <a:ext uri="{FF2B5EF4-FFF2-40B4-BE49-F238E27FC236}">
                <a16:creationId xmlns:a16="http://schemas.microsoft.com/office/drawing/2014/main" id="{15453D63-F710-7A44-A9EB-024367300965}"/>
              </a:ext>
            </a:extLst>
          </p:cNvPr>
          <p:cNvSpPr txBox="1">
            <a:spLocks/>
          </p:cNvSpPr>
          <p:nvPr/>
        </p:nvSpPr>
        <p:spPr>
          <a:xfrm>
            <a:off x="624016" y="1835249"/>
            <a:ext cx="11361584" cy="4089600"/>
          </a:xfrm>
          <a:prstGeom prst="rect">
            <a:avLst/>
          </a:prstGeom>
        </p:spPr>
        <p:txBody>
          <a:bodyPr lIns="91440" tIns="45720" rIns="91440" bIns="45720" anchor="t"/>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7965" indent="-227965"/>
            <a:r>
              <a:rPr lang="en-GB">
                <a:solidFill>
                  <a:schemeClr val="bg1"/>
                </a:solidFill>
              </a:rPr>
              <a:t>General principles of reporting and accounting </a:t>
            </a:r>
            <a:endParaRPr lang="en-US"/>
          </a:p>
          <a:p>
            <a:pPr marL="227965" indent="-227965"/>
            <a:r>
              <a:rPr lang="en-GB">
                <a:solidFill>
                  <a:schemeClr val="bg1"/>
                </a:solidFill>
              </a:rPr>
              <a:t>How is the reporting organised and done between land use sector and energy sector </a:t>
            </a:r>
            <a:endParaRPr lang="en-GB">
              <a:solidFill>
                <a:schemeClr val="bg1"/>
              </a:solidFill>
              <a:cs typeface="Arial"/>
            </a:endParaRPr>
          </a:p>
          <a:p>
            <a:pPr marL="227965" indent="-227965"/>
            <a:endParaRPr lang="en-GB">
              <a:solidFill>
                <a:schemeClr val="bg1"/>
              </a:solidFill>
              <a:cs typeface="Arial"/>
            </a:endParaRPr>
          </a:p>
        </p:txBody>
      </p:sp>
    </p:spTree>
    <p:extLst>
      <p:ext uri="{BB962C8B-B14F-4D97-AF65-F5344CB8AC3E}">
        <p14:creationId xmlns:p14="http://schemas.microsoft.com/office/powerpoint/2010/main" val="34898766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D900B-E5C3-7346-B553-FEECA20CB94B}"/>
              </a:ext>
            </a:extLst>
          </p:cNvPr>
          <p:cNvSpPr>
            <a:spLocks noGrp="1"/>
          </p:cNvSpPr>
          <p:nvPr>
            <p:ph type="title"/>
          </p:nvPr>
        </p:nvSpPr>
        <p:spPr>
          <a:xfrm>
            <a:off x="467469" y="230188"/>
            <a:ext cx="11257061" cy="1006987"/>
          </a:xfrm>
        </p:spPr>
        <p:txBody>
          <a:bodyPr anchor="ctr"/>
          <a:lstStyle/>
          <a:p>
            <a:r>
              <a:rPr lang="en-GB"/>
              <a:t>Principles of reporting and accounting</a:t>
            </a:r>
            <a:endParaRPr lang="en-US"/>
          </a:p>
        </p:txBody>
      </p:sp>
      <p:pic>
        <p:nvPicPr>
          <p:cNvPr id="4" name="Picture 3">
            <a:extLst>
              <a:ext uri="{FF2B5EF4-FFF2-40B4-BE49-F238E27FC236}">
                <a16:creationId xmlns:a16="http://schemas.microsoft.com/office/drawing/2014/main" id="{9DB93A72-2F73-D94B-81FA-EFFA913E9AC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8299" y="1429013"/>
            <a:ext cx="7111064" cy="3999973"/>
          </a:xfrm>
          <a:prstGeom prst="rect">
            <a:avLst/>
          </a:prstGeom>
        </p:spPr>
      </p:pic>
      <p:sp>
        <p:nvSpPr>
          <p:cNvPr id="5" name="Text Placeholder 2">
            <a:extLst>
              <a:ext uri="{FF2B5EF4-FFF2-40B4-BE49-F238E27FC236}">
                <a16:creationId xmlns:a16="http://schemas.microsoft.com/office/drawing/2014/main" id="{BA22D910-7A7F-0345-8352-3E22625A9A83}"/>
              </a:ext>
            </a:extLst>
          </p:cNvPr>
          <p:cNvSpPr txBox="1">
            <a:spLocks/>
          </p:cNvSpPr>
          <p:nvPr/>
        </p:nvSpPr>
        <p:spPr>
          <a:xfrm>
            <a:off x="8029319" y="1429013"/>
            <a:ext cx="4025930" cy="1006988"/>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000">
                <a:solidFill>
                  <a:schemeClr val="bg1"/>
                </a:solidFill>
              </a:rPr>
              <a:t>Very extensive process of harmonization, research, development, capacity building behind the UNFCCC reporting </a:t>
            </a:r>
          </a:p>
        </p:txBody>
      </p:sp>
    </p:spTree>
    <p:extLst>
      <p:ext uri="{BB962C8B-B14F-4D97-AF65-F5344CB8AC3E}">
        <p14:creationId xmlns:p14="http://schemas.microsoft.com/office/powerpoint/2010/main" val="30437627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8BE0E-3E31-7B42-A422-405360854251}"/>
              </a:ext>
            </a:extLst>
          </p:cNvPr>
          <p:cNvSpPr>
            <a:spLocks noGrp="1"/>
          </p:cNvSpPr>
          <p:nvPr>
            <p:ph type="title"/>
          </p:nvPr>
        </p:nvSpPr>
        <p:spPr/>
        <p:txBody>
          <a:bodyPr wrap="square"/>
          <a:lstStyle/>
          <a:p>
            <a:r>
              <a:rPr lang="en-GB"/>
              <a:t>Reporting is done by sectors:</a:t>
            </a:r>
            <a:br>
              <a:rPr lang="en-GB"/>
            </a:br>
            <a:r>
              <a:rPr lang="en-GB"/>
              <a:t>energy, transport, industry, agriculture and </a:t>
            </a:r>
            <a:r>
              <a:rPr lang="en-GB" u="sng"/>
              <a:t>LULUCF</a:t>
            </a:r>
            <a:endParaRPr lang="en-US"/>
          </a:p>
        </p:txBody>
      </p:sp>
      <p:sp>
        <p:nvSpPr>
          <p:cNvPr id="5" name="Rectangle 4">
            <a:extLst>
              <a:ext uri="{FF2B5EF4-FFF2-40B4-BE49-F238E27FC236}">
                <a16:creationId xmlns:a16="http://schemas.microsoft.com/office/drawing/2014/main" id="{4FF10D5E-F6D3-764B-82E9-53D207B08532}"/>
              </a:ext>
            </a:extLst>
          </p:cNvPr>
          <p:cNvSpPr/>
          <p:nvPr/>
        </p:nvSpPr>
        <p:spPr>
          <a:xfrm>
            <a:off x="467469" y="1536174"/>
            <a:ext cx="11257061" cy="3939540"/>
          </a:xfrm>
          <a:prstGeom prst="rect">
            <a:avLst/>
          </a:prstGeom>
        </p:spPr>
        <p:txBody>
          <a:bodyPr wrap="square">
            <a:spAutoFit/>
          </a:bodyPr>
          <a:lstStyle/>
          <a:p>
            <a:pPr marL="285750" indent="-285750">
              <a:spcBef>
                <a:spcPts val="0"/>
              </a:spcBef>
              <a:spcAft>
                <a:spcPts val="0"/>
              </a:spcAft>
              <a:buFont typeface="Arial" panose="020B0604020202020204" pitchFamily="34" charset="0"/>
              <a:buChar char="•"/>
            </a:pPr>
            <a:r>
              <a:rPr lang="en-GB" sz="2400">
                <a:solidFill>
                  <a:schemeClr val="bg1"/>
                </a:solidFill>
              </a:rPr>
              <a:t>6 </a:t>
            </a:r>
            <a:r>
              <a:rPr lang="en-GB" sz="2400" err="1">
                <a:solidFill>
                  <a:schemeClr val="bg1"/>
                </a:solidFill>
              </a:rPr>
              <a:t>Landuse</a:t>
            </a:r>
            <a:r>
              <a:rPr lang="en-GB" sz="2400">
                <a:solidFill>
                  <a:schemeClr val="bg1"/>
                </a:solidFill>
              </a:rPr>
              <a:t> categories</a:t>
            </a:r>
          </a:p>
          <a:p>
            <a:pPr marL="742950" lvl="1" indent="-285750">
              <a:spcBef>
                <a:spcPts val="0"/>
              </a:spcBef>
              <a:spcAft>
                <a:spcPts val="0"/>
              </a:spcAft>
              <a:buFont typeface="Arial" panose="020B0604020202020204" pitchFamily="34" charset="0"/>
              <a:buChar char="•"/>
            </a:pPr>
            <a:r>
              <a:rPr lang="en-GB" sz="2400">
                <a:solidFill>
                  <a:schemeClr val="bg1"/>
                </a:solidFill>
              </a:rPr>
              <a:t>Forest land</a:t>
            </a:r>
          </a:p>
          <a:p>
            <a:pPr marL="742950" lvl="1" indent="-285750">
              <a:spcBef>
                <a:spcPts val="0"/>
              </a:spcBef>
              <a:spcAft>
                <a:spcPts val="0"/>
              </a:spcAft>
              <a:buFont typeface="Arial" panose="020B0604020202020204" pitchFamily="34" charset="0"/>
              <a:buChar char="•"/>
            </a:pPr>
            <a:r>
              <a:rPr lang="en-GB" sz="2400">
                <a:solidFill>
                  <a:schemeClr val="bg1"/>
                </a:solidFill>
              </a:rPr>
              <a:t>Cropland</a:t>
            </a:r>
          </a:p>
          <a:p>
            <a:pPr marL="742950" lvl="1" indent="-285750">
              <a:spcBef>
                <a:spcPts val="0"/>
              </a:spcBef>
              <a:spcAft>
                <a:spcPts val="0"/>
              </a:spcAft>
              <a:buFont typeface="Arial" panose="020B0604020202020204" pitchFamily="34" charset="0"/>
              <a:buChar char="•"/>
            </a:pPr>
            <a:r>
              <a:rPr lang="en-GB" sz="2400">
                <a:solidFill>
                  <a:schemeClr val="bg1"/>
                </a:solidFill>
              </a:rPr>
              <a:t>Grassland</a:t>
            </a:r>
          </a:p>
          <a:p>
            <a:pPr marL="742950" lvl="1" indent="-285750">
              <a:spcBef>
                <a:spcPts val="0"/>
              </a:spcBef>
              <a:spcAft>
                <a:spcPts val="0"/>
              </a:spcAft>
              <a:buFont typeface="Arial" panose="020B0604020202020204" pitchFamily="34" charset="0"/>
              <a:buChar char="•"/>
            </a:pPr>
            <a:r>
              <a:rPr lang="en-GB" sz="2400">
                <a:solidFill>
                  <a:schemeClr val="bg1"/>
                </a:solidFill>
              </a:rPr>
              <a:t>Wetland</a:t>
            </a:r>
          </a:p>
          <a:p>
            <a:pPr marL="742950" lvl="1" indent="-285750">
              <a:spcBef>
                <a:spcPts val="0"/>
              </a:spcBef>
              <a:spcAft>
                <a:spcPts val="0"/>
              </a:spcAft>
              <a:buFont typeface="Arial" panose="020B0604020202020204" pitchFamily="34" charset="0"/>
              <a:buChar char="•"/>
            </a:pPr>
            <a:r>
              <a:rPr lang="en-GB" sz="2400">
                <a:solidFill>
                  <a:schemeClr val="bg1"/>
                </a:solidFill>
              </a:rPr>
              <a:t>Settlement</a:t>
            </a:r>
          </a:p>
          <a:p>
            <a:pPr marL="742950" lvl="1" indent="-285750">
              <a:spcBef>
                <a:spcPts val="0"/>
              </a:spcBef>
              <a:spcAft>
                <a:spcPts val="1200"/>
              </a:spcAft>
              <a:buFont typeface="Arial" panose="020B0604020202020204" pitchFamily="34" charset="0"/>
              <a:buChar char="•"/>
            </a:pPr>
            <a:r>
              <a:rPr lang="en-GB" sz="2400">
                <a:solidFill>
                  <a:schemeClr val="bg1"/>
                </a:solidFill>
              </a:rPr>
              <a:t>Other land</a:t>
            </a:r>
          </a:p>
          <a:p>
            <a:pPr marL="285750" indent="-285750">
              <a:spcBef>
                <a:spcPts val="0"/>
              </a:spcBef>
              <a:spcAft>
                <a:spcPts val="0"/>
              </a:spcAft>
              <a:buFont typeface="Arial" panose="020B0604020202020204" pitchFamily="34" charset="0"/>
              <a:buChar char="•"/>
            </a:pPr>
            <a:r>
              <a:rPr lang="en-GB" sz="2400">
                <a:solidFill>
                  <a:schemeClr val="bg1"/>
                </a:solidFill>
              </a:rPr>
              <a:t>Harvested wood products</a:t>
            </a:r>
          </a:p>
          <a:p>
            <a:pPr marL="285750" indent="-285750">
              <a:spcBef>
                <a:spcPts val="0"/>
              </a:spcBef>
              <a:spcAft>
                <a:spcPts val="0"/>
              </a:spcAft>
              <a:buFont typeface="Arial" panose="020B0604020202020204" pitchFamily="34" charset="0"/>
              <a:buChar char="•"/>
            </a:pPr>
            <a:r>
              <a:rPr lang="en-GB" sz="2400">
                <a:solidFill>
                  <a:schemeClr val="bg1"/>
                </a:solidFill>
              </a:rPr>
              <a:t>&gt; 20 </a:t>
            </a:r>
            <a:r>
              <a:rPr lang="en-GB" sz="2400" err="1">
                <a:solidFill>
                  <a:schemeClr val="bg1"/>
                </a:solidFill>
              </a:rPr>
              <a:t>yrs</a:t>
            </a:r>
            <a:r>
              <a:rPr lang="en-GB" sz="2400">
                <a:solidFill>
                  <a:schemeClr val="bg1"/>
                </a:solidFill>
              </a:rPr>
              <a:t> in the category “Land converted to” then that parcel goes to “land remaining”, with other emission factor</a:t>
            </a:r>
          </a:p>
        </p:txBody>
      </p:sp>
    </p:spTree>
    <p:extLst>
      <p:ext uri="{BB962C8B-B14F-4D97-AF65-F5344CB8AC3E}">
        <p14:creationId xmlns:p14="http://schemas.microsoft.com/office/powerpoint/2010/main" val="29852388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D8886-871F-FA40-87F5-E26430C5B9FB}"/>
              </a:ext>
            </a:extLst>
          </p:cNvPr>
          <p:cNvSpPr>
            <a:spLocks noGrp="1"/>
          </p:cNvSpPr>
          <p:nvPr>
            <p:ph type="title"/>
          </p:nvPr>
        </p:nvSpPr>
        <p:spPr/>
        <p:txBody>
          <a:bodyPr/>
          <a:lstStyle/>
          <a:p>
            <a:r>
              <a:rPr lang="en-GB"/>
              <a:t>How are energy and LULUCF connected?</a:t>
            </a:r>
            <a:endParaRPr lang="en-US"/>
          </a:p>
        </p:txBody>
      </p:sp>
      <p:pic>
        <p:nvPicPr>
          <p:cNvPr id="4" name="Picture 3">
            <a:extLst>
              <a:ext uri="{FF2B5EF4-FFF2-40B4-BE49-F238E27FC236}">
                <a16:creationId xmlns:a16="http://schemas.microsoft.com/office/drawing/2014/main" id="{392801AB-55E0-0D4D-8006-AB7AFEFD554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049" r="3274" b="2034"/>
          <a:stretch/>
        </p:blipFill>
        <p:spPr>
          <a:xfrm>
            <a:off x="1920272" y="1357313"/>
            <a:ext cx="8351456" cy="3593177"/>
          </a:xfrm>
          <a:prstGeom prst="rect">
            <a:avLst/>
          </a:prstGeom>
        </p:spPr>
      </p:pic>
      <p:sp>
        <p:nvSpPr>
          <p:cNvPr id="5" name="Rectangle 4">
            <a:extLst>
              <a:ext uri="{FF2B5EF4-FFF2-40B4-BE49-F238E27FC236}">
                <a16:creationId xmlns:a16="http://schemas.microsoft.com/office/drawing/2014/main" id="{0A1E8F64-1B7A-CB45-AF89-F5221317E95B}"/>
              </a:ext>
            </a:extLst>
          </p:cNvPr>
          <p:cNvSpPr/>
          <p:nvPr/>
        </p:nvSpPr>
        <p:spPr>
          <a:xfrm>
            <a:off x="2823309" y="5131355"/>
            <a:ext cx="6545382" cy="369332"/>
          </a:xfrm>
          <a:prstGeom prst="rect">
            <a:avLst/>
          </a:prstGeom>
        </p:spPr>
        <p:txBody>
          <a:bodyPr wrap="none">
            <a:spAutoFit/>
          </a:bodyPr>
          <a:lstStyle/>
          <a:p>
            <a:r>
              <a:rPr lang="en-GB" b="1">
                <a:solidFill>
                  <a:schemeClr val="bg1"/>
                </a:solidFill>
              </a:rPr>
              <a:t>Emissions of bioenergy are accounted at </a:t>
            </a:r>
            <a:r>
              <a:rPr lang="en-GB" b="1" u="sng">
                <a:solidFill>
                  <a:schemeClr val="bg1"/>
                </a:solidFill>
              </a:rPr>
              <a:t>point of harvest </a:t>
            </a:r>
          </a:p>
        </p:txBody>
      </p:sp>
    </p:spTree>
    <p:extLst>
      <p:ext uri="{BB962C8B-B14F-4D97-AF65-F5344CB8AC3E}">
        <p14:creationId xmlns:p14="http://schemas.microsoft.com/office/powerpoint/2010/main" val="30432839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C4D11C3-3B04-5C4B-A85B-5D6F1CED7053}"/>
              </a:ext>
            </a:extLst>
          </p:cNvPr>
          <p:cNvSpPr>
            <a:spLocks noGrp="1"/>
          </p:cNvSpPr>
          <p:nvPr>
            <p:ph type="body" sz="quarter" idx="21"/>
          </p:nvPr>
        </p:nvSpPr>
        <p:spPr/>
        <p:txBody>
          <a:bodyPr vert="horz" lIns="91440" tIns="45720" rIns="91440" bIns="45720" rtlCol="0" anchor="t">
            <a:noAutofit/>
          </a:bodyPr>
          <a:lstStyle/>
          <a:p>
            <a:r>
              <a:rPr lang="en-US">
                <a:cs typeface="Arial"/>
              </a:rPr>
              <a:t>SECTION 1 PRESENTERS </a:t>
            </a:r>
          </a:p>
          <a:p>
            <a:endParaRPr lang="en-US"/>
          </a:p>
        </p:txBody>
      </p:sp>
      <p:sp>
        <p:nvSpPr>
          <p:cNvPr id="12" name="Rectangle 11">
            <a:extLst>
              <a:ext uri="{FF2B5EF4-FFF2-40B4-BE49-F238E27FC236}">
                <a16:creationId xmlns:a16="http://schemas.microsoft.com/office/drawing/2014/main" id="{D3A74715-606D-D641-9EDE-148E0EFF7B15}"/>
              </a:ext>
            </a:extLst>
          </p:cNvPr>
          <p:cNvSpPr/>
          <p:nvPr/>
        </p:nvSpPr>
        <p:spPr>
          <a:xfrm>
            <a:off x="2881530" y="3967436"/>
            <a:ext cx="8529850" cy="1302921"/>
          </a:xfrm>
          <a:prstGeom prst="rect">
            <a:avLst/>
          </a:prstGeom>
        </p:spPr>
        <p:txBody>
          <a:bodyPr wrap="square" lIns="91440" tIns="45720" rIns="91440" bIns="45720" anchor="t">
            <a:spAutoFit/>
          </a:bodyPr>
          <a:lstStyle/>
          <a:p>
            <a:pPr>
              <a:spcAft>
                <a:spcPts val="800"/>
              </a:spcAft>
            </a:pPr>
            <a:r>
              <a:rPr lang="en-US" b="1">
                <a:ea typeface="+mn-lt"/>
                <a:cs typeface="+mn-lt"/>
              </a:rPr>
              <a:t>Gert-Jan </a:t>
            </a:r>
            <a:r>
              <a:rPr lang="en-US" b="1" err="1">
                <a:ea typeface="+mn-lt"/>
                <a:cs typeface="+mn-lt"/>
              </a:rPr>
              <a:t>Nabuurs</a:t>
            </a:r>
            <a:endParaRPr lang="en-US" b="1">
              <a:ea typeface="+mn-lt"/>
              <a:cs typeface="+mn-lt"/>
            </a:endParaRPr>
          </a:p>
          <a:p>
            <a:r>
              <a:rPr lang="en-GB">
                <a:ea typeface="+mn-lt"/>
                <a:cs typeface="+mn-lt"/>
              </a:rPr>
              <a:t>Professor European Forest Resources, Wageningen University and Research </a:t>
            </a:r>
            <a:endParaRPr lang="en-US">
              <a:ea typeface="+mn-lt"/>
              <a:cs typeface="+mn-lt"/>
            </a:endParaRPr>
          </a:p>
          <a:p>
            <a:r>
              <a:rPr lang="en-GB">
                <a:ea typeface="+mn-lt"/>
                <a:cs typeface="+mn-lt"/>
              </a:rPr>
              <a:t>Lead Scientist European Forests, Wageningen Environmental Research </a:t>
            </a:r>
            <a:endParaRPr lang="en-US">
              <a:cs typeface="Arial"/>
            </a:endParaRPr>
          </a:p>
          <a:p>
            <a:r>
              <a:rPr lang="en-GB">
                <a:ea typeface="+mn-lt"/>
                <a:cs typeface="+mn-lt"/>
              </a:rPr>
              <a:t>IPCC CLA  6AR WGIII ‘AFOLU’</a:t>
            </a:r>
            <a:r>
              <a:rPr lang="en-US">
                <a:ea typeface="+mn-lt"/>
                <a:cs typeface="+mn-lt"/>
              </a:rPr>
              <a:t> </a:t>
            </a:r>
            <a:endParaRPr lang="en-US"/>
          </a:p>
        </p:txBody>
      </p:sp>
      <p:pic>
        <p:nvPicPr>
          <p:cNvPr id="13" name="Picture 2" descr="Wageningen University benoemt drie buitengewoon hoogleraren - WUR">
            <a:extLst>
              <a:ext uri="{FF2B5EF4-FFF2-40B4-BE49-F238E27FC236}">
                <a16:creationId xmlns:a16="http://schemas.microsoft.com/office/drawing/2014/main" id="{3268CB53-A102-DF49-BE1C-2B674937C4AC}"/>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032898" y="3967436"/>
            <a:ext cx="1619483" cy="20882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EE590D1C-4FD4-C74A-859F-6E0ECC1600E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38374" y="1533464"/>
            <a:ext cx="1619482" cy="2088212"/>
          </a:xfrm>
          <a:prstGeom prst="rect">
            <a:avLst/>
          </a:prstGeom>
        </p:spPr>
      </p:pic>
      <p:sp>
        <p:nvSpPr>
          <p:cNvPr id="15" name="Rectangle 14">
            <a:extLst>
              <a:ext uri="{FF2B5EF4-FFF2-40B4-BE49-F238E27FC236}">
                <a16:creationId xmlns:a16="http://schemas.microsoft.com/office/drawing/2014/main" id="{D893CF13-D1A9-754E-8443-DFE988572BF8}"/>
              </a:ext>
            </a:extLst>
          </p:cNvPr>
          <p:cNvSpPr/>
          <p:nvPr/>
        </p:nvSpPr>
        <p:spPr>
          <a:xfrm>
            <a:off x="2881530" y="1533464"/>
            <a:ext cx="8529850" cy="748923"/>
          </a:xfrm>
          <a:prstGeom prst="rect">
            <a:avLst/>
          </a:prstGeom>
        </p:spPr>
        <p:txBody>
          <a:bodyPr wrap="square" lIns="91440" tIns="45720" rIns="91440" bIns="45720" anchor="t">
            <a:spAutoFit/>
          </a:bodyPr>
          <a:lstStyle/>
          <a:p>
            <a:pPr>
              <a:spcAft>
                <a:spcPts val="800"/>
              </a:spcAft>
            </a:pPr>
            <a:r>
              <a:rPr lang="en-US" b="1">
                <a:ea typeface="+mn-lt"/>
                <a:cs typeface="+mn-lt"/>
              </a:rPr>
              <a:t>Kim </a:t>
            </a:r>
            <a:r>
              <a:rPr lang="en-US" b="1" err="1">
                <a:ea typeface="+mn-lt"/>
                <a:cs typeface="+mn-lt"/>
              </a:rPr>
              <a:t>Cesafsky</a:t>
            </a:r>
            <a:endParaRPr lang="en-US" b="1">
              <a:ea typeface="+mn-lt"/>
              <a:cs typeface="+mn-lt"/>
            </a:endParaRPr>
          </a:p>
          <a:p>
            <a:pPr>
              <a:spcAft>
                <a:spcPts val="800"/>
              </a:spcAft>
            </a:pPr>
            <a:r>
              <a:rPr lang="en-US">
                <a:ea typeface="+mn-lt"/>
                <a:cs typeface="+mn-lt"/>
              </a:rPr>
              <a:t>Director of Sustainability, Enviva </a:t>
            </a:r>
            <a:endParaRPr lang="en-US"/>
          </a:p>
        </p:txBody>
      </p:sp>
    </p:spTree>
    <p:extLst>
      <p:ext uri="{BB962C8B-B14F-4D97-AF65-F5344CB8AC3E}">
        <p14:creationId xmlns:p14="http://schemas.microsoft.com/office/powerpoint/2010/main" val="21681307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D5998A8-2537-4E4B-8E7F-CE8A29D5CD36}"/>
              </a:ext>
            </a:extLst>
          </p:cNvPr>
          <p:cNvSpPr/>
          <p:nvPr/>
        </p:nvSpPr>
        <p:spPr>
          <a:xfrm>
            <a:off x="415208" y="1673423"/>
            <a:ext cx="11361584" cy="2605329"/>
          </a:xfrm>
          <a:prstGeom prst="rect">
            <a:avLst/>
          </a:prstGeom>
        </p:spPr>
        <p:txBody>
          <a:bodyPr wrap="square" lIns="91440" tIns="45720" rIns="91440" bIns="45720" anchor="t">
            <a:spAutoFit/>
          </a:bodyPr>
          <a:lstStyle/>
          <a:p>
            <a:pPr marL="342900" indent="-342900">
              <a:lnSpc>
                <a:spcPts val="3000"/>
              </a:lnSpc>
              <a:buFont typeface="Arial" panose="020B0604020202020204" pitchFamily="34" charset="0"/>
              <a:buChar char="•"/>
            </a:pPr>
            <a:r>
              <a:rPr lang="en-GB" sz="2400" dirty="0">
                <a:solidFill>
                  <a:schemeClr val="bg1"/>
                </a:solidFill>
              </a:rPr>
              <a:t>If we would account at smokestack, then we should not account at harvest:</a:t>
            </a:r>
            <a:r>
              <a:rPr lang="en-GB" sz="2400" u="sng" dirty="0">
                <a:solidFill>
                  <a:schemeClr val="bg1"/>
                </a:solidFill>
              </a:rPr>
              <a:t> </a:t>
            </a:r>
          </a:p>
          <a:p>
            <a:pPr marL="342900" indent="-342900">
              <a:lnSpc>
                <a:spcPts val="3000"/>
              </a:lnSpc>
              <a:spcAft>
                <a:spcPts val="1800"/>
              </a:spcAft>
              <a:buFont typeface="Arial" panose="020B0604020202020204" pitchFamily="34" charset="0"/>
              <a:buChar char="•"/>
            </a:pPr>
            <a:r>
              <a:rPr lang="en-GB" sz="2400" u="sng" dirty="0">
                <a:solidFill>
                  <a:schemeClr val="bg1"/>
                </a:solidFill>
              </a:rPr>
              <a:t>account at smokestack would be a big mistake</a:t>
            </a:r>
            <a:r>
              <a:rPr lang="en-GB" sz="2400" dirty="0">
                <a:solidFill>
                  <a:schemeClr val="bg1"/>
                </a:solidFill>
              </a:rPr>
              <a:t>: it would open up an array of options for unsustainable harvesting !</a:t>
            </a:r>
            <a:endParaRPr lang="en-GB" sz="2400" dirty="0">
              <a:solidFill>
                <a:schemeClr val="bg1"/>
              </a:solidFill>
              <a:cs typeface="Arial"/>
            </a:endParaRPr>
          </a:p>
          <a:p>
            <a:pPr marL="342900" indent="-342900">
              <a:lnSpc>
                <a:spcPts val="3000"/>
              </a:lnSpc>
              <a:buFont typeface="Arial" panose="020B0604020202020204" pitchFamily="34" charset="0"/>
              <a:buChar char="•"/>
            </a:pPr>
            <a:r>
              <a:rPr lang="en-GB" sz="2400" dirty="0">
                <a:solidFill>
                  <a:schemeClr val="bg1"/>
                </a:solidFill>
              </a:rPr>
              <a:t>E.g. Brazil could then also say that they don’t need to account for deforestation, because the wood goes somewhere else and decomposes in other countries  </a:t>
            </a:r>
            <a:endParaRPr lang="en-GB" sz="2400" dirty="0">
              <a:solidFill>
                <a:schemeClr val="bg1"/>
              </a:solidFill>
              <a:cs typeface="Arial"/>
            </a:endParaRPr>
          </a:p>
          <a:p>
            <a:pPr marL="342900" indent="-342900">
              <a:lnSpc>
                <a:spcPts val="3000"/>
              </a:lnSpc>
              <a:buFont typeface="Arial" panose="020B0604020202020204" pitchFamily="34" charset="0"/>
              <a:buChar char="•"/>
            </a:pPr>
            <a:endParaRPr lang="en-GB" sz="2400" dirty="0">
              <a:solidFill>
                <a:schemeClr val="bg1"/>
              </a:solidFill>
            </a:endParaRPr>
          </a:p>
        </p:txBody>
      </p:sp>
    </p:spTree>
    <p:extLst>
      <p:ext uri="{BB962C8B-B14F-4D97-AF65-F5344CB8AC3E}">
        <p14:creationId xmlns:p14="http://schemas.microsoft.com/office/powerpoint/2010/main" val="25323888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35CE2-1FBC-2445-B018-895DF68DF1B4}"/>
              </a:ext>
            </a:extLst>
          </p:cNvPr>
          <p:cNvSpPr>
            <a:spLocks noGrp="1"/>
          </p:cNvSpPr>
          <p:nvPr>
            <p:ph type="title"/>
          </p:nvPr>
        </p:nvSpPr>
        <p:spPr/>
        <p:txBody>
          <a:bodyPr/>
          <a:lstStyle/>
          <a:p>
            <a:r>
              <a:rPr lang="en-GB"/>
              <a:t>Harvesting is reported as a loss of</a:t>
            </a:r>
            <a:br>
              <a:rPr lang="en-GB"/>
            </a:br>
            <a:r>
              <a:rPr lang="en-GB"/>
              <a:t>carbon in the country of origin!</a:t>
            </a:r>
            <a:endParaRPr lang="en-US"/>
          </a:p>
        </p:txBody>
      </p:sp>
      <p:pic>
        <p:nvPicPr>
          <p:cNvPr id="4" name="Picture 3">
            <a:extLst>
              <a:ext uri="{FF2B5EF4-FFF2-40B4-BE49-F238E27FC236}">
                <a16:creationId xmlns:a16="http://schemas.microsoft.com/office/drawing/2014/main" id="{DB2A1AF4-E1BC-5F4D-9155-77097C301141}"/>
              </a:ext>
            </a:extLst>
          </p:cNvPr>
          <p:cNvPicPr>
            <a:picLocks noChangeAspect="1"/>
          </p:cNvPicPr>
          <p:nvPr/>
        </p:nvPicPr>
        <p:blipFill>
          <a:blip r:embed="rId2"/>
          <a:stretch>
            <a:fillRect/>
          </a:stretch>
        </p:blipFill>
        <p:spPr>
          <a:xfrm>
            <a:off x="1672094" y="1639485"/>
            <a:ext cx="8995906" cy="3084680"/>
          </a:xfrm>
          <a:prstGeom prst="rect">
            <a:avLst/>
          </a:prstGeom>
        </p:spPr>
      </p:pic>
      <p:sp>
        <p:nvSpPr>
          <p:cNvPr id="5" name="Arrow: Right 6">
            <a:extLst>
              <a:ext uri="{FF2B5EF4-FFF2-40B4-BE49-F238E27FC236}">
                <a16:creationId xmlns:a16="http://schemas.microsoft.com/office/drawing/2014/main" id="{694C617E-E922-B043-B88A-B6F58F4E56B8}"/>
              </a:ext>
            </a:extLst>
          </p:cNvPr>
          <p:cNvSpPr/>
          <p:nvPr/>
        </p:nvSpPr>
        <p:spPr>
          <a:xfrm rot="17779404">
            <a:off x="7069014" y="4119913"/>
            <a:ext cx="1781059" cy="6641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algn="ctr"/>
            <a:endParaRPr lang="en-GB" sz="1400" err="1">
              <a:solidFill>
                <a:schemeClr val="tx1"/>
              </a:solidFill>
            </a:endParaRPr>
          </a:p>
        </p:txBody>
      </p:sp>
      <p:sp>
        <p:nvSpPr>
          <p:cNvPr id="6" name="TextBox 5">
            <a:extLst>
              <a:ext uri="{FF2B5EF4-FFF2-40B4-BE49-F238E27FC236}">
                <a16:creationId xmlns:a16="http://schemas.microsoft.com/office/drawing/2014/main" id="{7B569E08-ED0E-C644-B497-C70D2C47305E}"/>
              </a:ext>
            </a:extLst>
          </p:cNvPr>
          <p:cNvSpPr txBox="1"/>
          <p:nvPr/>
        </p:nvSpPr>
        <p:spPr>
          <a:xfrm>
            <a:off x="3905630" y="5140746"/>
            <a:ext cx="5783787" cy="553998"/>
          </a:xfrm>
          <a:prstGeom prst="rect">
            <a:avLst/>
          </a:prstGeom>
          <a:noFill/>
        </p:spPr>
        <p:txBody>
          <a:bodyPr wrap="square" rtlCol="0">
            <a:spAutoFit/>
          </a:bodyPr>
          <a:lstStyle/>
          <a:p>
            <a:pPr>
              <a:lnSpc>
                <a:spcPts val="1800"/>
              </a:lnSpc>
            </a:pPr>
            <a:r>
              <a:rPr lang="en-GB" sz="2000">
                <a:solidFill>
                  <a:schemeClr val="bg1"/>
                </a:solidFill>
                <a:latin typeface="Verdana" pitchFamily="34" charset="0"/>
              </a:rPr>
              <a:t>Growth is sink of 1189 kt, </a:t>
            </a:r>
          </a:p>
          <a:p>
            <a:pPr>
              <a:lnSpc>
                <a:spcPts val="1800"/>
              </a:lnSpc>
            </a:pPr>
            <a:r>
              <a:rPr lang="en-GB" sz="2000">
                <a:solidFill>
                  <a:schemeClr val="bg1"/>
                </a:solidFill>
                <a:latin typeface="Verdana" pitchFamily="34" charset="0"/>
              </a:rPr>
              <a:t>harvest is loss of -668. </a:t>
            </a:r>
          </a:p>
        </p:txBody>
      </p:sp>
    </p:spTree>
    <p:extLst>
      <p:ext uri="{BB962C8B-B14F-4D97-AF65-F5344CB8AC3E}">
        <p14:creationId xmlns:p14="http://schemas.microsoft.com/office/powerpoint/2010/main" val="33982863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3620D-EB29-8849-BFF1-D610933475AA}"/>
              </a:ext>
            </a:extLst>
          </p:cNvPr>
          <p:cNvSpPr>
            <a:spLocks noGrp="1"/>
          </p:cNvSpPr>
          <p:nvPr>
            <p:ph type="title"/>
          </p:nvPr>
        </p:nvSpPr>
        <p:spPr/>
        <p:txBody>
          <a:bodyPr/>
          <a:lstStyle/>
          <a:p>
            <a:r>
              <a:rPr lang="en-GB"/>
              <a:t>In perspective to total product output,</a:t>
            </a:r>
            <a:br>
              <a:rPr lang="en-GB"/>
            </a:br>
            <a:r>
              <a:rPr lang="en-GB"/>
              <a:t>pellets are still a very small component</a:t>
            </a:r>
            <a:endParaRPr lang="en-US"/>
          </a:p>
        </p:txBody>
      </p:sp>
      <p:pic>
        <p:nvPicPr>
          <p:cNvPr id="4" name="Picture 3">
            <a:extLst>
              <a:ext uri="{FF2B5EF4-FFF2-40B4-BE49-F238E27FC236}">
                <a16:creationId xmlns:a16="http://schemas.microsoft.com/office/drawing/2014/main" id="{F1017C37-607D-F040-9D12-CAC8A7CAD6F2}"/>
              </a:ext>
            </a:extLst>
          </p:cNvPr>
          <p:cNvPicPr>
            <a:picLocks noChangeAspect="1"/>
          </p:cNvPicPr>
          <p:nvPr/>
        </p:nvPicPr>
        <p:blipFill>
          <a:blip r:embed="rId2"/>
          <a:stretch>
            <a:fillRect/>
          </a:stretch>
        </p:blipFill>
        <p:spPr>
          <a:xfrm>
            <a:off x="2724912" y="1531394"/>
            <a:ext cx="6742176" cy="4273103"/>
          </a:xfrm>
          <a:prstGeom prst="rect">
            <a:avLst/>
          </a:prstGeom>
        </p:spPr>
      </p:pic>
    </p:spTree>
    <p:extLst>
      <p:ext uri="{BB962C8B-B14F-4D97-AF65-F5344CB8AC3E}">
        <p14:creationId xmlns:p14="http://schemas.microsoft.com/office/powerpoint/2010/main" val="11503698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EB144-29C5-6A4F-8C06-D5367CC092D0}"/>
              </a:ext>
            </a:extLst>
          </p:cNvPr>
          <p:cNvSpPr>
            <a:spLocks noGrp="1"/>
          </p:cNvSpPr>
          <p:nvPr>
            <p:ph type="title"/>
          </p:nvPr>
        </p:nvSpPr>
        <p:spPr/>
        <p:txBody>
          <a:bodyPr/>
          <a:lstStyle/>
          <a:p>
            <a:r>
              <a:rPr lang="en-GB"/>
              <a:t>Sawlogs (on truck) go to saw mill,</a:t>
            </a:r>
            <a:br>
              <a:rPr lang="en-GB"/>
            </a:br>
            <a:r>
              <a:rPr lang="en-GB"/>
              <a:t>residues (back) are chipped and go to pellet mill </a:t>
            </a:r>
            <a:endParaRPr lang="en-US"/>
          </a:p>
        </p:txBody>
      </p:sp>
      <p:pic>
        <p:nvPicPr>
          <p:cNvPr id="4" name="Picture 3">
            <a:extLst>
              <a:ext uri="{FF2B5EF4-FFF2-40B4-BE49-F238E27FC236}">
                <a16:creationId xmlns:a16="http://schemas.microsoft.com/office/drawing/2014/main" id="{A39DD6F6-537C-0747-A5E9-F0A6D67C77E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24000" y="1508404"/>
            <a:ext cx="9144000" cy="4424396"/>
          </a:xfrm>
          <a:prstGeom prst="rect">
            <a:avLst/>
          </a:prstGeom>
        </p:spPr>
      </p:pic>
    </p:spTree>
    <p:extLst>
      <p:ext uri="{BB962C8B-B14F-4D97-AF65-F5344CB8AC3E}">
        <p14:creationId xmlns:p14="http://schemas.microsoft.com/office/powerpoint/2010/main" val="26929909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BC07E-DF8C-3949-8A12-E42944772B50}"/>
              </a:ext>
            </a:extLst>
          </p:cNvPr>
          <p:cNvSpPr>
            <a:spLocks noGrp="1"/>
          </p:cNvSpPr>
          <p:nvPr>
            <p:ph type="title"/>
          </p:nvPr>
        </p:nvSpPr>
        <p:spPr/>
        <p:txBody>
          <a:bodyPr/>
          <a:lstStyle/>
          <a:p>
            <a:r>
              <a:rPr lang="en-GB"/>
              <a:t>IPCC statements (SRCCL, SR1.5)</a:t>
            </a:r>
            <a:endParaRPr lang="en-US"/>
          </a:p>
        </p:txBody>
      </p:sp>
      <p:sp>
        <p:nvSpPr>
          <p:cNvPr id="4" name="Rectangle 3">
            <a:extLst>
              <a:ext uri="{FF2B5EF4-FFF2-40B4-BE49-F238E27FC236}">
                <a16:creationId xmlns:a16="http://schemas.microsoft.com/office/drawing/2014/main" id="{C55188A7-3B50-2E4B-B51E-6D53DF8A3D87}"/>
              </a:ext>
            </a:extLst>
          </p:cNvPr>
          <p:cNvSpPr/>
          <p:nvPr/>
        </p:nvSpPr>
        <p:spPr>
          <a:xfrm>
            <a:off x="415208" y="1570149"/>
            <a:ext cx="11361584" cy="3785652"/>
          </a:xfrm>
          <a:prstGeom prst="rect">
            <a:avLst/>
          </a:prstGeom>
        </p:spPr>
        <p:txBody>
          <a:bodyPr wrap="square">
            <a:spAutoFit/>
          </a:bodyPr>
          <a:lstStyle/>
          <a:p>
            <a:pPr marL="342900" indent="-342900">
              <a:buFont typeface="Arial" panose="020B0604020202020204" pitchFamily="34" charset="0"/>
              <a:buChar char="•"/>
            </a:pPr>
            <a:r>
              <a:rPr lang="en-GB" sz="2400" dirty="0">
                <a:solidFill>
                  <a:schemeClr val="bg1"/>
                </a:solidFill>
              </a:rPr>
              <a:t>Biomass is part of the full forest sector</a:t>
            </a:r>
          </a:p>
          <a:p>
            <a:pPr marL="342900" indent="-342900">
              <a:buFont typeface="Arial" panose="020B0604020202020204" pitchFamily="34" charset="0"/>
              <a:buChar char="•"/>
            </a:pPr>
            <a:r>
              <a:rPr lang="en-GB" sz="2400" dirty="0">
                <a:solidFill>
                  <a:schemeClr val="bg1"/>
                </a:solidFill>
              </a:rPr>
              <a:t>When done with safeguards, it is part of short cycle without carbon debt, forest resources are increasing! </a:t>
            </a:r>
          </a:p>
          <a:p>
            <a:pPr marL="342900" indent="-342900">
              <a:buFont typeface="Arial" panose="020B0604020202020204" pitchFamily="34" charset="0"/>
              <a:buChar char="•"/>
            </a:pPr>
            <a:r>
              <a:rPr lang="en-GB" sz="2400" dirty="0">
                <a:solidFill>
                  <a:schemeClr val="bg1"/>
                </a:solidFill>
              </a:rPr>
              <a:t>And it does substitute fossils. </a:t>
            </a:r>
          </a:p>
          <a:p>
            <a:pPr marL="342900" indent="-342900">
              <a:buFont typeface="Arial" panose="020B0604020202020204" pitchFamily="34" charset="0"/>
              <a:buChar char="•"/>
            </a:pPr>
            <a:r>
              <a:rPr lang="en-GB" sz="2400" dirty="0">
                <a:solidFill>
                  <a:schemeClr val="bg1"/>
                </a:solidFill>
              </a:rPr>
              <a:t>Accounting is part of </a:t>
            </a:r>
            <a:r>
              <a:rPr lang="en-GB" sz="2400" u="sng" dirty="0">
                <a:solidFill>
                  <a:schemeClr val="bg1"/>
                </a:solidFill>
              </a:rPr>
              <a:t>LULUCF</a:t>
            </a:r>
            <a:r>
              <a:rPr lang="en-GB" sz="2400" dirty="0">
                <a:solidFill>
                  <a:schemeClr val="bg1"/>
                </a:solidFill>
              </a:rPr>
              <a:t> sector; harvest is accounted as emission  </a:t>
            </a:r>
          </a:p>
          <a:p>
            <a:pPr marL="342900" indent="-342900">
              <a:buFont typeface="Arial" panose="020B0604020202020204" pitchFamily="34" charset="0"/>
              <a:buChar char="•"/>
            </a:pPr>
            <a:r>
              <a:rPr lang="en-GB" sz="2400" dirty="0">
                <a:solidFill>
                  <a:schemeClr val="bg1"/>
                </a:solidFill>
              </a:rPr>
              <a:t>There are of course absolute limits to the volume available: 100-150EJ  is estimated feasible, with safeguards (total global energy consumption = 550 EJ) </a:t>
            </a:r>
          </a:p>
          <a:p>
            <a:pPr marL="342900" indent="-342900">
              <a:buFont typeface="Arial" panose="020B0604020202020204" pitchFamily="34" charset="0"/>
              <a:buChar char="•"/>
            </a:pPr>
            <a:r>
              <a:rPr lang="en-GB" sz="2400" dirty="0">
                <a:solidFill>
                  <a:schemeClr val="bg1"/>
                </a:solidFill>
              </a:rPr>
              <a:t>If we would account at smokestack, then we should not account at harvest:</a:t>
            </a:r>
            <a:r>
              <a:rPr lang="en-GB" sz="2400" u="sng" dirty="0">
                <a:solidFill>
                  <a:schemeClr val="bg1"/>
                </a:solidFill>
              </a:rPr>
              <a:t> account at smokestack would be a big mistake</a:t>
            </a:r>
            <a:r>
              <a:rPr lang="en-GB" sz="2400" dirty="0">
                <a:solidFill>
                  <a:schemeClr val="bg1"/>
                </a:solidFill>
              </a:rPr>
              <a:t>: it would open up an array of options for unsustainable harvesting </a:t>
            </a:r>
          </a:p>
        </p:txBody>
      </p:sp>
    </p:spTree>
    <p:extLst>
      <p:ext uri="{BB962C8B-B14F-4D97-AF65-F5344CB8AC3E}">
        <p14:creationId xmlns:p14="http://schemas.microsoft.com/office/powerpoint/2010/main" val="9790549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8F114-BE72-DC4A-AD4A-1396AC2C87B1}"/>
              </a:ext>
            </a:extLst>
          </p:cNvPr>
          <p:cNvSpPr>
            <a:spLocks noGrp="1"/>
          </p:cNvSpPr>
          <p:nvPr>
            <p:ph type="title"/>
          </p:nvPr>
        </p:nvSpPr>
        <p:spPr/>
        <p:txBody>
          <a:bodyPr/>
          <a:lstStyle/>
          <a:p>
            <a:r>
              <a:rPr lang="en-US"/>
              <a:t>Thank You</a:t>
            </a:r>
          </a:p>
        </p:txBody>
      </p:sp>
      <p:sp>
        <p:nvSpPr>
          <p:cNvPr id="7" name="Title 3">
            <a:extLst>
              <a:ext uri="{FF2B5EF4-FFF2-40B4-BE49-F238E27FC236}">
                <a16:creationId xmlns:a16="http://schemas.microsoft.com/office/drawing/2014/main" id="{F761A499-B2CA-E742-8B6B-07076823D582}"/>
              </a:ext>
            </a:extLst>
          </p:cNvPr>
          <p:cNvSpPr txBox="1">
            <a:spLocks/>
          </p:cNvSpPr>
          <p:nvPr/>
        </p:nvSpPr>
        <p:spPr bwMode="auto">
          <a:xfrm>
            <a:off x="2814637" y="2467581"/>
            <a:ext cx="7361749" cy="1435160"/>
          </a:xfrm>
          <a:prstGeom prst="rect">
            <a:avLst/>
          </a:prstGeom>
          <a:noFill/>
          <a:ln>
            <a:gradFill>
              <a:gsLst>
                <a:gs pos="0">
                  <a:schemeClr val="bg1"/>
                </a:gs>
                <a:gs pos="99000">
                  <a:srgbClr val="FFFFFF">
                    <a:alpha val="0"/>
                  </a:srgbClr>
                </a:gs>
                <a:gs pos="1000">
                  <a:schemeClr val="bg1">
                    <a:alpha val="0"/>
                  </a:schemeClr>
                </a:gs>
                <a:gs pos="100000">
                  <a:schemeClr val="bg1"/>
                </a:gs>
              </a:gsLst>
              <a:lin ang="5400000" scaled="0"/>
            </a:gradFill>
          </a:ln>
        </p:spPr>
        <p:txBody>
          <a:bodyPr vert="horz" wrap="square" lIns="18000" tIns="0" rIns="91440" bIns="324000" numCol="1" rtlCol="0" anchor="t" anchorCtr="0" compatLnSpc="1">
            <a:prstTxWarp prst="textNoShape">
              <a:avLst/>
            </a:prstTxWarp>
            <a:spAutoFit/>
          </a:bodyPr>
          <a:lstStyle>
            <a:lvl1pPr algn="l" defTabSz="914377" rtl="0" eaLnBrk="1" latinLnBrk="0" hangingPunct="1">
              <a:lnSpc>
                <a:spcPct val="90000"/>
              </a:lnSpc>
              <a:spcBef>
                <a:spcPct val="0"/>
              </a:spcBef>
              <a:buNone/>
              <a:defRPr sz="4400" kern="1200">
                <a:solidFill>
                  <a:schemeClr val="bg1"/>
                </a:solidFill>
                <a:latin typeface="+mj-lt"/>
                <a:ea typeface="+mj-ea"/>
                <a:cs typeface="+mj-cs"/>
              </a:defRPr>
            </a:lvl1pPr>
          </a:lstStyle>
          <a:p>
            <a:pPr>
              <a:lnSpc>
                <a:spcPct val="100000"/>
              </a:lnSpc>
            </a:pPr>
            <a:r>
              <a:rPr lang="en-GB" sz="2400"/>
              <a:t>Gert-Jan </a:t>
            </a:r>
            <a:r>
              <a:rPr lang="en-GB" sz="2400" err="1"/>
              <a:t>Nabuurs</a:t>
            </a:r>
            <a:r>
              <a:rPr lang="en-GB" sz="2400"/>
              <a:t> </a:t>
            </a:r>
            <a:br>
              <a:rPr lang="en-GB" sz="2400"/>
            </a:br>
            <a:r>
              <a:rPr lang="en-GB" sz="2400"/>
              <a:t>Professor European Forest Resources  </a:t>
            </a:r>
            <a:br>
              <a:rPr lang="en-GB" sz="2400"/>
            </a:br>
            <a:r>
              <a:rPr lang="en-GB" sz="2400"/>
              <a:t>IPCC coordinating lead author 6AR, WGIII,</a:t>
            </a:r>
          </a:p>
        </p:txBody>
      </p:sp>
      <p:pic>
        <p:nvPicPr>
          <p:cNvPr id="8" name="Picture 2" descr="Wageningen University benoemt drie buitengewoon hoogleraren - WUR">
            <a:extLst>
              <a:ext uri="{FF2B5EF4-FFF2-40B4-BE49-F238E27FC236}">
                <a16:creationId xmlns:a16="http://schemas.microsoft.com/office/drawing/2014/main" id="{7EF0354A-7C87-1C47-808E-11F644309EB3}"/>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14258" y="2522010"/>
            <a:ext cx="1619483" cy="208821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1A0ACB69-B159-2E48-A168-5BBC5CF18B15}"/>
              </a:ext>
            </a:extLst>
          </p:cNvPr>
          <p:cNvSpPr/>
          <p:nvPr/>
        </p:nvSpPr>
        <p:spPr>
          <a:xfrm>
            <a:off x="2814637" y="4148557"/>
            <a:ext cx="3614131" cy="461665"/>
          </a:xfrm>
          <a:prstGeom prst="rect">
            <a:avLst/>
          </a:prstGeom>
        </p:spPr>
        <p:txBody>
          <a:bodyPr wrap="none">
            <a:spAutoFit/>
          </a:bodyPr>
          <a:lstStyle/>
          <a:p>
            <a:r>
              <a:rPr lang="en-GB" sz="2400" err="1">
                <a:solidFill>
                  <a:schemeClr val="bg1"/>
                </a:solidFill>
              </a:rPr>
              <a:t>Gert-jan.nabuurs@wur.nl</a:t>
            </a:r>
            <a:endParaRPr lang="en-GB" sz="2400">
              <a:solidFill>
                <a:schemeClr val="bg1"/>
              </a:solidFill>
            </a:endParaRPr>
          </a:p>
        </p:txBody>
      </p:sp>
    </p:spTree>
    <p:extLst>
      <p:ext uri="{BB962C8B-B14F-4D97-AF65-F5344CB8AC3E}">
        <p14:creationId xmlns:p14="http://schemas.microsoft.com/office/powerpoint/2010/main" val="21339149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BB85E-647B-9B47-A504-E0D83C6D69F0}"/>
              </a:ext>
            </a:extLst>
          </p:cNvPr>
          <p:cNvSpPr>
            <a:spLocks noGrp="1"/>
          </p:cNvSpPr>
          <p:nvPr>
            <p:ph type="title"/>
          </p:nvPr>
        </p:nvSpPr>
        <p:spPr>
          <a:xfrm>
            <a:off x="1097280" y="3017520"/>
            <a:ext cx="10113645" cy="822960"/>
          </a:xfrm>
        </p:spPr>
        <p:txBody>
          <a:bodyPr anchor="t"/>
          <a:lstStyle/>
          <a:p>
            <a:r>
              <a:rPr lang="en-US"/>
              <a:t>Q &amp; A</a:t>
            </a:r>
          </a:p>
        </p:txBody>
      </p:sp>
    </p:spTree>
    <p:extLst>
      <p:ext uri="{BB962C8B-B14F-4D97-AF65-F5344CB8AC3E}">
        <p14:creationId xmlns:p14="http://schemas.microsoft.com/office/powerpoint/2010/main" val="9360922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F0ABAA-2C90-6B4B-A8AB-56F2CFCB62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58546" y="1328738"/>
            <a:ext cx="3319273" cy="2657475"/>
          </a:xfrm>
          <a:prstGeom prst="rect">
            <a:avLst/>
          </a:prstGeom>
        </p:spPr>
      </p:pic>
      <p:pic>
        <p:nvPicPr>
          <p:cNvPr id="5" name="Picture 4">
            <a:extLst>
              <a:ext uri="{FF2B5EF4-FFF2-40B4-BE49-F238E27FC236}">
                <a16:creationId xmlns:a16="http://schemas.microsoft.com/office/drawing/2014/main" id="{3A0B877A-2F93-B049-BFAE-4765BECCE683}"/>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4436365" y="1328738"/>
            <a:ext cx="3319272" cy="2657475"/>
          </a:xfrm>
          <a:prstGeom prst="rect">
            <a:avLst/>
          </a:prstGeom>
        </p:spPr>
      </p:pic>
      <p:pic>
        <p:nvPicPr>
          <p:cNvPr id="7" name="Picture 6">
            <a:extLst>
              <a:ext uri="{FF2B5EF4-FFF2-40B4-BE49-F238E27FC236}">
                <a16:creationId xmlns:a16="http://schemas.microsoft.com/office/drawing/2014/main" id="{10DEC77B-8EA3-E94E-8F3E-113560E5D6B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314183" y="1328738"/>
            <a:ext cx="3319272" cy="2657475"/>
          </a:xfrm>
          <a:prstGeom prst="rect">
            <a:avLst/>
          </a:prstGeom>
        </p:spPr>
      </p:pic>
      <p:sp>
        <p:nvSpPr>
          <p:cNvPr id="2" name="TextBox 1">
            <a:extLst>
              <a:ext uri="{FF2B5EF4-FFF2-40B4-BE49-F238E27FC236}">
                <a16:creationId xmlns:a16="http://schemas.microsoft.com/office/drawing/2014/main" id="{12245FC5-C161-4031-BAAE-AF7CC73220EC}"/>
              </a:ext>
            </a:extLst>
          </p:cNvPr>
          <p:cNvSpPr txBox="1"/>
          <p:nvPr/>
        </p:nvSpPr>
        <p:spPr>
          <a:xfrm>
            <a:off x="558546" y="4136818"/>
            <a:ext cx="3319273"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Yana </a:t>
            </a:r>
            <a:r>
              <a:rPr lang="en-US" b="1" dirty="0" err="1"/>
              <a:t>Kravtsova</a:t>
            </a:r>
            <a:br>
              <a:rPr lang="en-US" b="1" dirty="0"/>
            </a:br>
            <a:r>
              <a:rPr lang="en-US" sz="1600" dirty="0"/>
              <a:t>EVP, Communications, Public</a:t>
            </a:r>
            <a:br>
              <a:rPr lang="en-US" sz="1600" dirty="0"/>
            </a:br>
            <a:r>
              <a:rPr lang="en-US" sz="1600" dirty="0"/>
              <a:t>and Environmental Affairs</a:t>
            </a:r>
            <a:br>
              <a:rPr lang="en-US" sz="1600" dirty="0"/>
            </a:br>
            <a:r>
              <a:rPr lang="en-US" sz="1600" dirty="0"/>
              <a:t>Enviva </a:t>
            </a:r>
          </a:p>
        </p:txBody>
      </p:sp>
      <p:sp>
        <p:nvSpPr>
          <p:cNvPr id="8" name="TextBox 7">
            <a:extLst>
              <a:ext uri="{FF2B5EF4-FFF2-40B4-BE49-F238E27FC236}">
                <a16:creationId xmlns:a16="http://schemas.microsoft.com/office/drawing/2014/main" id="{1989CF0F-18A1-6E47-9FBB-376B82E44E9E}"/>
              </a:ext>
            </a:extLst>
          </p:cNvPr>
          <p:cNvSpPr txBox="1"/>
          <p:nvPr/>
        </p:nvSpPr>
        <p:spPr>
          <a:xfrm>
            <a:off x="4436365" y="4136818"/>
            <a:ext cx="3319273"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Don Calloway</a:t>
            </a:r>
            <a:br>
              <a:rPr lang="en-US" b="1"/>
            </a:br>
            <a:r>
              <a:rPr lang="en-US" sz="1600"/>
              <a:t>VP of Equity, Inclusion and Impact</a:t>
            </a:r>
            <a:br>
              <a:rPr lang="en-US" sz="1600"/>
            </a:br>
            <a:r>
              <a:rPr lang="en-US" sz="1600"/>
              <a:t>Enviva </a:t>
            </a:r>
          </a:p>
        </p:txBody>
      </p:sp>
      <p:sp>
        <p:nvSpPr>
          <p:cNvPr id="9" name="TextBox 8">
            <a:extLst>
              <a:ext uri="{FF2B5EF4-FFF2-40B4-BE49-F238E27FC236}">
                <a16:creationId xmlns:a16="http://schemas.microsoft.com/office/drawing/2014/main" id="{0A7ED252-9D76-CB4F-908F-54B67A82B0E4}"/>
              </a:ext>
            </a:extLst>
          </p:cNvPr>
          <p:cNvSpPr txBox="1"/>
          <p:nvPr/>
        </p:nvSpPr>
        <p:spPr>
          <a:xfrm>
            <a:off x="8314183" y="4136818"/>
            <a:ext cx="3451097"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Chris Brown</a:t>
            </a:r>
            <a:br>
              <a:rPr lang="en-US" b="1"/>
            </a:br>
            <a:r>
              <a:rPr lang="en-US" sz="1600"/>
              <a:t>Community Relations Sr. Manager</a:t>
            </a:r>
            <a:br>
              <a:rPr lang="en-US" sz="1600"/>
            </a:br>
            <a:r>
              <a:rPr lang="en-US" sz="1600"/>
              <a:t>Enviva  </a:t>
            </a:r>
          </a:p>
        </p:txBody>
      </p:sp>
      <p:sp>
        <p:nvSpPr>
          <p:cNvPr id="13" name="Text Placeholder 12">
            <a:extLst>
              <a:ext uri="{FF2B5EF4-FFF2-40B4-BE49-F238E27FC236}">
                <a16:creationId xmlns:a16="http://schemas.microsoft.com/office/drawing/2014/main" id="{295ED514-5E2D-914A-B3AA-277007A379CC}"/>
              </a:ext>
            </a:extLst>
          </p:cNvPr>
          <p:cNvSpPr>
            <a:spLocks noGrp="1"/>
          </p:cNvSpPr>
          <p:nvPr>
            <p:ph type="body" sz="quarter" idx="21"/>
          </p:nvPr>
        </p:nvSpPr>
        <p:spPr/>
        <p:txBody>
          <a:bodyPr/>
          <a:lstStyle/>
          <a:p>
            <a:r>
              <a:rPr lang="en-US"/>
              <a:t>SECTION 2 PRESENTERS </a:t>
            </a:r>
          </a:p>
        </p:txBody>
      </p:sp>
    </p:spTree>
    <p:extLst>
      <p:ext uri="{BB962C8B-B14F-4D97-AF65-F5344CB8AC3E}">
        <p14:creationId xmlns:p14="http://schemas.microsoft.com/office/powerpoint/2010/main" val="35417219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075C97-251C-5E41-8683-7B83A252205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9363" y="1060897"/>
            <a:ext cx="11773277" cy="5185459"/>
          </a:xfrm>
          <a:prstGeom prst="rect">
            <a:avLst/>
          </a:prstGeom>
        </p:spPr>
      </p:pic>
      <p:sp>
        <p:nvSpPr>
          <p:cNvPr id="6" name="Text Placeholder 1">
            <a:extLst>
              <a:ext uri="{FF2B5EF4-FFF2-40B4-BE49-F238E27FC236}">
                <a16:creationId xmlns:a16="http://schemas.microsoft.com/office/drawing/2014/main" id="{7011B9EF-2825-DF47-B3AF-3744DF887601}"/>
              </a:ext>
            </a:extLst>
          </p:cNvPr>
          <p:cNvSpPr txBox="1">
            <a:spLocks noGrp="1"/>
          </p:cNvSpPr>
          <p:nvPr>
            <p:ph type="body" sz="quarter" idx="21"/>
          </p:nvPr>
        </p:nvSpPr>
        <p:spPr>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1" i="0" kern="1200" baseline="0">
                <a:solidFill>
                  <a:schemeClr val="tx2"/>
                </a:solidFill>
                <a:latin typeface="+mj-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a:solidFill>
                  <a:schemeClr val="bg1"/>
                </a:solidFill>
              </a:rPr>
              <a:t>ENVIVA’S OPERATIONAL FOOTPRINT </a:t>
            </a:r>
            <a:r>
              <a:rPr lang="en-US" sz="2800">
                <a:solidFill>
                  <a:schemeClr val="bg1"/>
                </a:solidFill>
                <a:ea typeface="Open Sans Light" panose="020B0306030504020204" pitchFamily="34" charset="0"/>
              </a:rPr>
              <a:t>– OVERVIEW</a:t>
            </a:r>
            <a:r>
              <a:rPr lang="en-US" sz="2800">
                <a:solidFill>
                  <a:schemeClr val="bg1"/>
                </a:solidFill>
              </a:rPr>
              <a:t> </a:t>
            </a:r>
          </a:p>
        </p:txBody>
      </p:sp>
    </p:spTree>
    <p:extLst>
      <p:ext uri="{BB962C8B-B14F-4D97-AF65-F5344CB8AC3E}">
        <p14:creationId xmlns:p14="http://schemas.microsoft.com/office/powerpoint/2010/main" val="21332121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2C9876-55A2-1D4E-89D8-915BFD2EFA61}"/>
              </a:ext>
            </a:extLst>
          </p:cNvPr>
          <p:cNvSpPr>
            <a:spLocks noGrp="1"/>
          </p:cNvSpPr>
          <p:nvPr>
            <p:ph type="body" sz="quarter" idx="21"/>
          </p:nvPr>
        </p:nvSpPr>
        <p:spPr/>
        <p:txBody>
          <a:bodyPr/>
          <a:lstStyle/>
          <a:p>
            <a:r>
              <a:rPr lang="en-US">
                <a:cs typeface="Arial"/>
              </a:rPr>
              <a:t>THE BUSINESS OF WOOD PELLETS</a:t>
            </a:r>
            <a:endParaRPr lang="en-US" spc="300">
              <a:latin typeface="Arial" panose="020B0604020202020204" pitchFamily="34" charset="0"/>
              <a:ea typeface="Lato" panose="020F0502020204030203" pitchFamily="34" charset="0"/>
              <a:cs typeface="Arial" panose="020B0604020202020204" pitchFamily="34" charset="0"/>
            </a:endParaRPr>
          </a:p>
        </p:txBody>
      </p:sp>
      <p:pic>
        <p:nvPicPr>
          <p:cNvPr id="6" name="Picture 5">
            <a:extLst>
              <a:ext uri="{FF2B5EF4-FFF2-40B4-BE49-F238E27FC236}">
                <a16:creationId xmlns:a16="http://schemas.microsoft.com/office/drawing/2014/main" id="{6ECCE051-632B-B04A-B823-E3A9329A55E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015963"/>
            <a:ext cx="12192000" cy="5889172"/>
          </a:xfrm>
          <a:prstGeom prst="rect">
            <a:avLst/>
          </a:prstGeom>
        </p:spPr>
      </p:pic>
    </p:spTree>
    <p:extLst>
      <p:ext uri="{BB962C8B-B14F-4D97-AF65-F5344CB8AC3E}">
        <p14:creationId xmlns:p14="http://schemas.microsoft.com/office/powerpoint/2010/main" val="2533058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FB56009-3AFD-6349-AA6E-B0107046FEAC}"/>
              </a:ext>
            </a:extLst>
          </p:cNvPr>
          <p:cNvSpPr/>
          <p:nvPr/>
        </p:nvSpPr>
        <p:spPr>
          <a:xfrm>
            <a:off x="2131618" y="1202745"/>
            <a:ext cx="2871299" cy="584775"/>
          </a:xfrm>
          <a:prstGeom prst="rect">
            <a:avLst/>
          </a:prstGeom>
        </p:spPr>
        <p:txBody>
          <a:bodyPr wrap="none">
            <a:spAutoFit/>
          </a:bodyPr>
          <a:lstStyle/>
          <a:p>
            <a:r>
              <a:rPr lang="en-US" sz="3200" b="1">
                <a:latin typeface="Arial" panose="020B0604020202020204" pitchFamily="34" charset="0"/>
                <a:cs typeface="Arial" panose="020B0604020202020204" pitchFamily="34" charset="0"/>
              </a:rPr>
              <a:t>Displace Coal</a:t>
            </a:r>
            <a:endParaRPr lang="en-US" sz="320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C3F40999-2E18-1C43-AE74-97891DD8AC91}"/>
              </a:ext>
            </a:extLst>
          </p:cNvPr>
          <p:cNvSpPr/>
          <p:nvPr/>
        </p:nvSpPr>
        <p:spPr>
          <a:xfrm>
            <a:off x="2131618" y="3242787"/>
            <a:ext cx="3510705" cy="584775"/>
          </a:xfrm>
          <a:prstGeom prst="rect">
            <a:avLst/>
          </a:prstGeom>
        </p:spPr>
        <p:txBody>
          <a:bodyPr wrap="none">
            <a:spAutoFit/>
          </a:bodyPr>
          <a:lstStyle/>
          <a:p>
            <a:r>
              <a:rPr lang="en-US" sz="3200" b="1">
                <a:latin typeface="Arial" panose="020B0604020202020204" pitchFamily="34" charset="0"/>
                <a:cs typeface="Arial" panose="020B0604020202020204" pitchFamily="34" charset="0"/>
              </a:rPr>
              <a:t>Grow More Trees</a:t>
            </a:r>
            <a:endParaRPr lang="en-US" sz="320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6B7BCC5E-5967-7945-804C-AF6F42FECA73}"/>
              </a:ext>
            </a:extLst>
          </p:cNvPr>
          <p:cNvSpPr/>
          <p:nvPr/>
        </p:nvSpPr>
        <p:spPr>
          <a:xfrm>
            <a:off x="2131618" y="5058469"/>
            <a:ext cx="4395755" cy="584775"/>
          </a:xfrm>
          <a:prstGeom prst="rect">
            <a:avLst/>
          </a:prstGeom>
        </p:spPr>
        <p:txBody>
          <a:bodyPr wrap="none">
            <a:spAutoFit/>
          </a:bodyPr>
          <a:lstStyle/>
          <a:p>
            <a:r>
              <a:rPr lang="en-US" sz="3200" b="1">
                <a:latin typeface="Arial" panose="020B0604020202020204" pitchFamily="34" charset="0"/>
                <a:cs typeface="Arial" panose="020B0604020202020204" pitchFamily="34" charset="0"/>
              </a:rPr>
              <a:t>Fight Climate Change</a:t>
            </a:r>
            <a:endParaRPr lang="en-US" sz="320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3170F617-28E9-0E4B-9C82-CF128E4D671E}"/>
              </a:ext>
            </a:extLst>
          </p:cNvPr>
          <p:cNvSpPr/>
          <p:nvPr/>
        </p:nvSpPr>
        <p:spPr>
          <a:xfrm>
            <a:off x="2131617" y="1829304"/>
            <a:ext cx="8706272" cy="1200329"/>
          </a:xfrm>
          <a:prstGeom prst="rect">
            <a:avLst/>
          </a:prstGeom>
        </p:spPr>
        <p:txBody>
          <a:bodyPr wrap="square">
            <a:spAutoFit/>
          </a:bodyPr>
          <a:lstStyle/>
          <a:p>
            <a:pPr>
              <a:defRPr/>
            </a:pPr>
            <a:r>
              <a:rPr lang="en-US">
                <a:latin typeface="Arial" panose="020B0604020202020204" pitchFamily="34" charset="0"/>
                <a:ea typeface="Open Sans" panose="020B0606030504020204" pitchFamily="34" charset="0"/>
                <a:cs typeface="Arial" panose="020B0604020202020204" pitchFamily="34" charset="0"/>
              </a:rPr>
              <a:t>Bioenergy is part of an all-in strategy to reduce carbon emissions and limit dependence on fossil fuels. Wood pellets directly replace coal, providing customers around the world with a renewable fuel source that improves the environmental profile of energy generation.</a:t>
            </a:r>
          </a:p>
        </p:txBody>
      </p:sp>
      <p:sp>
        <p:nvSpPr>
          <p:cNvPr id="14" name="TextBox 13">
            <a:extLst>
              <a:ext uri="{FF2B5EF4-FFF2-40B4-BE49-F238E27FC236}">
                <a16:creationId xmlns:a16="http://schemas.microsoft.com/office/drawing/2014/main" id="{67DECDC1-8688-1F44-8260-F73181413149}"/>
              </a:ext>
            </a:extLst>
          </p:cNvPr>
          <p:cNvSpPr txBox="1"/>
          <p:nvPr/>
        </p:nvSpPr>
        <p:spPr>
          <a:xfrm>
            <a:off x="2117252" y="3827561"/>
            <a:ext cx="8706272" cy="923330"/>
          </a:xfrm>
          <a:prstGeom prst="rect">
            <a:avLst/>
          </a:prstGeom>
          <a:noFill/>
        </p:spPr>
        <p:txBody>
          <a:bodyPr wrap="square" rtlCol="0">
            <a:spAutoFit/>
          </a:bodyPr>
          <a:lstStyle/>
          <a:p>
            <a:r>
              <a:rPr lang="en-US">
                <a:latin typeface="Arial" panose="020B0604020202020204" pitchFamily="34" charset="0"/>
                <a:ea typeface="Open Sans" panose="020B0606030504020204" pitchFamily="34" charset="0"/>
                <a:cs typeface="Arial" panose="020B0604020202020204" pitchFamily="34" charset="0"/>
              </a:rPr>
              <a:t>Key to keeping forests as forests is strong demand for forest products. We create a market for sustainable low-value wood that encourages good forest stewardship and creates incentives for forest landowners to replant and keep their land as forest.</a:t>
            </a:r>
          </a:p>
        </p:txBody>
      </p:sp>
      <p:sp>
        <p:nvSpPr>
          <p:cNvPr id="15" name="Rectangle 14">
            <a:extLst>
              <a:ext uri="{FF2B5EF4-FFF2-40B4-BE49-F238E27FC236}">
                <a16:creationId xmlns:a16="http://schemas.microsoft.com/office/drawing/2014/main" id="{70956825-41C5-C346-A639-5423B7E13B85}"/>
              </a:ext>
            </a:extLst>
          </p:cNvPr>
          <p:cNvSpPr/>
          <p:nvPr/>
        </p:nvSpPr>
        <p:spPr>
          <a:xfrm>
            <a:off x="2131617" y="5658633"/>
            <a:ext cx="8691907" cy="923330"/>
          </a:xfrm>
          <a:prstGeom prst="rect">
            <a:avLst/>
          </a:prstGeom>
        </p:spPr>
        <p:txBody>
          <a:bodyPr wrap="square">
            <a:spAutoFit/>
          </a:bodyPr>
          <a:lstStyle/>
          <a:p>
            <a:pPr>
              <a:defRPr/>
            </a:pPr>
            <a:r>
              <a:rPr lang="en-US">
                <a:latin typeface="Arial" panose="020B0604020202020204" pitchFamily="34" charset="0"/>
                <a:ea typeface="Open Sans" panose="020B0606030504020204" pitchFamily="34" charset="0"/>
                <a:cs typeface="Arial" panose="020B0604020202020204" pitchFamily="34" charset="0"/>
              </a:rPr>
              <a:t>The world cannot afford to delay taking decisive climate action. The Intergovernmental Panel on Climate Change has mapped out numerous pathways toward a sustainable future, and they all rely on wood bioenergy.</a:t>
            </a:r>
          </a:p>
        </p:txBody>
      </p:sp>
      <p:pic>
        <p:nvPicPr>
          <p:cNvPr id="16" name="Picture 15">
            <a:extLst>
              <a:ext uri="{FF2B5EF4-FFF2-40B4-BE49-F238E27FC236}">
                <a16:creationId xmlns:a16="http://schemas.microsoft.com/office/drawing/2014/main" id="{E2E8A097-82DD-8745-94DE-78EE9F450B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2760" y="1458909"/>
            <a:ext cx="1022834" cy="1054100"/>
          </a:xfrm>
          <a:prstGeom prst="rect">
            <a:avLst/>
          </a:prstGeom>
        </p:spPr>
      </p:pic>
      <p:pic>
        <p:nvPicPr>
          <p:cNvPr id="17" name="Picture 16">
            <a:extLst>
              <a:ext uri="{FF2B5EF4-FFF2-40B4-BE49-F238E27FC236}">
                <a16:creationId xmlns:a16="http://schemas.microsoft.com/office/drawing/2014/main" id="{D1CDBF3B-10AD-DF47-8120-4ED2FC0A911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2561" y="5093482"/>
            <a:ext cx="1103232" cy="1138964"/>
          </a:xfrm>
          <a:prstGeom prst="rect">
            <a:avLst/>
          </a:prstGeom>
        </p:spPr>
      </p:pic>
      <p:pic>
        <p:nvPicPr>
          <p:cNvPr id="18" name="Picture 17">
            <a:extLst>
              <a:ext uri="{FF2B5EF4-FFF2-40B4-BE49-F238E27FC236}">
                <a16:creationId xmlns:a16="http://schemas.microsoft.com/office/drawing/2014/main" id="{F95C8B64-D02E-B643-A2C2-AB1F5903C31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5762" y="3397663"/>
            <a:ext cx="1156830" cy="1112165"/>
          </a:xfrm>
          <a:prstGeom prst="rect">
            <a:avLst/>
          </a:prstGeom>
        </p:spPr>
      </p:pic>
      <p:sp>
        <p:nvSpPr>
          <p:cNvPr id="20" name="Rectangle 19">
            <a:extLst>
              <a:ext uri="{FF2B5EF4-FFF2-40B4-BE49-F238E27FC236}">
                <a16:creationId xmlns:a16="http://schemas.microsoft.com/office/drawing/2014/main" id="{8BDAAF12-D220-0342-829C-9A7B1B25FD5E}"/>
              </a:ext>
            </a:extLst>
          </p:cNvPr>
          <p:cNvSpPr/>
          <p:nvPr/>
        </p:nvSpPr>
        <p:spPr>
          <a:xfrm>
            <a:off x="271477" y="233566"/>
            <a:ext cx="2836033" cy="523220"/>
          </a:xfrm>
          <a:prstGeom prst="rect">
            <a:avLst/>
          </a:prstGeom>
        </p:spPr>
        <p:txBody>
          <a:bodyPr wrap="none">
            <a:spAutoFit/>
          </a:bodyPr>
          <a:lstStyle/>
          <a:p>
            <a:pPr marL="0" lvl="1"/>
            <a:r>
              <a:rPr lang="en-US" sz="2800" b="1">
                <a:latin typeface="Arial" panose="020B0604020202020204" pitchFamily="34" charset="0"/>
                <a:ea typeface="Arial" charset="0"/>
                <a:cs typeface="Arial" panose="020B0604020202020204" pitchFamily="34" charset="0"/>
              </a:rPr>
              <a:t>OUR PURPOSE</a:t>
            </a:r>
            <a:endParaRPr lang="en-US" sz="2800" b="1" baseline="30000">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24576058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DB83B7-2CCA-DF4E-BD2A-16848159C1B3}"/>
              </a:ext>
            </a:extLst>
          </p:cNvPr>
          <p:cNvSpPr>
            <a:spLocks noGrp="1"/>
          </p:cNvSpPr>
          <p:nvPr>
            <p:ph type="body" sz="quarter" idx="21"/>
          </p:nvPr>
        </p:nvSpPr>
        <p:spPr/>
        <p:txBody>
          <a:bodyPr/>
          <a:lstStyle/>
          <a:p>
            <a:r>
              <a:rPr lang="en-US"/>
              <a:t>HOW ENVIVA OPERATES</a:t>
            </a:r>
          </a:p>
        </p:txBody>
      </p:sp>
      <p:sp>
        <p:nvSpPr>
          <p:cNvPr id="3" name="Rectangle 2">
            <a:extLst>
              <a:ext uri="{FF2B5EF4-FFF2-40B4-BE49-F238E27FC236}">
                <a16:creationId xmlns:a16="http://schemas.microsoft.com/office/drawing/2014/main" id="{1D8EF480-DED6-8041-B753-16650863EBBF}"/>
              </a:ext>
            </a:extLst>
          </p:cNvPr>
          <p:cNvSpPr/>
          <p:nvPr/>
        </p:nvSpPr>
        <p:spPr>
          <a:xfrm>
            <a:off x="182565" y="1342888"/>
            <a:ext cx="5559867" cy="4431983"/>
          </a:xfrm>
          <a:prstGeom prst="rect">
            <a:avLst/>
          </a:prstGeom>
        </p:spPr>
        <p:txBody>
          <a:bodyPr wrap="square" lIns="91440" tIns="45720" rIns="91440" bIns="45720" anchor="t">
            <a:spAutoFit/>
          </a:bodyPr>
          <a:lstStyle/>
          <a:p>
            <a:pPr algn="ctr" fontAlgn="base">
              <a:spcAft>
                <a:spcPts val="1200"/>
              </a:spcAft>
            </a:pPr>
            <a:r>
              <a:rPr lang="en-US" b="1" dirty="0">
                <a:latin typeface="Arial"/>
                <a:cs typeface="Arial"/>
              </a:rPr>
              <a:t>STRICT ENVIRONMENTAL FRAMEWORK ​</a:t>
            </a:r>
          </a:p>
          <a:p>
            <a:pPr marL="228600" indent="-228600" fontAlgn="base">
              <a:spcAft>
                <a:spcPts val="1200"/>
              </a:spcAft>
              <a:buFont typeface="Arial" panose="020B0604020202020204" pitchFamily="34" charset="0"/>
              <a:buChar char="•"/>
            </a:pPr>
            <a:r>
              <a:rPr lang="en-US" b="1" dirty="0">
                <a:latin typeface="Arial"/>
                <a:cs typeface="Arial"/>
              </a:rPr>
              <a:t>Compliance: </a:t>
            </a:r>
            <a:r>
              <a:rPr lang="en-US" dirty="0">
                <a:latin typeface="Arial"/>
                <a:cs typeface="Arial"/>
              </a:rPr>
              <a:t>facilities are fully controlled to the highest standards and above what is required under the U.S. federal and state law and regulations, including the U.S. Clean Air Act. ​</a:t>
            </a:r>
          </a:p>
          <a:p>
            <a:pPr marL="228600" indent="-228600" fontAlgn="base">
              <a:spcAft>
                <a:spcPts val="1200"/>
              </a:spcAft>
              <a:buFont typeface="Arial" panose="020B0604020202020204" pitchFamily="34" charset="0"/>
              <a:buChar char="•"/>
            </a:pPr>
            <a:r>
              <a:rPr lang="en-US" b="1" dirty="0">
                <a:latin typeface="Arial"/>
                <a:cs typeface="Arial"/>
              </a:rPr>
              <a:t>Valid Permits: </a:t>
            </a:r>
            <a:r>
              <a:rPr lang="en-US" dirty="0">
                <a:latin typeface="Arial"/>
                <a:cs typeface="Arial"/>
              </a:rPr>
              <a:t>we operate in compliance with the strict environmental permits and prescribed emission limits, presenting no risk or issue to public health or the environment. ​</a:t>
            </a:r>
          </a:p>
          <a:p>
            <a:pPr marL="228600" indent="-228600" fontAlgn="base">
              <a:spcAft>
                <a:spcPts val="1200"/>
              </a:spcAft>
              <a:buFont typeface="Arial" panose="020B0604020202020204" pitchFamily="34" charset="0"/>
              <a:buChar char="•"/>
            </a:pPr>
            <a:r>
              <a:rPr lang="en-US" b="1" dirty="0">
                <a:latin typeface="Arial"/>
                <a:cs typeface="Arial"/>
              </a:rPr>
              <a:t>Testing and publicly available data: </a:t>
            </a:r>
            <a:r>
              <a:rPr lang="en-US" dirty="0">
                <a:latin typeface="Arial"/>
                <a:cs typeface="Arial"/>
              </a:rPr>
              <a:t>the facilities are regularly tested, all emissions are recorded and reported, the test results are submitted to the state regulators for review and approval, which then make the data publicly available. </a:t>
            </a:r>
            <a:endParaRPr lang="en-US" b="0" i="0" u="none" strike="noStrike" dirty="0">
              <a:effectLst/>
              <a:latin typeface="Arial"/>
              <a:cs typeface="Arial"/>
            </a:endParaRPr>
          </a:p>
        </p:txBody>
      </p:sp>
      <p:pic>
        <p:nvPicPr>
          <p:cNvPr id="5" name="Picture 4">
            <a:extLst>
              <a:ext uri="{FF2B5EF4-FFF2-40B4-BE49-F238E27FC236}">
                <a16:creationId xmlns:a16="http://schemas.microsoft.com/office/drawing/2014/main" id="{8CFD9A9F-270E-F74E-B07B-513C134216F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96000" y="1263740"/>
            <a:ext cx="6096000" cy="4867275"/>
          </a:xfrm>
          <a:prstGeom prst="rect">
            <a:avLst/>
          </a:prstGeom>
        </p:spPr>
      </p:pic>
    </p:spTree>
    <p:extLst>
      <p:ext uri="{BB962C8B-B14F-4D97-AF65-F5344CB8AC3E}">
        <p14:creationId xmlns:p14="http://schemas.microsoft.com/office/powerpoint/2010/main" val="28679118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FE05CA3-74B2-AC4F-8384-A3F046ACF881}"/>
              </a:ext>
            </a:extLst>
          </p:cNvPr>
          <p:cNvSpPr/>
          <p:nvPr/>
        </p:nvSpPr>
        <p:spPr>
          <a:xfrm>
            <a:off x="1" y="1097537"/>
            <a:ext cx="4420838" cy="500897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4" name="Rectangle 3">
            <a:extLst>
              <a:ext uri="{FF2B5EF4-FFF2-40B4-BE49-F238E27FC236}">
                <a16:creationId xmlns:a16="http://schemas.microsoft.com/office/drawing/2014/main" id="{68F20FB2-1AB4-D740-98AE-7EED393B3A0C}"/>
              </a:ext>
            </a:extLst>
          </p:cNvPr>
          <p:cNvSpPr/>
          <p:nvPr/>
        </p:nvSpPr>
        <p:spPr>
          <a:xfrm>
            <a:off x="144314" y="1471893"/>
            <a:ext cx="3989023" cy="954107"/>
          </a:xfrm>
          <a:prstGeom prst="rect">
            <a:avLst/>
          </a:prstGeom>
        </p:spPr>
        <p:txBody>
          <a:bodyPr wrap="square" lIns="91440" tIns="45720" rIns="91440" bIns="45720" anchor="t">
            <a:spAutoFit/>
          </a:bodyPr>
          <a:lstStyle/>
          <a:p>
            <a:pPr marL="227965" indent="-227965">
              <a:buFont typeface="Arial" panose="020B0604020202020204" pitchFamily="34" charset="0"/>
              <a:buChar char="•"/>
              <a:defRPr/>
            </a:pPr>
            <a:r>
              <a:rPr lang="en-US" sz="1400" dirty="0">
                <a:solidFill>
                  <a:schemeClr val="bg1"/>
                </a:solidFill>
                <a:latin typeface="Arial" panose="020B0604020202020204" pitchFamily="34" charset="0"/>
                <a:ea typeface="Open Sans"/>
                <a:cs typeface="Arial" panose="020B0604020202020204" pitchFamily="34" charset="0"/>
              </a:rPr>
              <a:t>High forest density </a:t>
            </a:r>
            <a:endParaRPr lang="en-US" sz="1400" dirty="0">
              <a:latin typeface="Arial" panose="020B0604020202020204" pitchFamily="34" charset="0"/>
              <a:cs typeface="Arial" panose="020B0604020202020204" pitchFamily="34" charset="0"/>
            </a:endParaRPr>
          </a:p>
          <a:p>
            <a:pPr marL="227965" indent="-227965">
              <a:buFont typeface="Arial" panose="020B0604020202020204" pitchFamily="34" charset="0"/>
              <a:buChar char="•"/>
              <a:defRPr/>
            </a:pPr>
            <a:r>
              <a:rPr lang="en-US" sz="1400" dirty="0">
                <a:solidFill>
                  <a:schemeClr val="bg1"/>
                </a:solidFill>
                <a:latin typeface="Arial" panose="020B0604020202020204" pitchFamily="34" charset="0"/>
                <a:ea typeface="Open Sans"/>
                <a:cs typeface="Arial" panose="020B0604020202020204" pitchFamily="34" charset="0"/>
              </a:rPr>
              <a:t>Abundance of softwood </a:t>
            </a:r>
            <a:endParaRPr lang="en-US" sz="1400" dirty="0">
              <a:solidFill>
                <a:schemeClr val="bg1"/>
              </a:solidFill>
              <a:latin typeface="Arial" panose="020B0604020202020204" pitchFamily="34" charset="0"/>
              <a:ea typeface="Open Sans" panose="020B0606030504020204" pitchFamily="34" charset="0"/>
              <a:cs typeface="Arial" panose="020B0604020202020204" pitchFamily="34" charset="0"/>
            </a:endParaRPr>
          </a:p>
          <a:p>
            <a:pPr marL="227965" indent="-227965">
              <a:buFont typeface="Arial" panose="020B0604020202020204" pitchFamily="34" charset="0"/>
              <a:buChar char="•"/>
              <a:defRPr/>
            </a:pPr>
            <a:r>
              <a:rPr lang="en-US" sz="1400" dirty="0">
                <a:solidFill>
                  <a:schemeClr val="bg1"/>
                </a:solidFill>
                <a:latin typeface="Arial" panose="020B0604020202020204" pitchFamily="34" charset="0"/>
                <a:ea typeface="Open Sans"/>
                <a:cs typeface="Arial" panose="020B0604020202020204" pitchFamily="34" charset="0"/>
              </a:rPr>
              <a:t>Tree growth exceeds harvest (1:1.7)</a:t>
            </a:r>
            <a:endParaRPr lang="en-US" sz="1400" dirty="0">
              <a:solidFill>
                <a:schemeClr val="bg1"/>
              </a:solidFill>
              <a:latin typeface="Arial" panose="020B0604020202020204" pitchFamily="34" charset="0"/>
              <a:ea typeface="Open Sans" panose="020B0606030504020204" pitchFamily="34" charset="0"/>
              <a:cs typeface="Arial" panose="020B0604020202020204" pitchFamily="34" charset="0"/>
            </a:endParaRPr>
          </a:p>
          <a:p>
            <a:pPr marL="227965" indent="-227965">
              <a:buFont typeface="Arial" panose="020B0604020202020204" pitchFamily="34" charset="0"/>
              <a:buChar char="•"/>
              <a:defRPr/>
            </a:pPr>
            <a:r>
              <a:rPr lang="en-US" sz="1400" dirty="0">
                <a:solidFill>
                  <a:schemeClr val="bg1"/>
                </a:solidFill>
                <a:latin typeface="Arial" panose="020B0604020202020204" pitchFamily="34" charset="0"/>
                <a:ea typeface="Open Sans"/>
                <a:cs typeface="Arial" panose="020B0604020202020204" pitchFamily="34" charset="0"/>
              </a:rPr>
              <a:t>Growing timber industry </a:t>
            </a:r>
            <a:endParaRPr lang="en-US" sz="1400" dirty="0">
              <a:solidFill>
                <a:schemeClr val="bg1"/>
              </a:solidFill>
              <a:latin typeface="Arial" panose="020B0604020202020204" pitchFamily="34" charset="0"/>
              <a:ea typeface="Open Sans" panose="020B0606030504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260CA3F9-A48C-0540-83EE-D33704AE25B0}"/>
              </a:ext>
            </a:extLst>
          </p:cNvPr>
          <p:cNvSpPr/>
          <p:nvPr/>
        </p:nvSpPr>
        <p:spPr>
          <a:xfrm>
            <a:off x="1" y="1010575"/>
            <a:ext cx="4533002" cy="399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FC25775-7430-F146-8A37-C0E780EDFB0B}"/>
              </a:ext>
            </a:extLst>
          </p:cNvPr>
          <p:cNvSpPr txBox="1"/>
          <p:nvPr/>
        </p:nvSpPr>
        <p:spPr>
          <a:xfrm>
            <a:off x="144314" y="1024583"/>
            <a:ext cx="3544676" cy="369332"/>
          </a:xfrm>
          <a:prstGeom prst="rect">
            <a:avLst/>
          </a:prstGeom>
          <a:noFill/>
        </p:spPr>
        <p:txBody>
          <a:bodyPr wrap="square" rtlCol="0">
            <a:spAutoFit/>
          </a:bodyPr>
          <a:lstStyle/>
          <a:p>
            <a:r>
              <a:rPr lang="en-US" b="1">
                <a:solidFill>
                  <a:schemeClr val="accent1"/>
                </a:solidFill>
                <a:latin typeface="Arial" panose="020B0604020202020204" pitchFamily="34" charset="0"/>
                <a:ea typeface="Open Sans" panose="020B0606030504020204" pitchFamily="34" charset="0"/>
                <a:cs typeface="Arial" panose="020B0604020202020204" pitchFamily="34" charset="0"/>
              </a:rPr>
              <a:t>World-class fiber resources</a:t>
            </a:r>
          </a:p>
        </p:txBody>
      </p:sp>
      <p:sp>
        <p:nvSpPr>
          <p:cNvPr id="7" name="Rectangle 6">
            <a:extLst>
              <a:ext uri="{FF2B5EF4-FFF2-40B4-BE49-F238E27FC236}">
                <a16:creationId xmlns:a16="http://schemas.microsoft.com/office/drawing/2014/main" id="{84C1C5CC-784A-5446-81E0-83A3C19FA4D4}"/>
              </a:ext>
            </a:extLst>
          </p:cNvPr>
          <p:cNvSpPr/>
          <p:nvPr/>
        </p:nvSpPr>
        <p:spPr>
          <a:xfrm>
            <a:off x="144314" y="3057080"/>
            <a:ext cx="3989023" cy="1169551"/>
          </a:xfrm>
          <a:prstGeom prst="rect">
            <a:avLst/>
          </a:prstGeom>
        </p:spPr>
        <p:txBody>
          <a:bodyPr wrap="square" lIns="91440" tIns="45720" rIns="91440" bIns="45720" anchor="t">
            <a:spAutoFit/>
          </a:bodyPr>
          <a:lstStyle/>
          <a:p>
            <a:pPr marL="227965" indent="-227965">
              <a:buFont typeface="Arial" panose="020B0604020202020204" pitchFamily="34" charset="0"/>
              <a:buChar char="•"/>
              <a:defRPr/>
            </a:pPr>
            <a:r>
              <a:rPr lang="en-US" sz="1400" dirty="0">
                <a:solidFill>
                  <a:schemeClr val="bg1"/>
                </a:solidFill>
                <a:latin typeface="Arial" panose="020B0604020202020204" pitchFamily="34" charset="0"/>
                <a:ea typeface="Open Sans"/>
                <a:cs typeface="Arial" panose="020B0604020202020204" pitchFamily="34" charset="0"/>
              </a:rPr>
              <a:t>Availability of workforce at all skill levels​</a:t>
            </a:r>
          </a:p>
          <a:p>
            <a:pPr marL="227965" indent="-227965">
              <a:buFont typeface="Arial" panose="020B0604020202020204" pitchFamily="34" charset="0"/>
              <a:buChar char="•"/>
              <a:defRPr/>
            </a:pPr>
            <a:r>
              <a:rPr lang="en-US" sz="1400" dirty="0">
                <a:solidFill>
                  <a:schemeClr val="bg1"/>
                </a:solidFill>
                <a:latin typeface="Arial" panose="020B0604020202020204" pitchFamily="34" charset="0"/>
                <a:ea typeface="Open Sans"/>
                <a:cs typeface="Arial" panose="020B0604020202020204" pitchFamily="34" charset="0"/>
              </a:rPr>
              <a:t>Welcoming and supportive local community​</a:t>
            </a:r>
          </a:p>
          <a:p>
            <a:pPr marL="227965" indent="-227965">
              <a:buFont typeface="Arial" panose="020B0604020202020204" pitchFamily="34" charset="0"/>
              <a:buChar char="•"/>
              <a:defRPr/>
            </a:pPr>
            <a:r>
              <a:rPr lang="en-US" sz="1400" dirty="0">
                <a:solidFill>
                  <a:schemeClr val="bg1"/>
                </a:solidFill>
                <a:latin typeface="Arial" panose="020B0604020202020204" pitchFamily="34" charset="0"/>
                <a:ea typeface="Open Sans"/>
                <a:cs typeface="Arial" panose="020B0604020202020204" pitchFamily="34" charset="0"/>
              </a:rPr>
              <a:t>Interest of nearby colleges to partner on relevant training</a:t>
            </a:r>
          </a:p>
          <a:p>
            <a:pPr marL="227965" indent="-227965">
              <a:buFont typeface="Arial" panose="020B0604020202020204" pitchFamily="34" charset="0"/>
              <a:buChar char="•"/>
              <a:defRPr/>
            </a:pPr>
            <a:r>
              <a:rPr lang="en-US" sz="1400" dirty="0">
                <a:solidFill>
                  <a:schemeClr val="bg1"/>
                </a:solidFill>
                <a:latin typeface="Arial" panose="020B0604020202020204" pitchFamily="34" charset="0"/>
                <a:ea typeface="Open Sans"/>
                <a:cs typeface="Arial" panose="020B0604020202020204" pitchFamily="34" charset="0"/>
              </a:rPr>
              <a:t>Invited by local community</a:t>
            </a:r>
            <a:endParaRPr lang="en-US" sz="1400" dirty="0">
              <a:solidFill>
                <a:schemeClr val="bg1"/>
              </a:solidFill>
              <a:latin typeface="Arial" panose="020B0604020202020204" pitchFamily="34" charset="0"/>
              <a:ea typeface="Open Sans" panose="020B0606030504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CFDEEA98-763A-B549-B8D9-CD82C28CAEA7}"/>
              </a:ext>
            </a:extLst>
          </p:cNvPr>
          <p:cNvSpPr/>
          <p:nvPr/>
        </p:nvSpPr>
        <p:spPr>
          <a:xfrm>
            <a:off x="-1" y="2635346"/>
            <a:ext cx="4624553" cy="3579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11832BD-D050-8F44-8625-75C4268B0D8E}"/>
              </a:ext>
            </a:extLst>
          </p:cNvPr>
          <p:cNvSpPr txBox="1"/>
          <p:nvPr/>
        </p:nvSpPr>
        <p:spPr>
          <a:xfrm>
            <a:off x="144314" y="2635675"/>
            <a:ext cx="2776733" cy="369332"/>
          </a:xfrm>
          <a:prstGeom prst="rect">
            <a:avLst/>
          </a:prstGeom>
          <a:noFill/>
        </p:spPr>
        <p:txBody>
          <a:bodyPr wrap="square" rtlCol="0">
            <a:spAutoFit/>
          </a:bodyPr>
          <a:lstStyle/>
          <a:p>
            <a:r>
              <a:rPr lang="en-US" b="1">
                <a:solidFill>
                  <a:schemeClr val="accent1"/>
                </a:solidFill>
                <a:latin typeface="Arial" panose="020B0604020202020204" pitchFamily="34" charset="0"/>
                <a:ea typeface="Open Sans" panose="020B0606030504020204" pitchFamily="34" charset="0"/>
                <a:cs typeface="Arial" panose="020B0604020202020204" pitchFamily="34" charset="0"/>
              </a:rPr>
              <a:t>Local employment</a:t>
            </a:r>
          </a:p>
        </p:txBody>
      </p:sp>
      <p:sp>
        <p:nvSpPr>
          <p:cNvPr id="10" name="Rectangle 9">
            <a:extLst>
              <a:ext uri="{FF2B5EF4-FFF2-40B4-BE49-F238E27FC236}">
                <a16:creationId xmlns:a16="http://schemas.microsoft.com/office/drawing/2014/main" id="{9A6ED43E-3198-944E-9F5E-9F511C910AE7}"/>
              </a:ext>
            </a:extLst>
          </p:cNvPr>
          <p:cNvSpPr/>
          <p:nvPr/>
        </p:nvSpPr>
        <p:spPr>
          <a:xfrm>
            <a:off x="144314" y="4770585"/>
            <a:ext cx="4276525" cy="1169551"/>
          </a:xfrm>
          <a:prstGeom prst="rect">
            <a:avLst/>
          </a:prstGeom>
        </p:spPr>
        <p:txBody>
          <a:bodyPr wrap="square">
            <a:spAutoFit/>
          </a:bodyPr>
          <a:lstStyle/>
          <a:p>
            <a:pPr marL="228594" indent="-228594">
              <a:buFont typeface="Arial" panose="020B0604020202020204" pitchFamily="34" charset="0"/>
              <a:buChar char="•"/>
              <a:defRPr/>
            </a:pPr>
            <a:r>
              <a:rPr lang="en-US" sz="1400" dirty="0">
                <a:solidFill>
                  <a:schemeClr val="bg1"/>
                </a:solidFill>
                <a:latin typeface="Arial" panose="020B0604020202020204" pitchFamily="34" charset="0"/>
                <a:ea typeface="Open Sans" panose="020B0606030504020204" pitchFamily="34" charset="0"/>
                <a:cs typeface="Arial" panose="020B0604020202020204" pitchFamily="34" charset="0"/>
              </a:rPr>
              <a:t>Access to roads &amp; rails with high load capacity </a:t>
            </a:r>
          </a:p>
          <a:p>
            <a:pPr marL="228594" indent="-228594">
              <a:buFont typeface="Arial" panose="020B0604020202020204" pitchFamily="34" charset="0"/>
              <a:buChar char="•"/>
              <a:defRPr/>
            </a:pPr>
            <a:r>
              <a:rPr lang="en-US" sz="1400" dirty="0">
                <a:solidFill>
                  <a:schemeClr val="bg1"/>
                </a:solidFill>
                <a:latin typeface="Arial" panose="020B0604020202020204" pitchFamily="34" charset="0"/>
                <a:ea typeface="Open Sans" panose="020B0606030504020204" pitchFamily="34" charset="0"/>
                <a:cs typeface="Arial" panose="020B0604020202020204" pitchFamily="34" charset="0"/>
              </a:rPr>
              <a:t>Low-impact supply chain </a:t>
            </a:r>
          </a:p>
          <a:p>
            <a:pPr marL="228594" indent="-228594">
              <a:buFont typeface="Arial" panose="020B0604020202020204" pitchFamily="34" charset="0"/>
              <a:buChar char="•"/>
              <a:defRPr/>
            </a:pPr>
            <a:r>
              <a:rPr lang="en-US" sz="1400" dirty="0">
                <a:solidFill>
                  <a:schemeClr val="bg1"/>
                </a:solidFill>
                <a:latin typeface="Arial" panose="020B0604020202020204" pitchFamily="34" charset="0"/>
                <a:ea typeface="Open Sans" panose="020B0606030504020204" pitchFamily="34" charset="0"/>
                <a:cs typeface="Arial" panose="020B0604020202020204" pitchFamily="34" charset="0"/>
              </a:rPr>
              <a:t>Utility infrastructure</a:t>
            </a:r>
          </a:p>
          <a:p>
            <a:pPr marL="228594" indent="-228594">
              <a:buFont typeface="Arial" panose="020B0604020202020204" pitchFamily="34" charset="0"/>
              <a:buChar char="•"/>
              <a:defRPr/>
            </a:pPr>
            <a:r>
              <a:rPr lang="en-US" sz="1400" dirty="0">
                <a:solidFill>
                  <a:schemeClr val="bg1"/>
                </a:solidFill>
                <a:latin typeface="Arial" panose="020B0604020202020204" pitchFamily="34" charset="0"/>
                <a:ea typeface="Open Sans" panose="020B0606030504020204" pitchFamily="34" charset="0"/>
                <a:cs typeface="Arial" panose="020B0604020202020204" pitchFamily="34" charset="0"/>
              </a:rPr>
              <a:t>Attainment zones </a:t>
            </a:r>
          </a:p>
          <a:p>
            <a:pPr marL="228594" indent="-228594">
              <a:buFont typeface="Arial" panose="020B0604020202020204" pitchFamily="34" charset="0"/>
              <a:buChar char="•"/>
              <a:defRPr/>
            </a:pPr>
            <a:r>
              <a:rPr lang="en-US" sz="1400" dirty="0">
                <a:solidFill>
                  <a:schemeClr val="bg1"/>
                </a:solidFill>
                <a:latin typeface="Arial" panose="020B0604020202020204" pitchFamily="34" charset="0"/>
                <a:ea typeface="Open Sans" panose="020B0606030504020204" pitchFamily="34" charset="0"/>
                <a:cs typeface="Arial" panose="020B0604020202020204" pitchFamily="34" charset="0"/>
              </a:rPr>
              <a:t>Favorable business environment</a:t>
            </a:r>
          </a:p>
        </p:txBody>
      </p:sp>
      <p:sp>
        <p:nvSpPr>
          <p:cNvPr id="11" name="Rectangle 10">
            <a:extLst>
              <a:ext uri="{FF2B5EF4-FFF2-40B4-BE49-F238E27FC236}">
                <a16:creationId xmlns:a16="http://schemas.microsoft.com/office/drawing/2014/main" id="{02099005-BB55-B440-9F9F-2EF9F45D478B}"/>
              </a:ext>
            </a:extLst>
          </p:cNvPr>
          <p:cNvSpPr/>
          <p:nvPr/>
        </p:nvSpPr>
        <p:spPr>
          <a:xfrm>
            <a:off x="-1" y="4360601"/>
            <a:ext cx="4639218" cy="3579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5D6E09D-75D6-6340-815D-339ECFF12009}"/>
              </a:ext>
            </a:extLst>
          </p:cNvPr>
          <p:cNvSpPr txBox="1"/>
          <p:nvPr/>
        </p:nvSpPr>
        <p:spPr>
          <a:xfrm>
            <a:off x="144314" y="4344016"/>
            <a:ext cx="2776733" cy="369332"/>
          </a:xfrm>
          <a:prstGeom prst="rect">
            <a:avLst/>
          </a:prstGeom>
          <a:noFill/>
        </p:spPr>
        <p:txBody>
          <a:bodyPr wrap="square" rtlCol="0">
            <a:spAutoFit/>
          </a:bodyPr>
          <a:lstStyle/>
          <a:p>
            <a:pPr>
              <a:defRPr/>
            </a:pPr>
            <a:r>
              <a:rPr lang="en-US" b="1" dirty="0">
                <a:solidFill>
                  <a:schemeClr val="accent1"/>
                </a:solidFill>
                <a:latin typeface="Arial" panose="020B0604020202020204" pitchFamily="34" charset="0"/>
                <a:ea typeface="Open Sans" panose="020B0606030504020204" pitchFamily="34" charset="0"/>
                <a:cs typeface="Arial" panose="020B0604020202020204" pitchFamily="34" charset="0"/>
              </a:rPr>
              <a:t>Logistics optimization</a:t>
            </a:r>
          </a:p>
        </p:txBody>
      </p:sp>
      <p:pic>
        <p:nvPicPr>
          <p:cNvPr id="13" name="Picture 12">
            <a:extLst>
              <a:ext uri="{FF2B5EF4-FFF2-40B4-BE49-F238E27FC236}">
                <a16:creationId xmlns:a16="http://schemas.microsoft.com/office/drawing/2014/main" id="{A7415D1E-7AC7-4241-9FAA-1380356F287B}"/>
              </a:ext>
            </a:extLst>
          </p:cNvPr>
          <p:cNvPicPr>
            <a:picLocks noChangeAspect="1"/>
          </p:cNvPicPr>
          <p:nvPr/>
        </p:nvPicPr>
        <p:blipFill>
          <a:blip r:embed="rId2" cstate="screen">
            <a:alphaModFix amt="50000"/>
            <a:extLst>
              <a:ext uri="{28A0092B-C50C-407E-A947-70E740481C1C}">
                <a14:useLocalDpi xmlns:a14="http://schemas.microsoft.com/office/drawing/2010/main"/>
              </a:ext>
            </a:extLst>
          </a:blip>
          <a:stretch>
            <a:fillRect/>
          </a:stretch>
        </p:blipFill>
        <p:spPr>
          <a:xfrm>
            <a:off x="4843936" y="3839566"/>
            <a:ext cx="3200400" cy="2092569"/>
          </a:xfrm>
          <a:prstGeom prst="rect">
            <a:avLst/>
          </a:prstGeom>
        </p:spPr>
      </p:pic>
      <p:pic>
        <p:nvPicPr>
          <p:cNvPr id="14" name="Picture 13">
            <a:extLst>
              <a:ext uri="{FF2B5EF4-FFF2-40B4-BE49-F238E27FC236}">
                <a16:creationId xmlns:a16="http://schemas.microsoft.com/office/drawing/2014/main" id="{40391F76-F03F-FB40-A24F-7BABF81B4F45}"/>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a:off x="4843936" y="1369777"/>
            <a:ext cx="3200400" cy="2092569"/>
          </a:xfrm>
          <a:prstGeom prst="rect">
            <a:avLst/>
          </a:prstGeom>
        </p:spPr>
      </p:pic>
      <p:pic>
        <p:nvPicPr>
          <p:cNvPr id="15" name="Picture 14">
            <a:extLst>
              <a:ext uri="{FF2B5EF4-FFF2-40B4-BE49-F238E27FC236}">
                <a16:creationId xmlns:a16="http://schemas.microsoft.com/office/drawing/2014/main" id="{6702B13B-DA4E-9D4D-A024-5998F7B62379}"/>
              </a:ext>
            </a:extLst>
          </p:cNvPr>
          <p:cNvPicPr>
            <a:picLocks noChangeAspect="1"/>
          </p:cNvPicPr>
          <p:nvPr/>
        </p:nvPicPr>
        <p:blipFill>
          <a:blip r:embed="rId4" cstate="screen">
            <a:alphaModFix amt="50000"/>
            <a:extLst>
              <a:ext uri="{28A0092B-C50C-407E-A947-70E740481C1C}">
                <a14:useLocalDpi xmlns:a14="http://schemas.microsoft.com/office/drawing/2010/main"/>
              </a:ext>
            </a:extLst>
          </a:blip>
          <a:stretch>
            <a:fillRect/>
          </a:stretch>
        </p:blipFill>
        <p:spPr>
          <a:xfrm>
            <a:off x="8311756" y="1369777"/>
            <a:ext cx="3200400" cy="2092569"/>
          </a:xfrm>
          <a:prstGeom prst="rect">
            <a:avLst/>
          </a:prstGeom>
        </p:spPr>
      </p:pic>
      <p:pic>
        <p:nvPicPr>
          <p:cNvPr id="16" name="Picture 15">
            <a:extLst>
              <a:ext uri="{FF2B5EF4-FFF2-40B4-BE49-F238E27FC236}">
                <a16:creationId xmlns:a16="http://schemas.microsoft.com/office/drawing/2014/main" id="{3B5005DD-4372-0140-AFC5-12F41ACA5CF1}"/>
              </a:ext>
            </a:extLst>
          </p:cNvPr>
          <p:cNvPicPr>
            <a:picLocks noChangeAspect="1"/>
          </p:cNvPicPr>
          <p:nvPr/>
        </p:nvPicPr>
        <p:blipFill rotWithShape="1">
          <a:blip r:embed="rId5" cstate="screen">
            <a:alphaModFix amt="50000"/>
            <a:extLst>
              <a:ext uri="{28A0092B-C50C-407E-A947-70E740481C1C}">
                <a14:useLocalDpi xmlns:a14="http://schemas.microsoft.com/office/drawing/2010/main"/>
              </a:ext>
            </a:extLst>
          </a:blip>
          <a:srcRect/>
          <a:stretch/>
        </p:blipFill>
        <p:spPr>
          <a:xfrm>
            <a:off x="8311756" y="3839566"/>
            <a:ext cx="3200400" cy="2092570"/>
          </a:xfrm>
          <a:prstGeom prst="rect">
            <a:avLst/>
          </a:prstGeom>
        </p:spPr>
      </p:pic>
      <p:sp>
        <p:nvSpPr>
          <p:cNvPr id="18" name="Text Placeholder 17">
            <a:extLst>
              <a:ext uri="{FF2B5EF4-FFF2-40B4-BE49-F238E27FC236}">
                <a16:creationId xmlns:a16="http://schemas.microsoft.com/office/drawing/2014/main" id="{1C67EBE2-0D6C-6440-88F3-1E258740A3E2}"/>
              </a:ext>
            </a:extLst>
          </p:cNvPr>
          <p:cNvSpPr>
            <a:spLocks noGrp="1"/>
          </p:cNvSpPr>
          <p:nvPr>
            <p:ph type="body" sz="quarter" idx="21"/>
          </p:nvPr>
        </p:nvSpPr>
        <p:spPr>
          <a:xfrm>
            <a:off x="136925" y="285750"/>
            <a:ext cx="8174831" cy="480131"/>
          </a:xfrm>
          <a:prstGeom prst="rect">
            <a:avLst/>
          </a:prstGeom>
        </p:spPr>
        <p:txBody>
          <a:bodyPr wrap="square">
            <a:spAutoFit/>
          </a:bodyPr>
          <a:lstStyle/>
          <a:p>
            <a:r>
              <a:rPr lang="en-US" cap="all">
                <a:latin typeface="Arial" panose="020B0604020202020204" pitchFamily="34" charset="0"/>
                <a:ea typeface="Open Sans Light" panose="020B0306030504020204" pitchFamily="34" charset="0"/>
                <a:cs typeface="Arial" panose="020B0604020202020204" pitchFamily="34" charset="0"/>
              </a:rPr>
              <a:t>How we choose our locations</a:t>
            </a:r>
            <a:endParaRPr lang="en-US">
              <a:latin typeface="Arial" panose="020B0604020202020204" pitchFamily="34" charset="0"/>
              <a:ea typeface="Open Sans Light" panose="020B0306030504020204" pitchFamily="34" charset="0"/>
              <a:cs typeface="Arial" panose="020B0604020202020204" pitchFamily="34" charset="0"/>
            </a:endParaRPr>
          </a:p>
        </p:txBody>
      </p:sp>
    </p:spTree>
    <p:extLst>
      <p:ext uri="{BB962C8B-B14F-4D97-AF65-F5344CB8AC3E}">
        <p14:creationId xmlns:p14="http://schemas.microsoft.com/office/powerpoint/2010/main" val="8303773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444B8E18-8AC5-8544-8F86-AA4C6000C980}"/>
              </a:ext>
            </a:extLst>
          </p:cNvPr>
          <p:cNvSpPr txBox="1"/>
          <p:nvPr/>
        </p:nvSpPr>
        <p:spPr>
          <a:xfrm>
            <a:off x="2225351" y="1501728"/>
            <a:ext cx="3398687" cy="1015663"/>
          </a:xfrm>
          <a:prstGeom prst="rect">
            <a:avLst/>
          </a:prstGeom>
          <a:noFill/>
        </p:spPr>
        <p:txBody>
          <a:bodyPr wrap="none" rtlCol="0">
            <a:spAutoFit/>
          </a:bodyPr>
          <a:lstStyle/>
          <a:p>
            <a:r>
              <a:rPr lang="en-US" sz="2000">
                <a:latin typeface="Arial Narrow" panose="020B0604020202020204" pitchFamily="34" charset="0"/>
                <a:cs typeface="Arial Narrow" panose="020B0604020202020204" pitchFamily="34" charset="0"/>
              </a:rPr>
              <a:t>Across the U.S. Southeast, we are</a:t>
            </a:r>
            <a:br>
              <a:rPr lang="en-US" sz="2000">
                <a:latin typeface="Arial Narrow" panose="020B0604020202020204" pitchFamily="34" charset="0"/>
                <a:cs typeface="Arial Narrow" panose="020B0604020202020204" pitchFamily="34" charset="0"/>
              </a:rPr>
            </a:br>
            <a:r>
              <a:rPr lang="en-US" sz="2000">
                <a:latin typeface="Arial Narrow" panose="020B0604020202020204" pitchFamily="34" charset="0"/>
                <a:cs typeface="Arial Narrow" panose="020B0604020202020204" pitchFamily="34" charset="0"/>
              </a:rPr>
              <a:t>on track to </a:t>
            </a:r>
            <a:r>
              <a:rPr lang="en-US" sz="2000" b="1">
                <a:solidFill>
                  <a:schemeClr val="accent1"/>
                </a:solidFill>
                <a:latin typeface="Arial Narrow" panose="020B0604020202020204" pitchFamily="34" charset="0"/>
                <a:cs typeface="Arial Narrow" panose="020B0604020202020204" pitchFamily="34" charset="0"/>
              </a:rPr>
              <a:t>create and/or support</a:t>
            </a:r>
            <a:br>
              <a:rPr lang="en-US" sz="2000" b="1">
                <a:solidFill>
                  <a:schemeClr val="accent1"/>
                </a:solidFill>
                <a:latin typeface="Arial Narrow" panose="020B0604020202020204" pitchFamily="34" charset="0"/>
                <a:cs typeface="Arial Narrow" panose="020B0604020202020204" pitchFamily="34" charset="0"/>
              </a:rPr>
            </a:br>
            <a:r>
              <a:rPr lang="en-US" sz="2000" b="1">
                <a:solidFill>
                  <a:schemeClr val="accent1"/>
                </a:solidFill>
                <a:latin typeface="Arial Narrow" panose="020B0604020202020204" pitchFamily="34" charset="0"/>
                <a:cs typeface="Arial Narrow" panose="020B0604020202020204" pitchFamily="34" charset="0"/>
              </a:rPr>
              <a:t>an estimated 4,200 jobs</a:t>
            </a:r>
            <a:r>
              <a:rPr lang="en-US" sz="2000">
                <a:latin typeface="Arial Narrow" panose="020B0604020202020204" pitchFamily="34" charset="0"/>
                <a:cs typeface="Arial Narrow" panose="020B0604020202020204" pitchFamily="34" charset="0"/>
              </a:rPr>
              <a:t>.</a:t>
            </a:r>
          </a:p>
        </p:txBody>
      </p:sp>
      <p:sp>
        <p:nvSpPr>
          <p:cNvPr id="37" name="Rectangle 36">
            <a:extLst>
              <a:ext uri="{FF2B5EF4-FFF2-40B4-BE49-F238E27FC236}">
                <a16:creationId xmlns:a16="http://schemas.microsoft.com/office/drawing/2014/main" id="{E3D2DB1B-347D-B746-8C5D-59B2FA0ED655}"/>
              </a:ext>
            </a:extLst>
          </p:cNvPr>
          <p:cNvSpPr/>
          <p:nvPr/>
        </p:nvSpPr>
        <p:spPr>
          <a:xfrm>
            <a:off x="2225351" y="3233750"/>
            <a:ext cx="2979855" cy="1015663"/>
          </a:xfrm>
          <a:prstGeom prst="rect">
            <a:avLst/>
          </a:prstGeom>
        </p:spPr>
        <p:txBody>
          <a:bodyPr wrap="none">
            <a:spAutoFit/>
          </a:bodyPr>
          <a:lstStyle/>
          <a:p>
            <a:r>
              <a:rPr lang="en-US" sz="2000">
                <a:latin typeface="Arial Narrow" panose="020B0604020202020204" pitchFamily="34" charset="0"/>
                <a:cs typeface="Arial Narrow" panose="020B0604020202020204" pitchFamily="34" charset="0"/>
              </a:rPr>
              <a:t>We create nearly </a:t>
            </a:r>
            <a:r>
              <a:rPr lang="en-US" sz="2000" b="1">
                <a:solidFill>
                  <a:schemeClr val="accent1"/>
                </a:solidFill>
                <a:latin typeface="Arial Narrow" panose="020B0604020202020204" pitchFamily="34" charset="0"/>
                <a:cs typeface="Arial Narrow" panose="020B0604020202020204" pitchFamily="34" charset="0"/>
              </a:rPr>
              <a:t>$3 billion in</a:t>
            </a:r>
            <a:br>
              <a:rPr lang="en-US" sz="2000" b="1">
                <a:solidFill>
                  <a:schemeClr val="accent1"/>
                </a:solidFill>
                <a:latin typeface="Arial Narrow" panose="020B0604020202020204" pitchFamily="34" charset="0"/>
                <a:cs typeface="Arial Narrow" panose="020B0604020202020204" pitchFamily="34" charset="0"/>
              </a:rPr>
            </a:br>
            <a:r>
              <a:rPr lang="en-US" sz="2000" b="1">
                <a:solidFill>
                  <a:schemeClr val="accent1"/>
                </a:solidFill>
                <a:latin typeface="Arial Narrow" panose="020B0604020202020204" pitchFamily="34" charset="0"/>
                <a:cs typeface="Arial Narrow" panose="020B0604020202020204" pitchFamily="34" charset="0"/>
              </a:rPr>
              <a:t>annual economic impact</a:t>
            </a:r>
            <a:r>
              <a:rPr lang="en-US" sz="2000" b="1">
                <a:latin typeface="Arial Narrow" panose="020B0604020202020204" pitchFamily="34" charset="0"/>
                <a:cs typeface="Arial Narrow" panose="020B0604020202020204" pitchFamily="34" charset="0"/>
              </a:rPr>
              <a:t> </a:t>
            </a:r>
            <a:r>
              <a:rPr lang="en-US" sz="2000">
                <a:latin typeface="Arial Narrow" panose="020B0604020202020204" pitchFamily="34" charset="0"/>
                <a:cs typeface="Arial Narrow" panose="020B0604020202020204" pitchFamily="34" charset="0"/>
              </a:rPr>
              <a:t>in</a:t>
            </a:r>
            <a:br>
              <a:rPr lang="en-US" sz="2000">
                <a:latin typeface="Arial Narrow" panose="020B0604020202020204" pitchFamily="34" charset="0"/>
                <a:cs typeface="Arial Narrow" panose="020B0604020202020204" pitchFamily="34" charset="0"/>
              </a:rPr>
            </a:br>
            <a:r>
              <a:rPr lang="en-US" sz="2000">
                <a:latin typeface="Arial Narrow" panose="020B0604020202020204" pitchFamily="34" charset="0"/>
                <a:cs typeface="Arial Narrow" panose="020B0604020202020204" pitchFamily="34" charset="0"/>
              </a:rPr>
              <a:t>the states where we operate.</a:t>
            </a:r>
          </a:p>
        </p:txBody>
      </p:sp>
      <p:pic>
        <p:nvPicPr>
          <p:cNvPr id="6" name="Picture 5">
            <a:extLst>
              <a:ext uri="{FF2B5EF4-FFF2-40B4-BE49-F238E27FC236}">
                <a16:creationId xmlns:a16="http://schemas.microsoft.com/office/drawing/2014/main" id="{E4F21D8E-9765-7A4F-B174-59E51406EC8C}"/>
              </a:ext>
            </a:extLst>
          </p:cNvPr>
          <p:cNvPicPr>
            <a:picLocks noChangeAspect="1"/>
          </p:cNvPicPr>
          <p:nvPr/>
        </p:nvPicPr>
        <p:blipFill>
          <a:blip r:embed="rId2"/>
          <a:stretch>
            <a:fillRect/>
          </a:stretch>
        </p:blipFill>
        <p:spPr>
          <a:xfrm>
            <a:off x="6400831" y="5055010"/>
            <a:ext cx="992315" cy="1015663"/>
          </a:xfrm>
          <a:prstGeom prst="rect">
            <a:avLst/>
          </a:prstGeom>
        </p:spPr>
      </p:pic>
      <p:pic>
        <p:nvPicPr>
          <p:cNvPr id="7" name="Picture 6">
            <a:extLst>
              <a:ext uri="{FF2B5EF4-FFF2-40B4-BE49-F238E27FC236}">
                <a16:creationId xmlns:a16="http://schemas.microsoft.com/office/drawing/2014/main" id="{18D8C2BD-5BB3-9A40-AB64-49DC90C007D1}"/>
              </a:ext>
            </a:extLst>
          </p:cNvPr>
          <p:cNvPicPr>
            <a:picLocks noChangeAspect="1"/>
          </p:cNvPicPr>
          <p:nvPr/>
        </p:nvPicPr>
        <p:blipFill>
          <a:blip r:embed="rId3"/>
          <a:stretch>
            <a:fillRect/>
          </a:stretch>
        </p:blipFill>
        <p:spPr>
          <a:xfrm>
            <a:off x="6496431" y="3887263"/>
            <a:ext cx="801116" cy="888911"/>
          </a:xfrm>
          <a:prstGeom prst="rect">
            <a:avLst/>
          </a:prstGeom>
        </p:spPr>
      </p:pic>
      <p:pic>
        <p:nvPicPr>
          <p:cNvPr id="8" name="Picture 7">
            <a:extLst>
              <a:ext uri="{FF2B5EF4-FFF2-40B4-BE49-F238E27FC236}">
                <a16:creationId xmlns:a16="http://schemas.microsoft.com/office/drawing/2014/main" id="{2BC2E1BD-730B-4E4D-8516-8451FA40DB85}"/>
              </a:ext>
            </a:extLst>
          </p:cNvPr>
          <p:cNvPicPr>
            <a:picLocks noChangeAspect="1"/>
          </p:cNvPicPr>
          <p:nvPr/>
        </p:nvPicPr>
        <p:blipFill>
          <a:blip r:embed="rId4"/>
          <a:stretch>
            <a:fillRect/>
          </a:stretch>
        </p:blipFill>
        <p:spPr>
          <a:xfrm>
            <a:off x="6509639" y="2414629"/>
            <a:ext cx="774700" cy="1193800"/>
          </a:xfrm>
          <a:prstGeom prst="rect">
            <a:avLst/>
          </a:prstGeom>
        </p:spPr>
      </p:pic>
      <p:pic>
        <p:nvPicPr>
          <p:cNvPr id="9" name="Picture 8">
            <a:extLst>
              <a:ext uri="{FF2B5EF4-FFF2-40B4-BE49-F238E27FC236}">
                <a16:creationId xmlns:a16="http://schemas.microsoft.com/office/drawing/2014/main" id="{6266DA80-47AE-2B48-963B-323DD7E3BD40}"/>
              </a:ext>
            </a:extLst>
          </p:cNvPr>
          <p:cNvPicPr>
            <a:picLocks noChangeAspect="1"/>
          </p:cNvPicPr>
          <p:nvPr/>
        </p:nvPicPr>
        <p:blipFill>
          <a:blip r:embed="rId5"/>
          <a:stretch>
            <a:fillRect/>
          </a:stretch>
        </p:blipFill>
        <p:spPr>
          <a:xfrm>
            <a:off x="6408039" y="1208695"/>
            <a:ext cx="977900" cy="927100"/>
          </a:xfrm>
          <a:prstGeom prst="rect">
            <a:avLst/>
          </a:prstGeom>
        </p:spPr>
      </p:pic>
      <p:pic>
        <p:nvPicPr>
          <p:cNvPr id="12" name="Picture 11">
            <a:extLst>
              <a:ext uri="{FF2B5EF4-FFF2-40B4-BE49-F238E27FC236}">
                <a16:creationId xmlns:a16="http://schemas.microsoft.com/office/drawing/2014/main" id="{100CBF9F-5D7E-4047-9E13-76443938C970}"/>
              </a:ext>
            </a:extLst>
          </p:cNvPr>
          <p:cNvPicPr>
            <a:picLocks noChangeAspect="1"/>
          </p:cNvPicPr>
          <p:nvPr/>
        </p:nvPicPr>
        <p:blipFill>
          <a:blip r:embed="rId6"/>
          <a:stretch>
            <a:fillRect/>
          </a:stretch>
        </p:blipFill>
        <p:spPr>
          <a:xfrm>
            <a:off x="916343" y="3086738"/>
            <a:ext cx="774700" cy="1091623"/>
          </a:xfrm>
          <a:prstGeom prst="rect">
            <a:avLst/>
          </a:prstGeom>
        </p:spPr>
      </p:pic>
      <p:pic>
        <p:nvPicPr>
          <p:cNvPr id="14" name="Picture 13">
            <a:extLst>
              <a:ext uri="{FF2B5EF4-FFF2-40B4-BE49-F238E27FC236}">
                <a16:creationId xmlns:a16="http://schemas.microsoft.com/office/drawing/2014/main" id="{DCB738A3-07DA-CF48-B143-4DD27A635229}"/>
              </a:ext>
            </a:extLst>
          </p:cNvPr>
          <p:cNvPicPr>
            <a:picLocks noChangeAspect="1"/>
          </p:cNvPicPr>
          <p:nvPr/>
        </p:nvPicPr>
        <p:blipFill>
          <a:blip r:embed="rId7"/>
          <a:stretch>
            <a:fillRect/>
          </a:stretch>
        </p:blipFill>
        <p:spPr>
          <a:xfrm>
            <a:off x="713143" y="4829475"/>
            <a:ext cx="1181100" cy="1181100"/>
          </a:xfrm>
          <a:prstGeom prst="rect">
            <a:avLst/>
          </a:prstGeom>
        </p:spPr>
      </p:pic>
      <p:pic>
        <p:nvPicPr>
          <p:cNvPr id="15" name="Picture 14">
            <a:extLst>
              <a:ext uri="{FF2B5EF4-FFF2-40B4-BE49-F238E27FC236}">
                <a16:creationId xmlns:a16="http://schemas.microsoft.com/office/drawing/2014/main" id="{0BD5EB5E-D810-614D-A85D-61EB1936ADA0}"/>
              </a:ext>
            </a:extLst>
          </p:cNvPr>
          <p:cNvPicPr>
            <a:picLocks noChangeAspect="1"/>
          </p:cNvPicPr>
          <p:nvPr/>
        </p:nvPicPr>
        <p:blipFill>
          <a:blip r:embed="rId8"/>
          <a:stretch>
            <a:fillRect/>
          </a:stretch>
        </p:blipFill>
        <p:spPr>
          <a:xfrm>
            <a:off x="624243" y="1521223"/>
            <a:ext cx="1358900" cy="914400"/>
          </a:xfrm>
          <a:prstGeom prst="rect">
            <a:avLst/>
          </a:prstGeom>
        </p:spPr>
      </p:pic>
      <p:sp>
        <p:nvSpPr>
          <p:cNvPr id="28" name="Rectangle 27">
            <a:extLst>
              <a:ext uri="{FF2B5EF4-FFF2-40B4-BE49-F238E27FC236}">
                <a16:creationId xmlns:a16="http://schemas.microsoft.com/office/drawing/2014/main" id="{44970042-B0C3-1845-90D3-B6D42AAEF0B3}"/>
              </a:ext>
            </a:extLst>
          </p:cNvPr>
          <p:cNvSpPr/>
          <p:nvPr/>
        </p:nvSpPr>
        <p:spPr>
          <a:xfrm>
            <a:off x="2225353" y="4965773"/>
            <a:ext cx="3105337" cy="1015663"/>
          </a:xfrm>
          <a:prstGeom prst="rect">
            <a:avLst/>
          </a:prstGeom>
        </p:spPr>
        <p:txBody>
          <a:bodyPr wrap="none">
            <a:spAutoFit/>
          </a:bodyPr>
          <a:lstStyle/>
          <a:p>
            <a:r>
              <a:rPr lang="en-US" sz="2000">
                <a:latin typeface="Arial Narrow" panose="020B0604020202020204" pitchFamily="34" charset="0"/>
                <a:cs typeface="Arial Narrow" panose="020B0604020202020204" pitchFamily="34" charset="0"/>
              </a:rPr>
              <a:t>Our </a:t>
            </a:r>
            <a:r>
              <a:rPr lang="en-US" sz="2000" b="1">
                <a:solidFill>
                  <a:schemeClr val="accent1"/>
                </a:solidFill>
                <a:latin typeface="Arial Narrow" panose="020B0604020202020204" pitchFamily="34" charset="0"/>
                <a:cs typeface="Arial Narrow" panose="020B0604020202020204" pitchFamily="34" charset="0"/>
              </a:rPr>
              <a:t>average compensation is</a:t>
            </a:r>
            <a:br>
              <a:rPr lang="en-US" sz="2000" b="1">
                <a:solidFill>
                  <a:schemeClr val="accent1"/>
                </a:solidFill>
                <a:latin typeface="Arial Narrow" panose="020B0604020202020204" pitchFamily="34" charset="0"/>
                <a:cs typeface="Arial Narrow" panose="020B0604020202020204" pitchFamily="34" charset="0"/>
              </a:rPr>
            </a:br>
            <a:r>
              <a:rPr lang="en-US" sz="2000" b="1">
                <a:solidFill>
                  <a:schemeClr val="accent1"/>
                </a:solidFill>
                <a:latin typeface="Arial Narrow" panose="020B0604020202020204" pitchFamily="34" charset="0"/>
                <a:cs typeface="Arial Narrow" panose="020B0604020202020204" pitchFamily="34" charset="0"/>
              </a:rPr>
              <a:t>approximately 50% higher</a:t>
            </a:r>
            <a:r>
              <a:rPr lang="en-US" sz="2000">
                <a:solidFill>
                  <a:schemeClr val="accent1"/>
                </a:solidFill>
                <a:latin typeface="Arial Narrow" panose="020B0604020202020204" pitchFamily="34" charset="0"/>
                <a:cs typeface="Arial Narrow" panose="020B0604020202020204" pitchFamily="34" charset="0"/>
              </a:rPr>
              <a:t> </a:t>
            </a:r>
            <a:r>
              <a:rPr lang="en-US" sz="2000">
                <a:latin typeface="Arial Narrow" panose="020B0604020202020204" pitchFamily="34" charset="0"/>
                <a:cs typeface="Arial Narrow" panose="020B0604020202020204" pitchFamily="34" charset="0"/>
              </a:rPr>
              <a:t>in</a:t>
            </a:r>
            <a:br>
              <a:rPr lang="en-US" sz="2000">
                <a:latin typeface="Arial Narrow" panose="020B0604020202020204" pitchFamily="34" charset="0"/>
                <a:cs typeface="Arial Narrow" panose="020B0604020202020204" pitchFamily="34" charset="0"/>
              </a:rPr>
            </a:br>
            <a:r>
              <a:rPr lang="en-US" sz="2000">
                <a:latin typeface="Arial Narrow" panose="020B0604020202020204" pitchFamily="34" charset="0"/>
                <a:cs typeface="Arial Narrow" panose="020B0604020202020204" pitchFamily="34" charset="0"/>
              </a:rPr>
              <a:t>the counties where we operate.</a:t>
            </a:r>
          </a:p>
        </p:txBody>
      </p:sp>
      <p:sp>
        <p:nvSpPr>
          <p:cNvPr id="29" name="TextBox 28">
            <a:extLst>
              <a:ext uri="{FF2B5EF4-FFF2-40B4-BE49-F238E27FC236}">
                <a16:creationId xmlns:a16="http://schemas.microsoft.com/office/drawing/2014/main" id="{3F05D180-0F6C-D44C-B88F-8A6082B1A2EE}"/>
              </a:ext>
            </a:extLst>
          </p:cNvPr>
          <p:cNvSpPr txBox="1"/>
          <p:nvPr/>
        </p:nvSpPr>
        <p:spPr>
          <a:xfrm>
            <a:off x="7692730" y="1180308"/>
            <a:ext cx="3209533" cy="1015663"/>
          </a:xfrm>
          <a:prstGeom prst="rect">
            <a:avLst/>
          </a:prstGeom>
          <a:noFill/>
        </p:spPr>
        <p:txBody>
          <a:bodyPr wrap="none" rtlCol="0">
            <a:spAutoFit/>
          </a:bodyPr>
          <a:lstStyle/>
          <a:p>
            <a:r>
              <a:rPr lang="en-US" sz="2000">
                <a:latin typeface="Arial Narrow" panose="020B0604020202020204" pitchFamily="34" charset="0"/>
                <a:cs typeface="Arial Narrow" panose="020B0604020202020204" pitchFamily="34" charset="0"/>
              </a:rPr>
              <a:t>Overall </a:t>
            </a:r>
            <a:r>
              <a:rPr lang="en-US" sz="2000" b="1">
                <a:solidFill>
                  <a:schemeClr val="accent1"/>
                </a:solidFill>
                <a:latin typeface="Arial Narrow" panose="020B0604020202020204" pitchFamily="34" charset="0"/>
                <a:cs typeface="Arial Narrow" panose="020B0604020202020204" pitchFamily="34" charset="0"/>
              </a:rPr>
              <a:t>forest inventory</a:t>
            </a:r>
            <a:r>
              <a:rPr lang="en-US" sz="2000">
                <a:solidFill>
                  <a:schemeClr val="accent1"/>
                </a:solidFill>
                <a:latin typeface="Arial Narrow" panose="020B0604020202020204" pitchFamily="34" charset="0"/>
                <a:cs typeface="Arial Narrow" panose="020B0604020202020204" pitchFamily="34" charset="0"/>
              </a:rPr>
              <a:t> </a:t>
            </a:r>
            <a:r>
              <a:rPr lang="en-US" sz="2000">
                <a:latin typeface="Arial Narrow" panose="020B0604020202020204" pitchFamily="34" charset="0"/>
                <a:cs typeface="Arial Narrow" panose="020B0604020202020204" pitchFamily="34" charset="0"/>
              </a:rPr>
              <a:t>in the</a:t>
            </a:r>
            <a:br>
              <a:rPr lang="en-US" sz="2000">
                <a:latin typeface="Arial Narrow" panose="020B0604020202020204" pitchFamily="34" charset="0"/>
                <a:cs typeface="Arial Narrow" panose="020B0604020202020204" pitchFamily="34" charset="0"/>
              </a:rPr>
            </a:br>
            <a:r>
              <a:rPr lang="en-US" sz="2000">
                <a:latin typeface="Arial Narrow" panose="020B0604020202020204" pitchFamily="34" charset="0"/>
                <a:cs typeface="Arial Narrow" panose="020B0604020202020204" pitchFamily="34" charset="0"/>
              </a:rPr>
              <a:t>U.S. South has </a:t>
            </a:r>
            <a:r>
              <a:rPr lang="en-US" sz="2000" b="1">
                <a:solidFill>
                  <a:schemeClr val="accent1"/>
                </a:solidFill>
                <a:latin typeface="Arial Narrow" panose="020B0604020202020204" pitchFamily="34" charset="0"/>
                <a:cs typeface="Arial Narrow" panose="020B0604020202020204" pitchFamily="34" charset="0"/>
              </a:rPr>
              <a:t>increased more</a:t>
            </a:r>
            <a:br>
              <a:rPr lang="en-US" sz="2000" b="1">
                <a:solidFill>
                  <a:schemeClr val="accent1"/>
                </a:solidFill>
                <a:latin typeface="Arial Narrow" panose="020B0604020202020204" pitchFamily="34" charset="0"/>
                <a:cs typeface="Arial Narrow" panose="020B0604020202020204" pitchFamily="34" charset="0"/>
              </a:rPr>
            </a:br>
            <a:r>
              <a:rPr lang="en-US" sz="2000" b="1">
                <a:solidFill>
                  <a:schemeClr val="accent1"/>
                </a:solidFill>
                <a:latin typeface="Arial Narrow" panose="020B0604020202020204" pitchFamily="34" charset="0"/>
                <a:cs typeface="Arial Narrow" panose="020B0604020202020204" pitchFamily="34" charset="0"/>
              </a:rPr>
              <a:t>than 100%</a:t>
            </a:r>
            <a:r>
              <a:rPr lang="en-US" sz="2000">
                <a:latin typeface="Arial Narrow" panose="020B0604020202020204" pitchFamily="34" charset="0"/>
                <a:cs typeface="Arial Narrow" panose="020B0604020202020204" pitchFamily="34" charset="0"/>
              </a:rPr>
              <a:t> since the 1950s.</a:t>
            </a:r>
          </a:p>
        </p:txBody>
      </p:sp>
      <p:sp>
        <p:nvSpPr>
          <p:cNvPr id="30" name="TextBox 29">
            <a:extLst>
              <a:ext uri="{FF2B5EF4-FFF2-40B4-BE49-F238E27FC236}">
                <a16:creationId xmlns:a16="http://schemas.microsoft.com/office/drawing/2014/main" id="{3028908F-79E6-AA41-B865-0EF8EA2904A1}"/>
              </a:ext>
            </a:extLst>
          </p:cNvPr>
          <p:cNvSpPr txBox="1"/>
          <p:nvPr/>
        </p:nvSpPr>
        <p:spPr>
          <a:xfrm>
            <a:off x="7692730" y="2644085"/>
            <a:ext cx="3021981" cy="707886"/>
          </a:xfrm>
          <a:prstGeom prst="rect">
            <a:avLst/>
          </a:prstGeom>
          <a:noFill/>
        </p:spPr>
        <p:txBody>
          <a:bodyPr wrap="none" rtlCol="0">
            <a:spAutoFit/>
          </a:bodyPr>
          <a:lstStyle/>
          <a:p>
            <a:r>
              <a:rPr lang="en-US" sz="2000">
                <a:latin typeface="Arial Narrow" panose="020B0604020202020204" pitchFamily="34" charset="0"/>
                <a:cs typeface="Arial Narrow" panose="020B0604020202020204" pitchFamily="34" charset="0"/>
              </a:rPr>
              <a:t>We have committed to</a:t>
            </a:r>
            <a:br>
              <a:rPr lang="en-US" sz="2000">
                <a:latin typeface="Arial Narrow" panose="020B0604020202020204" pitchFamily="34" charset="0"/>
                <a:cs typeface="Arial Narrow" panose="020B0604020202020204" pitchFamily="34" charset="0"/>
              </a:rPr>
            </a:br>
            <a:r>
              <a:rPr lang="en-US" sz="2000" b="1">
                <a:solidFill>
                  <a:schemeClr val="accent1"/>
                </a:solidFill>
                <a:latin typeface="Arial Narrow" panose="020B0604020202020204" pitchFamily="34" charset="0"/>
                <a:cs typeface="Arial Narrow" panose="020B0604020202020204" pitchFamily="34" charset="0"/>
              </a:rPr>
              <a:t>net-zero operations by 2030</a:t>
            </a:r>
            <a:r>
              <a:rPr lang="en-US" sz="2000">
                <a:latin typeface="Arial Narrow" panose="020B0604020202020204" pitchFamily="34" charset="0"/>
                <a:cs typeface="Arial Narrow" panose="020B0604020202020204" pitchFamily="34" charset="0"/>
              </a:rPr>
              <a:t>.</a:t>
            </a:r>
          </a:p>
        </p:txBody>
      </p:sp>
      <p:sp>
        <p:nvSpPr>
          <p:cNvPr id="31" name="TextBox 30">
            <a:extLst>
              <a:ext uri="{FF2B5EF4-FFF2-40B4-BE49-F238E27FC236}">
                <a16:creationId xmlns:a16="http://schemas.microsoft.com/office/drawing/2014/main" id="{16B13C14-3A1F-7049-9388-CDE5954C1987}"/>
              </a:ext>
            </a:extLst>
          </p:cNvPr>
          <p:cNvSpPr txBox="1"/>
          <p:nvPr/>
        </p:nvSpPr>
        <p:spPr>
          <a:xfrm>
            <a:off x="7692730" y="3954145"/>
            <a:ext cx="3326103" cy="707886"/>
          </a:xfrm>
          <a:prstGeom prst="rect">
            <a:avLst/>
          </a:prstGeom>
          <a:noFill/>
        </p:spPr>
        <p:txBody>
          <a:bodyPr wrap="none" rtlCol="0">
            <a:spAutoFit/>
          </a:bodyPr>
          <a:lstStyle/>
          <a:p>
            <a:r>
              <a:rPr lang="en-US" sz="2000">
                <a:latin typeface="Arial Narrow" panose="020B0604020202020204" pitchFamily="34" charset="0"/>
                <a:cs typeface="Arial Narrow" panose="020B0604020202020204" pitchFamily="34" charset="0"/>
              </a:rPr>
              <a:t>We have displaced approximately</a:t>
            </a:r>
            <a:br>
              <a:rPr lang="en-US" sz="2000">
                <a:latin typeface="Arial Narrow" panose="020B0604020202020204" pitchFamily="34" charset="0"/>
                <a:cs typeface="Arial Narrow" panose="020B0604020202020204" pitchFamily="34" charset="0"/>
              </a:rPr>
            </a:br>
            <a:r>
              <a:rPr lang="en-US" sz="2000" b="1">
                <a:solidFill>
                  <a:schemeClr val="accent1"/>
                </a:solidFill>
                <a:latin typeface="Arial Narrow" panose="020B0604020202020204" pitchFamily="34" charset="0"/>
                <a:cs typeface="Arial Narrow" panose="020B0604020202020204" pitchFamily="34" charset="0"/>
              </a:rPr>
              <a:t>16 million metric tons of coal</a:t>
            </a:r>
            <a:r>
              <a:rPr lang="en-US" sz="2000">
                <a:latin typeface="Arial Narrow" panose="020B0604020202020204" pitchFamily="34" charset="0"/>
                <a:cs typeface="Arial Narrow" panose="020B0604020202020204" pitchFamily="34" charset="0"/>
              </a:rPr>
              <a:t>. </a:t>
            </a:r>
          </a:p>
        </p:txBody>
      </p:sp>
      <p:sp>
        <p:nvSpPr>
          <p:cNvPr id="32" name="TextBox 31">
            <a:extLst>
              <a:ext uri="{FF2B5EF4-FFF2-40B4-BE49-F238E27FC236}">
                <a16:creationId xmlns:a16="http://schemas.microsoft.com/office/drawing/2014/main" id="{EC9D6F1A-5BA8-E643-A6FD-1868C4C9D7C8}"/>
              </a:ext>
            </a:extLst>
          </p:cNvPr>
          <p:cNvSpPr txBox="1"/>
          <p:nvPr/>
        </p:nvSpPr>
        <p:spPr>
          <a:xfrm>
            <a:off x="7692730" y="5055009"/>
            <a:ext cx="2762295" cy="1015663"/>
          </a:xfrm>
          <a:prstGeom prst="rect">
            <a:avLst/>
          </a:prstGeom>
          <a:noFill/>
        </p:spPr>
        <p:txBody>
          <a:bodyPr wrap="none" rtlCol="0">
            <a:spAutoFit/>
          </a:bodyPr>
          <a:lstStyle/>
          <a:p>
            <a:r>
              <a:rPr lang="en-US" sz="2000" b="1">
                <a:solidFill>
                  <a:schemeClr val="accent1"/>
                </a:solidFill>
                <a:latin typeface="Arial Narrow" panose="020B0604020202020204" pitchFamily="34" charset="0"/>
                <a:cs typeface="Arial Narrow" panose="020B0604020202020204" pitchFamily="34" charset="0"/>
              </a:rPr>
              <a:t>31 million metric tons of</a:t>
            </a:r>
            <a:br>
              <a:rPr lang="en-US" sz="2000" b="1">
                <a:solidFill>
                  <a:schemeClr val="accent1"/>
                </a:solidFill>
                <a:latin typeface="Arial Narrow" panose="020B0604020202020204" pitchFamily="34" charset="0"/>
                <a:cs typeface="Arial Narrow" panose="020B0604020202020204" pitchFamily="34" charset="0"/>
              </a:rPr>
            </a:br>
            <a:r>
              <a:rPr lang="en-US" sz="2000" b="1">
                <a:solidFill>
                  <a:schemeClr val="accent1"/>
                </a:solidFill>
                <a:latin typeface="Arial Narrow" panose="020B0604020202020204" pitchFamily="34" charset="0"/>
                <a:cs typeface="Arial Narrow" panose="020B0604020202020204" pitchFamily="34" charset="0"/>
              </a:rPr>
              <a:t>carbon dioxide emissions</a:t>
            </a:r>
            <a:br>
              <a:rPr lang="en-US" sz="2000" b="1">
                <a:latin typeface="Arial Narrow" panose="020B0604020202020204" pitchFamily="34" charset="0"/>
                <a:cs typeface="Arial Narrow" panose="020B0604020202020204" pitchFamily="34" charset="0"/>
              </a:rPr>
            </a:br>
            <a:r>
              <a:rPr lang="en-US" sz="2000">
                <a:latin typeface="Arial Narrow" panose="020B0604020202020204" pitchFamily="34" charset="0"/>
                <a:cs typeface="Arial Narrow" panose="020B0604020202020204" pitchFamily="34" charset="0"/>
              </a:rPr>
              <a:t>have been </a:t>
            </a:r>
            <a:r>
              <a:rPr lang="en-US" sz="2000" b="1">
                <a:solidFill>
                  <a:schemeClr val="accent1"/>
                </a:solidFill>
                <a:latin typeface="Arial Narrow" panose="020B0604020202020204" pitchFamily="34" charset="0"/>
                <a:cs typeface="Arial Narrow" panose="020B0604020202020204" pitchFamily="34" charset="0"/>
              </a:rPr>
              <a:t>avoided</a:t>
            </a:r>
            <a:r>
              <a:rPr lang="en-US" sz="2000">
                <a:latin typeface="Arial Narrow" panose="020B0604020202020204" pitchFamily="34" charset="0"/>
                <a:cs typeface="Arial Narrow" panose="020B0604020202020204" pitchFamily="34" charset="0"/>
              </a:rPr>
              <a:t>.</a:t>
            </a:r>
          </a:p>
        </p:txBody>
      </p:sp>
      <p:sp>
        <p:nvSpPr>
          <p:cNvPr id="2" name="Text Placeholder 1">
            <a:extLst>
              <a:ext uri="{FF2B5EF4-FFF2-40B4-BE49-F238E27FC236}">
                <a16:creationId xmlns:a16="http://schemas.microsoft.com/office/drawing/2014/main" id="{A1F4A820-54B9-7140-8515-741961022E37}"/>
              </a:ext>
            </a:extLst>
          </p:cNvPr>
          <p:cNvSpPr>
            <a:spLocks noGrp="1"/>
          </p:cNvSpPr>
          <p:nvPr>
            <p:ph type="body" sz="quarter" idx="21"/>
          </p:nvPr>
        </p:nvSpPr>
        <p:spPr/>
        <p:txBody>
          <a:bodyPr/>
          <a:lstStyle/>
          <a:p>
            <a:r>
              <a:rPr lang="en-US">
                <a:cs typeface="Arial"/>
              </a:rPr>
              <a:t>ENVIVA’S IMPACT ON THE U.S. SOUTHEAST</a:t>
            </a:r>
            <a:endParaRPr lang="en-US" spc="300">
              <a:latin typeface="Arial" panose="020B0604020202020204" pitchFamily="34" charset="0"/>
              <a:ea typeface="Lato" panose="020F0502020204030203" pitchFamily="34" charset="0"/>
              <a:cs typeface="Arial" panose="020B0604020202020204" pitchFamily="34" charset="0"/>
            </a:endParaRPr>
          </a:p>
        </p:txBody>
      </p:sp>
    </p:spTree>
    <p:extLst>
      <p:ext uri="{BB962C8B-B14F-4D97-AF65-F5344CB8AC3E}">
        <p14:creationId xmlns:p14="http://schemas.microsoft.com/office/powerpoint/2010/main" val="19485697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829684-22DA-1242-BE75-ACBFD60C9592}"/>
              </a:ext>
            </a:extLst>
          </p:cNvPr>
          <p:cNvSpPr/>
          <p:nvPr/>
        </p:nvSpPr>
        <p:spPr>
          <a:xfrm>
            <a:off x="7754112" y="0"/>
            <a:ext cx="443788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5935B51C-CBBE-484C-A342-53843A513AB0}"/>
              </a:ext>
            </a:extLst>
          </p:cNvPr>
          <p:cNvSpPr>
            <a:spLocks noGrp="1"/>
          </p:cNvSpPr>
          <p:nvPr>
            <p:ph type="body" sz="quarter" idx="21"/>
          </p:nvPr>
        </p:nvSpPr>
        <p:spPr/>
        <p:txBody>
          <a:bodyPr/>
          <a:lstStyle/>
          <a:p>
            <a:pPr marL="0" indent="0">
              <a:buNone/>
            </a:pPr>
            <a:r>
              <a:rPr lang="en-US" b="1">
                <a:solidFill>
                  <a:schemeClr val="bg1"/>
                </a:solidFill>
              </a:rPr>
              <a:t>ENVIVA IN OUR COMMUNITIES</a:t>
            </a:r>
          </a:p>
        </p:txBody>
      </p:sp>
      <p:sp>
        <p:nvSpPr>
          <p:cNvPr id="6" name="TextBox 5">
            <a:extLst>
              <a:ext uri="{FF2B5EF4-FFF2-40B4-BE49-F238E27FC236}">
                <a16:creationId xmlns:a16="http://schemas.microsoft.com/office/drawing/2014/main" id="{7FC54F29-3A86-E542-A28A-E955A24B18D4}"/>
              </a:ext>
            </a:extLst>
          </p:cNvPr>
          <p:cNvSpPr txBox="1"/>
          <p:nvPr/>
        </p:nvSpPr>
        <p:spPr>
          <a:xfrm>
            <a:off x="263525" y="1148953"/>
            <a:ext cx="7227062" cy="4596130"/>
          </a:xfrm>
          <a:prstGeom prst="rect">
            <a:avLst/>
          </a:prstGeom>
          <a:noFill/>
        </p:spPr>
        <p:txBody>
          <a:bodyPr wrap="square" lIns="91440" tIns="45720" rIns="91440" bIns="45720" rtlCol="0" anchor="t">
            <a:spAutoFit/>
          </a:bodyPr>
          <a:lstStyle/>
          <a:p>
            <a:pPr fontAlgn="base">
              <a:spcAft>
                <a:spcPts val="800"/>
              </a:spcAft>
            </a:pPr>
            <a:r>
              <a:rPr lang="en-US" sz="1400" i="1" dirty="0"/>
              <a:t>Enviva seeks to strengthen state, local, and community relationships by identifying unmet needs and providing direct support and engaging local associates to expand and amplify positive impact and engagement.</a:t>
            </a:r>
            <a:r>
              <a:rPr lang="en-US" sz="1400" dirty="0"/>
              <a:t>​</a:t>
            </a:r>
          </a:p>
          <a:p>
            <a:pPr fontAlgn="base">
              <a:spcAft>
                <a:spcPts val="800"/>
              </a:spcAft>
            </a:pPr>
            <a:r>
              <a:rPr lang="en-US" sz="1400" dirty="0"/>
              <a:t>​</a:t>
            </a:r>
            <a:r>
              <a:rPr lang="en-US" sz="1400" b="1" u="sng" dirty="0"/>
              <a:t>A Safe Space for Teens</a:t>
            </a:r>
            <a:r>
              <a:rPr lang="en-US" sz="1400" b="1" dirty="0"/>
              <a:t>: </a:t>
            </a:r>
            <a:r>
              <a:rPr lang="en-US" sz="1400" dirty="0"/>
              <a:t>In many of our communities, teen violence is on a troublesome upward trajectory.  To combat this, teen centers are being set up to provide a safe space for recreation, gathering, and schoolwork.  Enviva supports these efforts across our footprint.​</a:t>
            </a:r>
            <a:endParaRPr lang="en-US" sz="1400" dirty="0">
              <a:cs typeface="Arial"/>
            </a:endParaRPr>
          </a:p>
          <a:p>
            <a:pPr fontAlgn="base">
              <a:spcAft>
                <a:spcPts val="800"/>
              </a:spcAft>
            </a:pPr>
            <a:r>
              <a:rPr lang="en-US" sz="1400" dirty="0"/>
              <a:t>​</a:t>
            </a:r>
            <a:r>
              <a:rPr lang="en-US" sz="1400" b="1" u="sng" dirty="0"/>
              <a:t>Encouraging Vaccination</a:t>
            </a:r>
            <a:r>
              <a:rPr lang="en-US" sz="1400" b="1" dirty="0"/>
              <a:t>: </a:t>
            </a:r>
            <a:r>
              <a:rPr lang="en-US" sz="1400" dirty="0"/>
              <a:t>COVID-19 continues to hit rural communities harder as many continue to be unvaccinated.  Enviva partnered with local organizations in Mississippi and Alabama to facilitate mass vaccination clinics. ​</a:t>
            </a:r>
            <a:endParaRPr lang="en-US" sz="1400" dirty="0">
              <a:cs typeface="Arial"/>
            </a:endParaRPr>
          </a:p>
          <a:p>
            <a:pPr fontAlgn="base">
              <a:spcAft>
                <a:spcPts val="800"/>
              </a:spcAft>
            </a:pPr>
            <a:r>
              <a:rPr lang="en-US" sz="1400" b="1" dirty="0"/>
              <a:t>​</a:t>
            </a:r>
            <a:r>
              <a:rPr lang="en-US" sz="1400" b="1" u="sng" dirty="0"/>
              <a:t>Providing Shelter</a:t>
            </a:r>
            <a:r>
              <a:rPr lang="en-US" sz="1400" b="1" dirty="0"/>
              <a:t>:</a:t>
            </a:r>
            <a:r>
              <a:rPr lang="en-US" sz="1400" dirty="0"/>
              <a:t> Domestic violence </a:t>
            </a:r>
            <a:r>
              <a:rPr lang="en-US" sz="1400" dirty="0">
                <a:ea typeface="+mn-lt"/>
                <a:cs typeface="+mn-lt"/>
              </a:rPr>
              <a:t>– </a:t>
            </a:r>
            <a:r>
              <a:rPr lang="en-US" sz="1400" dirty="0"/>
              <a:t>a persistent issue in rural communities – has been exacerbated by COVID-19. To help provide a safe refuge for women and children experiencing unsafe conditions or new to parenting, Enviva provides support to shelters across our footprint including in the communities of Northampton, Greenwood, and Hamlet. ​</a:t>
            </a:r>
            <a:endParaRPr lang="en-US" sz="1400" dirty="0">
              <a:cs typeface="Arial"/>
            </a:endParaRPr>
          </a:p>
          <a:p>
            <a:pPr fontAlgn="base">
              <a:spcAft>
                <a:spcPts val="800"/>
              </a:spcAft>
            </a:pPr>
            <a:r>
              <a:rPr lang="en-US" sz="1400" dirty="0"/>
              <a:t>​</a:t>
            </a:r>
            <a:r>
              <a:rPr lang="en-US" sz="1400" b="1" u="sng" dirty="0"/>
              <a:t>Fostering Education</a:t>
            </a:r>
            <a:r>
              <a:rPr lang="en-US" sz="1400" b="1" dirty="0"/>
              <a:t>:</a:t>
            </a:r>
            <a:r>
              <a:rPr lang="en-US" sz="1400" dirty="0"/>
              <a:t> A lack of educational funding and school supplies are familiar refrains from educators across the Enviva footprint. To help support schools and local community colleges that provide a better learning experience, Enviva regularly provides school supplies, foundation support, and/or funding to expand existing facilities.​</a:t>
            </a:r>
            <a:endParaRPr lang="en-US" sz="1400" dirty="0">
              <a:cs typeface="Arial"/>
            </a:endParaRPr>
          </a:p>
        </p:txBody>
      </p:sp>
      <p:pic>
        <p:nvPicPr>
          <p:cNvPr id="10" name="Picture 24" descr="May be an image of one or more people, people standing, bicycle and outdoors">
            <a:extLst>
              <a:ext uri="{FF2B5EF4-FFF2-40B4-BE49-F238E27FC236}">
                <a16:creationId xmlns:a16="http://schemas.microsoft.com/office/drawing/2014/main" id="{5D3017CC-089C-DD4F-B72E-AF591A783D45}"/>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062462" y="5199607"/>
            <a:ext cx="3866013" cy="152333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May be an image of ‎3 people, people standing, outdoors and ‎text that says '‎ق @envi enviva enviva LEADING SUSTAINABLE WOO BIOMASS VACCINATION TODAY!!‎'‎‎">
            <a:extLst>
              <a:ext uri="{FF2B5EF4-FFF2-40B4-BE49-F238E27FC236}">
                <a16:creationId xmlns:a16="http://schemas.microsoft.com/office/drawing/2014/main" id="{F6681F60-3D35-414F-B7C7-CA1E2DF3D46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062462" y="3518178"/>
            <a:ext cx="1942166" cy="154060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May be an image of 2 people and people standing">
            <a:extLst>
              <a:ext uri="{FF2B5EF4-FFF2-40B4-BE49-F238E27FC236}">
                <a16:creationId xmlns:a16="http://schemas.microsoft.com/office/drawing/2014/main" id="{37AEA502-0FDA-1D4F-ACA7-2CBDAE600CF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062462" y="1816489"/>
            <a:ext cx="1273085" cy="156087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text, tree, outdoor, scoreboard&#10;&#10;Description automatically generated">
            <a:extLst>
              <a:ext uri="{FF2B5EF4-FFF2-40B4-BE49-F238E27FC236}">
                <a16:creationId xmlns:a16="http://schemas.microsoft.com/office/drawing/2014/main" id="{16A9928E-8917-FD47-BDCA-CC683F76B80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473673" y="1816489"/>
            <a:ext cx="2454802" cy="1560870"/>
          </a:xfrm>
          <a:prstGeom prst="rect">
            <a:avLst/>
          </a:prstGeom>
        </p:spPr>
      </p:pic>
      <p:pic>
        <p:nvPicPr>
          <p:cNvPr id="14" name="Picture 8" descr="May be an image of 3 people, people standing and outdoors">
            <a:extLst>
              <a:ext uri="{FF2B5EF4-FFF2-40B4-BE49-F238E27FC236}">
                <a16:creationId xmlns:a16="http://schemas.microsoft.com/office/drawing/2014/main" id="{3CAFADF6-991D-C942-A86D-34542A24A893}"/>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0421759" y="135060"/>
            <a:ext cx="1506716" cy="153762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0" descr="May be an image of 2 people, people standing and outdoors">
            <a:extLst>
              <a:ext uri="{FF2B5EF4-FFF2-40B4-BE49-F238E27FC236}">
                <a16:creationId xmlns:a16="http://schemas.microsoft.com/office/drawing/2014/main" id="{DE47B362-9FB4-974B-A555-53C7F7922B46}"/>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10114469" y="3503675"/>
            <a:ext cx="1814006" cy="15376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B62CA92F-9D4D-4778-8050-396CF8E92F0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064673" y="133122"/>
            <a:ext cx="2210995" cy="1527693"/>
          </a:xfrm>
          <a:prstGeom prst="rect">
            <a:avLst/>
          </a:prstGeom>
        </p:spPr>
      </p:pic>
    </p:spTree>
    <p:extLst>
      <p:ext uri="{BB962C8B-B14F-4D97-AF65-F5344CB8AC3E}">
        <p14:creationId xmlns:p14="http://schemas.microsoft.com/office/powerpoint/2010/main" val="6966474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656DAC0-275C-A74F-ABBE-35D1621BBDAA}"/>
              </a:ext>
            </a:extLst>
          </p:cNvPr>
          <p:cNvSpPr>
            <a:spLocks noGrp="1"/>
          </p:cNvSpPr>
          <p:nvPr>
            <p:ph type="body" sz="quarter" idx="21"/>
          </p:nvPr>
        </p:nvSpPr>
        <p:spPr/>
        <p:txBody>
          <a:bodyPr/>
          <a:lstStyle/>
          <a:p>
            <a:r>
              <a:rPr lang="en-US"/>
              <a:t>ENVIVA IN OUR COMMUNITIES</a:t>
            </a:r>
          </a:p>
        </p:txBody>
      </p:sp>
      <p:sp>
        <p:nvSpPr>
          <p:cNvPr id="23" name="TextBox 22">
            <a:extLst>
              <a:ext uri="{FF2B5EF4-FFF2-40B4-BE49-F238E27FC236}">
                <a16:creationId xmlns:a16="http://schemas.microsoft.com/office/drawing/2014/main" id="{17CECA04-7441-C440-A932-6E22DE3DCBC1}"/>
              </a:ext>
            </a:extLst>
          </p:cNvPr>
          <p:cNvSpPr txBox="1"/>
          <p:nvPr/>
        </p:nvSpPr>
        <p:spPr>
          <a:xfrm>
            <a:off x="196358" y="3558064"/>
            <a:ext cx="3827716"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en-US" b="1">
                <a:latin typeface="Arial" panose="020B0604020202020204" pitchFamily="34" charset="0"/>
                <a:cs typeface="Arial" panose="020B0604020202020204" pitchFamily="34" charset="0"/>
              </a:rPr>
              <a:t>Pastor Anthony Rawlings</a:t>
            </a:r>
            <a:br>
              <a:rPr lang="en-US" b="1">
                <a:latin typeface="Arial" panose="020B0604020202020204" pitchFamily="34" charset="0"/>
                <a:cs typeface="Arial" panose="020B0604020202020204" pitchFamily="34" charset="0"/>
              </a:rPr>
            </a:br>
            <a:r>
              <a:rPr lang="en-US" sz="1600">
                <a:latin typeface="Arial" panose="020B0604020202020204" pitchFamily="34" charset="0"/>
                <a:cs typeface="Arial" panose="020B0604020202020204" pitchFamily="34" charset="0"/>
              </a:rPr>
              <a:t>Southampton Area Celebration Church</a:t>
            </a:r>
          </a:p>
        </p:txBody>
      </p:sp>
      <p:sp>
        <p:nvSpPr>
          <p:cNvPr id="25" name="TextBox 24">
            <a:extLst>
              <a:ext uri="{FF2B5EF4-FFF2-40B4-BE49-F238E27FC236}">
                <a16:creationId xmlns:a16="http://schemas.microsoft.com/office/drawing/2014/main" id="{2066C143-774A-5C43-BB86-655E096C9583}"/>
              </a:ext>
            </a:extLst>
          </p:cNvPr>
          <p:cNvSpPr txBox="1"/>
          <p:nvPr/>
        </p:nvSpPr>
        <p:spPr>
          <a:xfrm>
            <a:off x="8301829" y="3558064"/>
            <a:ext cx="4127754"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latin typeface="Arial" panose="020B0604020202020204" pitchFamily="34" charset="0"/>
                <a:ea typeface="Calibri" panose="020F0502020204030204" pitchFamily="34" charset="0"/>
                <a:cs typeface="Arial" panose="020B0604020202020204" pitchFamily="34" charset="0"/>
              </a:rPr>
              <a:t>Ray Jordan</a:t>
            </a:r>
            <a:br>
              <a:rPr lang="en-US" b="1" dirty="0">
                <a:latin typeface="Arial" panose="020B0604020202020204" pitchFamily="34" charset="0"/>
                <a:ea typeface="Calibri" panose="020F050202020403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Assistant Economic Development</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Director, Sampson County</a:t>
            </a:r>
          </a:p>
        </p:txBody>
      </p:sp>
      <p:pic>
        <p:nvPicPr>
          <p:cNvPr id="10" name="Picture 9">
            <a:extLst>
              <a:ext uri="{FF2B5EF4-FFF2-40B4-BE49-F238E27FC236}">
                <a16:creationId xmlns:a16="http://schemas.microsoft.com/office/drawing/2014/main" id="{499D505E-DC22-2743-A6EF-41246931FB9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395841" y="1649220"/>
            <a:ext cx="1428751" cy="1746845"/>
          </a:xfrm>
          <a:prstGeom prst="rect">
            <a:avLst/>
          </a:prstGeom>
        </p:spPr>
      </p:pic>
      <p:pic>
        <p:nvPicPr>
          <p:cNvPr id="8" name="Picture 7">
            <a:extLst>
              <a:ext uri="{FF2B5EF4-FFF2-40B4-BE49-F238E27FC236}">
                <a16:creationId xmlns:a16="http://schemas.microsoft.com/office/drawing/2014/main" id="{FEAF8C93-7087-AC4E-8785-E9A794F27DB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57386" y="1649220"/>
            <a:ext cx="1428751" cy="1746845"/>
          </a:xfrm>
          <a:prstGeom prst="rect">
            <a:avLst/>
          </a:prstGeom>
        </p:spPr>
      </p:pic>
      <p:pic>
        <p:nvPicPr>
          <p:cNvPr id="27" name="Picture 26">
            <a:extLst>
              <a:ext uri="{FF2B5EF4-FFF2-40B4-BE49-F238E27FC236}">
                <a16:creationId xmlns:a16="http://schemas.microsoft.com/office/drawing/2014/main" id="{F8436D3D-43BE-AA41-BFEA-4A3E034D0DF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80374" y="1649220"/>
            <a:ext cx="1428751" cy="1746845"/>
          </a:xfrm>
          <a:prstGeom prst="rect">
            <a:avLst/>
          </a:prstGeom>
        </p:spPr>
      </p:pic>
      <p:sp>
        <p:nvSpPr>
          <p:cNvPr id="9" name="TextBox 8">
            <a:extLst>
              <a:ext uri="{FF2B5EF4-FFF2-40B4-BE49-F238E27FC236}">
                <a16:creationId xmlns:a16="http://schemas.microsoft.com/office/drawing/2014/main" id="{9EDCB606-3C9D-4C9E-9ACC-3DAB04401268}"/>
              </a:ext>
            </a:extLst>
          </p:cNvPr>
          <p:cNvSpPr txBox="1"/>
          <p:nvPr/>
        </p:nvSpPr>
        <p:spPr>
          <a:xfrm>
            <a:off x="4369200" y="3558064"/>
            <a:ext cx="3451097"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Arial" panose="020B0604020202020204" pitchFamily="34" charset="0"/>
                <a:cs typeface="Arial" panose="020B0604020202020204" pitchFamily="34" charset="0"/>
              </a:rPr>
              <a:t>Amie Fraley</a:t>
            </a:r>
          </a:p>
          <a:p>
            <a:pPr algn="ctr"/>
            <a:r>
              <a:rPr lang="en-US" sz="1600">
                <a:latin typeface="Arial" panose="020B0604020202020204" pitchFamily="34" charset="0"/>
                <a:cs typeface="Arial" panose="020B0604020202020204" pitchFamily="34" charset="0"/>
              </a:rPr>
              <a:t>Executive</a:t>
            </a:r>
            <a:r>
              <a:rPr lang="en-US" sz="1600">
                <a:latin typeface="Arial" panose="020B0604020202020204" pitchFamily="34" charset="0"/>
                <a:ea typeface="+mn-lt"/>
                <a:cs typeface="Arial" panose="020B0604020202020204" pitchFamily="34" charset="0"/>
              </a:rPr>
              <a:t> Director, </a:t>
            </a:r>
            <a:r>
              <a:rPr lang="en-US" sz="1600">
                <a:latin typeface="Arial" panose="020B0604020202020204" pitchFamily="34" charset="0"/>
                <a:cs typeface="Arial" panose="020B0604020202020204" pitchFamily="34" charset="0"/>
              </a:rPr>
              <a:t>NC Sandhills Habitat for Humanity  </a:t>
            </a:r>
          </a:p>
        </p:txBody>
      </p:sp>
    </p:spTree>
    <p:extLst>
      <p:ext uri="{BB962C8B-B14F-4D97-AF65-F5344CB8AC3E}">
        <p14:creationId xmlns:p14="http://schemas.microsoft.com/office/powerpoint/2010/main" val="7839903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703853-23B8-9F48-B245-F3477D1C94F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373091" y="1584145"/>
            <a:ext cx="5541819" cy="4601689"/>
          </a:xfrm>
          <a:prstGeom prst="rect">
            <a:avLst/>
          </a:prstGeom>
          <a:gradFill>
            <a:gsLst>
              <a:gs pos="100000">
                <a:schemeClr val="bg1">
                  <a:lumMod val="75000"/>
                  <a:alpha val="20000"/>
                </a:schemeClr>
              </a:gs>
              <a:gs pos="53000">
                <a:schemeClr val="accent2">
                  <a:alpha val="60000"/>
                </a:schemeClr>
              </a:gs>
              <a:gs pos="11000">
                <a:schemeClr val="accent6">
                  <a:alpha val="50000"/>
                </a:schemeClr>
              </a:gs>
            </a:gsLst>
            <a:lin ang="5400000" scaled="0"/>
          </a:gradFill>
        </p:spPr>
      </p:pic>
      <p:sp>
        <p:nvSpPr>
          <p:cNvPr id="7" name="TextBox 6">
            <a:extLst>
              <a:ext uri="{FF2B5EF4-FFF2-40B4-BE49-F238E27FC236}">
                <a16:creationId xmlns:a16="http://schemas.microsoft.com/office/drawing/2014/main" id="{A266C5EC-FA0B-F245-A049-5DCDD8C1BD45}"/>
              </a:ext>
            </a:extLst>
          </p:cNvPr>
          <p:cNvSpPr txBox="1"/>
          <p:nvPr/>
        </p:nvSpPr>
        <p:spPr>
          <a:xfrm>
            <a:off x="448935" y="238741"/>
            <a:ext cx="11638291" cy="954107"/>
          </a:xfrm>
          <a:prstGeom prst="rect">
            <a:avLst/>
          </a:prstGeom>
          <a:noFill/>
        </p:spPr>
        <p:txBody>
          <a:bodyPr wrap="square" lIns="91440" tIns="45720" rIns="91440" bIns="45720" rtlCol="0" anchor="t">
            <a:spAutoFit/>
          </a:bodyPr>
          <a:lstStyle/>
          <a:p>
            <a:r>
              <a:rPr lang="en-US" sz="2800" b="1">
                <a:solidFill>
                  <a:schemeClr val="bg1"/>
                </a:solidFill>
                <a:latin typeface="Arial"/>
                <a:ea typeface="Calibri" panose="020F0502020204030204" pitchFamily="34" charset="0"/>
                <a:cs typeface="Arial"/>
              </a:rPr>
              <a:t>LOOKING AHEAD:</a:t>
            </a:r>
            <a:br>
              <a:rPr lang="en-US" sz="2800" b="1">
                <a:latin typeface="Arial" panose="020B0604020202020204" pitchFamily="34" charset="0"/>
                <a:ea typeface="Calibri" panose="020F0502020204030204" pitchFamily="34" charset="0"/>
                <a:cs typeface="Arial" panose="020B0604020202020204" pitchFamily="34" charset="0"/>
              </a:rPr>
            </a:br>
            <a:r>
              <a:rPr lang="en-US" sz="2800" b="1">
                <a:solidFill>
                  <a:schemeClr val="bg1"/>
                </a:solidFill>
                <a:latin typeface="Arial"/>
                <a:ea typeface="Calibri" panose="020F0502020204030204" pitchFamily="34" charset="0"/>
                <a:cs typeface="Arial"/>
              </a:rPr>
              <a:t>FUTURE APPLICATIONS OF BIOMASS</a:t>
            </a:r>
            <a:endParaRPr lang="en-US" sz="2800" b="1">
              <a:solidFill>
                <a:schemeClr val="bg1"/>
              </a:solidFill>
              <a:latin typeface="Arial"/>
              <a:cs typeface="Arial"/>
            </a:endParaRPr>
          </a:p>
        </p:txBody>
      </p:sp>
      <p:sp>
        <p:nvSpPr>
          <p:cNvPr id="8" name="Rectangle 7">
            <a:extLst>
              <a:ext uri="{FF2B5EF4-FFF2-40B4-BE49-F238E27FC236}">
                <a16:creationId xmlns:a16="http://schemas.microsoft.com/office/drawing/2014/main" id="{E848B877-03E9-1E4C-87FC-EA52390DC724}"/>
              </a:ext>
            </a:extLst>
          </p:cNvPr>
          <p:cNvSpPr/>
          <p:nvPr/>
        </p:nvSpPr>
        <p:spPr>
          <a:xfrm>
            <a:off x="623107" y="1618889"/>
            <a:ext cx="4083005" cy="3477875"/>
          </a:xfrm>
          <a:prstGeom prst="rect">
            <a:avLst/>
          </a:prstGeom>
        </p:spPr>
        <p:txBody>
          <a:bodyPr wrap="square">
            <a:spAutoFit/>
          </a:bodyPr>
          <a:lstStyle/>
          <a:p>
            <a:pPr>
              <a:spcAft>
                <a:spcPts val="1200"/>
              </a:spcAft>
            </a:pPr>
            <a:r>
              <a:rPr lang="en-US" sz="2000">
                <a:latin typeface="Arial" panose="020B0604020202020204" pitchFamily="34" charset="0"/>
                <a:ea typeface="Calibri" panose="020F0502020204030204" pitchFamily="34" charset="0"/>
                <a:cs typeface="Arial" panose="020B0604020202020204" pitchFamily="34" charset="0"/>
              </a:rPr>
              <a:t>Sustainable biomass is the </a:t>
            </a:r>
            <a:r>
              <a:rPr lang="en-US" sz="2000" b="1" u="sng">
                <a:latin typeface="Arial" panose="020B0604020202020204" pitchFamily="34" charset="0"/>
                <a:ea typeface="Calibri" panose="020F0502020204030204" pitchFamily="34" charset="0"/>
                <a:cs typeface="Arial" panose="020B0604020202020204" pitchFamily="34" charset="0"/>
              </a:rPr>
              <a:t>ONLY</a:t>
            </a:r>
            <a:r>
              <a:rPr lang="en-US" sz="2000">
                <a:latin typeface="Arial" panose="020B0604020202020204" pitchFamily="34" charset="0"/>
                <a:ea typeface="Calibri" panose="020F0502020204030204" pitchFamily="34" charset="0"/>
                <a:cs typeface="Arial" panose="020B0604020202020204" pitchFamily="34" charset="0"/>
              </a:rPr>
              <a:t> renewable energy source that provides vital dispatchable power and heat today. </a:t>
            </a:r>
          </a:p>
          <a:p>
            <a:pPr>
              <a:spcAft>
                <a:spcPts val="1200"/>
              </a:spcAft>
            </a:pPr>
            <a:r>
              <a:rPr lang="en-US" sz="2000">
                <a:latin typeface="Arial" panose="020B0604020202020204" pitchFamily="34" charset="0"/>
                <a:ea typeface="Calibri" panose="020F0502020204030204" pitchFamily="34" charset="0"/>
                <a:cs typeface="Arial" panose="020B0604020202020204" pitchFamily="34" charset="0"/>
              </a:rPr>
              <a:t>But as we look to the future, it will continue to expand into new applications such as decarbonizing heavy industry.</a:t>
            </a:r>
          </a:p>
          <a:p>
            <a:pPr>
              <a:spcAft>
                <a:spcPts val="1200"/>
              </a:spcAft>
            </a:pPr>
            <a:r>
              <a:rPr lang="en-US" sz="2000">
                <a:latin typeface="Arial" panose="020B0604020202020204" pitchFamily="34" charset="0"/>
                <a:ea typeface="Calibri" panose="020F0502020204030204" pitchFamily="34" charset="0"/>
                <a:cs typeface="Arial" panose="020B0604020202020204" pitchFamily="34" charset="0"/>
              </a:rPr>
              <a:t>Heavy industry is </a:t>
            </a:r>
            <a:r>
              <a:rPr lang="en-US" sz="2000" b="1" u="sng">
                <a:latin typeface="Arial" panose="020B0604020202020204" pitchFamily="34" charset="0"/>
                <a:ea typeface="Calibri" panose="020F0502020204030204" pitchFamily="34" charset="0"/>
                <a:cs typeface="Arial" panose="020B0604020202020204" pitchFamily="34" charset="0"/>
              </a:rPr>
              <a:t>the hardest sector</a:t>
            </a:r>
            <a:r>
              <a:rPr lang="en-US" sz="2000" b="1">
                <a:latin typeface="Arial" panose="020B0604020202020204" pitchFamily="34" charset="0"/>
                <a:ea typeface="Calibri" panose="020F0502020204030204" pitchFamily="34" charset="0"/>
                <a:cs typeface="Arial" panose="020B0604020202020204" pitchFamily="34" charset="0"/>
              </a:rPr>
              <a:t> </a:t>
            </a:r>
            <a:r>
              <a:rPr lang="en-US" sz="2000">
                <a:latin typeface="Arial" panose="020B0604020202020204" pitchFamily="34" charset="0"/>
                <a:ea typeface="Calibri" panose="020F0502020204030204" pitchFamily="34" charset="0"/>
                <a:cs typeface="Arial" panose="020B0604020202020204" pitchFamily="34" charset="0"/>
              </a:rPr>
              <a:t>to abate for net zero.</a:t>
            </a:r>
          </a:p>
        </p:txBody>
      </p:sp>
    </p:spTree>
    <p:extLst>
      <p:ext uri="{BB962C8B-B14F-4D97-AF65-F5344CB8AC3E}">
        <p14:creationId xmlns:p14="http://schemas.microsoft.com/office/powerpoint/2010/main" val="10853682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934F0C09-04A5-5E4C-BAF3-CDAAD001BD1F}"/>
              </a:ext>
            </a:extLst>
          </p:cNvPr>
          <p:cNvGraphicFramePr>
            <a:graphicFrameLocks noGrp="1"/>
          </p:cNvGraphicFramePr>
          <p:nvPr>
            <p:extLst>
              <p:ext uri="{D42A27DB-BD31-4B8C-83A1-F6EECF244321}">
                <p14:modId xmlns:p14="http://schemas.microsoft.com/office/powerpoint/2010/main" val="557679632"/>
              </p:ext>
            </p:extLst>
          </p:nvPr>
        </p:nvGraphicFramePr>
        <p:xfrm>
          <a:off x="503719" y="1226696"/>
          <a:ext cx="4982396" cy="2205981"/>
        </p:xfrm>
        <a:graphic>
          <a:graphicData uri="http://schemas.openxmlformats.org/drawingml/2006/table">
            <a:tbl>
              <a:tblPr>
                <a:effectLst/>
                <a:tableStyleId>{5C22544A-7EE6-4342-B048-85BDC9FD1C3A}</a:tableStyleId>
              </a:tblPr>
              <a:tblGrid>
                <a:gridCol w="1252505">
                  <a:extLst>
                    <a:ext uri="{9D8B030D-6E8A-4147-A177-3AD203B41FA5}">
                      <a16:colId xmlns:a16="http://schemas.microsoft.com/office/drawing/2014/main" val="20000"/>
                    </a:ext>
                  </a:extLst>
                </a:gridCol>
                <a:gridCol w="3729891">
                  <a:extLst>
                    <a:ext uri="{9D8B030D-6E8A-4147-A177-3AD203B41FA5}">
                      <a16:colId xmlns:a16="http://schemas.microsoft.com/office/drawing/2014/main" val="4219380414"/>
                    </a:ext>
                  </a:extLst>
                </a:gridCol>
              </a:tblGrid>
              <a:tr h="735327">
                <a:tc>
                  <a:txBody>
                    <a:bodyPr/>
                    <a:lstStyle/>
                    <a:p>
                      <a:pPr algn="ctr"/>
                      <a:r>
                        <a:rPr lang="en-US" sz="1600" b="1">
                          <a:solidFill>
                            <a:schemeClr val="bg1"/>
                          </a:solidFill>
                          <a:latin typeface="Arial" panose="020B0604020202020204" pitchFamily="34" charset="0"/>
                          <a:cs typeface="Arial" panose="020B0604020202020204" pitchFamily="34" charset="0"/>
                        </a:rPr>
                        <a:t>Scope 1</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3">
                        <a:lumMod val="50000"/>
                      </a:schemeClr>
                    </a:solidFill>
                  </a:tcPr>
                </a:tc>
                <a:tc>
                  <a:txBody>
                    <a:bodyPr/>
                    <a:lstStyle/>
                    <a:p>
                      <a:pPr algn="l"/>
                      <a:r>
                        <a:rPr lang="en-US" sz="1200" b="1" kern="1200">
                          <a:solidFill>
                            <a:schemeClr val="dk1"/>
                          </a:solidFill>
                          <a:effectLst/>
                          <a:latin typeface="Arial" panose="020B0604020202020204" pitchFamily="34" charset="0"/>
                          <a:ea typeface="+mn-ea"/>
                          <a:cs typeface="Arial" panose="020B0604020202020204" pitchFamily="34" charset="0"/>
                        </a:rPr>
                        <a:t>direct emissions from assets owned </a:t>
                      </a:r>
                    </a:p>
                    <a:p>
                      <a:pPr algn="l"/>
                      <a:r>
                        <a:rPr lang="en-US" sz="1200" b="1" kern="1200">
                          <a:solidFill>
                            <a:schemeClr val="dk1"/>
                          </a:solidFill>
                          <a:effectLst/>
                          <a:latin typeface="Arial" panose="020B0604020202020204" pitchFamily="34" charset="0"/>
                          <a:ea typeface="+mn-ea"/>
                          <a:cs typeface="Arial" panose="020B0604020202020204" pitchFamily="34" charset="0"/>
                        </a:rPr>
                        <a:t>and controlled by Enviva</a:t>
                      </a:r>
                    </a:p>
                  </a:txBody>
                  <a:tcPr marL="18288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lumMod val="90000"/>
                      </a:schemeClr>
                    </a:solidFill>
                  </a:tcPr>
                </a:tc>
                <a:extLst>
                  <a:ext uri="{0D108BD9-81ED-4DB2-BD59-A6C34878D82A}">
                    <a16:rowId xmlns:a16="http://schemas.microsoft.com/office/drawing/2014/main" val="10001"/>
                  </a:ext>
                </a:extLst>
              </a:tr>
              <a:tr h="735327">
                <a:tc>
                  <a:txBody>
                    <a:bodyPr/>
                    <a:lstStyle/>
                    <a:p>
                      <a:pPr algn="ctr"/>
                      <a:r>
                        <a:rPr lang="en-US" sz="1600" b="1">
                          <a:solidFill>
                            <a:schemeClr val="bg1"/>
                          </a:solidFill>
                          <a:latin typeface="Arial" panose="020B0604020202020204" pitchFamily="34" charset="0"/>
                          <a:cs typeface="Arial" panose="020B0604020202020204" pitchFamily="34" charset="0"/>
                        </a:rPr>
                        <a:t>Scope 2</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solidFill>
                  </a:tcPr>
                </a:tc>
                <a:tc>
                  <a:txBody>
                    <a:bodyPr/>
                    <a:lstStyle/>
                    <a:p>
                      <a:pPr algn="l"/>
                      <a:r>
                        <a:rPr lang="en-US" sz="1200" b="1" kern="1200">
                          <a:solidFill>
                            <a:schemeClr val="dk1"/>
                          </a:solidFill>
                          <a:effectLst/>
                          <a:latin typeface="Arial" panose="020B0604020202020204" pitchFamily="34" charset="0"/>
                          <a:ea typeface="+mn-ea"/>
                          <a:cs typeface="Arial" panose="020B0604020202020204" pitchFamily="34" charset="0"/>
                        </a:rPr>
                        <a:t>indirect emissions from heat, steam </a:t>
                      </a:r>
                    </a:p>
                    <a:p>
                      <a:pPr algn="l"/>
                      <a:r>
                        <a:rPr lang="en-US" sz="1200" b="1" kern="1200">
                          <a:solidFill>
                            <a:schemeClr val="dk1"/>
                          </a:solidFill>
                          <a:effectLst/>
                          <a:latin typeface="Arial" panose="020B0604020202020204" pitchFamily="34" charset="0"/>
                          <a:ea typeface="+mn-ea"/>
                          <a:cs typeface="Arial" panose="020B0604020202020204" pitchFamily="34" charset="0"/>
                        </a:rPr>
                        <a:t>or electricity purchased by Enviva</a:t>
                      </a:r>
                    </a:p>
                  </a:txBody>
                  <a:tcPr marL="18288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2"/>
                  </a:ext>
                </a:extLst>
              </a:tr>
              <a:tr h="735327">
                <a:tc>
                  <a:txBody>
                    <a:bodyPr/>
                    <a:lstStyle/>
                    <a:p>
                      <a:pPr algn="ctr"/>
                      <a:r>
                        <a:rPr lang="en-US" sz="1600" b="1">
                          <a:solidFill>
                            <a:schemeClr val="bg1"/>
                          </a:solidFill>
                          <a:latin typeface="Arial" panose="020B0604020202020204" pitchFamily="34" charset="0"/>
                          <a:cs typeface="Arial" panose="020B0604020202020204" pitchFamily="34" charset="0"/>
                        </a:rPr>
                        <a:t>Scope 3</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dk1"/>
                          </a:solidFill>
                          <a:effectLst/>
                          <a:latin typeface="Arial" panose="020B0604020202020204" pitchFamily="34" charset="0"/>
                          <a:ea typeface="+mn-ea"/>
                          <a:cs typeface="Arial" panose="020B0604020202020204" pitchFamily="34" charset="0"/>
                        </a:rPr>
                        <a:t>indirect emissions in Enviva’s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dk1"/>
                          </a:solidFill>
                          <a:effectLst/>
                          <a:latin typeface="Arial" panose="020B0604020202020204" pitchFamily="34" charset="0"/>
                          <a:ea typeface="+mn-ea"/>
                          <a:cs typeface="Arial" panose="020B0604020202020204" pitchFamily="34" charset="0"/>
                        </a:rPr>
                        <a:t>upstream or downstream value chain</a:t>
                      </a:r>
                    </a:p>
                  </a:txBody>
                  <a:tcPr marL="18288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3"/>
                  </a:ext>
                </a:extLst>
              </a:tr>
            </a:tbl>
          </a:graphicData>
        </a:graphic>
      </p:graphicFrame>
      <p:sp>
        <p:nvSpPr>
          <p:cNvPr id="4" name="Oval 3">
            <a:extLst>
              <a:ext uri="{FF2B5EF4-FFF2-40B4-BE49-F238E27FC236}">
                <a16:creationId xmlns:a16="http://schemas.microsoft.com/office/drawing/2014/main" id="{33E9E47F-5B89-9047-829B-088B3379273A}"/>
              </a:ext>
            </a:extLst>
          </p:cNvPr>
          <p:cNvSpPr>
            <a:spLocks noChangeAspect="1"/>
          </p:cNvSpPr>
          <p:nvPr/>
        </p:nvSpPr>
        <p:spPr>
          <a:xfrm>
            <a:off x="4681737" y="1116189"/>
            <a:ext cx="2377440" cy="2377440"/>
          </a:xfrm>
          <a:prstGeom prst="ellipse">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graphicFrame>
        <p:nvGraphicFramePr>
          <p:cNvPr id="5" name="Chart 4">
            <a:extLst>
              <a:ext uri="{FF2B5EF4-FFF2-40B4-BE49-F238E27FC236}">
                <a16:creationId xmlns:a16="http://schemas.microsoft.com/office/drawing/2014/main" id="{D56FCDCB-9F0D-714E-A15B-D6B59AEF0600}"/>
              </a:ext>
            </a:extLst>
          </p:cNvPr>
          <p:cNvGraphicFramePr/>
          <p:nvPr>
            <p:extLst>
              <p:ext uri="{D42A27DB-BD31-4B8C-83A1-F6EECF244321}">
                <p14:modId xmlns:p14="http://schemas.microsoft.com/office/powerpoint/2010/main" val="867662136"/>
              </p:ext>
            </p:extLst>
          </p:nvPr>
        </p:nvGraphicFramePr>
        <p:xfrm>
          <a:off x="4202803" y="660697"/>
          <a:ext cx="3550135" cy="3272291"/>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a:extLst>
              <a:ext uri="{FF2B5EF4-FFF2-40B4-BE49-F238E27FC236}">
                <a16:creationId xmlns:a16="http://schemas.microsoft.com/office/drawing/2014/main" id="{B06F6F7F-CCDA-804C-A591-8BFE2A0FCAF6}"/>
              </a:ext>
            </a:extLst>
          </p:cNvPr>
          <p:cNvSpPr/>
          <p:nvPr/>
        </p:nvSpPr>
        <p:spPr>
          <a:xfrm>
            <a:off x="7606666" y="1265536"/>
            <a:ext cx="4136359" cy="1918475"/>
          </a:xfrm>
          <a:prstGeom prst="rect">
            <a:avLst/>
          </a:prstGeom>
          <a:solidFill>
            <a:schemeClr val="bg1"/>
          </a:solidFill>
          <a:ln w="508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200">
              <a:solidFill>
                <a:schemeClr val="tx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274C2E9-9806-F843-8037-15E251182671}"/>
              </a:ext>
            </a:extLst>
          </p:cNvPr>
          <p:cNvSpPr txBox="1"/>
          <p:nvPr/>
        </p:nvSpPr>
        <p:spPr>
          <a:xfrm>
            <a:off x="7754719" y="1449093"/>
            <a:ext cx="3840251" cy="1451679"/>
          </a:xfrm>
          <a:prstGeom prst="rect">
            <a:avLst/>
          </a:prstGeom>
          <a:noFill/>
        </p:spPr>
        <p:txBody>
          <a:bodyPr wrap="square" rtlCol="0">
            <a:spAutoFit/>
          </a:bodyPr>
          <a:lstStyle/>
          <a:p>
            <a:pPr algn="ctr">
              <a:spcAft>
                <a:spcPts val="1200"/>
              </a:spcAft>
            </a:pPr>
            <a:r>
              <a:rPr lang="en-US" sz="1400" b="1"/>
              <a:t>Transparency and Reporting</a:t>
            </a:r>
          </a:p>
          <a:p>
            <a:pPr marL="171446" indent="-171446">
              <a:spcAft>
                <a:spcPts val="1000"/>
              </a:spcAft>
              <a:buFont typeface="Arial" panose="020B0604020202020204" pitchFamily="34" charset="0"/>
              <a:buChar char="•"/>
            </a:pPr>
            <a:r>
              <a:rPr lang="en-US" sz="1400"/>
              <a:t>Track and report annually on all emissions</a:t>
            </a:r>
          </a:p>
          <a:p>
            <a:pPr marL="171446" indent="-171446">
              <a:spcAft>
                <a:spcPts val="1000"/>
              </a:spcAft>
              <a:buFont typeface="Arial" panose="020B0604020202020204" pitchFamily="34" charset="0"/>
              <a:buChar char="•"/>
            </a:pPr>
            <a:r>
              <a:rPr lang="en-US" sz="1400"/>
              <a:t>Commit to disclose climate-relevant data and risks through CDP (formerly the Carbon Disclosure Project) by the end of 2022</a:t>
            </a:r>
          </a:p>
        </p:txBody>
      </p:sp>
      <p:sp>
        <p:nvSpPr>
          <p:cNvPr id="8" name="Rectangle 7">
            <a:extLst>
              <a:ext uri="{FF2B5EF4-FFF2-40B4-BE49-F238E27FC236}">
                <a16:creationId xmlns:a16="http://schemas.microsoft.com/office/drawing/2014/main" id="{F3C2BEB9-DAC5-294D-B64A-A9CCE48674CE}"/>
              </a:ext>
            </a:extLst>
          </p:cNvPr>
          <p:cNvSpPr/>
          <p:nvPr/>
        </p:nvSpPr>
        <p:spPr>
          <a:xfrm>
            <a:off x="304800" y="3680285"/>
            <a:ext cx="3657600" cy="2205977"/>
          </a:xfrm>
          <a:prstGeom prst="rect">
            <a:avLst/>
          </a:prstGeom>
          <a:solidFill>
            <a:schemeClr val="bg1"/>
          </a:solidFill>
          <a:ln w="50800">
            <a:solidFill>
              <a:schemeClr val="accent3">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200">
              <a:solidFill>
                <a:schemeClr val="tx1"/>
              </a:solidFill>
              <a:latin typeface="Arial" panose="020B0604020202020204" pitchFamily="34" charset="0"/>
              <a:cs typeface="Arial" panose="020B0604020202020204" pitchFamily="34" charset="0"/>
            </a:endParaRPr>
          </a:p>
        </p:txBody>
      </p:sp>
      <p:sp>
        <p:nvSpPr>
          <p:cNvPr id="9" name="TextBox 12">
            <a:extLst>
              <a:ext uri="{FF2B5EF4-FFF2-40B4-BE49-F238E27FC236}">
                <a16:creationId xmlns:a16="http://schemas.microsoft.com/office/drawing/2014/main" id="{7CE0A1E2-2547-1341-9E4D-1BBEDFD33680}"/>
              </a:ext>
            </a:extLst>
          </p:cNvPr>
          <p:cNvSpPr txBox="1">
            <a:spLocks noChangeArrowheads="1"/>
          </p:cNvSpPr>
          <p:nvPr/>
        </p:nvSpPr>
        <p:spPr bwMode="gray">
          <a:xfrm>
            <a:off x="995176" y="5991717"/>
            <a:ext cx="10194107" cy="300210"/>
          </a:xfrm>
          <a:prstGeom prst="rect">
            <a:avLst/>
          </a:prstGeom>
          <a:solidFill>
            <a:schemeClr val="accent1"/>
          </a:solidFill>
          <a:ln w="9525">
            <a:noFill/>
            <a:miter lim="800000"/>
            <a:headEnd/>
            <a:tailEnd/>
          </a:ln>
          <a:effectLst/>
        </p:spPr>
        <p:txBody>
          <a:bodyPr wrap="square">
            <a:spAutoFit/>
          </a:bodyPr>
          <a:lstStyle/>
          <a:p>
            <a:pPr marL="0" lvl="1" algn="ctr"/>
            <a:r>
              <a:rPr lang="en-US" sz="1351" b="1" dirty="0">
                <a:solidFill>
                  <a:schemeClr val="bg1"/>
                </a:solidFill>
                <a:latin typeface="Arial" panose="020B0604020202020204" pitchFamily="34" charset="0"/>
                <a:cs typeface="Arial" panose="020B0604020202020204" pitchFamily="34" charset="0"/>
              </a:rPr>
              <a:t>We Are Committed to the Goal and Plan to Become “Net-Zero” in Our Operations by 2030</a:t>
            </a:r>
            <a:endParaRPr lang="en-US" sz="1351" b="1" baseline="30000" dirty="0">
              <a:solidFill>
                <a:schemeClr val="bg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8FDE0D34-8D12-E343-A6F2-3F1870FE1D13}"/>
              </a:ext>
            </a:extLst>
          </p:cNvPr>
          <p:cNvSpPr/>
          <p:nvPr/>
        </p:nvSpPr>
        <p:spPr>
          <a:xfrm>
            <a:off x="4267200" y="3680285"/>
            <a:ext cx="3657600" cy="2205977"/>
          </a:xfrm>
          <a:prstGeom prst="rect">
            <a:avLst/>
          </a:prstGeom>
          <a:solidFill>
            <a:schemeClr val="bg1"/>
          </a:solidFill>
          <a:ln w="508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200">
              <a:solidFill>
                <a:schemeClr val="tx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0854D449-3B86-774D-9A5B-6D58C3EE80A4}"/>
              </a:ext>
            </a:extLst>
          </p:cNvPr>
          <p:cNvSpPr/>
          <p:nvPr/>
        </p:nvSpPr>
        <p:spPr>
          <a:xfrm>
            <a:off x="8229600" y="3680285"/>
            <a:ext cx="3657600" cy="2205977"/>
          </a:xfrm>
          <a:prstGeom prst="rect">
            <a:avLst/>
          </a:prstGeom>
          <a:solidFill>
            <a:schemeClr val="bg1"/>
          </a:solidFill>
          <a:ln w="5080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200">
              <a:solidFill>
                <a:schemeClr val="tx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A0AFC3DB-C778-7444-BB11-C81CE35382D3}"/>
              </a:ext>
            </a:extLst>
          </p:cNvPr>
          <p:cNvSpPr txBox="1"/>
          <p:nvPr/>
        </p:nvSpPr>
        <p:spPr>
          <a:xfrm>
            <a:off x="350520" y="3744227"/>
            <a:ext cx="3566160" cy="2087751"/>
          </a:xfrm>
          <a:prstGeom prst="rect">
            <a:avLst/>
          </a:prstGeom>
          <a:noFill/>
        </p:spPr>
        <p:txBody>
          <a:bodyPr wrap="square" rtlCol="0">
            <a:spAutoFit/>
          </a:bodyPr>
          <a:lstStyle/>
          <a:p>
            <a:pPr algn="ctr">
              <a:spcAft>
                <a:spcPts val="600"/>
              </a:spcAft>
            </a:pPr>
            <a:r>
              <a:rPr lang="en-US" sz="1200" b="1"/>
              <a:t>For Scope 1 Emissions</a:t>
            </a:r>
          </a:p>
          <a:p>
            <a:pPr marL="171446" indent="-171446">
              <a:spcAft>
                <a:spcPts val="1000"/>
              </a:spcAft>
              <a:buFont typeface="Arial" panose="020B0604020202020204" pitchFamily="34" charset="0"/>
              <a:buChar char="•"/>
            </a:pPr>
            <a:r>
              <a:rPr lang="en-US" sz="1200"/>
              <a:t>Immediately work to minimize the emissions from fossil fuels used directly in our operations</a:t>
            </a:r>
            <a:endParaRPr lang="en-US" sz="1000"/>
          </a:p>
          <a:p>
            <a:pPr marL="171446" indent="-171446">
              <a:spcAft>
                <a:spcPts val="1000"/>
              </a:spcAft>
              <a:buFont typeface="Arial" panose="020B0604020202020204" pitchFamily="34" charset="0"/>
              <a:buChar char="•"/>
            </a:pPr>
            <a:r>
              <a:rPr lang="en-US" sz="1200"/>
              <a:t>Offset 100% of our residual emissions through investments in projects that result in real, additional, and third-party verified net-carbon reductions</a:t>
            </a:r>
            <a:endParaRPr lang="en-US" sz="1000"/>
          </a:p>
          <a:p>
            <a:pPr marL="171446" indent="-171446">
              <a:spcAft>
                <a:spcPts val="1000"/>
              </a:spcAft>
              <a:buFont typeface="Arial" panose="020B0604020202020204" pitchFamily="34" charset="0"/>
              <a:buChar char="•"/>
            </a:pPr>
            <a:r>
              <a:rPr lang="en-US" sz="1200"/>
              <a:t>Focus on forest offsets in partnership with Finite Carbon and others</a:t>
            </a:r>
          </a:p>
        </p:txBody>
      </p:sp>
      <p:sp>
        <p:nvSpPr>
          <p:cNvPr id="13" name="TextBox 12">
            <a:extLst>
              <a:ext uri="{FF2B5EF4-FFF2-40B4-BE49-F238E27FC236}">
                <a16:creationId xmlns:a16="http://schemas.microsoft.com/office/drawing/2014/main" id="{ACB1D01D-973C-6F41-8169-F7669B07A739}"/>
              </a:ext>
            </a:extLst>
          </p:cNvPr>
          <p:cNvSpPr txBox="1"/>
          <p:nvPr/>
        </p:nvSpPr>
        <p:spPr>
          <a:xfrm>
            <a:off x="8275320" y="3744227"/>
            <a:ext cx="3566160" cy="1590179"/>
          </a:xfrm>
          <a:prstGeom prst="rect">
            <a:avLst/>
          </a:prstGeom>
          <a:noFill/>
        </p:spPr>
        <p:txBody>
          <a:bodyPr wrap="square" rtlCol="0">
            <a:spAutoFit/>
          </a:bodyPr>
          <a:lstStyle/>
          <a:p>
            <a:pPr algn="ctr">
              <a:spcAft>
                <a:spcPts val="600"/>
              </a:spcAft>
            </a:pPr>
            <a:r>
              <a:rPr lang="en-US" sz="1200" b="1"/>
              <a:t>For Scope 3 Emissions</a:t>
            </a:r>
          </a:p>
          <a:p>
            <a:pPr marL="171446" indent="-171446">
              <a:spcAft>
                <a:spcPts val="1000"/>
              </a:spcAft>
              <a:buFont typeface="Arial" panose="020B0604020202020204" pitchFamily="34" charset="0"/>
              <a:buChar char="•"/>
            </a:pPr>
            <a:r>
              <a:rPr lang="en-US" sz="1200"/>
              <a:t>Proactively engage with partners and other key stakeholders to adopt clean-energy solutions, including trucking, rail, and shipping logistics</a:t>
            </a:r>
            <a:endParaRPr lang="en-US" sz="1000"/>
          </a:p>
          <a:p>
            <a:pPr marL="171446" indent="-171446">
              <a:spcAft>
                <a:spcPts val="1000"/>
              </a:spcAft>
              <a:buFont typeface="Arial" panose="020B0604020202020204" pitchFamily="34" charset="0"/>
              <a:buChar char="•"/>
            </a:pPr>
            <a:r>
              <a:rPr lang="en-US" sz="1200"/>
              <a:t>Take steps to accelerate and advocate for the development of new solutions and to work with stakeholders to bring those solutions to market</a:t>
            </a:r>
          </a:p>
        </p:txBody>
      </p:sp>
      <p:sp>
        <p:nvSpPr>
          <p:cNvPr id="14" name="TextBox 13">
            <a:extLst>
              <a:ext uri="{FF2B5EF4-FFF2-40B4-BE49-F238E27FC236}">
                <a16:creationId xmlns:a16="http://schemas.microsoft.com/office/drawing/2014/main" id="{14D1AD3D-BD62-6742-8A2C-A20513CAF976}"/>
              </a:ext>
            </a:extLst>
          </p:cNvPr>
          <p:cNvSpPr txBox="1"/>
          <p:nvPr/>
        </p:nvSpPr>
        <p:spPr>
          <a:xfrm>
            <a:off x="4309149" y="3744228"/>
            <a:ext cx="3566160" cy="1959511"/>
          </a:xfrm>
          <a:prstGeom prst="rect">
            <a:avLst/>
          </a:prstGeom>
          <a:noFill/>
        </p:spPr>
        <p:txBody>
          <a:bodyPr wrap="square" rtlCol="0">
            <a:spAutoFit/>
          </a:bodyPr>
          <a:lstStyle/>
          <a:p>
            <a:pPr algn="ctr">
              <a:spcAft>
                <a:spcPts val="600"/>
              </a:spcAft>
            </a:pPr>
            <a:r>
              <a:rPr lang="en-US" sz="1200" b="1"/>
              <a:t>For Scope 2 Emissions</a:t>
            </a:r>
          </a:p>
          <a:p>
            <a:pPr marL="171446" indent="-171446">
              <a:spcAft>
                <a:spcPts val="1000"/>
              </a:spcAft>
              <a:buFont typeface="Arial" panose="020B0604020202020204" pitchFamily="34" charset="0"/>
              <a:buChar char="•"/>
            </a:pPr>
            <a:r>
              <a:rPr lang="en-US" sz="1200"/>
              <a:t>Source 100% of energy for our operations from renewable sources by 2030, with interim target of at least 50% by 2025</a:t>
            </a:r>
            <a:endParaRPr lang="en-US" sz="1000"/>
          </a:p>
          <a:p>
            <a:pPr marL="171446" indent="-171446">
              <a:spcAft>
                <a:spcPts val="1000"/>
              </a:spcAft>
              <a:buFont typeface="Arial" panose="020B0604020202020204" pitchFamily="34" charset="0"/>
              <a:buChar char="•"/>
            </a:pPr>
            <a:r>
              <a:rPr lang="en-US" sz="1200"/>
              <a:t>Maximize use of on-site renewable energy generation at our facilities, as well as develop new off-site renewable energy resources physically located in our operating regions where possible</a:t>
            </a:r>
          </a:p>
        </p:txBody>
      </p:sp>
      <p:sp>
        <p:nvSpPr>
          <p:cNvPr id="16" name="Text Placeholder 14">
            <a:extLst>
              <a:ext uri="{FF2B5EF4-FFF2-40B4-BE49-F238E27FC236}">
                <a16:creationId xmlns:a16="http://schemas.microsoft.com/office/drawing/2014/main" id="{8FA1A1AE-6A11-374E-A75B-CB81C7DDE6A0}"/>
              </a:ext>
            </a:extLst>
          </p:cNvPr>
          <p:cNvSpPr>
            <a:spLocks noGrp="1"/>
          </p:cNvSpPr>
          <p:nvPr>
            <p:ph type="body" sz="quarter" idx="21"/>
          </p:nvPr>
        </p:nvSpPr>
        <p:spPr>
          <a:xfrm>
            <a:off x="182565" y="285750"/>
            <a:ext cx="10899775" cy="604839"/>
          </a:xfrm>
        </p:spPr>
        <p:txBody>
          <a:bodyPr/>
          <a:lstStyle/>
          <a:p>
            <a:r>
              <a:rPr lang="en-US"/>
              <a:t>COMMITMENT TO "NET-ZERO" IN OUR OPERATIONS BY 2030</a:t>
            </a:r>
          </a:p>
        </p:txBody>
      </p:sp>
    </p:spTree>
    <p:extLst>
      <p:ext uri="{BB962C8B-B14F-4D97-AF65-F5344CB8AC3E}">
        <p14:creationId xmlns:p14="http://schemas.microsoft.com/office/powerpoint/2010/main" val="22003653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 name="Group 79">
            <a:extLst>
              <a:ext uri="{FF2B5EF4-FFF2-40B4-BE49-F238E27FC236}">
                <a16:creationId xmlns:a16="http://schemas.microsoft.com/office/drawing/2014/main" id="{3C5B583A-CFD1-B04D-8E1E-4421BEF50580}"/>
              </a:ext>
            </a:extLst>
          </p:cNvPr>
          <p:cNvGrpSpPr/>
          <p:nvPr/>
        </p:nvGrpSpPr>
        <p:grpSpPr>
          <a:xfrm>
            <a:off x="684936" y="3497885"/>
            <a:ext cx="2116285" cy="2496576"/>
            <a:chOff x="3541396" y="569383"/>
            <a:chExt cx="2116285" cy="2496576"/>
          </a:xfrm>
        </p:grpSpPr>
        <p:pic>
          <p:nvPicPr>
            <p:cNvPr id="81" name="Picture 80">
              <a:extLst>
                <a:ext uri="{FF2B5EF4-FFF2-40B4-BE49-F238E27FC236}">
                  <a16:creationId xmlns:a16="http://schemas.microsoft.com/office/drawing/2014/main" id="{516B6F88-9311-2C44-A71F-811494B1804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910422" y="569383"/>
              <a:ext cx="1378230" cy="1837640"/>
            </a:xfrm>
            <a:prstGeom prst="rect">
              <a:avLst/>
            </a:prstGeom>
          </p:spPr>
        </p:pic>
        <p:sp>
          <p:nvSpPr>
            <p:cNvPr id="82" name="Rectangle 81">
              <a:extLst>
                <a:ext uri="{FF2B5EF4-FFF2-40B4-BE49-F238E27FC236}">
                  <a16:creationId xmlns:a16="http://schemas.microsoft.com/office/drawing/2014/main" id="{EE5A5815-46EF-AE46-8A3E-3D9074F8B00D}"/>
                </a:ext>
              </a:extLst>
            </p:cNvPr>
            <p:cNvSpPr/>
            <p:nvPr/>
          </p:nvSpPr>
          <p:spPr>
            <a:xfrm>
              <a:off x="3541396" y="2542739"/>
              <a:ext cx="2116285" cy="523220"/>
            </a:xfrm>
            <a:prstGeom prst="rect">
              <a:avLst/>
            </a:prstGeom>
          </p:spPr>
          <p:txBody>
            <a:bodyPr wrap="none">
              <a:spAutoFit/>
            </a:bodyPr>
            <a:lstStyle/>
            <a:p>
              <a:pPr algn="ctr"/>
              <a:r>
                <a:rPr lang="en" sz="1400" b="1">
                  <a:ea typeface="+mn-lt"/>
                  <a:cs typeface="+mn-lt"/>
                </a:rPr>
                <a:t>Kim </a:t>
              </a:r>
              <a:r>
                <a:rPr lang="en" sz="1400" b="1" err="1">
                  <a:ea typeface="+mn-lt"/>
                  <a:cs typeface="+mn-lt"/>
                </a:rPr>
                <a:t>Cesafsky</a:t>
              </a:r>
              <a:br>
                <a:rPr lang="en-US" sz="1400" b="1">
                  <a:ea typeface="+mn-lt"/>
                  <a:cs typeface="+mn-lt"/>
                </a:rPr>
              </a:br>
              <a:r>
                <a:rPr lang="en" sz="1400">
                  <a:ea typeface="+mn-lt"/>
                  <a:cs typeface="+mn-lt"/>
                </a:rPr>
                <a:t>Director of Sustainability</a:t>
              </a:r>
            </a:p>
          </p:txBody>
        </p:sp>
      </p:grpSp>
      <p:grpSp>
        <p:nvGrpSpPr>
          <p:cNvPr id="83" name="Group 82">
            <a:extLst>
              <a:ext uri="{FF2B5EF4-FFF2-40B4-BE49-F238E27FC236}">
                <a16:creationId xmlns:a16="http://schemas.microsoft.com/office/drawing/2014/main" id="{93CC2578-EDBF-CE44-88D5-60EEA97262F2}"/>
              </a:ext>
            </a:extLst>
          </p:cNvPr>
          <p:cNvGrpSpPr/>
          <p:nvPr/>
        </p:nvGrpSpPr>
        <p:grpSpPr>
          <a:xfrm>
            <a:off x="3718466" y="3497885"/>
            <a:ext cx="1785810" cy="2712456"/>
            <a:chOff x="9419764" y="3497885"/>
            <a:chExt cx="1785810" cy="2712456"/>
          </a:xfrm>
        </p:grpSpPr>
        <p:pic>
          <p:nvPicPr>
            <p:cNvPr id="84" name="Picture 83">
              <a:extLst>
                <a:ext uri="{FF2B5EF4-FFF2-40B4-BE49-F238E27FC236}">
                  <a16:creationId xmlns:a16="http://schemas.microsoft.com/office/drawing/2014/main" id="{460287A5-3839-2940-AF5E-2D7E484E210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623550" y="3497885"/>
              <a:ext cx="1378230" cy="1837640"/>
            </a:xfrm>
            <a:prstGeom prst="rect">
              <a:avLst/>
            </a:prstGeom>
          </p:spPr>
        </p:pic>
        <p:sp>
          <p:nvSpPr>
            <p:cNvPr id="85" name="Rectangle 84">
              <a:extLst>
                <a:ext uri="{FF2B5EF4-FFF2-40B4-BE49-F238E27FC236}">
                  <a16:creationId xmlns:a16="http://schemas.microsoft.com/office/drawing/2014/main" id="{1A89B687-D5D0-0F4B-B611-9B6C7668DA11}"/>
                </a:ext>
              </a:extLst>
            </p:cNvPr>
            <p:cNvSpPr/>
            <p:nvPr/>
          </p:nvSpPr>
          <p:spPr>
            <a:xfrm>
              <a:off x="9419764" y="5471677"/>
              <a:ext cx="1785810" cy="738664"/>
            </a:xfrm>
            <a:prstGeom prst="rect">
              <a:avLst/>
            </a:prstGeom>
          </p:spPr>
          <p:txBody>
            <a:bodyPr wrap="none">
              <a:spAutoFit/>
            </a:bodyPr>
            <a:lstStyle/>
            <a:p>
              <a:pPr algn="ctr"/>
              <a:r>
                <a:rPr lang="en-US" sz="1400" b="1"/>
                <a:t>Lauren Killian</a:t>
              </a:r>
              <a:br>
                <a:rPr lang="en-US" sz="1400" b="1">
                  <a:ea typeface="+mn-lt"/>
                  <a:cs typeface="+mn-lt"/>
                </a:rPr>
              </a:br>
              <a:r>
                <a:rPr lang="en-US" sz="1400"/>
                <a:t>Supervisor, Forestry</a:t>
              </a:r>
              <a:br>
                <a:rPr lang="en-US" sz="1400"/>
              </a:br>
              <a:r>
                <a:rPr lang="en-US" sz="1400"/>
                <a:t>Outreach Programs</a:t>
              </a:r>
              <a:endParaRPr lang="en" sz="1400">
                <a:ea typeface="+mn-lt"/>
                <a:cs typeface="+mn-lt"/>
              </a:endParaRPr>
            </a:p>
          </p:txBody>
        </p:sp>
      </p:grpSp>
      <p:grpSp>
        <p:nvGrpSpPr>
          <p:cNvPr id="86" name="Group 85">
            <a:extLst>
              <a:ext uri="{FF2B5EF4-FFF2-40B4-BE49-F238E27FC236}">
                <a16:creationId xmlns:a16="http://schemas.microsoft.com/office/drawing/2014/main" id="{CED7B60C-188F-A94E-A784-C8820292168E}"/>
              </a:ext>
            </a:extLst>
          </p:cNvPr>
          <p:cNvGrpSpPr/>
          <p:nvPr/>
        </p:nvGrpSpPr>
        <p:grpSpPr>
          <a:xfrm>
            <a:off x="6160897" y="3497885"/>
            <a:ext cx="2590197" cy="2496576"/>
            <a:chOff x="9017569" y="569383"/>
            <a:chExt cx="2590197" cy="2496576"/>
          </a:xfrm>
        </p:grpSpPr>
        <p:pic>
          <p:nvPicPr>
            <p:cNvPr id="87" name="Picture 86">
              <a:extLst>
                <a:ext uri="{FF2B5EF4-FFF2-40B4-BE49-F238E27FC236}">
                  <a16:creationId xmlns:a16="http://schemas.microsoft.com/office/drawing/2014/main" id="{299923CA-60B7-3842-9D14-73DE69CC8DE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623552" y="569383"/>
              <a:ext cx="1378230" cy="1837640"/>
            </a:xfrm>
            <a:prstGeom prst="rect">
              <a:avLst/>
            </a:prstGeom>
          </p:spPr>
        </p:pic>
        <p:sp>
          <p:nvSpPr>
            <p:cNvPr id="88" name="Rectangle 87">
              <a:extLst>
                <a:ext uri="{FF2B5EF4-FFF2-40B4-BE49-F238E27FC236}">
                  <a16:creationId xmlns:a16="http://schemas.microsoft.com/office/drawing/2014/main" id="{05F8D942-14B9-F74F-B983-AF41D5F1C125}"/>
                </a:ext>
              </a:extLst>
            </p:cNvPr>
            <p:cNvSpPr/>
            <p:nvPr/>
          </p:nvSpPr>
          <p:spPr>
            <a:xfrm>
              <a:off x="9017569" y="2542739"/>
              <a:ext cx="2590197" cy="523220"/>
            </a:xfrm>
            <a:prstGeom prst="rect">
              <a:avLst/>
            </a:prstGeom>
          </p:spPr>
          <p:txBody>
            <a:bodyPr wrap="none">
              <a:spAutoFit/>
            </a:bodyPr>
            <a:lstStyle/>
            <a:p>
              <a:pPr algn="ctr"/>
              <a:r>
                <a:rPr lang="en" sz="1400" b="1">
                  <a:solidFill>
                    <a:srgbClr val="55575C"/>
                  </a:solidFill>
                  <a:cs typeface="Arial"/>
                </a:rPr>
                <a:t>Stephen Stroud</a:t>
              </a:r>
              <a:br>
                <a:rPr lang="en-US" sz="1400" b="1">
                  <a:ea typeface="+mn-lt"/>
                  <a:cs typeface="+mn-lt"/>
                </a:rPr>
              </a:br>
              <a:r>
                <a:rPr lang="en" sz="1400">
                  <a:ea typeface="+mn-lt"/>
                  <a:cs typeface="+mn-lt"/>
                </a:rPr>
                <a:t>Director, Environmental Affairs</a:t>
              </a:r>
            </a:p>
          </p:txBody>
        </p:sp>
      </p:grpSp>
      <p:grpSp>
        <p:nvGrpSpPr>
          <p:cNvPr id="89" name="Group 88">
            <a:extLst>
              <a:ext uri="{FF2B5EF4-FFF2-40B4-BE49-F238E27FC236}">
                <a16:creationId xmlns:a16="http://schemas.microsoft.com/office/drawing/2014/main" id="{C463CBC6-7BF5-F345-9CFA-EE722B57EBDA}"/>
              </a:ext>
            </a:extLst>
          </p:cNvPr>
          <p:cNvGrpSpPr/>
          <p:nvPr/>
        </p:nvGrpSpPr>
        <p:grpSpPr>
          <a:xfrm>
            <a:off x="8932270" y="3497885"/>
            <a:ext cx="2760371" cy="2695231"/>
            <a:chOff x="6075917" y="3515110"/>
            <a:chExt cx="2760371" cy="2695231"/>
          </a:xfrm>
        </p:grpSpPr>
        <p:pic>
          <p:nvPicPr>
            <p:cNvPr id="90" name="Picture 89">
              <a:extLst>
                <a:ext uri="{FF2B5EF4-FFF2-40B4-BE49-F238E27FC236}">
                  <a16:creationId xmlns:a16="http://schemas.microsoft.com/office/drawing/2014/main" id="{E0A7FB73-DA63-D54A-9B6B-F1333A2C8F8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766987" y="3515110"/>
              <a:ext cx="1378230" cy="1837640"/>
            </a:xfrm>
            <a:prstGeom prst="rect">
              <a:avLst/>
            </a:prstGeom>
          </p:spPr>
        </p:pic>
        <p:sp>
          <p:nvSpPr>
            <p:cNvPr id="91" name="Rectangle 90">
              <a:extLst>
                <a:ext uri="{FF2B5EF4-FFF2-40B4-BE49-F238E27FC236}">
                  <a16:creationId xmlns:a16="http://schemas.microsoft.com/office/drawing/2014/main" id="{470E3293-099D-3141-AF64-AA687734CDE9}"/>
                </a:ext>
              </a:extLst>
            </p:cNvPr>
            <p:cNvSpPr/>
            <p:nvPr/>
          </p:nvSpPr>
          <p:spPr>
            <a:xfrm>
              <a:off x="6075917" y="5471677"/>
              <a:ext cx="2760371" cy="738664"/>
            </a:xfrm>
            <a:prstGeom prst="rect">
              <a:avLst/>
            </a:prstGeom>
          </p:spPr>
          <p:txBody>
            <a:bodyPr wrap="none">
              <a:spAutoFit/>
            </a:bodyPr>
            <a:lstStyle/>
            <a:p>
              <a:pPr algn="ctr"/>
              <a:r>
                <a:rPr lang="en" sz="1400" b="1">
                  <a:ea typeface="+mn-lt"/>
                  <a:cs typeface="+mn-lt"/>
                </a:rPr>
                <a:t>Yana </a:t>
              </a:r>
              <a:r>
                <a:rPr lang="en" sz="1400" b="1" err="1">
                  <a:ea typeface="+mn-lt"/>
                  <a:cs typeface="+mn-lt"/>
                </a:rPr>
                <a:t>Kravtsova</a:t>
              </a:r>
              <a:br>
                <a:rPr lang="en-US" sz="1400" b="1">
                  <a:ea typeface="+mn-lt"/>
                  <a:cs typeface="+mn-lt"/>
                </a:rPr>
              </a:br>
              <a:r>
                <a:rPr lang="en" sz="1400">
                  <a:ea typeface="+mn-lt"/>
                  <a:cs typeface="+mn-lt"/>
                </a:rPr>
                <a:t>EVP, Communications,</a:t>
              </a:r>
              <a:br>
                <a:rPr lang="en" sz="1400">
                  <a:ea typeface="+mn-lt"/>
                  <a:cs typeface="+mn-lt"/>
                </a:rPr>
              </a:br>
              <a:r>
                <a:rPr lang="en" sz="1400">
                  <a:ea typeface="+mn-lt"/>
                  <a:cs typeface="+mn-lt"/>
                </a:rPr>
                <a:t>Public and Environmental Affairs</a:t>
              </a:r>
            </a:p>
          </p:txBody>
        </p:sp>
      </p:grpSp>
      <p:grpSp>
        <p:nvGrpSpPr>
          <p:cNvPr id="92" name="Group 91">
            <a:extLst>
              <a:ext uri="{FF2B5EF4-FFF2-40B4-BE49-F238E27FC236}">
                <a16:creationId xmlns:a16="http://schemas.microsoft.com/office/drawing/2014/main" id="{2EE9AC02-C89A-044D-B2D2-F9DA4F890E3E}"/>
              </a:ext>
            </a:extLst>
          </p:cNvPr>
          <p:cNvGrpSpPr/>
          <p:nvPr/>
        </p:nvGrpSpPr>
        <p:grpSpPr>
          <a:xfrm>
            <a:off x="878923" y="568947"/>
            <a:ext cx="1728101" cy="2712020"/>
            <a:chOff x="6592053" y="569383"/>
            <a:chExt cx="1728101" cy="2712020"/>
          </a:xfrm>
        </p:grpSpPr>
        <p:pic>
          <p:nvPicPr>
            <p:cNvPr id="93" name="Picture 92">
              <a:extLst>
                <a:ext uri="{FF2B5EF4-FFF2-40B4-BE49-F238E27FC236}">
                  <a16:creationId xmlns:a16="http://schemas.microsoft.com/office/drawing/2014/main" id="{8FD62734-E114-A64D-89C2-7C156E31B94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766987" y="569383"/>
              <a:ext cx="1378230" cy="1837640"/>
            </a:xfrm>
            <a:prstGeom prst="rect">
              <a:avLst/>
            </a:prstGeom>
          </p:spPr>
        </p:pic>
        <p:sp>
          <p:nvSpPr>
            <p:cNvPr id="94" name="Rectangle 93">
              <a:extLst>
                <a:ext uri="{FF2B5EF4-FFF2-40B4-BE49-F238E27FC236}">
                  <a16:creationId xmlns:a16="http://schemas.microsoft.com/office/drawing/2014/main" id="{EB5FF820-A5CD-6148-8F88-576B6E859929}"/>
                </a:ext>
              </a:extLst>
            </p:cNvPr>
            <p:cNvSpPr/>
            <p:nvPr/>
          </p:nvSpPr>
          <p:spPr>
            <a:xfrm>
              <a:off x="6592053" y="2542739"/>
              <a:ext cx="1728101" cy="738664"/>
            </a:xfrm>
            <a:prstGeom prst="rect">
              <a:avLst/>
            </a:prstGeom>
          </p:spPr>
          <p:txBody>
            <a:bodyPr wrap="none">
              <a:spAutoFit/>
            </a:bodyPr>
            <a:lstStyle/>
            <a:p>
              <a:pPr algn="ctr"/>
              <a:r>
                <a:rPr lang="en-US" sz="1400" b="1"/>
                <a:t>Andy Georgiou</a:t>
              </a:r>
              <a:br>
                <a:rPr lang="en-US" sz="1400" b="1">
                  <a:ea typeface="+mn-lt"/>
                  <a:cs typeface="+mn-lt"/>
                </a:rPr>
              </a:br>
              <a:r>
                <a:rPr lang="en" sz="1400">
                  <a:ea typeface="+mn-lt"/>
                  <a:cs typeface="+mn-lt"/>
                </a:rPr>
                <a:t>Director, </a:t>
              </a:r>
              <a:r>
                <a:rPr lang="en-US" sz="1400"/>
                <a:t>Policy and</a:t>
              </a:r>
              <a:br>
                <a:rPr lang="en-US" sz="1400"/>
              </a:br>
              <a:r>
                <a:rPr lang="en-US" sz="1400"/>
                <a:t>Regulation Europe</a:t>
              </a:r>
              <a:endParaRPr lang="en" sz="1400">
                <a:ea typeface="+mn-lt"/>
                <a:cs typeface="+mn-lt"/>
              </a:endParaRPr>
            </a:p>
          </p:txBody>
        </p:sp>
      </p:grpSp>
      <p:grpSp>
        <p:nvGrpSpPr>
          <p:cNvPr id="95" name="Group 94">
            <a:extLst>
              <a:ext uri="{FF2B5EF4-FFF2-40B4-BE49-F238E27FC236}">
                <a16:creationId xmlns:a16="http://schemas.microsoft.com/office/drawing/2014/main" id="{748DFFB4-2342-1F42-808C-F0224B442D31}"/>
              </a:ext>
            </a:extLst>
          </p:cNvPr>
          <p:cNvGrpSpPr/>
          <p:nvPr/>
        </p:nvGrpSpPr>
        <p:grpSpPr>
          <a:xfrm>
            <a:off x="3656009" y="568947"/>
            <a:ext cx="1887055" cy="2712456"/>
            <a:chOff x="799446" y="3497885"/>
            <a:chExt cx="1887055" cy="2712456"/>
          </a:xfrm>
        </p:grpSpPr>
        <p:pic>
          <p:nvPicPr>
            <p:cNvPr id="96" name="Picture 95">
              <a:extLst>
                <a:ext uri="{FF2B5EF4-FFF2-40B4-BE49-F238E27FC236}">
                  <a16:creationId xmlns:a16="http://schemas.microsoft.com/office/drawing/2014/main" id="{8180A7CD-5CEA-4347-98EB-5B9BEF2FC95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53858" y="3497885"/>
              <a:ext cx="1378230" cy="1837640"/>
            </a:xfrm>
            <a:prstGeom prst="rect">
              <a:avLst/>
            </a:prstGeom>
          </p:spPr>
        </p:pic>
        <p:sp>
          <p:nvSpPr>
            <p:cNvPr id="97" name="Rectangle 96">
              <a:extLst>
                <a:ext uri="{FF2B5EF4-FFF2-40B4-BE49-F238E27FC236}">
                  <a16:creationId xmlns:a16="http://schemas.microsoft.com/office/drawing/2014/main" id="{8F88E0B6-DA37-9145-984D-FC85759D8500}"/>
                </a:ext>
              </a:extLst>
            </p:cNvPr>
            <p:cNvSpPr/>
            <p:nvPr/>
          </p:nvSpPr>
          <p:spPr>
            <a:xfrm>
              <a:off x="799446" y="5471677"/>
              <a:ext cx="1887055" cy="738664"/>
            </a:xfrm>
            <a:prstGeom prst="rect">
              <a:avLst/>
            </a:prstGeom>
          </p:spPr>
          <p:txBody>
            <a:bodyPr wrap="none">
              <a:spAutoFit/>
            </a:bodyPr>
            <a:lstStyle/>
            <a:p>
              <a:pPr algn="ctr"/>
              <a:r>
                <a:rPr lang="en" sz="1400" b="1">
                  <a:ea typeface="+mn-lt"/>
                  <a:cs typeface="+mn-lt"/>
                </a:rPr>
                <a:t>Chris Brown</a:t>
              </a:r>
              <a:br>
                <a:rPr lang="en-US" sz="1400" b="1">
                  <a:ea typeface="+mn-lt"/>
                  <a:cs typeface="+mn-lt"/>
                </a:rPr>
              </a:br>
              <a:r>
                <a:rPr lang="en" sz="1400">
                  <a:ea typeface="+mn-lt"/>
                  <a:cs typeface="+mn-lt"/>
                </a:rPr>
                <a:t>Community Relations</a:t>
              </a:r>
              <a:br>
                <a:rPr lang="en" sz="1400">
                  <a:ea typeface="+mn-lt"/>
                  <a:cs typeface="+mn-lt"/>
                </a:rPr>
              </a:br>
              <a:r>
                <a:rPr lang="en" sz="1400">
                  <a:ea typeface="+mn-lt"/>
                  <a:cs typeface="+mn-lt"/>
                </a:rPr>
                <a:t>Sr. Manager</a:t>
              </a:r>
            </a:p>
          </p:txBody>
        </p:sp>
      </p:grpSp>
      <p:grpSp>
        <p:nvGrpSpPr>
          <p:cNvPr id="98" name="Group 97">
            <a:extLst>
              <a:ext uri="{FF2B5EF4-FFF2-40B4-BE49-F238E27FC236}">
                <a16:creationId xmlns:a16="http://schemas.microsoft.com/office/drawing/2014/main" id="{5F773C72-4EC1-5341-80D8-911A14401E39}"/>
              </a:ext>
            </a:extLst>
          </p:cNvPr>
          <p:cNvGrpSpPr/>
          <p:nvPr/>
        </p:nvGrpSpPr>
        <p:grpSpPr>
          <a:xfrm>
            <a:off x="6475085" y="568947"/>
            <a:ext cx="1961819" cy="2697098"/>
            <a:chOff x="3618628" y="3513243"/>
            <a:chExt cx="1961819" cy="2697098"/>
          </a:xfrm>
        </p:grpSpPr>
        <p:pic>
          <p:nvPicPr>
            <p:cNvPr id="99" name="Picture 98">
              <a:extLst>
                <a:ext uri="{FF2B5EF4-FFF2-40B4-BE49-F238E27FC236}">
                  <a16:creationId xmlns:a16="http://schemas.microsoft.com/office/drawing/2014/main" id="{20C13D0D-775E-2148-B1E7-89819EFC6B48}"/>
                </a:ext>
              </a:extLst>
            </p:cNvPr>
            <p:cNvPicPr>
              <a:picLocks/>
            </p:cNvPicPr>
            <p:nvPr/>
          </p:nvPicPr>
          <p:blipFill rotWithShape="1">
            <a:blip r:embed="rId8" cstate="screen">
              <a:extLst>
                <a:ext uri="{28A0092B-C50C-407E-A947-70E740481C1C}">
                  <a14:useLocalDpi xmlns:a14="http://schemas.microsoft.com/office/drawing/2010/main"/>
                </a:ext>
              </a:extLst>
            </a:blip>
            <a:srcRect/>
            <a:stretch/>
          </p:blipFill>
          <p:spPr>
            <a:xfrm>
              <a:off x="3910422" y="3513243"/>
              <a:ext cx="1378230" cy="1837640"/>
            </a:xfrm>
            <a:prstGeom prst="rect">
              <a:avLst/>
            </a:prstGeom>
          </p:spPr>
        </p:pic>
        <p:sp>
          <p:nvSpPr>
            <p:cNvPr id="100" name="Rectangle 99">
              <a:extLst>
                <a:ext uri="{FF2B5EF4-FFF2-40B4-BE49-F238E27FC236}">
                  <a16:creationId xmlns:a16="http://schemas.microsoft.com/office/drawing/2014/main" id="{954D40C8-68EB-124B-8646-0806457F8CE6}"/>
                </a:ext>
              </a:extLst>
            </p:cNvPr>
            <p:cNvSpPr/>
            <p:nvPr/>
          </p:nvSpPr>
          <p:spPr>
            <a:xfrm>
              <a:off x="3618628" y="5471677"/>
              <a:ext cx="1961819" cy="738664"/>
            </a:xfrm>
            <a:prstGeom prst="rect">
              <a:avLst/>
            </a:prstGeom>
          </p:spPr>
          <p:txBody>
            <a:bodyPr wrap="none">
              <a:spAutoFit/>
            </a:bodyPr>
            <a:lstStyle/>
            <a:p>
              <a:pPr algn="ctr"/>
              <a:r>
                <a:rPr lang="en" sz="1400" b="1">
                  <a:ea typeface="+mn-lt"/>
                  <a:cs typeface="+mn-lt"/>
                </a:rPr>
                <a:t>Don Calloway</a:t>
              </a:r>
              <a:br>
                <a:rPr lang="en-US" sz="1400" b="1">
                  <a:ea typeface="+mn-lt"/>
                  <a:cs typeface="+mn-lt"/>
                </a:rPr>
              </a:br>
              <a:r>
                <a:rPr lang="en" sz="1400">
                  <a:ea typeface="+mn-lt"/>
                  <a:cs typeface="+mn-lt"/>
                </a:rPr>
                <a:t>VP of Equity, Inclusion</a:t>
              </a:r>
              <a:br>
                <a:rPr lang="en" sz="1400">
                  <a:ea typeface="+mn-lt"/>
                  <a:cs typeface="+mn-lt"/>
                </a:rPr>
              </a:br>
              <a:r>
                <a:rPr lang="en" sz="1400">
                  <a:ea typeface="+mn-lt"/>
                  <a:cs typeface="+mn-lt"/>
                </a:rPr>
                <a:t>and Impact</a:t>
              </a:r>
            </a:p>
          </p:txBody>
        </p:sp>
      </p:grpSp>
      <p:grpSp>
        <p:nvGrpSpPr>
          <p:cNvPr id="101" name="Group 100">
            <a:extLst>
              <a:ext uri="{FF2B5EF4-FFF2-40B4-BE49-F238E27FC236}">
                <a16:creationId xmlns:a16="http://schemas.microsoft.com/office/drawing/2014/main" id="{E42AA230-B2B1-5D4A-9AA4-646530D94B89}"/>
              </a:ext>
            </a:extLst>
          </p:cNvPr>
          <p:cNvGrpSpPr/>
          <p:nvPr/>
        </p:nvGrpSpPr>
        <p:grpSpPr>
          <a:xfrm>
            <a:off x="9171309" y="568947"/>
            <a:ext cx="2282291" cy="2496576"/>
            <a:chOff x="601828" y="569383"/>
            <a:chExt cx="2282291" cy="2496576"/>
          </a:xfrm>
        </p:grpSpPr>
        <p:pic>
          <p:nvPicPr>
            <p:cNvPr id="102" name="Picture 101">
              <a:extLst>
                <a:ext uri="{FF2B5EF4-FFF2-40B4-BE49-F238E27FC236}">
                  <a16:creationId xmlns:a16="http://schemas.microsoft.com/office/drawing/2014/main" id="{342CB5F1-D752-1547-807A-5551F5015F2A}"/>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053858" y="569383"/>
              <a:ext cx="1378230" cy="1837640"/>
            </a:xfrm>
            <a:prstGeom prst="rect">
              <a:avLst/>
            </a:prstGeom>
          </p:spPr>
        </p:pic>
        <p:sp>
          <p:nvSpPr>
            <p:cNvPr id="103" name="Rectangle 102">
              <a:extLst>
                <a:ext uri="{FF2B5EF4-FFF2-40B4-BE49-F238E27FC236}">
                  <a16:creationId xmlns:a16="http://schemas.microsoft.com/office/drawing/2014/main" id="{5B54273A-992D-8143-90FE-4D24B7001412}"/>
                </a:ext>
              </a:extLst>
            </p:cNvPr>
            <p:cNvSpPr/>
            <p:nvPr/>
          </p:nvSpPr>
          <p:spPr>
            <a:xfrm>
              <a:off x="601828" y="2542739"/>
              <a:ext cx="2282291" cy="523220"/>
            </a:xfrm>
            <a:prstGeom prst="rect">
              <a:avLst/>
            </a:prstGeom>
          </p:spPr>
          <p:txBody>
            <a:bodyPr wrap="none">
              <a:spAutoFit/>
            </a:bodyPr>
            <a:lstStyle/>
            <a:p>
              <a:pPr algn="ctr"/>
              <a:r>
                <a:rPr lang="en-US" sz="1400" b="1">
                  <a:ea typeface="+mn-lt"/>
                  <a:cs typeface="+mn-lt"/>
                </a:rPr>
                <a:t>Jason </a:t>
              </a:r>
              <a:r>
                <a:rPr lang="en-US" sz="1400" b="1" err="1">
                  <a:ea typeface="+mn-lt"/>
                  <a:cs typeface="+mn-lt"/>
                </a:rPr>
                <a:t>Eberstein</a:t>
              </a:r>
              <a:br>
                <a:rPr lang="en-US" sz="1400" b="1">
                  <a:ea typeface="+mn-lt"/>
                  <a:cs typeface="+mn-lt"/>
                </a:rPr>
              </a:br>
              <a:r>
                <a:rPr lang="en-US" sz="1400">
                  <a:ea typeface="+mn-lt"/>
                  <a:cs typeface="+mn-lt"/>
                </a:rPr>
                <a:t>VP</a:t>
              </a:r>
              <a:r>
                <a:rPr lang="en" sz="1400">
                  <a:ea typeface="+mn-lt"/>
                  <a:cs typeface="+mn-lt"/>
                </a:rPr>
                <a:t>, Government Relations</a:t>
              </a:r>
            </a:p>
          </p:txBody>
        </p:sp>
      </p:grpSp>
    </p:spTree>
    <p:extLst>
      <p:ext uri="{BB962C8B-B14F-4D97-AF65-F5344CB8AC3E}">
        <p14:creationId xmlns:p14="http://schemas.microsoft.com/office/powerpoint/2010/main" val="18950853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BB85E-647B-9B47-A504-E0D83C6D69F0}"/>
              </a:ext>
            </a:extLst>
          </p:cNvPr>
          <p:cNvSpPr>
            <a:spLocks noGrp="1"/>
          </p:cNvSpPr>
          <p:nvPr>
            <p:ph type="title"/>
          </p:nvPr>
        </p:nvSpPr>
        <p:spPr>
          <a:xfrm>
            <a:off x="1097280" y="3017520"/>
            <a:ext cx="10113645" cy="822960"/>
          </a:xfrm>
        </p:spPr>
        <p:txBody>
          <a:bodyPr anchor="t"/>
          <a:lstStyle/>
          <a:p>
            <a:r>
              <a:rPr lang="en-US"/>
              <a:t>Q &amp; A</a:t>
            </a:r>
          </a:p>
        </p:txBody>
      </p:sp>
    </p:spTree>
    <p:extLst>
      <p:ext uri="{BB962C8B-B14F-4D97-AF65-F5344CB8AC3E}">
        <p14:creationId xmlns:p14="http://schemas.microsoft.com/office/powerpoint/2010/main" val="21277423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DB2FF-E665-2241-BBEE-20A6C030C517}"/>
              </a:ext>
            </a:extLst>
          </p:cNvPr>
          <p:cNvSpPr>
            <a:spLocks noGrp="1"/>
          </p:cNvSpPr>
          <p:nvPr>
            <p:ph type="title"/>
          </p:nvPr>
        </p:nvSpPr>
        <p:spPr/>
        <p:txBody>
          <a:bodyPr/>
          <a:lstStyle/>
          <a:p>
            <a:r>
              <a:rPr lang="en-US"/>
              <a:t>Thank You</a:t>
            </a:r>
          </a:p>
        </p:txBody>
      </p:sp>
    </p:spTree>
    <p:extLst>
      <p:ext uri="{BB962C8B-B14F-4D97-AF65-F5344CB8AC3E}">
        <p14:creationId xmlns:p14="http://schemas.microsoft.com/office/powerpoint/2010/main" val="9985812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5FA09E0A-E9A4-9E47-94DA-985183C4FABE}"/>
              </a:ext>
            </a:extLst>
          </p:cNvPr>
          <p:cNvSpPr/>
          <p:nvPr/>
        </p:nvSpPr>
        <p:spPr>
          <a:xfrm>
            <a:off x="9248118" y="1471176"/>
            <a:ext cx="1750571" cy="307777"/>
          </a:xfrm>
          <a:prstGeom prst="rect">
            <a:avLst/>
          </a:prstGeom>
        </p:spPr>
        <p:txBody>
          <a:bodyPr wrap="square">
            <a:spAutoFit/>
          </a:bodyPr>
          <a:lstStyle/>
          <a:p>
            <a:pPr algn="ctr"/>
            <a:r>
              <a:rPr lang="en-US" sz="1400" b="1">
                <a:solidFill>
                  <a:srgbClr val="55575C"/>
                </a:solidFill>
              </a:rPr>
              <a:t>GLOBAL</a:t>
            </a:r>
            <a:endParaRPr lang="en-US" sz="1400"/>
          </a:p>
        </p:txBody>
      </p:sp>
      <p:sp>
        <p:nvSpPr>
          <p:cNvPr id="43" name="Rectangle 42">
            <a:extLst>
              <a:ext uri="{FF2B5EF4-FFF2-40B4-BE49-F238E27FC236}">
                <a16:creationId xmlns:a16="http://schemas.microsoft.com/office/drawing/2014/main" id="{341830EF-01FF-C140-AA40-ADDA2E32F9AE}"/>
              </a:ext>
            </a:extLst>
          </p:cNvPr>
          <p:cNvSpPr/>
          <p:nvPr/>
        </p:nvSpPr>
        <p:spPr>
          <a:xfrm>
            <a:off x="8314944" y="1755980"/>
            <a:ext cx="3616918" cy="1831271"/>
          </a:xfrm>
          <a:prstGeom prst="rect">
            <a:avLst/>
          </a:prstGeom>
        </p:spPr>
        <p:txBody>
          <a:bodyPr wrap="square">
            <a:spAutoFit/>
          </a:bodyPr>
          <a:lstStyle/>
          <a:p>
            <a:pPr marL="228600" indent="-228600">
              <a:spcAft>
                <a:spcPts val="600"/>
              </a:spcAft>
              <a:buFont typeface="Arial" panose="020B0604020202020204" pitchFamily="34" charset="0"/>
              <a:buChar char="•"/>
            </a:pPr>
            <a:r>
              <a:rPr lang="en-US" sz="1200"/>
              <a:t>The International Renewable Energy Agency specifies that biomass in energy generation needs to increase from 3% in 2018 to 18% in 2050 in order to reach net zero in 2050</a:t>
            </a:r>
            <a:r>
              <a:rPr lang="en-US" sz="1200" baseline="30000"/>
              <a:t>1</a:t>
            </a:r>
          </a:p>
          <a:p>
            <a:pPr marL="228600" indent="-228600">
              <a:spcAft>
                <a:spcPts val="600"/>
              </a:spcAft>
              <a:buFont typeface="Arial" panose="020B0604020202020204" pitchFamily="34" charset="0"/>
              <a:buChar char="•"/>
            </a:pPr>
            <a:r>
              <a:rPr lang="en-US" sz="1200"/>
              <a:t>The International Energy Agency’s “Net-Zero Emissions by 2050 Scenario” shows output of bioenergy rising to 100 exajoules (EJ) in 2050 from less than 40EJ in 2020, enough to meet almost 20% of the world's total energy needs</a:t>
            </a:r>
            <a:r>
              <a:rPr lang="en-US" sz="1200" baseline="30000"/>
              <a:t>2</a:t>
            </a:r>
          </a:p>
        </p:txBody>
      </p:sp>
      <p:sp>
        <p:nvSpPr>
          <p:cNvPr id="44" name="Rectangle 43">
            <a:extLst>
              <a:ext uri="{FF2B5EF4-FFF2-40B4-BE49-F238E27FC236}">
                <a16:creationId xmlns:a16="http://schemas.microsoft.com/office/drawing/2014/main" id="{8974EA8A-5E59-7E4E-870E-07757301B845}"/>
              </a:ext>
            </a:extLst>
          </p:cNvPr>
          <p:cNvSpPr/>
          <p:nvPr/>
        </p:nvSpPr>
        <p:spPr>
          <a:xfrm>
            <a:off x="260138" y="1506185"/>
            <a:ext cx="7469589" cy="12492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8" name="TextBox 47">
            <a:extLst>
              <a:ext uri="{FF2B5EF4-FFF2-40B4-BE49-F238E27FC236}">
                <a16:creationId xmlns:a16="http://schemas.microsoft.com/office/drawing/2014/main" id="{969B8631-D5FA-9542-B59B-DADA93D3C25C}"/>
              </a:ext>
            </a:extLst>
          </p:cNvPr>
          <p:cNvSpPr txBox="1"/>
          <p:nvPr/>
        </p:nvSpPr>
        <p:spPr>
          <a:xfrm>
            <a:off x="528515" y="1533212"/>
            <a:ext cx="6932835" cy="584775"/>
          </a:xfrm>
          <a:prstGeom prst="rect">
            <a:avLst/>
          </a:prstGeom>
          <a:noFill/>
        </p:spPr>
        <p:txBody>
          <a:bodyPr wrap="square" rtlCol="0">
            <a:spAutoFit/>
          </a:bodyPr>
          <a:lstStyle/>
          <a:p>
            <a:pPr algn="ctr"/>
            <a:r>
              <a:rPr lang="en-US" sz="1600" b="1">
                <a:solidFill>
                  <a:schemeClr val="bg1"/>
                </a:solidFill>
              </a:rPr>
              <a:t>GOLD STANDARD: United Nations Intergovernmental Panel on Climate Change (IPCC) Special Report on Global Warming of 1.5ºC:</a:t>
            </a:r>
          </a:p>
        </p:txBody>
      </p:sp>
      <p:sp>
        <p:nvSpPr>
          <p:cNvPr id="49" name="Rectangle 48">
            <a:extLst>
              <a:ext uri="{FF2B5EF4-FFF2-40B4-BE49-F238E27FC236}">
                <a16:creationId xmlns:a16="http://schemas.microsoft.com/office/drawing/2014/main" id="{2488A362-7747-9842-880E-92EFF56B06E6}"/>
              </a:ext>
            </a:extLst>
          </p:cNvPr>
          <p:cNvSpPr/>
          <p:nvPr/>
        </p:nvSpPr>
        <p:spPr>
          <a:xfrm>
            <a:off x="1141175" y="2128119"/>
            <a:ext cx="5707515" cy="523220"/>
          </a:xfrm>
          <a:prstGeom prst="rect">
            <a:avLst/>
          </a:prstGeom>
        </p:spPr>
        <p:txBody>
          <a:bodyPr wrap="square">
            <a:spAutoFit/>
          </a:bodyPr>
          <a:lstStyle/>
          <a:p>
            <a:pPr algn="ctr">
              <a:defRPr/>
            </a:pPr>
            <a:r>
              <a:rPr lang="en-US" sz="1400" i="1">
                <a:solidFill>
                  <a:schemeClr val="bg1"/>
                </a:solidFill>
              </a:rPr>
              <a:t>“Bioenergy use is substantial in 1.5°C pathways with or without BECCS due to its multiple roles  in decarbonizing energy use.” </a:t>
            </a:r>
          </a:p>
        </p:txBody>
      </p:sp>
      <p:sp>
        <p:nvSpPr>
          <p:cNvPr id="51" name="Rectangle 50">
            <a:extLst>
              <a:ext uri="{FF2B5EF4-FFF2-40B4-BE49-F238E27FC236}">
                <a16:creationId xmlns:a16="http://schemas.microsoft.com/office/drawing/2014/main" id="{3EC24BC7-9298-4E49-9BCD-8A06926F5BA5}"/>
              </a:ext>
            </a:extLst>
          </p:cNvPr>
          <p:cNvSpPr/>
          <p:nvPr/>
        </p:nvSpPr>
        <p:spPr>
          <a:xfrm>
            <a:off x="8314944" y="3872055"/>
            <a:ext cx="3616918" cy="2277547"/>
          </a:xfrm>
          <a:prstGeom prst="rect">
            <a:avLst/>
          </a:prstGeom>
        </p:spPr>
        <p:txBody>
          <a:bodyPr wrap="square">
            <a:spAutoFit/>
          </a:bodyPr>
          <a:lstStyle/>
          <a:p>
            <a:pPr marL="228600" indent="-228600">
              <a:spcAft>
                <a:spcPts val="600"/>
              </a:spcAft>
              <a:buFont typeface="Arial" panose="020B0604020202020204" pitchFamily="34" charset="0"/>
              <a:buChar char="•"/>
            </a:pPr>
            <a:r>
              <a:rPr lang="en-US" sz="1200"/>
              <a:t>EU Commission’s taxonomy recognizes bioenergy used for power and heat as making a substantial contribution to climate mitigation, alongside solar and wind</a:t>
            </a:r>
          </a:p>
          <a:p>
            <a:pPr marL="228600" indent="-228600">
              <a:spcAft>
                <a:spcPts val="600"/>
              </a:spcAft>
              <a:buFont typeface="Arial" panose="020B0604020202020204" pitchFamily="34" charset="0"/>
              <a:buChar char="•"/>
            </a:pPr>
            <a:r>
              <a:rPr lang="en-US" sz="1200"/>
              <a:t>All 27 EU member states agreed to raising EU’s 2030 GHG emission reduction target from 40% to 55%</a:t>
            </a:r>
            <a:r>
              <a:rPr lang="en-US" sz="1200" baseline="30000"/>
              <a:t>3</a:t>
            </a:r>
            <a:r>
              <a:rPr lang="en-US" sz="1200"/>
              <a:t>, as compared to 1990 levels, and RED II</a:t>
            </a:r>
            <a:r>
              <a:rPr lang="en-US" sz="1200" baseline="30000"/>
              <a:t>4</a:t>
            </a:r>
            <a:r>
              <a:rPr lang="en-US" sz="1200"/>
              <a:t> calls for renewables to account for at least 32% of EU’s gross consumption by 2030</a:t>
            </a:r>
            <a:endParaRPr lang="en-US" sz="1200" baseline="30000"/>
          </a:p>
          <a:p>
            <a:pPr marL="228600" indent="-228600">
              <a:spcAft>
                <a:spcPts val="600"/>
              </a:spcAft>
              <a:buFont typeface="Arial" panose="020B0604020202020204" pitchFamily="34" charset="0"/>
              <a:buChar char="•"/>
            </a:pPr>
            <a:r>
              <a:rPr lang="en-US" sz="1200"/>
              <a:t>European Climate Law sets legally binding target of net zero by 2050</a:t>
            </a:r>
            <a:r>
              <a:rPr lang="en-US" sz="1200" baseline="30000"/>
              <a:t>5</a:t>
            </a:r>
          </a:p>
        </p:txBody>
      </p:sp>
      <p:sp>
        <p:nvSpPr>
          <p:cNvPr id="52" name="Rectangle 51">
            <a:extLst>
              <a:ext uri="{FF2B5EF4-FFF2-40B4-BE49-F238E27FC236}">
                <a16:creationId xmlns:a16="http://schemas.microsoft.com/office/drawing/2014/main" id="{06E68251-63A0-E647-8733-99B3127BE207}"/>
              </a:ext>
            </a:extLst>
          </p:cNvPr>
          <p:cNvSpPr/>
          <p:nvPr/>
        </p:nvSpPr>
        <p:spPr>
          <a:xfrm>
            <a:off x="9906036" y="3587251"/>
            <a:ext cx="434734" cy="307777"/>
          </a:xfrm>
          <a:prstGeom prst="rect">
            <a:avLst/>
          </a:prstGeom>
        </p:spPr>
        <p:txBody>
          <a:bodyPr wrap="none">
            <a:spAutoFit/>
          </a:bodyPr>
          <a:lstStyle/>
          <a:p>
            <a:r>
              <a:rPr lang="en-US" sz="1400" b="1">
                <a:solidFill>
                  <a:srgbClr val="55575C"/>
                </a:solidFill>
              </a:rPr>
              <a:t>EU</a:t>
            </a:r>
            <a:endParaRPr lang="en-US" sz="1400"/>
          </a:p>
        </p:txBody>
      </p:sp>
      <p:pic>
        <p:nvPicPr>
          <p:cNvPr id="54" name="Picture 53">
            <a:extLst>
              <a:ext uri="{FF2B5EF4-FFF2-40B4-BE49-F238E27FC236}">
                <a16:creationId xmlns:a16="http://schemas.microsoft.com/office/drawing/2014/main" id="{045923E5-A3A4-5046-BFFA-1B2DF877125F}"/>
              </a:ext>
            </a:extLst>
          </p:cNvPr>
          <p:cNvPicPr>
            <a:picLocks noChangeAspect="1"/>
          </p:cNvPicPr>
          <p:nvPr/>
        </p:nvPicPr>
        <p:blipFill>
          <a:blip r:embed="rId2"/>
          <a:stretch>
            <a:fillRect/>
          </a:stretch>
        </p:blipFill>
        <p:spPr>
          <a:xfrm>
            <a:off x="448936" y="2866783"/>
            <a:ext cx="3760732" cy="3380782"/>
          </a:xfrm>
          <a:prstGeom prst="rect">
            <a:avLst/>
          </a:prstGeom>
        </p:spPr>
      </p:pic>
      <p:sp>
        <p:nvSpPr>
          <p:cNvPr id="60" name="Rectangle 59">
            <a:extLst>
              <a:ext uri="{FF2B5EF4-FFF2-40B4-BE49-F238E27FC236}">
                <a16:creationId xmlns:a16="http://schemas.microsoft.com/office/drawing/2014/main" id="{4D76B9A6-337E-1647-9F08-A4B035D1FA52}"/>
              </a:ext>
            </a:extLst>
          </p:cNvPr>
          <p:cNvSpPr/>
          <p:nvPr/>
        </p:nvSpPr>
        <p:spPr>
          <a:xfrm>
            <a:off x="4860112" y="3428999"/>
            <a:ext cx="2700423" cy="2720603"/>
          </a:xfrm>
          <a:prstGeom prst="rect">
            <a:avLst/>
          </a:prstGeom>
          <a:solidFill>
            <a:schemeClr val="bg1">
              <a:alpha val="6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60">
            <a:extLst>
              <a:ext uri="{FF2B5EF4-FFF2-40B4-BE49-F238E27FC236}">
                <a16:creationId xmlns:a16="http://schemas.microsoft.com/office/drawing/2014/main" id="{5D4792FC-1381-CE46-9E2F-78A10B443E79}"/>
              </a:ext>
            </a:extLst>
          </p:cNvPr>
          <p:cNvPicPr>
            <a:picLocks noChangeAspect="1"/>
          </p:cNvPicPr>
          <p:nvPr/>
        </p:nvPicPr>
        <p:blipFill>
          <a:blip r:embed="rId3"/>
          <a:stretch>
            <a:fillRect/>
          </a:stretch>
        </p:blipFill>
        <p:spPr>
          <a:xfrm>
            <a:off x="5195786" y="3627677"/>
            <a:ext cx="1424610" cy="402037"/>
          </a:xfrm>
          <a:prstGeom prst="rect">
            <a:avLst/>
          </a:prstGeom>
        </p:spPr>
      </p:pic>
      <p:pic>
        <p:nvPicPr>
          <p:cNvPr id="62" name="Picture 61">
            <a:extLst>
              <a:ext uri="{FF2B5EF4-FFF2-40B4-BE49-F238E27FC236}">
                <a16:creationId xmlns:a16="http://schemas.microsoft.com/office/drawing/2014/main" id="{09A67BF9-99BE-4B4C-BFFB-D2F017AF2F89}"/>
              </a:ext>
            </a:extLst>
          </p:cNvPr>
          <p:cNvPicPr>
            <a:picLocks noChangeAspect="1"/>
          </p:cNvPicPr>
          <p:nvPr/>
        </p:nvPicPr>
        <p:blipFill>
          <a:blip r:embed="rId4"/>
          <a:stretch>
            <a:fillRect/>
          </a:stretch>
        </p:blipFill>
        <p:spPr>
          <a:xfrm>
            <a:off x="5195786" y="4284820"/>
            <a:ext cx="1800427" cy="410777"/>
          </a:xfrm>
          <a:prstGeom prst="rect">
            <a:avLst/>
          </a:prstGeom>
        </p:spPr>
      </p:pic>
      <p:pic>
        <p:nvPicPr>
          <p:cNvPr id="63" name="Picture 62">
            <a:extLst>
              <a:ext uri="{FF2B5EF4-FFF2-40B4-BE49-F238E27FC236}">
                <a16:creationId xmlns:a16="http://schemas.microsoft.com/office/drawing/2014/main" id="{961FC8DE-3563-FE49-84C0-3D8358BC6C99}"/>
              </a:ext>
            </a:extLst>
          </p:cNvPr>
          <p:cNvPicPr>
            <a:picLocks noChangeAspect="1"/>
          </p:cNvPicPr>
          <p:nvPr/>
        </p:nvPicPr>
        <p:blipFill>
          <a:blip r:embed="rId5"/>
          <a:stretch>
            <a:fillRect/>
          </a:stretch>
        </p:blipFill>
        <p:spPr>
          <a:xfrm>
            <a:off x="5195786" y="4922751"/>
            <a:ext cx="1267291" cy="402037"/>
          </a:xfrm>
          <a:prstGeom prst="rect">
            <a:avLst/>
          </a:prstGeom>
        </p:spPr>
      </p:pic>
      <p:pic>
        <p:nvPicPr>
          <p:cNvPr id="64" name="Picture 63">
            <a:extLst>
              <a:ext uri="{FF2B5EF4-FFF2-40B4-BE49-F238E27FC236}">
                <a16:creationId xmlns:a16="http://schemas.microsoft.com/office/drawing/2014/main" id="{54B287F2-17D8-4A4B-8CF5-F8AF3746D6A0}"/>
              </a:ext>
            </a:extLst>
          </p:cNvPr>
          <p:cNvPicPr>
            <a:picLocks noChangeAspect="1"/>
          </p:cNvPicPr>
          <p:nvPr/>
        </p:nvPicPr>
        <p:blipFill>
          <a:blip r:embed="rId6"/>
          <a:stretch>
            <a:fillRect/>
          </a:stretch>
        </p:blipFill>
        <p:spPr>
          <a:xfrm>
            <a:off x="5195786" y="5607847"/>
            <a:ext cx="2062625" cy="305898"/>
          </a:xfrm>
          <a:prstGeom prst="rect">
            <a:avLst/>
          </a:prstGeom>
        </p:spPr>
      </p:pic>
      <p:sp>
        <p:nvSpPr>
          <p:cNvPr id="65" name="Rectangle 64">
            <a:extLst>
              <a:ext uri="{FF2B5EF4-FFF2-40B4-BE49-F238E27FC236}">
                <a16:creationId xmlns:a16="http://schemas.microsoft.com/office/drawing/2014/main" id="{068CB848-39F8-554A-B815-F22EFBDCBFDB}"/>
              </a:ext>
            </a:extLst>
          </p:cNvPr>
          <p:cNvSpPr/>
          <p:nvPr/>
        </p:nvSpPr>
        <p:spPr>
          <a:xfrm>
            <a:off x="271477" y="233566"/>
            <a:ext cx="9187643" cy="954107"/>
          </a:xfrm>
          <a:prstGeom prst="rect">
            <a:avLst/>
          </a:prstGeom>
        </p:spPr>
        <p:txBody>
          <a:bodyPr wrap="none">
            <a:spAutoFit/>
          </a:bodyPr>
          <a:lstStyle/>
          <a:p>
            <a:pPr marL="0" lvl="1"/>
            <a:r>
              <a:rPr lang="en-US" sz="2800" b="1">
                <a:solidFill>
                  <a:schemeClr val="bg1"/>
                </a:solidFill>
                <a:latin typeface="Arial" panose="020B0604020202020204" pitchFamily="34" charset="0"/>
                <a:ea typeface="Arial" charset="0"/>
                <a:cs typeface="Arial" panose="020B0604020202020204" pitchFamily="34" charset="0"/>
              </a:rPr>
              <a:t>COMMITMENTS TO FIGHT CLIMATE CHANGE DRIVE</a:t>
            </a:r>
            <a:br>
              <a:rPr lang="en-US" sz="2800" b="1">
                <a:solidFill>
                  <a:schemeClr val="bg1"/>
                </a:solidFill>
                <a:latin typeface="Arial" panose="020B0604020202020204" pitchFamily="34" charset="0"/>
                <a:ea typeface="Arial" charset="0"/>
                <a:cs typeface="Arial" panose="020B0604020202020204" pitchFamily="34" charset="0"/>
              </a:rPr>
            </a:br>
            <a:r>
              <a:rPr lang="en-US" sz="2800" b="1">
                <a:solidFill>
                  <a:schemeClr val="bg1"/>
                </a:solidFill>
                <a:latin typeface="Arial" panose="020B0604020202020204" pitchFamily="34" charset="0"/>
                <a:ea typeface="Arial" charset="0"/>
                <a:cs typeface="Arial" panose="020B0604020202020204" pitchFamily="34" charset="0"/>
              </a:rPr>
              <a:t>MARKET GROWTH</a:t>
            </a:r>
            <a:endParaRPr lang="en-US" sz="2800" b="1" baseline="30000">
              <a:solidFill>
                <a:schemeClr val="bg1"/>
              </a:solidFill>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26027452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B5E6964-1088-FA4A-8FE4-802E37BCFEC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47659" y="1897341"/>
            <a:ext cx="11496683" cy="3233441"/>
          </a:xfrm>
          <a:prstGeom prst="rect">
            <a:avLst/>
          </a:prstGeom>
        </p:spPr>
      </p:pic>
      <p:sp>
        <p:nvSpPr>
          <p:cNvPr id="8" name="Rectangle 7">
            <a:extLst>
              <a:ext uri="{FF2B5EF4-FFF2-40B4-BE49-F238E27FC236}">
                <a16:creationId xmlns:a16="http://schemas.microsoft.com/office/drawing/2014/main" id="{0FAEB301-1DD5-6148-8241-D0265EE35646}"/>
              </a:ext>
            </a:extLst>
          </p:cNvPr>
          <p:cNvSpPr/>
          <p:nvPr/>
        </p:nvSpPr>
        <p:spPr>
          <a:xfrm>
            <a:off x="1253618" y="5197346"/>
            <a:ext cx="9684767" cy="1015663"/>
          </a:xfrm>
          <a:prstGeom prst="rect">
            <a:avLst/>
          </a:prstGeom>
        </p:spPr>
        <p:txBody>
          <a:bodyPr wrap="square" anchor="t">
            <a:spAutoFit/>
          </a:bodyPr>
          <a:lstStyle/>
          <a:p>
            <a:pPr algn="ctr">
              <a:defRPr/>
            </a:pPr>
            <a:r>
              <a:rPr lang="en-US" sz="2000" b="1">
                <a:solidFill>
                  <a:srgbClr val="50555B"/>
                </a:solidFill>
                <a:latin typeface="Arial" panose="020B0604020202020204"/>
              </a:rPr>
              <a:t>Through 2019, wood pellets supplied by Enviva have effectively displaced </a:t>
            </a:r>
            <a:br>
              <a:rPr lang="en-US" sz="2000" b="1">
                <a:solidFill>
                  <a:srgbClr val="50555B"/>
                </a:solidFill>
                <a:latin typeface="Arial" panose="020B0604020202020204"/>
              </a:rPr>
            </a:br>
            <a:r>
              <a:rPr lang="en-US" sz="2000" b="1">
                <a:solidFill>
                  <a:srgbClr val="50555B"/>
                </a:solidFill>
                <a:latin typeface="Arial" panose="020B0604020202020204"/>
              </a:rPr>
              <a:t>14 million metric tons (“MT”) of coal and will be on track to displace another 86 million MT of coal by 2044. </a:t>
            </a:r>
            <a:endParaRPr lang="en-US" sz="2000">
              <a:latin typeface="Arial" panose="020B0604020202020204"/>
              <a:cs typeface="Arial"/>
            </a:endParaRPr>
          </a:p>
        </p:txBody>
      </p:sp>
      <p:sp>
        <p:nvSpPr>
          <p:cNvPr id="9" name="Rectangle 8">
            <a:extLst>
              <a:ext uri="{FF2B5EF4-FFF2-40B4-BE49-F238E27FC236}">
                <a16:creationId xmlns:a16="http://schemas.microsoft.com/office/drawing/2014/main" id="{F5DCF9CE-9DB6-A649-9050-4E9C358066DD}"/>
              </a:ext>
            </a:extLst>
          </p:cNvPr>
          <p:cNvSpPr/>
          <p:nvPr/>
        </p:nvSpPr>
        <p:spPr>
          <a:xfrm>
            <a:off x="1253618" y="342957"/>
            <a:ext cx="9684767" cy="1384995"/>
          </a:xfrm>
          <a:prstGeom prst="rect">
            <a:avLst/>
          </a:prstGeom>
        </p:spPr>
        <p:txBody>
          <a:bodyPr wrap="square" anchor="t">
            <a:spAutoFit/>
          </a:bodyPr>
          <a:lstStyle/>
          <a:p>
            <a:pPr algn="ctr">
              <a:defRPr/>
            </a:pPr>
            <a:r>
              <a:rPr lang="en-US" sz="2800" b="1">
                <a:solidFill>
                  <a:srgbClr val="50555B"/>
                </a:solidFill>
                <a:latin typeface="Arial" panose="020B0604020202020204"/>
              </a:rPr>
              <a:t>Sustainable wood biomass is a unique solution because, done properly, it displaces coal, grows more trees, and fights climate change at scale</a:t>
            </a:r>
            <a:endParaRPr lang="en-US" sz="2800">
              <a:latin typeface="Arial" panose="020B0604020202020204"/>
              <a:cs typeface="Arial"/>
            </a:endParaRPr>
          </a:p>
        </p:txBody>
      </p:sp>
    </p:spTree>
    <p:extLst>
      <p:ext uri="{BB962C8B-B14F-4D97-AF65-F5344CB8AC3E}">
        <p14:creationId xmlns:p14="http://schemas.microsoft.com/office/powerpoint/2010/main" val="1925312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FDDC9C2-95CC-4949-B035-C69B2C19F5B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317329" y="1476389"/>
            <a:ext cx="9557345" cy="5381611"/>
          </a:xfrm>
          <a:prstGeom prst="rect">
            <a:avLst/>
          </a:prstGeom>
        </p:spPr>
      </p:pic>
      <p:sp>
        <p:nvSpPr>
          <p:cNvPr id="18" name="Rectangle 17">
            <a:extLst>
              <a:ext uri="{FF2B5EF4-FFF2-40B4-BE49-F238E27FC236}">
                <a16:creationId xmlns:a16="http://schemas.microsoft.com/office/drawing/2014/main" id="{DB48DE30-DCB3-C34A-91A4-4A7FCC239629}"/>
              </a:ext>
            </a:extLst>
          </p:cNvPr>
          <p:cNvSpPr/>
          <p:nvPr/>
        </p:nvSpPr>
        <p:spPr>
          <a:xfrm>
            <a:off x="271477" y="233566"/>
            <a:ext cx="10350911" cy="954107"/>
          </a:xfrm>
          <a:prstGeom prst="rect">
            <a:avLst/>
          </a:prstGeom>
        </p:spPr>
        <p:txBody>
          <a:bodyPr wrap="none">
            <a:spAutoFit/>
          </a:bodyPr>
          <a:lstStyle/>
          <a:p>
            <a:pPr defTabSz="457189">
              <a:defRPr/>
            </a:pPr>
            <a:r>
              <a:rPr lang="en-US" sz="2800" b="1">
                <a:solidFill>
                  <a:schemeClr val="bg1"/>
                </a:solidFill>
                <a:latin typeface="Arial" panose="020B0604020202020204" pitchFamily="34" charset="0"/>
                <a:cs typeface="Arial" panose="020B0604020202020204" pitchFamily="34" charset="0"/>
              </a:rPr>
              <a:t>THE U.S. SOUTHEAST IS ONE OF THE WORLD’S LARGEST</a:t>
            </a:r>
          </a:p>
          <a:p>
            <a:pPr defTabSz="457189">
              <a:defRPr/>
            </a:pPr>
            <a:r>
              <a:rPr lang="en-US" sz="2800" b="1">
                <a:solidFill>
                  <a:schemeClr val="bg1"/>
                </a:solidFill>
                <a:latin typeface="Arial" panose="020B0604020202020204" pitchFamily="34" charset="0"/>
                <a:cs typeface="Arial" panose="020B0604020202020204" pitchFamily="34" charset="0"/>
              </a:rPr>
              <a:t>FOREST REGIONS</a:t>
            </a:r>
          </a:p>
        </p:txBody>
      </p:sp>
    </p:spTree>
    <p:extLst>
      <p:ext uri="{BB962C8B-B14F-4D97-AF65-F5344CB8AC3E}">
        <p14:creationId xmlns:p14="http://schemas.microsoft.com/office/powerpoint/2010/main" val="3949654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64E16A0E-44BC-4B4B-BB1F-491292FDFE45}"/>
              </a:ext>
            </a:extLst>
          </p:cNvPr>
          <p:cNvSpPr txBox="1">
            <a:spLocks/>
          </p:cNvSpPr>
          <p:nvPr/>
        </p:nvSpPr>
        <p:spPr>
          <a:xfrm>
            <a:off x="3637323" y="1040301"/>
            <a:ext cx="8085967" cy="4872017"/>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spcAft>
                <a:spcPts val="1000"/>
              </a:spcAft>
              <a:buFont typeface="Wingdings" panose="05000000000000000000" pitchFamily="2" charset="2"/>
              <a:buChar char="§"/>
              <a:defRPr sz="2000" kern="1200">
                <a:solidFill>
                  <a:schemeClr val="tx1"/>
                </a:solidFill>
                <a:latin typeface="+mn-lt"/>
                <a:ea typeface="+mn-ea"/>
                <a:cs typeface="+mn-cs"/>
              </a:defRPr>
            </a:lvl1pPr>
            <a:lvl2pPr marL="0" marR="0" indent="0" algn="l" defTabSz="914400" rtl="0" eaLnBrk="1" fontAlgn="auto" latinLnBrk="0" hangingPunct="1">
              <a:lnSpc>
                <a:spcPts val="1600"/>
              </a:lnSpc>
              <a:spcBef>
                <a:spcPts val="600"/>
              </a:spcBef>
              <a:spcAft>
                <a:spcPts val="0"/>
              </a:spcAft>
              <a:buClr>
                <a:schemeClr val="accent1"/>
              </a:buClr>
              <a:buSzPct val="200000"/>
              <a:buFont typeface="Wingdings" panose="05000000000000000000" pitchFamily="2" charset="2"/>
              <a:buNone/>
              <a:tabLst/>
              <a:defRPr sz="1400" b="0" i="0" kern="1200" baseline="0">
                <a:solidFill>
                  <a:schemeClr val="tx2"/>
                </a:solidFill>
                <a:latin typeface="+mn-lt"/>
                <a:ea typeface="+mn-ea"/>
                <a:cs typeface="+mn-cs"/>
              </a:defRPr>
            </a:lvl2pPr>
            <a:lvl3pPr marL="1143000" indent="-228600" algn="l" defTabSz="914400" rtl="0" eaLnBrk="1" latinLnBrk="0" hangingPunct="1">
              <a:lnSpc>
                <a:spcPct val="100000"/>
              </a:lnSpc>
              <a:spcBef>
                <a:spcPts val="500"/>
              </a:spcBef>
              <a:spcAft>
                <a:spcPts val="1000"/>
              </a:spcAft>
              <a:buFont typeface="Wingdings" panose="05000000000000000000"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Font typeface="Wingdings" panose="05000000000000000000"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ts val="0"/>
              </a:spcBef>
              <a:spcAft>
                <a:spcPts val="600"/>
              </a:spcAft>
              <a:buFont typeface="Arial" panose="020B0604020202020204" pitchFamily="34" charset="0"/>
              <a:buChar char="•"/>
            </a:pPr>
            <a:r>
              <a:rPr lang="en-US" sz="1800"/>
              <a:t>Good biomass is made from low-value wood that is a by-product of a sawmill operation or a planned traditional timber harvest.</a:t>
            </a:r>
          </a:p>
          <a:p>
            <a:pPr marL="685800" lvl="3">
              <a:spcBef>
                <a:spcPts val="0"/>
              </a:spcBef>
              <a:spcAft>
                <a:spcPts val="600"/>
              </a:spcAft>
              <a:buFont typeface="Arial" panose="020B0604020202020204" pitchFamily="34" charset="0"/>
              <a:buChar char="•"/>
            </a:pPr>
            <a:r>
              <a:rPr lang="en-US" sz="1800"/>
              <a:t>These by-products can be delivered directly from the forest, as tops, limbs, </a:t>
            </a:r>
            <a:r>
              <a:rPr lang="en-US" sz="1800" err="1"/>
              <a:t>thinnings</a:t>
            </a:r>
            <a:r>
              <a:rPr lang="en-US" sz="1800"/>
              <a:t>, and/or low-value smaller trees, or they can be delivered as secondary residues, like sawdust and shavings from industrial processing.</a:t>
            </a:r>
          </a:p>
          <a:p>
            <a:pPr lvl="0">
              <a:spcBef>
                <a:spcPts val="0"/>
              </a:spcBef>
              <a:spcAft>
                <a:spcPts val="600"/>
              </a:spcAft>
              <a:buFont typeface="Arial" panose="020B0604020202020204" pitchFamily="34" charset="0"/>
              <a:buChar char="•"/>
            </a:pPr>
            <a:r>
              <a:rPr lang="en-US" sz="1800"/>
              <a:t>Good biomass is not made from larger, high-value trees that instead could be used for longer-lived products.</a:t>
            </a:r>
          </a:p>
          <a:p>
            <a:pPr lvl="0">
              <a:spcBef>
                <a:spcPts val="0"/>
              </a:spcBef>
              <a:spcAft>
                <a:spcPts val="600"/>
              </a:spcAft>
              <a:buFont typeface="Arial" panose="020B0604020202020204" pitchFamily="34" charset="0"/>
              <a:buChar char="•"/>
            </a:pPr>
            <a:r>
              <a:rPr lang="en-US" sz="1800"/>
              <a:t>Good biomass comes from a region where forest carbon stocks are stable or increasing.</a:t>
            </a:r>
          </a:p>
          <a:p>
            <a:pPr lvl="0">
              <a:spcBef>
                <a:spcPts val="0"/>
              </a:spcBef>
              <a:spcAft>
                <a:spcPts val="600"/>
              </a:spcAft>
              <a:buFont typeface="Arial" panose="020B0604020202020204" pitchFamily="34" charset="0"/>
              <a:buChar char="•"/>
            </a:pPr>
            <a:r>
              <a:rPr lang="en-US" sz="1800"/>
              <a:t>Good biomass comes from harvest practices that safeguard biodiversity.</a:t>
            </a:r>
          </a:p>
          <a:p>
            <a:pPr lvl="0">
              <a:spcBef>
                <a:spcPts val="0"/>
              </a:spcBef>
              <a:spcAft>
                <a:spcPts val="600"/>
              </a:spcAft>
              <a:buFont typeface="Arial" panose="020B0604020202020204" pitchFamily="34" charset="0"/>
              <a:buChar char="•"/>
            </a:pPr>
            <a:r>
              <a:rPr lang="en-US" sz="1800"/>
              <a:t>Good biomass comes from a forest that is returned to forest after harvest, and not from land that will be converted to agriculture or development.</a:t>
            </a:r>
          </a:p>
        </p:txBody>
      </p:sp>
      <p:sp>
        <p:nvSpPr>
          <p:cNvPr id="17" name="Rectangle 16">
            <a:extLst>
              <a:ext uri="{FF2B5EF4-FFF2-40B4-BE49-F238E27FC236}">
                <a16:creationId xmlns:a16="http://schemas.microsoft.com/office/drawing/2014/main" id="{1630B526-96D9-2241-95F0-868B8958D6DC}"/>
              </a:ext>
            </a:extLst>
          </p:cNvPr>
          <p:cNvSpPr/>
          <p:nvPr/>
        </p:nvSpPr>
        <p:spPr>
          <a:xfrm>
            <a:off x="1" y="6400800"/>
            <a:ext cx="12192000" cy="457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BD5E5805-F097-FE4C-BA23-B9A2F9B4CC3A}"/>
              </a:ext>
            </a:extLst>
          </p:cNvPr>
          <p:cNvSpPr/>
          <p:nvPr/>
        </p:nvSpPr>
        <p:spPr>
          <a:xfrm>
            <a:off x="10" y="6334317"/>
            <a:ext cx="12191985" cy="664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Slide Number Placeholder 15">
            <a:extLst>
              <a:ext uri="{FF2B5EF4-FFF2-40B4-BE49-F238E27FC236}">
                <a16:creationId xmlns:a16="http://schemas.microsoft.com/office/drawing/2014/main" id="{79787AB3-C681-A84A-B661-527D3AB198B7}"/>
              </a:ext>
            </a:extLst>
          </p:cNvPr>
          <p:cNvSpPr txBox="1">
            <a:spLocks/>
          </p:cNvSpPr>
          <p:nvPr/>
        </p:nvSpPr>
        <p:spPr>
          <a:xfrm>
            <a:off x="9361436" y="644683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80AF4A-08D5-7F48-AC07-5B31953E2B14}" type="slidenum">
              <a:rPr lang="en-US"/>
              <a:pPr/>
              <a:t>7</a:t>
            </a:fld>
            <a:endParaRPr lang="en-US"/>
          </a:p>
        </p:txBody>
      </p:sp>
      <p:sp>
        <p:nvSpPr>
          <p:cNvPr id="20" name="TextBox 19">
            <a:extLst>
              <a:ext uri="{FF2B5EF4-FFF2-40B4-BE49-F238E27FC236}">
                <a16:creationId xmlns:a16="http://schemas.microsoft.com/office/drawing/2014/main" id="{5B1612E1-B43A-984D-9AF4-94AB049AABAC}"/>
              </a:ext>
            </a:extLst>
          </p:cNvPr>
          <p:cNvSpPr txBox="1"/>
          <p:nvPr/>
        </p:nvSpPr>
        <p:spPr>
          <a:xfrm>
            <a:off x="4615071" y="6449458"/>
            <a:ext cx="2961861" cy="338554"/>
          </a:xfrm>
          <a:prstGeom prst="rect">
            <a:avLst/>
          </a:prstGeom>
          <a:noFill/>
        </p:spPr>
        <p:txBody>
          <a:bodyPr wrap="square" rtlCol="0">
            <a:spAutoFit/>
          </a:bodyPr>
          <a:lstStyle/>
          <a:p>
            <a:r>
              <a:rPr lang="en-US" sz="1600" b="1">
                <a:solidFill>
                  <a:schemeClr val="bg1"/>
                </a:solidFill>
              </a:rPr>
              <a:t>www.envivabiomass.com</a:t>
            </a:r>
          </a:p>
        </p:txBody>
      </p:sp>
      <p:sp>
        <p:nvSpPr>
          <p:cNvPr id="4" name="Rectangle 3">
            <a:extLst>
              <a:ext uri="{FF2B5EF4-FFF2-40B4-BE49-F238E27FC236}">
                <a16:creationId xmlns:a16="http://schemas.microsoft.com/office/drawing/2014/main" id="{F47CE974-AC18-2448-A613-F7088472C83D}"/>
              </a:ext>
            </a:extLst>
          </p:cNvPr>
          <p:cNvSpPr/>
          <p:nvPr/>
        </p:nvSpPr>
        <p:spPr>
          <a:xfrm>
            <a:off x="3679596" y="5960975"/>
            <a:ext cx="7538301" cy="276999"/>
          </a:xfrm>
          <a:prstGeom prst="rect">
            <a:avLst/>
          </a:prstGeom>
        </p:spPr>
        <p:txBody>
          <a:bodyPr wrap="square">
            <a:spAutoFit/>
          </a:bodyPr>
          <a:lstStyle/>
          <a:p>
            <a:r>
              <a:rPr lang="en-US" sz="1200" i="1" u="sng">
                <a:solidFill>
                  <a:schemeClr val="accent1"/>
                </a:solidFill>
                <a:hlinkClick r:id="rId3">
                  <a:extLst>
                    <a:ext uri="{A12FA001-AC4F-418D-AE19-62706E023703}">
                      <ahyp:hlinkClr xmlns:ahyp="http://schemas.microsoft.com/office/drawing/2018/hyperlinkcolor" val="tx"/>
                    </a:ext>
                  </a:extLst>
                </a:hlinkClick>
              </a:rPr>
              <a:t>https://</a:t>
            </a:r>
            <a:r>
              <a:rPr lang="en-US" sz="1200" i="1" u="sng" err="1">
                <a:solidFill>
                  <a:schemeClr val="accent1"/>
                </a:solidFill>
                <a:hlinkClick r:id="rId3">
                  <a:extLst>
                    <a:ext uri="{A12FA001-AC4F-418D-AE19-62706E023703}">
                      <ahyp:hlinkClr xmlns:ahyp="http://schemas.microsoft.com/office/drawing/2018/hyperlinkcolor" val="tx"/>
                    </a:ext>
                  </a:extLst>
                </a:hlinkClick>
              </a:rPr>
              <a:t>www.envivabiomass.com</a:t>
            </a:r>
            <a:r>
              <a:rPr lang="en-US" sz="1200" i="1" u="sng">
                <a:solidFill>
                  <a:schemeClr val="accent1"/>
                </a:solidFill>
                <a:hlinkClick r:id="rId3">
                  <a:extLst>
                    <a:ext uri="{A12FA001-AC4F-418D-AE19-62706E023703}">
                      <ahyp:hlinkClr xmlns:ahyp="http://schemas.microsoft.com/office/drawing/2018/hyperlinkcolor" val="tx"/>
                    </a:ext>
                  </a:extLst>
                </a:hlinkClick>
              </a:rPr>
              <a:t>/the-forest-biomass-promise/</a:t>
            </a:r>
            <a:endParaRPr lang="en-US" sz="1200" i="1" u="sng">
              <a:solidFill>
                <a:schemeClr val="accent1"/>
              </a:solidFill>
            </a:endParaRPr>
          </a:p>
        </p:txBody>
      </p:sp>
      <p:sp>
        <p:nvSpPr>
          <p:cNvPr id="9" name="Text Placeholder 1">
            <a:extLst>
              <a:ext uri="{FF2B5EF4-FFF2-40B4-BE49-F238E27FC236}">
                <a16:creationId xmlns:a16="http://schemas.microsoft.com/office/drawing/2014/main" id="{36B6F453-1AA5-FC45-B95D-627814E0341D}"/>
              </a:ext>
            </a:extLst>
          </p:cNvPr>
          <p:cNvSpPr txBox="1">
            <a:spLocks/>
          </p:cNvSpPr>
          <p:nvPr/>
        </p:nvSpPr>
        <p:spPr>
          <a:xfrm>
            <a:off x="182565" y="285750"/>
            <a:ext cx="10899775" cy="6048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solidFill>
                  <a:schemeClr val="bg1"/>
                </a:solidFill>
              </a:rPr>
              <a:t>WHAT IS "GOOD" BIOMASS?</a:t>
            </a:r>
          </a:p>
        </p:txBody>
      </p:sp>
    </p:spTree>
    <p:extLst>
      <p:ext uri="{BB962C8B-B14F-4D97-AF65-F5344CB8AC3E}">
        <p14:creationId xmlns:p14="http://schemas.microsoft.com/office/powerpoint/2010/main" val="13163736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8A2C58-2038-2844-8AB3-1847AA19E15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83490" y="1053476"/>
            <a:ext cx="8598426" cy="5238924"/>
          </a:xfrm>
          <a:prstGeom prst="rect">
            <a:avLst/>
          </a:prstGeom>
        </p:spPr>
      </p:pic>
      <p:sp>
        <p:nvSpPr>
          <p:cNvPr id="5" name="Text Placeholder 4">
            <a:extLst>
              <a:ext uri="{FF2B5EF4-FFF2-40B4-BE49-F238E27FC236}">
                <a16:creationId xmlns:a16="http://schemas.microsoft.com/office/drawing/2014/main" id="{21DC057E-FEB9-406A-83A1-4DAA78154B7A}"/>
              </a:ext>
            </a:extLst>
          </p:cNvPr>
          <p:cNvSpPr>
            <a:spLocks noGrp="1"/>
          </p:cNvSpPr>
          <p:nvPr>
            <p:ph type="body" sz="quarter" idx="21"/>
          </p:nvPr>
        </p:nvSpPr>
        <p:spPr/>
        <p:txBody>
          <a:bodyPr vert="horz" lIns="91440" tIns="45720" rIns="91440" bIns="45720" rtlCol="0" anchor="t">
            <a:noAutofit/>
          </a:bodyPr>
          <a:lstStyle/>
          <a:p>
            <a:r>
              <a:rPr lang="en-US">
                <a:cs typeface="Arial"/>
              </a:rPr>
              <a:t>Forest Economics Dictates Product Merchandizing</a:t>
            </a:r>
            <a:endParaRPr lang="en-US"/>
          </a:p>
        </p:txBody>
      </p:sp>
      <p:sp>
        <p:nvSpPr>
          <p:cNvPr id="4" name="Title 1">
            <a:extLst>
              <a:ext uri="{FF2B5EF4-FFF2-40B4-BE49-F238E27FC236}">
                <a16:creationId xmlns:a16="http://schemas.microsoft.com/office/drawing/2014/main" id="{F0B8CC3C-1232-3A4E-9787-77F4F783087F}"/>
              </a:ext>
            </a:extLst>
          </p:cNvPr>
          <p:cNvSpPr txBox="1">
            <a:spLocks/>
          </p:cNvSpPr>
          <p:nvPr/>
        </p:nvSpPr>
        <p:spPr>
          <a:xfrm>
            <a:off x="181881" y="1109670"/>
            <a:ext cx="3103242" cy="5126538"/>
          </a:xfrm>
          <a:prstGeom prst="rect">
            <a:avLst/>
          </a:prstGeom>
          <a:noFill/>
        </p:spPr>
        <p:txBody>
          <a:bodyPr vert="horz" lIns="91440" tIns="45720" rIns="91440" bIns="45720" rtlCol="0" anchor="t">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R="0" lvl="0" algn="l" defTabSz="914400" rtl="0" eaLnBrk="1" fontAlgn="auto" latinLnBrk="0" hangingPunct="1">
              <a:lnSpc>
                <a:spcPct val="110000"/>
              </a:lnSpc>
              <a:spcBef>
                <a:spcPct val="0"/>
              </a:spcBef>
              <a:spcAft>
                <a:spcPts val="1200"/>
              </a:spcAft>
              <a:buClrTx/>
              <a:buSzTx/>
              <a:tabLst/>
              <a:defRPr/>
            </a:pPr>
            <a:r>
              <a:rPr kumimoji="0" lang="en-US" sz="1400" i="0" u="none" strike="noStrike" kern="1200" cap="none" spc="-50" normalizeH="0" baseline="0" noProof="0">
                <a:ln>
                  <a:noFill/>
                </a:ln>
                <a:solidFill>
                  <a:schemeClr val="tx1"/>
                </a:solidFill>
                <a:effectLst/>
                <a:uLnTx/>
                <a:uFillTx/>
                <a:latin typeface="Arial"/>
                <a:cs typeface="Arial"/>
              </a:rPr>
              <a:t>Higher-value markets, such as sawtimber, drive landowner harvest </a:t>
            </a:r>
            <a:br>
              <a:rPr lang="en-US" sz="1400" i="0" u="none" strike="noStrike" kern="1200" cap="none" spc="-50" normalizeH="0" baseline="0" noProof="0">
                <a:ln>
                  <a:noFill/>
                </a:ln>
                <a:effectLst/>
                <a:uLnTx/>
                <a:uFillTx/>
                <a:latin typeface="Arial" panose="020B0604020202020204" pitchFamily="34" charset="0"/>
                <a:cs typeface="Arial" panose="020B0604020202020204" pitchFamily="34" charset="0"/>
              </a:rPr>
            </a:br>
            <a:r>
              <a:rPr kumimoji="0" lang="en-US" sz="1400" i="0" u="none" strike="noStrike" kern="1200" cap="none" spc="-50" normalizeH="0" baseline="0" noProof="0">
                <a:ln>
                  <a:noFill/>
                </a:ln>
                <a:solidFill>
                  <a:schemeClr val="tx1"/>
                </a:solidFill>
                <a:effectLst/>
                <a:uLnTx/>
                <a:uFillTx/>
                <a:latin typeface="Arial"/>
                <a:cs typeface="Arial"/>
              </a:rPr>
              <a:t>and planting decisions.</a:t>
            </a:r>
            <a:endParaRPr lang="en-US" sz="1400" i="0" u="none" strike="noStrike" kern="1200" cap="none" spc="-50" normalizeH="0" baseline="0" noProof="0">
              <a:ln>
                <a:noFill/>
              </a:ln>
              <a:solidFill>
                <a:schemeClr val="tx1"/>
              </a:solidFill>
              <a:effectLst/>
              <a:uLnTx/>
              <a:uFillTx/>
              <a:latin typeface="Arial"/>
              <a:cs typeface="Arial"/>
            </a:endParaRPr>
          </a:p>
          <a:p>
            <a:pPr marR="0" lvl="0" algn="l" defTabSz="914400" rtl="0" eaLnBrk="1" fontAlgn="auto" latinLnBrk="0" hangingPunct="1">
              <a:lnSpc>
                <a:spcPct val="110000"/>
              </a:lnSpc>
              <a:spcBef>
                <a:spcPct val="0"/>
              </a:spcBef>
              <a:spcAft>
                <a:spcPts val="1200"/>
              </a:spcAft>
              <a:buClrTx/>
              <a:buSzTx/>
              <a:tabLst/>
              <a:defRPr/>
            </a:pPr>
            <a:r>
              <a:rPr kumimoji="0" lang="en-US" sz="1400" i="0" u="none" strike="noStrike" kern="1200" cap="none" spc="-50" normalizeH="0" baseline="0" noProof="0">
                <a:ln>
                  <a:noFill/>
                </a:ln>
                <a:solidFill>
                  <a:schemeClr val="tx1"/>
                </a:solidFill>
                <a:effectLst/>
                <a:uLnTx/>
                <a:uFillTx/>
                <a:latin typeface="Arial"/>
                <a:cs typeface="Arial"/>
              </a:rPr>
              <a:t>The average </a:t>
            </a:r>
            <a:r>
              <a:rPr kumimoji="0" lang="en-US" sz="1400" b="1" i="0" u="none" strike="noStrike" kern="1200" cap="none" spc="-50" normalizeH="0" baseline="0" noProof="0">
                <a:ln>
                  <a:noFill/>
                </a:ln>
                <a:solidFill>
                  <a:schemeClr val="tx1"/>
                </a:solidFill>
                <a:effectLst/>
                <a:uLnTx/>
                <a:uFillTx/>
                <a:latin typeface="Arial"/>
                <a:cs typeface="Arial"/>
              </a:rPr>
              <a:t>price for high-value sawtimber</a:t>
            </a:r>
            <a:r>
              <a:rPr kumimoji="0" lang="en-US" sz="1400" i="0" u="none" strike="noStrike" kern="1200" cap="none" spc="-50" normalizeH="0" baseline="0" noProof="0">
                <a:ln>
                  <a:noFill/>
                </a:ln>
                <a:solidFill>
                  <a:schemeClr val="tx1"/>
                </a:solidFill>
                <a:effectLst/>
                <a:uLnTx/>
                <a:uFillTx/>
                <a:latin typeface="Arial"/>
                <a:cs typeface="Arial"/>
              </a:rPr>
              <a:t> is up to </a:t>
            </a:r>
            <a:r>
              <a:rPr kumimoji="0" lang="en-US" sz="1400" b="1" i="0" u="none" strike="noStrike" kern="1200" cap="none" spc="-50" normalizeH="0" baseline="0" noProof="0">
                <a:ln>
                  <a:noFill/>
                </a:ln>
                <a:solidFill>
                  <a:schemeClr val="tx1"/>
                </a:solidFill>
                <a:effectLst/>
                <a:uLnTx/>
                <a:uFillTx/>
                <a:latin typeface="Arial"/>
                <a:cs typeface="Arial"/>
              </a:rPr>
              <a:t>10 times</a:t>
            </a:r>
            <a:r>
              <a:rPr kumimoji="0" lang="en-US" sz="1400" i="0" u="none" strike="noStrike" kern="1200" cap="none" spc="-50" normalizeH="0" baseline="0" noProof="0">
                <a:ln>
                  <a:noFill/>
                </a:ln>
                <a:solidFill>
                  <a:schemeClr val="tx1"/>
                </a:solidFill>
                <a:effectLst/>
                <a:uLnTx/>
                <a:uFillTx/>
                <a:latin typeface="Arial"/>
                <a:cs typeface="Arial"/>
              </a:rPr>
              <a:t> as much as the</a:t>
            </a:r>
            <a:r>
              <a:rPr kumimoji="0" lang="en-US" sz="1400" b="1" i="0" u="none" strike="noStrike" kern="1200" cap="none" spc="-50" normalizeH="0" baseline="0" noProof="0">
                <a:ln>
                  <a:noFill/>
                </a:ln>
                <a:solidFill>
                  <a:schemeClr val="tx1"/>
                </a:solidFill>
                <a:effectLst/>
                <a:uLnTx/>
                <a:uFillTx/>
                <a:latin typeface="Arial"/>
                <a:cs typeface="Arial"/>
              </a:rPr>
              <a:t> lower-value pulp wood </a:t>
            </a:r>
            <a:r>
              <a:rPr kumimoji="0" lang="en-US" sz="1400" i="0" u="none" strike="noStrike" kern="1200" cap="none" spc="-50" normalizeH="0" baseline="0" noProof="0">
                <a:ln>
                  <a:noFill/>
                </a:ln>
                <a:solidFill>
                  <a:schemeClr val="tx1"/>
                </a:solidFill>
                <a:effectLst/>
                <a:uLnTx/>
                <a:uFillTx/>
                <a:latin typeface="Arial"/>
                <a:cs typeface="Arial"/>
              </a:rPr>
              <a:t>used by the biomass industry.</a:t>
            </a:r>
            <a:endParaRPr lang="en-US" sz="1400" i="0" u="none" strike="noStrike" kern="1200" cap="none" spc="-50" normalizeH="0" baseline="0" noProof="0">
              <a:ln>
                <a:noFill/>
              </a:ln>
              <a:solidFill>
                <a:schemeClr val="tx1"/>
              </a:solidFill>
              <a:effectLst/>
              <a:uLnTx/>
              <a:uFillTx/>
              <a:latin typeface="Arial"/>
              <a:cs typeface="Arial"/>
            </a:endParaRPr>
          </a:p>
          <a:p>
            <a:pPr marR="0" lvl="0" algn="l" defTabSz="914400" rtl="0" eaLnBrk="1" fontAlgn="auto" latinLnBrk="0" hangingPunct="1">
              <a:lnSpc>
                <a:spcPct val="110000"/>
              </a:lnSpc>
              <a:spcBef>
                <a:spcPct val="0"/>
              </a:spcBef>
              <a:spcAft>
                <a:spcPts val="1200"/>
              </a:spcAft>
              <a:buClrTx/>
              <a:buSzTx/>
              <a:tabLst/>
              <a:defRPr/>
            </a:pPr>
            <a:r>
              <a:rPr kumimoji="0" lang="en-US" sz="1400" i="0" u="none" strike="noStrike" kern="1200" cap="none" spc="-50" normalizeH="0" baseline="0" noProof="0">
                <a:ln>
                  <a:noFill/>
                </a:ln>
                <a:solidFill>
                  <a:schemeClr val="tx1"/>
                </a:solidFill>
                <a:effectLst/>
                <a:uLnTx/>
                <a:uFillTx/>
                <a:latin typeface="Arial"/>
                <a:cs typeface="Arial"/>
              </a:rPr>
              <a:t>End products with permanent carbon storage, such as mass timber, telephone poles, furniture, etc. are valued highest by the marketplace.</a:t>
            </a:r>
            <a:endParaRPr lang="en-US" sz="1400" i="0" u="none" strike="noStrike" kern="1200" cap="none" spc="-50" normalizeH="0" baseline="0" noProof="0">
              <a:ln>
                <a:noFill/>
              </a:ln>
              <a:solidFill>
                <a:schemeClr val="tx1"/>
              </a:solidFill>
              <a:effectLst/>
              <a:uLnTx/>
              <a:uFillTx/>
              <a:latin typeface="Arial"/>
              <a:cs typeface="Arial"/>
            </a:endParaRPr>
          </a:p>
          <a:p>
            <a:pPr marR="0" lvl="0" algn="l" defTabSz="914400" rtl="0" eaLnBrk="1" fontAlgn="auto" latinLnBrk="0" hangingPunct="1">
              <a:lnSpc>
                <a:spcPct val="110000"/>
              </a:lnSpc>
              <a:spcBef>
                <a:spcPct val="0"/>
              </a:spcBef>
              <a:spcAft>
                <a:spcPts val="1200"/>
              </a:spcAft>
              <a:buClrTx/>
              <a:buSzTx/>
              <a:tabLst/>
              <a:defRPr/>
            </a:pPr>
            <a:r>
              <a:rPr kumimoji="0" lang="en-US" sz="1400" i="0" u="none" strike="noStrike" kern="1200" cap="none" spc="-50" normalizeH="0" baseline="0" noProof="0">
                <a:ln>
                  <a:noFill/>
                </a:ln>
                <a:solidFill>
                  <a:schemeClr val="tx1"/>
                </a:solidFill>
                <a:effectLst/>
                <a:uLnTx/>
                <a:uFillTx/>
                <a:latin typeface="Arial"/>
                <a:cs typeface="Arial"/>
              </a:rPr>
              <a:t>Lower-value markets, such as biomass, benefit landowners by clearing away wood and by-products that are not of quality required for sawtimber markets, making replanting easier.</a:t>
            </a:r>
            <a:endParaRPr lang="en-US" sz="1400" i="0" u="none" strike="noStrike" kern="1200" cap="none" spc="-50" normalizeH="0" baseline="0" noProof="0">
              <a:ln>
                <a:noFill/>
              </a:ln>
              <a:solidFill>
                <a:schemeClr val="tx1"/>
              </a:solidFill>
              <a:effectLst/>
              <a:uLnTx/>
              <a:uFillTx/>
              <a:latin typeface="Arial"/>
              <a:cs typeface="Arial"/>
            </a:endParaRPr>
          </a:p>
        </p:txBody>
      </p:sp>
    </p:spTree>
    <p:extLst>
      <p:ext uri="{BB962C8B-B14F-4D97-AF65-F5344CB8AC3E}">
        <p14:creationId xmlns:p14="http://schemas.microsoft.com/office/powerpoint/2010/main" val="28407903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302D942-C915-8840-A430-9C2C88EFD98B}"/>
              </a:ext>
            </a:extLst>
          </p:cNvPr>
          <p:cNvSpPr/>
          <p:nvPr/>
        </p:nvSpPr>
        <p:spPr>
          <a:xfrm>
            <a:off x="194946" y="6003240"/>
            <a:ext cx="11929321" cy="276999"/>
          </a:xfrm>
          <a:prstGeom prst="rect">
            <a:avLst/>
          </a:prstGeom>
          <a:noFill/>
        </p:spPr>
        <p:txBody>
          <a:bodyPr wrap="square">
            <a:spAutoFit/>
          </a:bodyPr>
          <a:lstStyle/>
          <a:p>
            <a:r>
              <a:rPr lang="en-US" sz="1200" i="1"/>
              <a:t>Source: Forest2Market, Historical Perspective on the Relationship between Demand and Forest Productivity in the US South, 2017</a:t>
            </a:r>
          </a:p>
        </p:txBody>
      </p:sp>
      <p:sp>
        <p:nvSpPr>
          <p:cNvPr id="5" name="Text Placeholder 4">
            <a:extLst>
              <a:ext uri="{FF2B5EF4-FFF2-40B4-BE49-F238E27FC236}">
                <a16:creationId xmlns:a16="http://schemas.microsoft.com/office/drawing/2014/main" id="{F4F9F7B5-CBE8-BE49-9E7B-7871066DB895}"/>
              </a:ext>
            </a:extLst>
          </p:cNvPr>
          <p:cNvSpPr>
            <a:spLocks noGrp="1"/>
          </p:cNvSpPr>
          <p:nvPr>
            <p:ph type="body" sz="quarter" idx="21"/>
          </p:nvPr>
        </p:nvSpPr>
        <p:spPr/>
        <p:txBody>
          <a:bodyPr/>
          <a:lstStyle/>
          <a:p>
            <a:r>
              <a:rPr lang="en-GB">
                <a:solidFill>
                  <a:prstClr val="white"/>
                </a:solidFill>
              </a:rPr>
              <a:t>FOREST REMOVALS BY PRODUCT TYPE </a:t>
            </a:r>
            <a:endParaRPr lang="en-US"/>
          </a:p>
        </p:txBody>
      </p:sp>
      <p:pic>
        <p:nvPicPr>
          <p:cNvPr id="13" name="Picture 12">
            <a:extLst>
              <a:ext uri="{FF2B5EF4-FFF2-40B4-BE49-F238E27FC236}">
                <a16:creationId xmlns:a16="http://schemas.microsoft.com/office/drawing/2014/main" id="{41275E1E-8E89-CF49-8CDB-77AE3A4F919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015" t="6003" r="-1"/>
          <a:stretch/>
        </p:blipFill>
        <p:spPr>
          <a:xfrm>
            <a:off x="267115" y="1567338"/>
            <a:ext cx="11541784" cy="4309345"/>
          </a:xfrm>
          <a:prstGeom prst="rect">
            <a:avLst/>
          </a:prstGeom>
        </p:spPr>
      </p:pic>
      <p:sp>
        <p:nvSpPr>
          <p:cNvPr id="6" name="TextBox 5">
            <a:extLst>
              <a:ext uri="{FF2B5EF4-FFF2-40B4-BE49-F238E27FC236}">
                <a16:creationId xmlns:a16="http://schemas.microsoft.com/office/drawing/2014/main" id="{DEE1172D-6275-5040-88F5-2C1A35D2BBEE}"/>
              </a:ext>
            </a:extLst>
          </p:cNvPr>
          <p:cNvSpPr txBox="1"/>
          <p:nvPr/>
        </p:nvSpPr>
        <p:spPr>
          <a:xfrm>
            <a:off x="164592" y="1105673"/>
            <a:ext cx="11862816" cy="461665"/>
          </a:xfrm>
          <a:prstGeom prst="rect">
            <a:avLst/>
          </a:prstGeom>
          <a:solidFill>
            <a:srgbClr val="6A9A4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sz="2000" b="1" i="0" u="none" strike="noStrike" kern="1200" spc="0" baseline="0">
                <a:solidFill>
                  <a:prstClr val="black">
                    <a:lumMod val="65000"/>
                    <a:lumOff val="35000"/>
                  </a:prstClr>
                </a:solidFill>
                <a:latin typeface="Arial Narrow" panose="020B0604020202020204" pitchFamily="34" charset="0"/>
                <a:ea typeface="+mn-ea"/>
                <a:cs typeface="Arial Narrow" panose="020B0604020202020204" pitchFamily="34" charset="0"/>
              </a:defRPr>
            </a:pPr>
            <a:r>
              <a:rPr lang="en-US" sz="2400" b="1">
                <a:solidFill>
                  <a:schemeClr val="bg1"/>
                </a:solidFill>
                <a:latin typeface="Arial" panose="020B0604020202020204" pitchFamily="34" charset="0"/>
                <a:cs typeface="Arial" panose="020B0604020202020204" pitchFamily="34" charset="0"/>
              </a:rPr>
              <a:t>Wood Pellets Accounted for 2.7% of Wood Removals in the U.S. South in 2017</a:t>
            </a:r>
          </a:p>
        </p:txBody>
      </p:sp>
    </p:spTree>
    <p:extLst>
      <p:ext uri="{BB962C8B-B14F-4D97-AF65-F5344CB8AC3E}">
        <p14:creationId xmlns:p14="http://schemas.microsoft.com/office/powerpoint/2010/main" val="4283920169"/>
      </p:ext>
    </p:extLst>
  </p:cSld>
  <p:clrMapOvr>
    <a:masterClrMapping/>
  </p:clrMapOvr>
</p:sld>
</file>

<file path=ppt/theme/theme1.xml><?xml version="1.0" encoding="utf-8"?>
<a:theme xmlns:a="http://schemas.openxmlformats.org/drawingml/2006/main" name="Custom Design">
  <a:themeElements>
    <a:clrScheme name="Enviva New">
      <a:dk1>
        <a:srgbClr val="55575C"/>
      </a:dk1>
      <a:lt1>
        <a:srgbClr val="FFFFFF"/>
      </a:lt1>
      <a:dk2>
        <a:srgbClr val="55575C"/>
      </a:dk2>
      <a:lt2>
        <a:srgbClr val="D9D8D6"/>
      </a:lt2>
      <a:accent1>
        <a:srgbClr val="709749"/>
      </a:accent1>
      <a:accent2>
        <a:srgbClr val="3F693C"/>
      </a:accent2>
      <a:accent3>
        <a:srgbClr val="97B378"/>
      </a:accent3>
      <a:accent4>
        <a:srgbClr val="969899"/>
      </a:accent4>
      <a:accent5>
        <a:srgbClr val="DCE1CF"/>
      </a:accent5>
      <a:accent6>
        <a:srgbClr val="5B7E95"/>
      </a:accent6>
      <a:hlink>
        <a:srgbClr val="A1CE5E"/>
      </a:hlink>
      <a:folHlink>
        <a:srgbClr val="E07C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6b0c99b0-0dd1-4eb5-abcb-d5e5de855d07">
      <UserInfo>
        <DisplayName>Clare Johnson</DisplayName>
        <AccountId>204</AccountId>
        <AccountType/>
      </UserInfo>
      <UserInfo>
        <DisplayName>Kristen King</DisplayName>
        <AccountId>206</AccountId>
        <AccountType/>
      </UserInfo>
      <UserInfo>
        <DisplayName>Kathy Halverson</DisplayName>
        <AccountId>395</AccountId>
        <AccountType/>
      </UserInfo>
      <UserInfo>
        <DisplayName>Augustine Glazov</DisplayName>
        <AccountId>2374</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C96E50B4366B64C8D63B2612CA3A6DF" ma:contentTypeVersion="13" ma:contentTypeDescription="Create a new document." ma:contentTypeScope="" ma:versionID="e78da52a7790274d9b49049ac058fec0">
  <xsd:schema xmlns:xsd="http://www.w3.org/2001/XMLSchema" xmlns:xs="http://www.w3.org/2001/XMLSchema" xmlns:p="http://schemas.microsoft.com/office/2006/metadata/properties" xmlns:ns2="fa730726-b4f3-401e-8b47-ce476f0c1555" xmlns:ns3="6b0c99b0-0dd1-4eb5-abcb-d5e5de855d07" targetNamespace="http://schemas.microsoft.com/office/2006/metadata/properties" ma:root="true" ma:fieldsID="4675bee0ab0446b28da64eb94ef873f4" ns2:_="" ns3:_="">
    <xsd:import namespace="fa730726-b4f3-401e-8b47-ce476f0c1555"/>
    <xsd:import namespace="6b0c99b0-0dd1-4eb5-abcb-d5e5de855d0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730726-b4f3-401e-8b47-ce476f0c15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b0c99b0-0dd1-4eb5-abcb-d5e5de855d0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D2AB659-7B00-4664-9C57-CDB021ACEAA3}">
  <ds:schemaRefs>
    <ds:schemaRef ds:uri="6b0c99b0-0dd1-4eb5-abcb-d5e5de855d07"/>
    <ds:schemaRef ds:uri="fa730726-b4f3-401e-8b47-ce476f0c155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1AB83DE-BE8B-4498-8346-F7934C55B794}">
  <ds:schemaRefs>
    <ds:schemaRef ds:uri="6b0c99b0-0dd1-4eb5-abcb-d5e5de855d07"/>
    <ds:schemaRef ds:uri="fa730726-b4f3-401e-8b47-ce476f0c155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3.xml><?xml version="1.0" encoding="utf-8"?>
<ds:datastoreItem xmlns:ds="http://schemas.openxmlformats.org/officeDocument/2006/customXml" ds:itemID="{1CEEA7FE-676F-426C-A4E9-FA48C34B2AE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TotalTime>
  <Words>2656</Words>
  <Application>Microsoft Office PowerPoint</Application>
  <PresentationFormat>Widescreen</PresentationFormat>
  <Paragraphs>212</Paragraphs>
  <Slides>39</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Arial</vt:lpstr>
      <vt:lpstr>Arial</vt:lpstr>
      <vt:lpstr>Arial Narrow</vt:lpstr>
      <vt:lpstr>Arial,Sans-Serif</vt:lpstr>
      <vt:lpstr>Calibri</vt:lpstr>
      <vt:lpstr>Verdana</vt:lpstr>
      <vt:lpstr>Wingdings</vt:lpstr>
      <vt:lpstr>Custom Design</vt:lpstr>
      <vt:lpstr>National Press Foundation Fellowship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Accounting biomass for bioenergy Why is it done, the way it is done?</vt:lpstr>
      <vt:lpstr>Contents </vt:lpstr>
      <vt:lpstr>Principles of reporting and accounting</vt:lpstr>
      <vt:lpstr>Reporting is done by sectors: energy, transport, industry, agriculture and LULUCF</vt:lpstr>
      <vt:lpstr>How are energy and LULUCF connected?</vt:lpstr>
      <vt:lpstr>PowerPoint Presentation</vt:lpstr>
      <vt:lpstr>Harvesting is reported as a loss of carbon in the country of origin!</vt:lpstr>
      <vt:lpstr>In perspective to total product output, pellets are still a very small component</vt:lpstr>
      <vt:lpstr>Sawlogs (on truck) go to saw mill, residues (back) are chipped and go to pellet mill </vt:lpstr>
      <vt:lpstr>IPCC statements (SRCCL, SR1.5)</vt:lpstr>
      <vt:lpstr>Thank You</vt:lpstr>
      <vt:lpstr>Q &amp; 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 &amp; A</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Maria Moreno</cp:lastModifiedBy>
  <cp:revision>7</cp:revision>
  <cp:lastPrinted>2019-06-20T18:07:08Z</cp:lastPrinted>
  <dcterms:created xsi:type="dcterms:W3CDTF">2019-06-09T23:58:27Z</dcterms:created>
  <dcterms:modified xsi:type="dcterms:W3CDTF">2021-10-27T02:33:42Z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0x010100CC96E50B4366B64C8D63B2612CA3A6DF</vt:lpwstr>
  </property>
</Properties>
</file>