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708" r:id="rId2"/>
    <p:sldId id="558" r:id="rId3"/>
    <p:sldId id="718" r:id="rId4"/>
    <p:sldId id="810" r:id="rId5"/>
    <p:sldId id="511" r:id="rId6"/>
    <p:sldId id="665" r:id="rId7"/>
    <p:sldId id="813" r:id="rId8"/>
    <p:sldId id="811" r:id="rId9"/>
    <p:sldId id="714" r:id="rId10"/>
    <p:sldId id="830" r:id="rId11"/>
    <p:sldId id="829" r:id="rId12"/>
    <p:sldId id="832" r:id="rId13"/>
    <p:sldId id="805" r:id="rId14"/>
    <p:sldId id="804" r:id="rId15"/>
    <p:sldId id="827" r:id="rId16"/>
    <p:sldId id="839" r:id="rId17"/>
    <p:sldId id="808" r:id="rId18"/>
    <p:sldId id="812" r:id="rId19"/>
    <p:sldId id="807" r:id="rId20"/>
    <p:sldId id="542" r:id="rId21"/>
    <p:sldId id="818" r:id="rId22"/>
    <p:sldId id="831" r:id="rId23"/>
    <p:sldId id="824" r:id="rId24"/>
    <p:sldId id="825" r:id="rId25"/>
    <p:sldId id="834" r:id="rId26"/>
    <p:sldId id="366" r:id="rId27"/>
    <p:sldId id="835" r:id="rId28"/>
    <p:sldId id="308" r:id="rId29"/>
    <p:sldId id="841" r:id="rId30"/>
    <p:sldId id="711" r:id="rId31"/>
    <p:sldId id="836" r:id="rId32"/>
    <p:sldId id="717" r:id="rId33"/>
    <p:sldId id="837" r:id="rId34"/>
    <p:sldId id="838" r:id="rId35"/>
    <p:sldId id="840" r:id="rId36"/>
    <p:sldId id="820" r:id="rId37"/>
    <p:sldId id="671" r:id="rId38"/>
    <p:sldId id="814" r:id="rId39"/>
    <p:sldId id="815" r:id="rId40"/>
    <p:sldId id="81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6327"/>
  </p:normalViewPr>
  <p:slideViewPr>
    <p:cSldViewPr snapToGrid="0" snapToObjects="1">
      <p:cViewPr varScale="1">
        <p:scale>
          <a:sx n="114" d="100"/>
          <a:sy n="114" d="100"/>
        </p:scale>
        <p:origin x="228" y="10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85EC9-3D7A-7D4A-8FAE-8BA8AFA498B0}" type="datetimeFigureOut">
              <a:rPr lang="en-US" smtClean="0"/>
              <a:t>10/21/2021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861C-F86A-454D-9316-1B15C8ABD63A}" type="slidenum">
              <a:rPr lang="en-US" smtClean="0"/>
              <a:t>‹#›</a:t>
            </a:fld>
            <a:endParaRPr lang="en-US"/>
          </a:p>
        </p:txBody>
      </p:sp>
    </p:spTree>
    <p:extLst>
      <p:ext uri="{BB962C8B-B14F-4D97-AF65-F5344CB8AC3E}">
        <p14:creationId xmlns:p14="http://schemas.microsoft.com/office/powerpoint/2010/main" val="76832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Europe’s renewable energy directive basically</a:t>
            </a:r>
            <a:r>
              <a:rPr lang="en-US" baseline="0" dirty="0"/>
              <a:t> allows all wood to be used in power plants and count as renewable energy.  Amendments to the directive would add very mild sustainability criteria, which at best help assure that wood is renewable but does not make it low carbon.  The directives have led to construction of large wood pellet facilities in the US.  The pictures above show wood clearing and logs being used to make pellets in at the Enviva wood pellet facility in North Carolina.  Among other things, they contract occasional claims that wood pellets are using wastes and residues.  A study by the US Forest and Paper </a:t>
            </a:r>
            <a:r>
              <a:rPr lang="en-US" baseline="0" dirty="0" err="1"/>
              <a:t>Assocation</a:t>
            </a:r>
            <a:r>
              <a:rPr lang="en-US" baseline="0"/>
              <a:t> found that 76% of wood was round wood and 12% was otherwise clean sawdust that would have been used by </a:t>
            </a:r>
            <a:r>
              <a:rPr lang="en-US" baseline="0" err="1"/>
              <a:t>industrtry</a:t>
            </a:r>
            <a:r>
              <a:rPr lang="en-US" baseline="0"/>
              <a:t>.  </a:t>
            </a:r>
            <a:endParaRPr lang="en-US"/>
          </a:p>
        </p:txBody>
      </p:sp>
      <p:sp>
        <p:nvSpPr>
          <p:cNvPr id="4" name="Slide Number Placeholder 3"/>
          <p:cNvSpPr>
            <a:spLocks noGrp="1"/>
          </p:cNvSpPr>
          <p:nvPr>
            <p:ph type="sldNum" sz="quarter" idx="10"/>
          </p:nvPr>
        </p:nvSpPr>
        <p:spPr/>
        <p:txBody>
          <a:bodyPr/>
          <a:lstStyle/>
          <a:p>
            <a:fld id="{9B9BA17A-4B9C-427E-9050-4FB676666945}" type="slidenum">
              <a:rPr lang="en-US" smtClean="0"/>
              <a:pPr/>
              <a:t>5</a:t>
            </a:fld>
            <a:endParaRPr lang="en-US"/>
          </a:p>
        </p:txBody>
      </p:sp>
    </p:spTree>
    <p:extLst>
      <p:ext uri="{BB962C8B-B14F-4D97-AF65-F5344CB8AC3E}">
        <p14:creationId xmlns:p14="http://schemas.microsoft.com/office/powerpoint/2010/main" val="379476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EB85566D-DC61-4376-B56A-626778DBF70B}" type="slidenum">
              <a:rPr lang="en-US" smtClean="0"/>
              <a:pPr>
                <a:defRPr/>
              </a:pPr>
              <a:t>28</a:t>
            </a:fld>
            <a:endParaRPr lang="en-US"/>
          </a:p>
        </p:txBody>
      </p:sp>
    </p:spTree>
    <p:extLst>
      <p:ext uri="{BB962C8B-B14F-4D97-AF65-F5344CB8AC3E}">
        <p14:creationId xmlns:p14="http://schemas.microsoft.com/office/powerpoint/2010/main" val="395560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6519-68B6-CA45-86BE-687A63E3BD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3B2033-7CE3-1048-8FDF-5AF670776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CA7-0CBD-C048-A506-609D65339A16}"/>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5" name="Footer Placeholder 4">
            <a:extLst>
              <a:ext uri="{FF2B5EF4-FFF2-40B4-BE49-F238E27FC236}">
                <a16:creationId xmlns:a16="http://schemas.microsoft.com/office/drawing/2014/main" id="{4597E5F8-2B8C-CA49-A587-0A966392A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4A220-1DF8-BD4A-85D2-DA95F17C49D1}"/>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399038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F7E5B-1C0D-A747-855F-B38BABD666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B85F04-9A0C-224C-AD40-85A6C406A0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8CC70-7C22-1A45-ACC8-5BDF8FFB64D3}"/>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5" name="Footer Placeholder 4">
            <a:extLst>
              <a:ext uri="{FF2B5EF4-FFF2-40B4-BE49-F238E27FC236}">
                <a16:creationId xmlns:a16="http://schemas.microsoft.com/office/drawing/2014/main" id="{6F45BF62-64FC-9941-B339-69BF3F572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8181A-B403-AB4C-BF6F-21E96A15FA71}"/>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382941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8308C7-CF35-AF42-BE43-DF5950DE1D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09C58-FF75-0441-90A3-B87EAC266D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D47FF-C1F4-7645-A4F9-6528F045D55B}"/>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5" name="Footer Placeholder 4">
            <a:extLst>
              <a:ext uri="{FF2B5EF4-FFF2-40B4-BE49-F238E27FC236}">
                <a16:creationId xmlns:a16="http://schemas.microsoft.com/office/drawing/2014/main" id="{2FC12942-66B7-8E4B-A7F0-1758EF10E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51647-97C0-2340-AD4E-BBB0D03672F0}"/>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176343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7C95-15BF-D74E-99C4-AB241B95E5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2B79BD-D9DB-4B49-9569-83BE9852E2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BFC69-6AF8-A24B-8A73-CA39B1A875B3}"/>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5" name="Footer Placeholder 4">
            <a:extLst>
              <a:ext uri="{FF2B5EF4-FFF2-40B4-BE49-F238E27FC236}">
                <a16:creationId xmlns:a16="http://schemas.microsoft.com/office/drawing/2014/main" id="{9A693A5F-83EC-D640-9BD2-F11845317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6C222-6E5E-1549-AA47-599418DAFFC8}"/>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302291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ED57-7C8B-0140-8DB2-2522D7FDD4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8AB0ED-F14C-4446-9DAB-A75EDC7E38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60435B-A573-9547-8279-F8BB297E7770}"/>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5" name="Footer Placeholder 4">
            <a:extLst>
              <a:ext uri="{FF2B5EF4-FFF2-40B4-BE49-F238E27FC236}">
                <a16:creationId xmlns:a16="http://schemas.microsoft.com/office/drawing/2014/main" id="{78E9C43A-2E73-7C42-B939-07DE2E32D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44D5B-1680-1342-A3C3-005615BE394D}"/>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278965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C580-46F0-254B-A8D6-BA570FDC9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076DDB-3EBD-4042-93E5-628789994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9808DF-52B5-BF49-B7BE-AB81406BB8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0A2C9A-D742-B74B-AE79-97694BD53B91}"/>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6" name="Footer Placeholder 5">
            <a:extLst>
              <a:ext uri="{FF2B5EF4-FFF2-40B4-BE49-F238E27FC236}">
                <a16:creationId xmlns:a16="http://schemas.microsoft.com/office/drawing/2014/main" id="{D94DFCE9-196B-2B45-A67C-84930B5FA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7A137-1FF5-CD4B-B4CA-A8C678A15D2E}"/>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57425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DF46-8DD6-3448-8D01-F8A6FA52AE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E568D9-6E63-6D4A-9B8E-6CF2B7525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453DAE-B7B4-BF43-919A-DA1E139707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F214A0-765F-6044-8C46-4EBC9383C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3F8D0-A299-904F-A037-B5526AE0CD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88267-5DCA-EC42-BFD3-72B353B3C9EB}"/>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8" name="Footer Placeholder 7">
            <a:extLst>
              <a:ext uri="{FF2B5EF4-FFF2-40B4-BE49-F238E27FC236}">
                <a16:creationId xmlns:a16="http://schemas.microsoft.com/office/drawing/2014/main" id="{99439FA2-A2F4-6041-9BF5-6540903357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2AB2B-AAD9-5849-B7A4-961DECE71503}"/>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327086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E8FD-9EDC-D542-BD7B-6A6E420A89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2DE4CC-C10E-D645-A58B-AA593BD581F7}"/>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4" name="Footer Placeholder 3">
            <a:extLst>
              <a:ext uri="{FF2B5EF4-FFF2-40B4-BE49-F238E27FC236}">
                <a16:creationId xmlns:a16="http://schemas.microsoft.com/office/drawing/2014/main" id="{35743792-87B7-DA46-BE28-6DBAAE033F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B0A6C-1C4D-344D-98D4-1D2615126D2F}"/>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413910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C6243-5E00-9F4F-90C1-CADCFAA24B70}"/>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3" name="Footer Placeholder 2">
            <a:extLst>
              <a:ext uri="{FF2B5EF4-FFF2-40B4-BE49-F238E27FC236}">
                <a16:creationId xmlns:a16="http://schemas.microsoft.com/office/drawing/2014/main" id="{D662F625-79DF-C248-BCE3-7B465BE67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2ED15E-120D-D54C-AF15-8FAAFB73A720}"/>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1077660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3CDF-6C16-9447-A676-0A1693EDA6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0D91F-89E5-1F4A-96BE-8D2ABA5C6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26E14-92FF-CB44-BE20-8A28C1971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A2FB1-D9B3-A341-82EC-F9A1C02C2F86}"/>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6" name="Footer Placeholder 5">
            <a:extLst>
              <a:ext uri="{FF2B5EF4-FFF2-40B4-BE49-F238E27FC236}">
                <a16:creationId xmlns:a16="http://schemas.microsoft.com/office/drawing/2014/main" id="{A3E09524-4DEF-1949-9FD4-C2C28DE3D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A0ED5B-65D6-6248-A11D-278B49610D57}"/>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260610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D3EA-910A-1C40-8280-C6F5510B6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6603B-641B-F74F-9BC3-FBD501E98F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948607-EE7E-8B48-9CC0-893269887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869CA-67B9-1E43-B896-B34CC53D321A}"/>
              </a:ext>
            </a:extLst>
          </p:cNvPr>
          <p:cNvSpPr>
            <a:spLocks noGrp="1"/>
          </p:cNvSpPr>
          <p:nvPr>
            <p:ph type="dt" sz="half" idx="10"/>
          </p:nvPr>
        </p:nvSpPr>
        <p:spPr/>
        <p:txBody>
          <a:bodyPr/>
          <a:lstStyle/>
          <a:p>
            <a:fld id="{7DEB4C28-7E5C-9D4E-B13B-A706D3D6EC31}" type="datetimeFigureOut">
              <a:rPr lang="en-US" smtClean="0"/>
              <a:t>10/21/2021</a:t>
            </a:fld>
            <a:endParaRPr lang="en-US"/>
          </a:p>
        </p:txBody>
      </p:sp>
      <p:sp>
        <p:nvSpPr>
          <p:cNvPr id="6" name="Footer Placeholder 5">
            <a:extLst>
              <a:ext uri="{FF2B5EF4-FFF2-40B4-BE49-F238E27FC236}">
                <a16:creationId xmlns:a16="http://schemas.microsoft.com/office/drawing/2014/main" id="{00E37A74-9CB5-024E-9108-BFDDCBAAA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34FC6-62BB-1849-8DF6-12F80602D41F}"/>
              </a:ext>
            </a:extLst>
          </p:cNvPr>
          <p:cNvSpPr>
            <a:spLocks noGrp="1"/>
          </p:cNvSpPr>
          <p:nvPr>
            <p:ph type="sldNum" sz="quarter" idx="12"/>
          </p:nvPr>
        </p:nvSpPr>
        <p:spPr/>
        <p:txBody>
          <a:bodyPr/>
          <a:lstStyle/>
          <a:p>
            <a:fld id="{D67F53EA-E558-B44D-9D5F-21D3C3C78233}" type="slidenum">
              <a:rPr lang="en-US" smtClean="0"/>
              <a:t>‹#›</a:t>
            </a:fld>
            <a:endParaRPr lang="en-US"/>
          </a:p>
        </p:txBody>
      </p:sp>
    </p:spTree>
    <p:extLst>
      <p:ext uri="{BB962C8B-B14F-4D97-AF65-F5344CB8AC3E}">
        <p14:creationId xmlns:p14="http://schemas.microsoft.com/office/powerpoint/2010/main" val="4029901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EB52BB-89C3-854D-A824-AEB33D66B2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2A4BE9-5ACE-644E-88C1-EE765E09A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958AE-F1E0-514E-A53E-DE1E674B53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B4C28-7E5C-9D4E-B13B-A706D3D6EC31}" type="datetimeFigureOut">
              <a:rPr lang="en-US" smtClean="0"/>
              <a:t>10/21/2021</a:t>
            </a:fld>
            <a:endParaRPr lang="en-US"/>
          </a:p>
        </p:txBody>
      </p:sp>
      <p:sp>
        <p:nvSpPr>
          <p:cNvPr id="5" name="Footer Placeholder 4">
            <a:extLst>
              <a:ext uri="{FF2B5EF4-FFF2-40B4-BE49-F238E27FC236}">
                <a16:creationId xmlns:a16="http://schemas.microsoft.com/office/drawing/2014/main" id="{8C970257-D4A4-0242-A6A7-97CA2366D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C32D6B-F49D-0342-8AA5-B96E25592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F53EA-E558-B44D-9D5F-21D3C3C78233}" type="slidenum">
              <a:rPr lang="en-US" smtClean="0"/>
              <a:t>‹#›</a:t>
            </a:fld>
            <a:endParaRPr lang="en-US"/>
          </a:p>
        </p:txBody>
      </p:sp>
    </p:spTree>
    <p:extLst>
      <p:ext uri="{BB962C8B-B14F-4D97-AF65-F5344CB8AC3E}">
        <p14:creationId xmlns:p14="http://schemas.microsoft.com/office/powerpoint/2010/main" val="4273128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17.tif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www.ipcc-nggip.iges.or.jp/faq/faq.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81016-16BF-7649-A6E9-A9228C00456F}"/>
              </a:ext>
            </a:extLst>
          </p:cNvPr>
          <p:cNvSpPr>
            <a:spLocks noGrp="1"/>
          </p:cNvSpPr>
          <p:nvPr>
            <p:ph type="sldNum" sz="quarter" idx="12"/>
          </p:nvPr>
        </p:nvSpPr>
        <p:spPr/>
        <p:txBody>
          <a:bodyPr/>
          <a:lstStyle/>
          <a:p>
            <a:fld id="{9F8D1DEB-6695-4FDE-90E9-7E562EA81482}" type="slidenum">
              <a:rPr lang="en-US" smtClean="0"/>
              <a:pPr/>
              <a:t>1</a:t>
            </a:fld>
            <a:endParaRPr lang="en-US" dirty="0"/>
          </a:p>
        </p:txBody>
      </p:sp>
      <p:pic>
        <p:nvPicPr>
          <p:cNvPr id="3" name="Picture 2">
            <a:extLst>
              <a:ext uri="{FF2B5EF4-FFF2-40B4-BE49-F238E27FC236}">
                <a16:creationId xmlns:a16="http://schemas.microsoft.com/office/drawing/2014/main" id="{3B04B62B-BF81-BC43-B4C1-EEA73611D5E7}"/>
              </a:ext>
            </a:extLst>
          </p:cNvPr>
          <p:cNvPicPr>
            <a:picLocks noChangeAspect="1"/>
          </p:cNvPicPr>
          <p:nvPr/>
        </p:nvPicPr>
        <p:blipFill>
          <a:blip r:embed="rId2"/>
          <a:stretch>
            <a:fillRect/>
          </a:stretch>
        </p:blipFill>
        <p:spPr>
          <a:xfrm>
            <a:off x="822830" y="462079"/>
            <a:ext cx="4611184" cy="2073768"/>
          </a:xfrm>
          <a:prstGeom prst="rect">
            <a:avLst/>
          </a:prstGeom>
        </p:spPr>
      </p:pic>
      <p:pic>
        <p:nvPicPr>
          <p:cNvPr id="4" name="Picture 3">
            <a:extLst>
              <a:ext uri="{FF2B5EF4-FFF2-40B4-BE49-F238E27FC236}">
                <a16:creationId xmlns:a16="http://schemas.microsoft.com/office/drawing/2014/main" id="{E50B652A-E321-C142-8227-8E30A48841B8}"/>
              </a:ext>
            </a:extLst>
          </p:cNvPr>
          <p:cNvPicPr>
            <a:picLocks noChangeAspect="1"/>
          </p:cNvPicPr>
          <p:nvPr/>
        </p:nvPicPr>
        <p:blipFill>
          <a:blip r:embed="rId3"/>
          <a:stretch>
            <a:fillRect/>
          </a:stretch>
        </p:blipFill>
        <p:spPr>
          <a:xfrm>
            <a:off x="858946" y="2600696"/>
            <a:ext cx="2666062" cy="2222991"/>
          </a:xfrm>
          <a:prstGeom prst="rect">
            <a:avLst/>
          </a:prstGeom>
        </p:spPr>
      </p:pic>
      <p:pic>
        <p:nvPicPr>
          <p:cNvPr id="5" name="Picture 4">
            <a:extLst>
              <a:ext uri="{FF2B5EF4-FFF2-40B4-BE49-F238E27FC236}">
                <a16:creationId xmlns:a16="http://schemas.microsoft.com/office/drawing/2014/main" id="{0D1BBC9D-FAD7-B64F-BB14-98BB7A5F6828}"/>
              </a:ext>
            </a:extLst>
          </p:cNvPr>
          <p:cNvPicPr>
            <a:picLocks noChangeAspect="1"/>
          </p:cNvPicPr>
          <p:nvPr/>
        </p:nvPicPr>
        <p:blipFill>
          <a:blip r:embed="rId4"/>
          <a:stretch>
            <a:fillRect/>
          </a:stretch>
        </p:blipFill>
        <p:spPr>
          <a:xfrm>
            <a:off x="6564312" y="136524"/>
            <a:ext cx="5047548" cy="1622426"/>
          </a:xfrm>
          <a:prstGeom prst="rect">
            <a:avLst/>
          </a:prstGeom>
        </p:spPr>
      </p:pic>
      <p:pic>
        <p:nvPicPr>
          <p:cNvPr id="6" name="Picture 5">
            <a:extLst>
              <a:ext uri="{FF2B5EF4-FFF2-40B4-BE49-F238E27FC236}">
                <a16:creationId xmlns:a16="http://schemas.microsoft.com/office/drawing/2014/main" id="{7D0DF267-5178-574E-842B-0F8A662CC8CC}"/>
              </a:ext>
            </a:extLst>
          </p:cNvPr>
          <p:cNvPicPr>
            <a:picLocks noChangeAspect="1"/>
          </p:cNvPicPr>
          <p:nvPr/>
        </p:nvPicPr>
        <p:blipFill>
          <a:blip r:embed="rId5"/>
          <a:stretch>
            <a:fillRect/>
          </a:stretch>
        </p:blipFill>
        <p:spPr>
          <a:xfrm>
            <a:off x="6438900" y="1792381"/>
            <a:ext cx="5588000" cy="985003"/>
          </a:xfrm>
          <a:prstGeom prst="rect">
            <a:avLst/>
          </a:prstGeom>
        </p:spPr>
      </p:pic>
      <p:pic>
        <p:nvPicPr>
          <p:cNvPr id="7" name="Picture 6">
            <a:extLst>
              <a:ext uri="{FF2B5EF4-FFF2-40B4-BE49-F238E27FC236}">
                <a16:creationId xmlns:a16="http://schemas.microsoft.com/office/drawing/2014/main" id="{5D4DAEDF-158E-AC4D-A0A3-CBDAEDA04470}"/>
              </a:ext>
            </a:extLst>
          </p:cNvPr>
          <p:cNvPicPr>
            <a:picLocks noChangeAspect="1"/>
          </p:cNvPicPr>
          <p:nvPr/>
        </p:nvPicPr>
        <p:blipFill>
          <a:blip r:embed="rId6"/>
          <a:stretch>
            <a:fillRect/>
          </a:stretch>
        </p:blipFill>
        <p:spPr>
          <a:xfrm>
            <a:off x="7142162" y="3512413"/>
            <a:ext cx="2755900" cy="1663700"/>
          </a:xfrm>
          <a:prstGeom prst="rect">
            <a:avLst/>
          </a:prstGeom>
        </p:spPr>
      </p:pic>
      <p:pic>
        <p:nvPicPr>
          <p:cNvPr id="8" name="Picture 7">
            <a:extLst>
              <a:ext uri="{FF2B5EF4-FFF2-40B4-BE49-F238E27FC236}">
                <a16:creationId xmlns:a16="http://schemas.microsoft.com/office/drawing/2014/main" id="{D182CCBB-640E-C44F-AECE-0B3F5BF0D553}"/>
              </a:ext>
            </a:extLst>
          </p:cNvPr>
          <p:cNvPicPr>
            <a:picLocks noChangeAspect="1"/>
          </p:cNvPicPr>
          <p:nvPr/>
        </p:nvPicPr>
        <p:blipFill>
          <a:blip r:embed="rId7"/>
          <a:stretch>
            <a:fillRect/>
          </a:stretch>
        </p:blipFill>
        <p:spPr>
          <a:xfrm>
            <a:off x="4648200" y="5155707"/>
            <a:ext cx="7378700" cy="762000"/>
          </a:xfrm>
          <a:prstGeom prst="rect">
            <a:avLst/>
          </a:prstGeom>
        </p:spPr>
      </p:pic>
      <p:sp>
        <p:nvSpPr>
          <p:cNvPr id="9" name="TextBox 8">
            <a:extLst>
              <a:ext uri="{FF2B5EF4-FFF2-40B4-BE49-F238E27FC236}">
                <a16:creationId xmlns:a16="http://schemas.microsoft.com/office/drawing/2014/main" id="{B2AC7052-031A-DD42-B0E8-674A3DA9691B}"/>
              </a:ext>
            </a:extLst>
          </p:cNvPr>
          <p:cNvSpPr txBox="1"/>
          <p:nvPr/>
        </p:nvSpPr>
        <p:spPr>
          <a:xfrm>
            <a:off x="1471486" y="397230"/>
            <a:ext cx="2809732" cy="369332"/>
          </a:xfrm>
          <a:prstGeom prst="rect">
            <a:avLst/>
          </a:prstGeom>
          <a:noFill/>
        </p:spPr>
        <p:txBody>
          <a:bodyPr wrap="square" rtlCol="0">
            <a:spAutoFit/>
          </a:bodyPr>
          <a:lstStyle/>
          <a:p>
            <a:r>
              <a:rPr lang="en-US" dirty="0">
                <a:solidFill>
                  <a:srgbClr val="C00000"/>
                </a:solidFill>
              </a:rPr>
              <a:t>~800 Scientist  Letter 2018</a:t>
            </a:r>
          </a:p>
        </p:txBody>
      </p:sp>
      <p:sp>
        <p:nvSpPr>
          <p:cNvPr id="10" name="TextBox 9">
            <a:extLst>
              <a:ext uri="{FF2B5EF4-FFF2-40B4-BE49-F238E27FC236}">
                <a16:creationId xmlns:a16="http://schemas.microsoft.com/office/drawing/2014/main" id="{478957C6-88D1-D141-A6CC-9FCAB613895E}"/>
              </a:ext>
            </a:extLst>
          </p:cNvPr>
          <p:cNvSpPr txBox="1"/>
          <p:nvPr/>
        </p:nvSpPr>
        <p:spPr>
          <a:xfrm>
            <a:off x="2819400" y="6248401"/>
            <a:ext cx="7239000" cy="461665"/>
          </a:xfrm>
          <a:prstGeom prst="rect">
            <a:avLst/>
          </a:prstGeom>
          <a:noFill/>
        </p:spPr>
        <p:txBody>
          <a:bodyPr wrap="square" rtlCol="0">
            <a:spAutoFit/>
          </a:bodyPr>
          <a:lstStyle/>
          <a:p>
            <a:r>
              <a:rPr lang="en-US" sz="2400" dirty="0">
                <a:solidFill>
                  <a:srgbClr val="C00000"/>
                </a:solidFill>
              </a:rPr>
              <a:t>+ at least 15 peer reviewed papers by different authors</a:t>
            </a:r>
          </a:p>
        </p:txBody>
      </p:sp>
      <p:pic>
        <p:nvPicPr>
          <p:cNvPr id="11" name="Picture 10">
            <a:extLst>
              <a:ext uri="{FF2B5EF4-FFF2-40B4-BE49-F238E27FC236}">
                <a16:creationId xmlns:a16="http://schemas.microsoft.com/office/drawing/2014/main" id="{324EFCF4-B7D2-3443-B349-DAC140C6CE32}"/>
              </a:ext>
            </a:extLst>
          </p:cNvPr>
          <p:cNvPicPr>
            <a:picLocks noChangeAspect="1"/>
          </p:cNvPicPr>
          <p:nvPr/>
        </p:nvPicPr>
        <p:blipFill>
          <a:blip r:embed="rId8"/>
          <a:stretch>
            <a:fillRect/>
          </a:stretch>
        </p:blipFill>
        <p:spPr>
          <a:xfrm>
            <a:off x="3777078" y="3144885"/>
            <a:ext cx="3230583" cy="749121"/>
          </a:xfrm>
          <a:prstGeom prst="rect">
            <a:avLst/>
          </a:prstGeom>
        </p:spPr>
      </p:pic>
      <p:sp>
        <p:nvSpPr>
          <p:cNvPr id="12" name="TextBox 11">
            <a:extLst>
              <a:ext uri="{FF2B5EF4-FFF2-40B4-BE49-F238E27FC236}">
                <a16:creationId xmlns:a16="http://schemas.microsoft.com/office/drawing/2014/main" id="{D67F4037-C2EC-2542-B109-11834CE0244E}"/>
              </a:ext>
            </a:extLst>
          </p:cNvPr>
          <p:cNvSpPr txBox="1"/>
          <p:nvPr/>
        </p:nvSpPr>
        <p:spPr>
          <a:xfrm>
            <a:off x="4281218" y="2913618"/>
            <a:ext cx="2666062" cy="369332"/>
          </a:xfrm>
          <a:prstGeom prst="rect">
            <a:avLst/>
          </a:prstGeom>
          <a:noFill/>
        </p:spPr>
        <p:txBody>
          <a:bodyPr wrap="square" rtlCol="0">
            <a:spAutoFit/>
          </a:bodyPr>
          <a:lstStyle/>
          <a:p>
            <a:r>
              <a:rPr lang="en-US" dirty="0">
                <a:solidFill>
                  <a:srgbClr val="C00000"/>
                </a:solidFill>
              </a:rPr>
              <a:t>~500 Scientist  Letter 2021</a:t>
            </a:r>
          </a:p>
        </p:txBody>
      </p:sp>
    </p:spTree>
    <p:extLst>
      <p:ext uri="{BB962C8B-B14F-4D97-AF65-F5344CB8AC3E}">
        <p14:creationId xmlns:p14="http://schemas.microsoft.com/office/powerpoint/2010/main" val="738870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E0B093-C31A-6448-AE1F-325A27C6BA82}"/>
              </a:ext>
            </a:extLst>
          </p:cNvPr>
          <p:cNvPicPr>
            <a:picLocks noChangeAspect="1"/>
          </p:cNvPicPr>
          <p:nvPr/>
        </p:nvPicPr>
        <p:blipFill>
          <a:blip r:embed="rId2"/>
          <a:stretch>
            <a:fillRect/>
          </a:stretch>
        </p:blipFill>
        <p:spPr>
          <a:xfrm>
            <a:off x="1794018" y="643466"/>
            <a:ext cx="8603964" cy="5571067"/>
          </a:xfrm>
          <a:prstGeom prst="rect">
            <a:avLst/>
          </a:prstGeom>
        </p:spPr>
      </p:pic>
      <p:sp>
        <p:nvSpPr>
          <p:cNvPr id="3" name="TextBox 2">
            <a:extLst>
              <a:ext uri="{FF2B5EF4-FFF2-40B4-BE49-F238E27FC236}">
                <a16:creationId xmlns:a16="http://schemas.microsoft.com/office/drawing/2014/main" id="{2A19FD54-FD74-814F-BD6F-83BC190A972E}"/>
              </a:ext>
            </a:extLst>
          </p:cNvPr>
          <p:cNvSpPr txBox="1"/>
          <p:nvPr/>
        </p:nvSpPr>
        <p:spPr>
          <a:xfrm>
            <a:off x="1794018" y="2640013"/>
            <a:ext cx="7985391" cy="1323439"/>
          </a:xfrm>
          <a:prstGeom prst="rect">
            <a:avLst/>
          </a:prstGeom>
          <a:solidFill>
            <a:schemeClr val="accent1"/>
          </a:solidFill>
        </p:spPr>
        <p:txBody>
          <a:bodyPr wrap="none" rtlCol="0">
            <a:spAutoFit/>
          </a:bodyPr>
          <a:lstStyle/>
          <a:p>
            <a:r>
              <a:rPr lang="en-US" sz="4000" dirty="0">
                <a:solidFill>
                  <a:schemeClr val="bg1"/>
                </a:solidFill>
              </a:rPr>
              <a:t>Project ~160% global increase in </a:t>
            </a:r>
          </a:p>
          <a:p>
            <a:r>
              <a:rPr lang="en-US" sz="4000" dirty="0">
                <a:solidFill>
                  <a:schemeClr val="bg1"/>
                </a:solidFill>
              </a:rPr>
              <a:t>pulpwood consumption 2010 to 2050</a:t>
            </a:r>
          </a:p>
        </p:txBody>
      </p:sp>
    </p:spTree>
    <p:extLst>
      <p:ext uri="{BB962C8B-B14F-4D97-AF65-F5344CB8AC3E}">
        <p14:creationId xmlns:p14="http://schemas.microsoft.com/office/powerpoint/2010/main" val="379568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6E81DC-57CA-8E4D-8E9E-A04BAB027D21}"/>
              </a:ext>
            </a:extLst>
          </p:cNvPr>
          <p:cNvPicPr>
            <a:picLocks noChangeAspect="1"/>
          </p:cNvPicPr>
          <p:nvPr/>
        </p:nvPicPr>
        <p:blipFill>
          <a:blip r:embed="rId2"/>
          <a:stretch>
            <a:fillRect/>
          </a:stretch>
        </p:blipFill>
        <p:spPr>
          <a:xfrm>
            <a:off x="1640747" y="460284"/>
            <a:ext cx="8570872" cy="5571067"/>
          </a:xfrm>
          <a:prstGeom prst="rect">
            <a:avLst/>
          </a:prstGeom>
        </p:spPr>
      </p:pic>
      <p:pic>
        <p:nvPicPr>
          <p:cNvPr id="3" name="Picture 2">
            <a:extLst>
              <a:ext uri="{FF2B5EF4-FFF2-40B4-BE49-F238E27FC236}">
                <a16:creationId xmlns:a16="http://schemas.microsoft.com/office/drawing/2014/main" id="{48A78C1D-A765-A948-BBC9-D3C87C9656C7}"/>
              </a:ext>
            </a:extLst>
          </p:cNvPr>
          <p:cNvPicPr>
            <a:picLocks noChangeAspect="1"/>
          </p:cNvPicPr>
          <p:nvPr/>
        </p:nvPicPr>
        <p:blipFill>
          <a:blip r:embed="rId3"/>
          <a:stretch>
            <a:fillRect/>
          </a:stretch>
        </p:blipFill>
        <p:spPr>
          <a:xfrm>
            <a:off x="4516846" y="6181816"/>
            <a:ext cx="3759200" cy="215900"/>
          </a:xfrm>
          <a:prstGeom prst="rect">
            <a:avLst/>
          </a:prstGeom>
        </p:spPr>
      </p:pic>
    </p:spTree>
    <p:extLst>
      <p:ext uri="{BB962C8B-B14F-4D97-AF65-F5344CB8AC3E}">
        <p14:creationId xmlns:p14="http://schemas.microsoft.com/office/powerpoint/2010/main" val="120538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0A11B-43A3-D24B-9BC1-09AB3803C9AA}"/>
              </a:ext>
            </a:extLst>
          </p:cNvPr>
          <p:cNvPicPr>
            <a:picLocks noChangeAspect="1"/>
          </p:cNvPicPr>
          <p:nvPr/>
        </p:nvPicPr>
        <p:blipFill>
          <a:blip r:embed="rId2"/>
          <a:stretch>
            <a:fillRect/>
          </a:stretch>
        </p:blipFill>
        <p:spPr>
          <a:xfrm>
            <a:off x="353198" y="1631092"/>
            <a:ext cx="5791081" cy="4039458"/>
          </a:xfrm>
          <a:prstGeom prst="rect">
            <a:avLst/>
          </a:prstGeom>
        </p:spPr>
      </p:pic>
      <p:pic>
        <p:nvPicPr>
          <p:cNvPr id="5" name="Picture 4">
            <a:extLst>
              <a:ext uri="{FF2B5EF4-FFF2-40B4-BE49-F238E27FC236}">
                <a16:creationId xmlns:a16="http://schemas.microsoft.com/office/drawing/2014/main" id="{0703D99D-669A-344E-BDAE-1327437A4FBA}"/>
              </a:ext>
            </a:extLst>
          </p:cNvPr>
          <p:cNvPicPr>
            <a:picLocks noChangeAspect="1"/>
          </p:cNvPicPr>
          <p:nvPr/>
        </p:nvPicPr>
        <p:blipFill>
          <a:blip r:embed="rId3"/>
          <a:stretch>
            <a:fillRect/>
          </a:stretch>
        </p:blipFill>
        <p:spPr>
          <a:xfrm>
            <a:off x="6240390" y="1631092"/>
            <a:ext cx="5598412" cy="3475681"/>
          </a:xfrm>
          <a:prstGeom prst="rect">
            <a:avLst/>
          </a:prstGeom>
        </p:spPr>
      </p:pic>
      <p:sp>
        <p:nvSpPr>
          <p:cNvPr id="6" name="TextBox 5">
            <a:extLst>
              <a:ext uri="{FF2B5EF4-FFF2-40B4-BE49-F238E27FC236}">
                <a16:creationId xmlns:a16="http://schemas.microsoft.com/office/drawing/2014/main" id="{378332D9-0ADF-3146-BAF3-A6D0E91C3433}"/>
              </a:ext>
            </a:extLst>
          </p:cNvPr>
          <p:cNvSpPr txBox="1"/>
          <p:nvPr/>
        </p:nvSpPr>
        <p:spPr>
          <a:xfrm>
            <a:off x="4696597" y="580768"/>
            <a:ext cx="7142205" cy="523220"/>
          </a:xfrm>
          <a:prstGeom prst="rect">
            <a:avLst/>
          </a:prstGeom>
          <a:noFill/>
        </p:spPr>
        <p:txBody>
          <a:bodyPr wrap="square" rtlCol="0">
            <a:spAutoFit/>
          </a:bodyPr>
          <a:lstStyle/>
          <a:p>
            <a:r>
              <a:rPr lang="en-US" sz="2800" dirty="0">
                <a:solidFill>
                  <a:schemeClr val="accent6">
                    <a:lumMod val="50000"/>
                  </a:schemeClr>
                </a:solidFill>
              </a:rPr>
              <a:t>Decades to Centuries</a:t>
            </a:r>
          </a:p>
        </p:txBody>
      </p:sp>
    </p:spTree>
    <p:extLst>
      <p:ext uri="{BB962C8B-B14F-4D97-AF65-F5344CB8AC3E}">
        <p14:creationId xmlns:p14="http://schemas.microsoft.com/office/powerpoint/2010/main" val="1951782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E11140-3045-EE41-8DFE-4B6D508C1E99}"/>
              </a:ext>
            </a:extLst>
          </p:cNvPr>
          <p:cNvPicPr>
            <a:picLocks noGrp="1" noChangeAspect="1"/>
          </p:cNvPicPr>
          <p:nvPr>
            <p:ph idx="1"/>
          </p:nvPr>
        </p:nvPicPr>
        <p:blipFill>
          <a:blip r:embed="rId2"/>
          <a:stretch>
            <a:fillRect/>
          </a:stretch>
        </p:blipFill>
        <p:spPr>
          <a:xfrm>
            <a:off x="866124" y="1138911"/>
            <a:ext cx="10755549" cy="3540765"/>
          </a:xfrm>
          <a:prstGeom prst="rect">
            <a:avLst/>
          </a:prstGeom>
        </p:spPr>
      </p:pic>
      <p:pic>
        <p:nvPicPr>
          <p:cNvPr id="5" name="Picture 4">
            <a:extLst>
              <a:ext uri="{FF2B5EF4-FFF2-40B4-BE49-F238E27FC236}">
                <a16:creationId xmlns:a16="http://schemas.microsoft.com/office/drawing/2014/main" id="{80C5BE71-F725-704A-919B-8C740E861225}"/>
              </a:ext>
            </a:extLst>
          </p:cNvPr>
          <p:cNvPicPr>
            <a:picLocks noChangeAspect="1"/>
          </p:cNvPicPr>
          <p:nvPr/>
        </p:nvPicPr>
        <p:blipFill>
          <a:blip r:embed="rId3"/>
          <a:stretch>
            <a:fillRect/>
          </a:stretch>
        </p:blipFill>
        <p:spPr>
          <a:xfrm>
            <a:off x="2669485" y="5097119"/>
            <a:ext cx="6515100" cy="787400"/>
          </a:xfrm>
          <a:prstGeom prst="rect">
            <a:avLst/>
          </a:prstGeom>
        </p:spPr>
      </p:pic>
      <p:sp>
        <p:nvSpPr>
          <p:cNvPr id="8" name="TextBox 7">
            <a:extLst>
              <a:ext uri="{FF2B5EF4-FFF2-40B4-BE49-F238E27FC236}">
                <a16:creationId xmlns:a16="http://schemas.microsoft.com/office/drawing/2014/main" id="{1C1E2503-CD94-8E43-917B-B3A11D752D1A}"/>
              </a:ext>
            </a:extLst>
          </p:cNvPr>
          <p:cNvSpPr txBox="1"/>
          <p:nvPr/>
        </p:nvSpPr>
        <p:spPr>
          <a:xfrm>
            <a:off x="6818244" y="5955100"/>
            <a:ext cx="4909930" cy="523220"/>
          </a:xfrm>
          <a:prstGeom prst="rect">
            <a:avLst/>
          </a:prstGeom>
          <a:noFill/>
        </p:spPr>
        <p:txBody>
          <a:bodyPr wrap="square" rtlCol="0">
            <a:spAutoFit/>
          </a:bodyPr>
          <a:lstStyle/>
          <a:p>
            <a:r>
              <a:rPr lang="en-US" sz="1400"/>
              <a:t>from Europe’s renewable energy directive poised to harm global forests, </a:t>
            </a:r>
            <a:r>
              <a:rPr lang="en-US" sz="1400" i="1"/>
              <a:t>Nature Communication </a:t>
            </a:r>
            <a:r>
              <a:rPr lang="en-US" sz="1400"/>
              <a:t>(2018)</a:t>
            </a:r>
          </a:p>
        </p:txBody>
      </p:sp>
    </p:spTree>
    <p:extLst>
      <p:ext uri="{BB962C8B-B14F-4D97-AF65-F5344CB8AC3E}">
        <p14:creationId xmlns:p14="http://schemas.microsoft.com/office/powerpoint/2010/main" val="3804423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246"/>
          <p:cNvPicPr preferRelativeResize="0"/>
          <p:nvPr/>
        </p:nvPicPr>
        <p:blipFill rotWithShape="1">
          <a:blip r:embed="rId2">
            <a:alphaModFix/>
          </a:blip>
          <a:srcRect l="6517" t="14927" r="18144" b="27609"/>
          <a:stretch/>
        </p:blipFill>
        <p:spPr>
          <a:xfrm>
            <a:off x="6663377" y="4755031"/>
            <a:ext cx="2526469" cy="1574333"/>
          </a:xfrm>
          <a:prstGeom prst="rect">
            <a:avLst/>
          </a:prstGeom>
          <a:noFill/>
          <a:ln>
            <a:noFill/>
          </a:ln>
        </p:spPr>
      </p:pic>
      <p:pic>
        <p:nvPicPr>
          <p:cNvPr id="9" name="Picture 8"/>
          <p:cNvPicPr>
            <a:picLocks noChangeAspect="1"/>
          </p:cNvPicPr>
          <p:nvPr/>
        </p:nvPicPr>
        <p:blipFill>
          <a:blip r:embed="rId3"/>
          <a:stretch>
            <a:fillRect/>
          </a:stretch>
        </p:blipFill>
        <p:spPr>
          <a:xfrm>
            <a:off x="3684789" y="4772127"/>
            <a:ext cx="2112255" cy="1508283"/>
          </a:xfrm>
          <a:prstGeom prst="rect">
            <a:avLst/>
          </a:prstGeom>
        </p:spPr>
      </p:pic>
      <p:sp>
        <p:nvSpPr>
          <p:cNvPr id="11" name="TextBox 10"/>
          <p:cNvSpPr txBox="1"/>
          <p:nvPr/>
        </p:nvSpPr>
        <p:spPr>
          <a:xfrm>
            <a:off x="908867" y="6292932"/>
            <a:ext cx="975460" cy="461665"/>
          </a:xfrm>
          <a:prstGeom prst="rect">
            <a:avLst/>
          </a:prstGeom>
          <a:noFill/>
        </p:spPr>
        <p:txBody>
          <a:bodyPr wrap="none" rtlCol="0">
            <a:spAutoFit/>
          </a:bodyPr>
          <a:lstStyle/>
          <a:p>
            <a:r>
              <a:rPr lang="en-US" sz="2400" b="1" dirty="0"/>
              <a:t>Forest</a:t>
            </a:r>
          </a:p>
        </p:txBody>
      </p:sp>
      <p:sp>
        <p:nvSpPr>
          <p:cNvPr id="14" name="TextBox 13"/>
          <p:cNvSpPr txBox="1"/>
          <p:nvPr/>
        </p:nvSpPr>
        <p:spPr>
          <a:xfrm>
            <a:off x="3413003" y="6298549"/>
            <a:ext cx="3086486" cy="461665"/>
          </a:xfrm>
          <a:prstGeom prst="rect">
            <a:avLst/>
          </a:prstGeom>
          <a:noFill/>
        </p:spPr>
        <p:txBody>
          <a:bodyPr wrap="none" rtlCol="0">
            <a:spAutoFit/>
          </a:bodyPr>
          <a:lstStyle/>
          <a:p>
            <a:r>
              <a:rPr lang="en-US" sz="2400" b="1" dirty="0"/>
              <a:t>Chip/Pellet Production</a:t>
            </a:r>
          </a:p>
        </p:txBody>
      </p:sp>
      <p:sp>
        <p:nvSpPr>
          <p:cNvPr id="16" name="TextBox 15"/>
          <p:cNvSpPr txBox="1"/>
          <p:nvPr/>
        </p:nvSpPr>
        <p:spPr>
          <a:xfrm>
            <a:off x="7163793" y="6329364"/>
            <a:ext cx="1728743" cy="461665"/>
          </a:xfrm>
          <a:prstGeom prst="rect">
            <a:avLst/>
          </a:prstGeom>
          <a:noFill/>
        </p:spPr>
        <p:txBody>
          <a:bodyPr wrap="none" rtlCol="0">
            <a:spAutoFit/>
          </a:bodyPr>
          <a:lstStyle/>
          <a:p>
            <a:r>
              <a:rPr lang="en-US" sz="2400" b="1" dirty="0"/>
              <a:t>Power Plant</a:t>
            </a:r>
          </a:p>
        </p:txBody>
      </p:sp>
      <p:grpSp>
        <p:nvGrpSpPr>
          <p:cNvPr id="35" name="Group 34"/>
          <p:cNvGrpSpPr/>
          <p:nvPr/>
        </p:nvGrpSpPr>
        <p:grpSpPr>
          <a:xfrm>
            <a:off x="671492" y="2452445"/>
            <a:ext cx="2509294" cy="2223288"/>
            <a:chOff x="173800" y="2237940"/>
            <a:chExt cx="2509292" cy="1871904"/>
          </a:xfrm>
        </p:grpSpPr>
        <p:sp>
          <p:nvSpPr>
            <p:cNvPr id="28" name="Right Arrow 27"/>
            <p:cNvSpPr/>
            <p:nvPr/>
          </p:nvSpPr>
          <p:spPr bwMode="auto">
            <a:xfrm rot="16200000">
              <a:off x="443294" y="2887179"/>
              <a:ext cx="1871904" cy="573426"/>
            </a:xfrm>
            <a:prstGeom prst="rightArrow">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endParaRPr lang="en-US" sz="2400" dirty="0">
                <a:ea typeface="ＭＳ Ｐゴシック" charset="-128"/>
              </a:endParaRPr>
            </a:p>
          </p:txBody>
        </p:sp>
        <p:sp>
          <p:nvSpPr>
            <p:cNvPr id="30" name="TextBox 29"/>
            <p:cNvSpPr txBox="1"/>
            <p:nvPr/>
          </p:nvSpPr>
          <p:spPr>
            <a:xfrm>
              <a:off x="173800" y="2816762"/>
              <a:ext cx="2509292" cy="1269916"/>
            </a:xfrm>
            <a:prstGeom prst="rect">
              <a:avLst/>
            </a:prstGeom>
            <a:noFill/>
          </p:spPr>
          <p:txBody>
            <a:bodyPr wrap="square" rtlCol="0">
              <a:spAutoFit/>
            </a:bodyPr>
            <a:lstStyle/>
            <a:p>
              <a:pPr algn="ctr"/>
              <a:r>
                <a:rPr lang="en-US" sz="2267" b="1" dirty="0"/>
                <a:t>Harvest</a:t>
              </a:r>
            </a:p>
            <a:p>
              <a:pPr algn="ctr"/>
              <a:r>
                <a:rPr lang="en-US" sz="2267" b="1" dirty="0"/>
                <a:t>Decay (roots, </a:t>
              </a:r>
            </a:p>
            <a:p>
              <a:pPr algn="ctr"/>
              <a:r>
                <a:rPr lang="en-US" sz="2267" b="1" dirty="0"/>
                <a:t>some residues)</a:t>
              </a:r>
            </a:p>
            <a:p>
              <a:pPr algn="ctr"/>
              <a:r>
                <a:rPr lang="en-US" sz="2400" b="1" dirty="0"/>
                <a:t>30%+</a:t>
              </a:r>
            </a:p>
          </p:txBody>
        </p:sp>
      </p:grpSp>
      <p:grpSp>
        <p:nvGrpSpPr>
          <p:cNvPr id="36" name="Group 35"/>
          <p:cNvGrpSpPr/>
          <p:nvPr/>
        </p:nvGrpSpPr>
        <p:grpSpPr>
          <a:xfrm>
            <a:off x="3569019" y="2612682"/>
            <a:ext cx="2394310" cy="1956437"/>
            <a:chOff x="3091826" y="2184398"/>
            <a:chExt cx="2394307" cy="1956437"/>
          </a:xfrm>
        </p:grpSpPr>
        <p:sp>
          <p:nvSpPr>
            <p:cNvPr id="22" name="Right Arrow 21"/>
            <p:cNvSpPr/>
            <p:nvPr/>
          </p:nvSpPr>
          <p:spPr bwMode="auto">
            <a:xfrm rot="16200000">
              <a:off x="3378586" y="2833637"/>
              <a:ext cx="1871904" cy="573426"/>
            </a:xfrm>
            <a:prstGeom prst="rightArrow">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endParaRPr lang="en-US" sz="2400" dirty="0">
                <a:ea typeface="ＭＳ Ｐゴシック" charset="-128"/>
              </a:endParaRPr>
            </a:p>
          </p:txBody>
        </p:sp>
        <p:sp>
          <p:nvSpPr>
            <p:cNvPr id="31" name="TextBox 30"/>
            <p:cNvSpPr txBox="1"/>
            <p:nvPr/>
          </p:nvSpPr>
          <p:spPr>
            <a:xfrm>
              <a:off x="3091826" y="2652992"/>
              <a:ext cx="2394307" cy="1487843"/>
            </a:xfrm>
            <a:prstGeom prst="rect">
              <a:avLst/>
            </a:prstGeom>
            <a:noFill/>
          </p:spPr>
          <p:txBody>
            <a:bodyPr wrap="none" rtlCol="0">
              <a:spAutoFit/>
            </a:bodyPr>
            <a:lstStyle/>
            <a:p>
              <a:pPr algn="ctr"/>
              <a:r>
                <a:rPr lang="en-US" sz="2267" b="1" dirty="0"/>
                <a:t>Drying, debarking </a:t>
              </a:r>
            </a:p>
            <a:p>
              <a:pPr algn="ctr"/>
              <a:r>
                <a:rPr lang="en-US" sz="2267" b="1" dirty="0"/>
                <a:t>Pelletizing  </a:t>
              </a:r>
            </a:p>
            <a:p>
              <a:pPr algn="ctr"/>
              <a:r>
                <a:rPr lang="en-US" sz="2267" b="1" dirty="0"/>
                <a:t>Transport losses </a:t>
              </a:r>
            </a:p>
            <a:p>
              <a:pPr algn="ctr"/>
              <a:r>
                <a:rPr lang="en-US" sz="2267" b="1" dirty="0"/>
                <a:t>15-35%</a:t>
              </a:r>
            </a:p>
          </p:txBody>
        </p:sp>
      </p:grpSp>
      <p:sp>
        <p:nvSpPr>
          <p:cNvPr id="2" name="TextBox 1"/>
          <p:cNvSpPr txBox="1"/>
          <p:nvPr/>
        </p:nvSpPr>
        <p:spPr>
          <a:xfrm>
            <a:off x="0" y="43618"/>
            <a:ext cx="12192000" cy="584775"/>
          </a:xfrm>
          <a:prstGeom prst="rect">
            <a:avLst/>
          </a:prstGeom>
          <a:noFill/>
        </p:spPr>
        <p:txBody>
          <a:bodyPr wrap="square" rtlCol="0">
            <a:spAutoFit/>
          </a:bodyPr>
          <a:lstStyle/>
          <a:p>
            <a:pPr algn="ctr"/>
            <a:r>
              <a:rPr lang="en-US" sz="3200" b="1" dirty="0"/>
              <a:t>Biogenic Emissions from Wood Bioenergy</a:t>
            </a:r>
          </a:p>
        </p:txBody>
      </p:sp>
      <p:pic>
        <p:nvPicPr>
          <p:cNvPr id="19" name="Picture 18"/>
          <p:cNvPicPr>
            <a:picLocks noChangeAspect="1"/>
          </p:cNvPicPr>
          <p:nvPr/>
        </p:nvPicPr>
        <p:blipFill rotWithShape="1">
          <a:blip r:embed="rId4"/>
          <a:srcRect b="3730"/>
          <a:stretch/>
        </p:blipFill>
        <p:spPr>
          <a:xfrm>
            <a:off x="556805" y="915837"/>
            <a:ext cx="11357811" cy="1313569"/>
          </a:xfrm>
          <a:prstGeom prst="rect">
            <a:avLst/>
          </a:prstGeom>
          <a:ln w="76200" cmpd="sng">
            <a:solidFill>
              <a:schemeClr val="tx1"/>
            </a:solidFill>
          </a:ln>
        </p:spPr>
      </p:pic>
      <p:sp>
        <p:nvSpPr>
          <p:cNvPr id="20" name="TextBox 19"/>
          <p:cNvSpPr txBox="1"/>
          <p:nvPr/>
        </p:nvSpPr>
        <p:spPr>
          <a:xfrm>
            <a:off x="4077855" y="936363"/>
            <a:ext cx="3376052" cy="584775"/>
          </a:xfrm>
          <a:prstGeom prst="rect">
            <a:avLst/>
          </a:prstGeom>
          <a:noFill/>
        </p:spPr>
        <p:txBody>
          <a:bodyPr wrap="none" rtlCol="0">
            <a:spAutoFit/>
          </a:bodyPr>
          <a:lstStyle/>
          <a:p>
            <a:r>
              <a:rPr lang="en-US" sz="3200" b="1" dirty="0">
                <a:solidFill>
                  <a:schemeClr val="bg1"/>
                </a:solidFill>
              </a:rPr>
              <a:t>CO</a:t>
            </a:r>
            <a:r>
              <a:rPr lang="en-US" sz="3200" b="1" baseline="-25000" dirty="0">
                <a:solidFill>
                  <a:schemeClr val="bg1"/>
                </a:solidFill>
              </a:rPr>
              <a:t>2</a:t>
            </a:r>
            <a:r>
              <a:rPr lang="en-US" sz="3200" b="1" dirty="0">
                <a:solidFill>
                  <a:schemeClr val="bg1"/>
                </a:solidFill>
              </a:rPr>
              <a:t> in atmosphere</a:t>
            </a:r>
          </a:p>
        </p:txBody>
      </p:sp>
      <p:pic>
        <p:nvPicPr>
          <p:cNvPr id="39" name="Picture 38">
            <a:extLst>
              <a:ext uri="{FF2B5EF4-FFF2-40B4-BE49-F238E27FC236}">
                <a16:creationId xmlns:a16="http://schemas.microsoft.com/office/drawing/2014/main" id="{E5C0AA18-DDC9-924A-82E2-DFC98D384DE3}"/>
              </a:ext>
            </a:extLst>
          </p:cNvPr>
          <p:cNvPicPr>
            <a:picLocks noChangeAspect="1"/>
          </p:cNvPicPr>
          <p:nvPr/>
        </p:nvPicPr>
        <p:blipFill>
          <a:blip r:embed="rId5"/>
          <a:stretch>
            <a:fillRect/>
          </a:stretch>
        </p:blipFill>
        <p:spPr>
          <a:xfrm>
            <a:off x="840885" y="4739265"/>
            <a:ext cx="1977571" cy="1313569"/>
          </a:xfrm>
          <a:prstGeom prst="rect">
            <a:avLst/>
          </a:prstGeom>
        </p:spPr>
      </p:pic>
      <p:pic>
        <p:nvPicPr>
          <p:cNvPr id="1028" name="Picture 4" descr="Pine Plantation Management: The Good, The Bad &amp; The Ugly | Mossy Oak">
            <a:extLst>
              <a:ext uri="{FF2B5EF4-FFF2-40B4-BE49-F238E27FC236}">
                <a16:creationId xmlns:a16="http://schemas.microsoft.com/office/drawing/2014/main" id="{FD03485C-A7EF-CD40-A7A0-57C992876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6713" y="4680549"/>
            <a:ext cx="2157447" cy="169143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1AEBE92C-8D30-274D-97CE-DC79A1CDB7A5}"/>
              </a:ext>
            </a:extLst>
          </p:cNvPr>
          <p:cNvGrpSpPr/>
          <p:nvPr/>
        </p:nvGrpSpPr>
        <p:grpSpPr>
          <a:xfrm>
            <a:off x="6517047" y="2649974"/>
            <a:ext cx="2897653" cy="1871904"/>
            <a:chOff x="6559269" y="2184398"/>
            <a:chExt cx="2897653" cy="1871904"/>
          </a:xfrm>
        </p:grpSpPr>
        <p:sp>
          <p:nvSpPr>
            <p:cNvPr id="27" name="Right Arrow 26">
              <a:extLst>
                <a:ext uri="{FF2B5EF4-FFF2-40B4-BE49-F238E27FC236}">
                  <a16:creationId xmlns:a16="http://schemas.microsoft.com/office/drawing/2014/main" id="{06CE63A0-E700-3749-AE26-A6E8888F7036}"/>
                </a:ext>
              </a:extLst>
            </p:cNvPr>
            <p:cNvSpPr/>
            <p:nvPr/>
          </p:nvSpPr>
          <p:spPr bwMode="auto">
            <a:xfrm rot="16200000">
              <a:off x="6971532" y="2833637"/>
              <a:ext cx="1871904" cy="573426"/>
            </a:xfrm>
            <a:prstGeom prst="rightArrow">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endParaRPr lang="en-US" sz="2400" dirty="0">
                <a:ea typeface="ＭＳ Ｐゴシック" charset="-128"/>
              </a:endParaRPr>
            </a:p>
          </p:txBody>
        </p:sp>
        <p:sp>
          <p:nvSpPr>
            <p:cNvPr id="33" name="TextBox 32">
              <a:extLst>
                <a:ext uri="{FF2B5EF4-FFF2-40B4-BE49-F238E27FC236}">
                  <a16:creationId xmlns:a16="http://schemas.microsoft.com/office/drawing/2014/main" id="{7D716973-2569-5746-BB8A-97B1AEED4AB1}"/>
                </a:ext>
              </a:extLst>
            </p:cNvPr>
            <p:cNvSpPr txBox="1"/>
            <p:nvPr/>
          </p:nvSpPr>
          <p:spPr>
            <a:xfrm>
              <a:off x="6559269" y="3035265"/>
              <a:ext cx="2897653" cy="792525"/>
            </a:xfrm>
            <a:prstGeom prst="rect">
              <a:avLst/>
            </a:prstGeom>
            <a:noFill/>
          </p:spPr>
          <p:txBody>
            <a:bodyPr wrap="none" rtlCol="0">
              <a:spAutoFit/>
            </a:bodyPr>
            <a:lstStyle/>
            <a:p>
              <a:r>
                <a:rPr lang="en-US" sz="2270" b="1" dirty="0"/>
                <a:t>Combustion for power</a:t>
              </a:r>
            </a:p>
            <a:p>
              <a:r>
                <a:rPr lang="en-US" sz="2280" b="1" dirty="0"/>
                <a:t> 1.5x-3x fossil fuels</a:t>
              </a:r>
            </a:p>
          </p:txBody>
        </p:sp>
      </p:grpSp>
      <p:sp>
        <p:nvSpPr>
          <p:cNvPr id="4" name="TextBox 3">
            <a:extLst>
              <a:ext uri="{FF2B5EF4-FFF2-40B4-BE49-F238E27FC236}">
                <a16:creationId xmlns:a16="http://schemas.microsoft.com/office/drawing/2014/main" id="{5E4241B1-8103-2849-9DB2-056A6174F8D7}"/>
              </a:ext>
            </a:extLst>
          </p:cNvPr>
          <p:cNvSpPr txBox="1"/>
          <p:nvPr/>
        </p:nvSpPr>
        <p:spPr>
          <a:xfrm>
            <a:off x="9821511" y="3140795"/>
            <a:ext cx="1933317" cy="923330"/>
          </a:xfrm>
          <a:prstGeom prst="rect">
            <a:avLst/>
          </a:prstGeom>
          <a:noFill/>
        </p:spPr>
        <p:txBody>
          <a:bodyPr wrap="square" rtlCol="0">
            <a:spAutoFit/>
          </a:bodyPr>
          <a:lstStyle/>
          <a:p>
            <a:r>
              <a:rPr lang="en-US" sz="2400" dirty="0"/>
              <a:t>Regrowth,</a:t>
            </a:r>
            <a:r>
              <a:rPr lang="en-US" sz="2700" dirty="0"/>
              <a:t> but . . </a:t>
            </a:r>
            <a:r>
              <a:rPr lang="en-US" dirty="0"/>
              <a:t>. </a:t>
            </a:r>
          </a:p>
        </p:txBody>
      </p:sp>
    </p:spTree>
    <p:extLst>
      <p:ext uri="{BB962C8B-B14F-4D97-AF65-F5344CB8AC3E}">
        <p14:creationId xmlns:p14="http://schemas.microsoft.com/office/powerpoint/2010/main" val="18720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DD91-2DE8-234C-9C05-F63687E7350E}"/>
              </a:ext>
            </a:extLst>
          </p:cNvPr>
          <p:cNvSpPr>
            <a:spLocks noGrp="1"/>
          </p:cNvSpPr>
          <p:nvPr>
            <p:ph type="title"/>
          </p:nvPr>
        </p:nvSpPr>
        <p:spPr>
          <a:xfrm>
            <a:off x="838200" y="-116999"/>
            <a:ext cx="10515600" cy="1325563"/>
          </a:xfrm>
        </p:spPr>
        <p:txBody>
          <a:bodyPr/>
          <a:lstStyle/>
          <a:p>
            <a:r>
              <a:rPr lang="en-US" dirty="0"/>
              <a:t>But . . . </a:t>
            </a:r>
          </a:p>
        </p:txBody>
      </p:sp>
      <p:sp>
        <p:nvSpPr>
          <p:cNvPr id="3" name="Content Placeholder 2">
            <a:extLst>
              <a:ext uri="{FF2B5EF4-FFF2-40B4-BE49-F238E27FC236}">
                <a16:creationId xmlns:a16="http://schemas.microsoft.com/office/drawing/2014/main" id="{00E09184-8919-FF43-A8BD-04DFF598A00E}"/>
              </a:ext>
            </a:extLst>
          </p:cNvPr>
          <p:cNvSpPr>
            <a:spLocks noGrp="1"/>
          </p:cNvSpPr>
          <p:nvPr>
            <p:ph idx="1"/>
          </p:nvPr>
        </p:nvSpPr>
        <p:spPr/>
        <p:txBody>
          <a:bodyPr/>
          <a:lstStyle/>
          <a:p>
            <a:r>
              <a:rPr lang="en-US" dirty="0"/>
              <a:t>Unharvested trees keep growing</a:t>
            </a:r>
          </a:p>
          <a:p>
            <a:r>
              <a:rPr lang="en-US" dirty="0"/>
              <a:t>When carbon debt on year 1 harvest repaid, newer debt remains</a:t>
            </a:r>
          </a:p>
        </p:txBody>
      </p:sp>
      <p:pic>
        <p:nvPicPr>
          <p:cNvPr id="4" name="Picture 2" descr="Is It Better to Plant Trees or Let Forests Regrow Naturally? | WIRED">
            <a:extLst>
              <a:ext uri="{FF2B5EF4-FFF2-40B4-BE49-F238E27FC236}">
                <a16:creationId xmlns:a16="http://schemas.microsoft.com/office/drawing/2014/main" id="{ED9C0A47-6E9C-1447-98AC-5E169D0F1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502" y="2988196"/>
            <a:ext cx="5018282" cy="33455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53DBF3-B4AB-E840-A970-0228FDE2D115}"/>
              </a:ext>
            </a:extLst>
          </p:cNvPr>
          <p:cNvSpPr txBox="1"/>
          <p:nvPr/>
        </p:nvSpPr>
        <p:spPr>
          <a:xfrm>
            <a:off x="973777" y="3752603"/>
            <a:ext cx="7754587" cy="600164"/>
          </a:xfrm>
          <a:prstGeom prst="rect">
            <a:avLst/>
          </a:prstGeom>
          <a:solidFill>
            <a:schemeClr val="bg1"/>
          </a:solidFill>
        </p:spPr>
        <p:txBody>
          <a:bodyPr wrap="square" rtlCol="0">
            <a:spAutoFit/>
          </a:bodyPr>
          <a:lstStyle/>
          <a:p>
            <a:r>
              <a:rPr lang="en-US" sz="3300" dirty="0">
                <a:solidFill>
                  <a:srgbClr val="FF0000"/>
                </a:solidFill>
              </a:rPr>
              <a:t>That is real landscape approach</a:t>
            </a:r>
          </a:p>
        </p:txBody>
      </p:sp>
    </p:spTree>
    <p:extLst>
      <p:ext uri="{BB962C8B-B14F-4D97-AF65-F5344CB8AC3E}">
        <p14:creationId xmlns:p14="http://schemas.microsoft.com/office/powerpoint/2010/main" val="184926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B0B07-77F9-1A49-9342-ED839A937AD7}"/>
              </a:ext>
            </a:extLst>
          </p:cNvPr>
          <p:cNvSpPr>
            <a:spLocks noGrp="1"/>
          </p:cNvSpPr>
          <p:nvPr>
            <p:ph type="title"/>
          </p:nvPr>
        </p:nvSpPr>
        <p:spPr/>
        <p:txBody>
          <a:bodyPr>
            <a:normAutofit/>
          </a:bodyPr>
          <a:lstStyle/>
          <a:p>
            <a:r>
              <a:rPr lang="en-US" dirty="0">
                <a:solidFill>
                  <a:schemeClr val="accent6">
                    <a:lumMod val="50000"/>
                  </a:schemeClr>
                </a:solidFill>
              </a:rPr>
              <a:t>Important!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CF8C5E0-2425-5042-A9A6-300D0F6360E0}"/>
                  </a:ext>
                </a:extLst>
              </p:cNvPr>
              <p:cNvSpPr>
                <a:spLocks noGrp="1"/>
              </p:cNvSpPr>
              <p:nvPr>
                <p:ph idx="1"/>
              </p:nvPr>
            </p:nvSpPr>
            <p:spPr/>
            <p:txBody>
              <a:bodyPr>
                <a:normAutofit/>
              </a:bodyPr>
              <a:lstStyle/>
              <a:p>
                <a:pPr marL="0" indent="0">
                  <a:buNone/>
                </a:pPr>
                <a:r>
                  <a:rPr lang="en-US" sz="4400" dirty="0">
                    <a:solidFill>
                      <a:schemeClr val="accent6">
                        <a:lumMod val="50000"/>
                      </a:schemeClr>
                    </a:solidFill>
                    <a:latin typeface="Calibri Light" panose="020F0302020204030204" pitchFamily="34" charset="0"/>
                    <a:cs typeface="Calibri Light" panose="020F0302020204030204" pitchFamily="34" charset="0"/>
                  </a:rPr>
                  <a:t>Sustainable </a:t>
                </a:r>
                <a14:m>
                  <m:oMath xmlns:m="http://schemas.openxmlformats.org/officeDocument/2006/math">
                    <m:r>
                      <a:rPr lang="en-US" sz="4400" b="0" i="0" smtClean="0">
                        <a:solidFill>
                          <a:schemeClr val="accent6">
                            <a:lumMod val="50000"/>
                          </a:schemeClr>
                        </a:solidFill>
                        <a:latin typeface="Cambria Math" panose="02040503050406030204" pitchFamily="18" charset="0"/>
                        <a:ea typeface="Cambria Math" panose="02040503050406030204" pitchFamily="18" charset="0"/>
                      </a:rPr>
                      <m:t>≠</m:t>
                    </m:r>
                  </m:oMath>
                </a14:m>
                <a:r>
                  <a:rPr lang="en-US" sz="4400" dirty="0">
                    <a:solidFill>
                      <a:schemeClr val="accent6">
                        <a:lumMod val="50000"/>
                      </a:schemeClr>
                    </a:solidFill>
                    <a:latin typeface="Calibri Light" panose="020F0302020204030204" pitchFamily="34" charset="0"/>
                    <a:cs typeface="Calibri Light" panose="020F0302020204030204" pitchFamily="34" charset="0"/>
                  </a:rPr>
                  <a:t> carbon neutral</a:t>
                </a:r>
              </a:p>
              <a:p>
                <a:pPr marL="0" indent="0">
                  <a:buNone/>
                </a:pPr>
                <a:endParaRPr lang="en-US" sz="4400" dirty="0">
                  <a:solidFill>
                    <a:schemeClr val="accent6">
                      <a:lumMod val="50000"/>
                    </a:schemeClr>
                  </a:solidFill>
                  <a:latin typeface="Calibri Light" panose="020F0302020204030204" pitchFamily="34" charset="0"/>
                  <a:cs typeface="Calibri Light" panose="020F0302020204030204" pitchFamily="34" charset="0"/>
                </a:endParaRPr>
              </a:p>
              <a:p>
                <a:pPr marL="0" indent="0">
                  <a:buNone/>
                </a:pPr>
                <a:r>
                  <a:rPr lang="en-US" sz="4400" dirty="0">
                    <a:solidFill>
                      <a:schemeClr val="accent6">
                        <a:lumMod val="50000"/>
                      </a:schemeClr>
                    </a:solidFill>
                    <a:latin typeface="Calibri Light" panose="020F0302020204030204" pitchFamily="34" charset="0"/>
                    <a:cs typeface="Calibri Light" panose="020F0302020204030204" pitchFamily="34" charset="0"/>
                  </a:rPr>
                  <a:t>Sustainable only allows payback of carbon debt eventually</a:t>
                </a:r>
              </a:p>
              <a:p>
                <a:pPr marL="0" indent="0">
                  <a:buNone/>
                </a:pPr>
                <a:endParaRPr lang="en-US" sz="4400" dirty="0">
                  <a:solidFill>
                    <a:schemeClr val="accent6">
                      <a:lumMod val="50000"/>
                    </a:schemeClr>
                  </a:solidFill>
                  <a:latin typeface="Calibri Light" panose="020F0302020204030204" pitchFamily="34" charset="0"/>
                  <a:cs typeface="Calibri Light" panose="020F0302020204030204" pitchFamily="34" charset="0"/>
                </a:endParaRPr>
              </a:p>
              <a:p>
                <a:pPr marL="0" indent="0">
                  <a:buNone/>
                </a:pPr>
                <a:r>
                  <a:rPr lang="en-US" sz="4400" dirty="0">
                    <a:solidFill>
                      <a:schemeClr val="accent6">
                        <a:lumMod val="50000"/>
                      </a:schemeClr>
                    </a:solidFill>
                    <a:latin typeface="Calibri Light" panose="020F0302020204030204" pitchFamily="34" charset="0"/>
                    <a:cs typeface="Calibri Light" panose="020F0302020204030204" pitchFamily="34" charset="0"/>
                  </a:rPr>
                  <a:t>Sustainable </a:t>
                </a:r>
                <a14:m>
                  <m:oMath xmlns:m="http://schemas.openxmlformats.org/officeDocument/2006/math">
                    <m:r>
                      <a:rPr lang="en-US" sz="4400">
                        <a:solidFill>
                          <a:schemeClr val="accent6">
                            <a:lumMod val="50000"/>
                          </a:schemeClr>
                        </a:solidFill>
                        <a:latin typeface="Cambria Math" panose="02040503050406030204" pitchFamily="18" charset="0"/>
                        <a:ea typeface="Cambria Math" panose="02040503050406030204" pitchFamily="18" charset="0"/>
                      </a:rPr>
                      <m:t>≠</m:t>
                    </m:r>
                  </m:oMath>
                </a14:m>
                <a:r>
                  <a:rPr lang="en-US" sz="4400" dirty="0">
                    <a:solidFill>
                      <a:schemeClr val="accent6">
                        <a:lumMod val="50000"/>
                      </a:schemeClr>
                    </a:solidFill>
                    <a:latin typeface="Calibri Light" panose="020F0302020204030204" pitchFamily="34" charset="0"/>
                    <a:cs typeface="Calibri Light" panose="020F0302020204030204" pitchFamily="34" charset="0"/>
                  </a:rPr>
                  <a:t> carbon neutral</a:t>
                </a:r>
              </a:p>
              <a:p>
                <a:pPr marL="0" indent="0">
                  <a:buNone/>
                </a:pPr>
                <a:endParaRPr lang="en-US" sz="4400" dirty="0">
                  <a:solidFill>
                    <a:schemeClr val="accent6">
                      <a:lumMod val="50000"/>
                    </a:schemeClr>
                  </a:solidFill>
                  <a:latin typeface="Calibri Light" panose="020F0302020204030204" pitchFamily="34" charset="0"/>
                  <a:cs typeface="Calibri Light" panose="020F0302020204030204" pitchFamily="34" charset="0"/>
                </a:endParaRPr>
              </a:p>
            </p:txBody>
          </p:sp>
        </mc:Choice>
        <mc:Fallback xmlns="">
          <p:sp>
            <p:nvSpPr>
              <p:cNvPr id="3" name="Content Placeholder 2">
                <a:extLst>
                  <a:ext uri="{FF2B5EF4-FFF2-40B4-BE49-F238E27FC236}">
                    <a16:creationId xmlns:a16="http://schemas.microsoft.com/office/drawing/2014/main" id="{5CF8C5E0-2425-5042-A9A6-300D0F6360E0}"/>
                  </a:ext>
                </a:extLst>
              </p:cNvPr>
              <p:cNvSpPr>
                <a:spLocks noGrp="1" noRot="1" noChangeAspect="1" noMove="1" noResize="1" noEditPoints="1" noAdjustHandles="1" noChangeArrowheads="1" noChangeShapeType="1" noTextEdit="1"/>
              </p:cNvSpPr>
              <p:nvPr>
                <p:ph idx="1"/>
              </p:nvPr>
            </p:nvSpPr>
            <p:spPr>
              <a:blipFill>
                <a:blip r:embed="rId2"/>
                <a:stretch>
                  <a:fillRect l="-2413" t="-4360" b="-4070"/>
                </a:stretch>
              </a:blipFill>
            </p:spPr>
            <p:txBody>
              <a:bodyPr/>
              <a:lstStyle/>
              <a:p>
                <a:r>
                  <a:rPr lang="en-US">
                    <a:noFill/>
                  </a:rPr>
                  <a:t> </a:t>
                </a:r>
              </a:p>
            </p:txBody>
          </p:sp>
        </mc:Fallback>
      </mc:AlternateContent>
    </p:spTree>
    <p:extLst>
      <p:ext uri="{BB962C8B-B14F-4D97-AF65-F5344CB8AC3E}">
        <p14:creationId xmlns:p14="http://schemas.microsoft.com/office/powerpoint/2010/main" val="14440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F4C23C-406E-8C48-BE67-FB060521EA52}"/>
              </a:ext>
            </a:extLst>
          </p:cNvPr>
          <p:cNvPicPr>
            <a:picLocks noChangeAspect="1"/>
          </p:cNvPicPr>
          <p:nvPr/>
        </p:nvPicPr>
        <p:blipFill>
          <a:blip r:embed="rId2"/>
          <a:stretch>
            <a:fillRect/>
          </a:stretch>
        </p:blipFill>
        <p:spPr>
          <a:xfrm>
            <a:off x="1901125" y="565090"/>
            <a:ext cx="8389749" cy="5054824"/>
          </a:xfrm>
          <a:prstGeom prst="rect">
            <a:avLst/>
          </a:prstGeom>
        </p:spPr>
      </p:pic>
      <p:sp>
        <p:nvSpPr>
          <p:cNvPr id="3" name="TextBox 2">
            <a:extLst>
              <a:ext uri="{FF2B5EF4-FFF2-40B4-BE49-F238E27FC236}">
                <a16:creationId xmlns:a16="http://schemas.microsoft.com/office/drawing/2014/main" id="{7766B190-88FA-7E41-8D0E-4170BA608295}"/>
              </a:ext>
            </a:extLst>
          </p:cNvPr>
          <p:cNvSpPr txBox="1"/>
          <p:nvPr/>
        </p:nvSpPr>
        <p:spPr>
          <a:xfrm>
            <a:off x="3001617" y="5874026"/>
            <a:ext cx="5436705" cy="369332"/>
          </a:xfrm>
          <a:prstGeom prst="rect">
            <a:avLst/>
          </a:prstGeom>
          <a:noFill/>
        </p:spPr>
        <p:txBody>
          <a:bodyPr wrap="square" rtlCol="0">
            <a:spAutoFit/>
          </a:bodyPr>
          <a:lstStyle/>
          <a:p>
            <a:r>
              <a:rPr lang="en-US"/>
              <a:t>Source: USDA, FAS EU Biofuels Annual Report (2020)</a:t>
            </a:r>
          </a:p>
        </p:txBody>
      </p:sp>
    </p:spTree>
    <p:extLst>
      <p:ext uri="{BB962C8B-B14F-4D97-AF65-F5344CB8AC3E}">
        <p14:creationId xmlns:p14="http://schemas.microsoft.com/office/powerpoint/2010/main" val="611104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E4A86E-F0C5-CB40-9BA2-ECCE62284EFB}"/>
              </a:ext>
            </a:extLst>
          </p:cNvPr>
          <p:cNvPicPr>
            <a:picLocks noChangeAspect="1"/>
          </p:cNvPicPr>
          <p:nvPr/>
        </p:nvPicPr>
        <p:blipFill rotWithShape="1">
          <a:blip r:embed="rId2"/>
          <a:srcRect t="4509" b="86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F3EB40F-F9C9-3F41-949E-208F6C393460}"/>
              </a:ext>
            </a:extLst>
          </p:cNvPr>
          <p:cNvSpPr txBox="1"/>
          <p:nvPr/>
        </p:nvSpPr>
        <p:spPr>
          <a:xfrm>
            <a:off x="416592" y="1835048"/>
            <a:ext cx="4637314" cy="1477328"/>
          </a:xfrm>
          <a:prstGeom prst="rect">
            <a:avLst/>
          </a:prstGeom>
          <a:noFill/>
        </p:spPr>
        <p:txBody>
          <a:bodyPr wrap="square" rtlCol="0">
            <a:spAutoFit/>
          </a:bodyPr>
          <a:lstStyle/>
          <a:p>
            <a:r>
              <a:rPr lang="en-US">
                <a:solidFill>
                  <a:schemeClr val="bg1"/>
                </a:solidFill>
              </a:rPr>
              <a:t>Meeting EU Wood Pellet Demand on Sustained Basis Requires Equivalent of Harvesting All Forests in Virginia &amp; North Carolina –</a:t>
            </a:r>
          </a:p>
          <a:p>
            <a:endParaRPr lang="en-US">
              <a:solidFill>
                <a:schemeClr val="bg1"/>
              </a:solidFill>
            </a:endParaRPr>
          </a:p>
          <a:p>
            <a:r>
              <a:rPr lang="en-US">
                <a:solidFill>
                  <a:schemeClr val="bg1"/>
                </a:solidFill>
              </a:rPr>
              <a:t>Meets ~.5-.7% of EU final energy demand</a:t>
            </a:r>
          </a:p>
        </p:txBody>
      </p:sp>
    </p:spTree>
    <p:extLst>
      <p:ext uri="{BB962C8B-B14F-4D97-AF65-F5344CB8AC3E}">
        <p14:creationId xmlns:p14="http://schemas.microsoft.com/office/powerpoint/2010/main" val="1777852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9E0C-3428-BE49-B3E8-675FDF4002ED}"/>
              </a:ext>
            </a:extLst>
          </p:cNvPr>
          <p:cNvSpPr>
            <a:spLocks noGrp="1"/>
          </p:cNvSpPr>
          <p:nvPr>
            <p:ph type="title"/>
          </p:nvPr>
        </p:nvSpPr>
        <p:spPr/>
        <p:txBody>
          <a:bodyPr/>
          <a:lstStyle/>
          <a:p>
            <a:r>
              <a:rPr lang="en-US">
                <a:solidFill>
                  <a:srgbClr val="002060"/>
                </a:solidFill>
              </a:rPr>
              <a:t>Japan Biomass Electricity Targets</a:t>
            </a:r>
          </a:p>
        </p:txBody>
      </p:sp>
      <p:sp>
        <p:nvSpPr>
          <p:cNvPr id="3" name="Content Placeholder 2">
            <a:extLst>
              <a:ext uri="{FF2B5EF4-FFF2-40B4-BE49-F238E27FC236}">
                <a16:creationId xmlns:a16="http://schemas.microsoft.com/office/drawing/2014/main" id="{D83D81B6-DED7-AD4F-8514-DC9EF803ADF4}"/>
              </a:ext>
            </a:extLst>
          </p:cNvPr>
          <p:cNvSpPr>
            <a:spLocks noGrp="1"/>
          </p:cNvSpPr>
          <p:nvPr>
            <p:ph idx="1"/>
          </p:nvPr>
        </p:nvSpPr>
        <p:spPr/>
        <p:txBody>
          <a:bodyPr/>
          <a:lstStyle/>
          <a:p>
            <a:r>
              <a:rPr lang="en-US" sz="3200">
                <a:solidFill>
                  <a:srgbClr val="002060"/>
                </a:solidFill>
              </a:rPr>
              <a:t>2.1% Electricity from Biomass Today</a:t>
            </a:r>
          </a:p>
          <a:p>
            <a:r>
              <a:rPr lang="en-US" sz="3200">
                <a:solidFill>
                  <a:srgbClr val="002060"/>
                </a:solidFill>
              </a:rPr>
              <a:t>Target ~4.2 Electricity from biomass (~1% of Japan final energy)</a:t>
            </a:r>
          </a:p>
          <a:p>
            <a:r>
              <a:rPr lang="en-US" sz="3200">
                <a:solidFill>
                  <a:srgbClr val="002060"/>
                </a:solidFill>
              </a:rPr>
              <a:t>Requires ~2.5% of global industrial wood harvest</a:t>
            </a:r>
          </a:p>
          <a:p>
            <a:endParaRPr lang="en-US"/>
          </a:p>
        </p:txBody>
      </p:sp>
    </p:spTree>
    <p:extLst>
      <p:ext uri="{BB962C8B-B14F-4D97-AF65-F5344CB8AC3E}">
        <p14:creationId xmlns:p14="http://schemas.microsoft.com/office/powerpoint/2010/main" val="382723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A3C4C-DFB2-FE47-A01E-7CDD1B22E3E9}"/>
              </a:ext>
            </a:extLst>
          </p:cNvPr>
          <p:cNvSpPr>
            <a:spLocks noGrp="1"/>
          </p:cNvSpPr>
          <p:nvPr>
            <p:ph type="sldNum" sz="quarter" idx="12"/>
          </p:nvPr>
        </p:nvSpPr>
        <p:spPr/>
        <p:txBody>
          <a:bodyPr/>
          <a:lstStyle/>
          <a:p>
            <a:fld id="{9F8D1DEB-6695-4FDE-90E9-7E562EA81482}" type="slidenum">
              <a:rPr lang="en-US" smtClean="0"/>
              <a:pPr/>
              <a:t>2</a:t>
            </a:fld>
            <a:endParaRPr lang="en-US" dirty="0"/>
          </a:p>
        </p:txBody>
      </p:sp>
      <p:pic>
        <p:nvPicPr>
          <p:cNvPr id="3" name="Picture 2">
            <a:extLst>
              <a:ext uri="{FF2B5EF4-FFF2-40B4-BE49-F238E27FC236}">
                <a16:creationId xmlns:a16="http://schemas.microsoft.com/office/drawing/2014/main" id="{867FA0BA-446E-E642-80E7-7A73F50D0DE5}"/>
              </a:ext>
            </a:extLst>
          </p:cNvPr>
          <p:cNvPicPr>
            <a:picLocks noChangeAspect="1"/>
          </p:cNvPicPr>
          <p:nvPr/>
        </p:nvPicPr>
        <p:blipFill>
          <a:blip r:embed="rId2"/>
          <a:stretch>
            <a:fillRect/>
          </a:stretch>
        </p:blipFill>
        <p:spPr>
          <a:xfrm>
            <a:off x="2375624" y="1752600"/>
            <a:ext cx="7284415" cy="4603750"/>
          </a:xfrm>
          <a:prstGeom prst="rect">
            <a:avLst/>
          </a:prstGeom>
        </p:spPr>
      </p:pic>
      <p:sp>
        <p:nvSpPr>
          <p:cNvPr id="4" name="TextBox 3">
            <a:extLst>
              <a:ext uri="{FF2B5EF4-FFF2-40B4-BE49-F238E27FC236}">
                <a16:creationId xmlns:a16="http://schemas.microsoft.com/office/drawing/2014/main" id="{CA64B701-F92E-1144-A390-39C9CB522DCA}"/>
              </a:ext>
            </a:extLst>
          </p:cNvPr>
          <p:cNvSpPr txBox="1"/>
          <p:nvPr/>
        </p:nvSpPr>
        <p:spPr>
          <a:xfrm>
            <a:off x="4038600" y="695325"/>
            <a:ext cx="4800600" cy="738664"/>
          </a:xfrm>
          <a:prstGeom prst="rect">
            <a:avLst/>
          </a:prstGeom>
          <a:noFill/>
        </p:spPr>
        <p:txBody>
          <a:bodyPr wrap="square" rtlCol="0">
            <a:spAutoFit/>
          </a:bodyPr>
          <a:lstStyle/>
          <a:p>
            <a:r>
              <a:rPr lang="en-US" sz="4200" dirty="0">
                <a:solidFill>
                  <a:srgbClr val="002060"/>
                </a:solidFill>
              </a:rPr>
              <a:t>Paper Recycling</a:t>
            </a:r>
          </a:p>
        </p:txBody>
      </p:sp>
    </p:spTree>
    <p:extLst>
      <p:ext uri="{BB962C8B-B14F-4D97-AF65-F5344CB8AC3E}">
        <p14:creationId xmlns:p14="http://schemas.microsoft.com/office/powerpoint/2010/main" val="2782858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1B271-90C5-4C28-8777-96004AA4EAC2}"/>
              </a:ext>
            </a:extLst>
          </p:cNvPr>
          <p:cNvSpPr>
            <a:spLocks noGrp="1"/>
          </p:cNvSpPr>
          <p:nvPr>
            <p:ph type="sldNum" sz="quarter" idx="12"/>
          </p:nvPr>
        </p:nvSpPr>
        <p:spPr/>
        <p:txBody>
          <a:bodyPr/>
          <a:lstStyle/>
          <a:p>
            <a:fld id="{9F8D1DEB-6695-4FDE-90E9-7E562EA81482}" type="slidenum">
              <a:rPr lang="en-US" smtClean="0"/>
              <a:pPr/>
              <a:t>20</a:t>
            </a:fld>
            <a:endParaRPr lang="en-US"/>
          </a:p>
        </p:txBody>
      </p:sp>
      <p:pic>
        <p:nvPicPr>
          <p:cNvPr id="3" name="Picture 2">
            <a:extLst>
              <a:ext uri="{FF2B5EF4-FFF2-40B4-BE49-F238E27FC236}">
                <a16:creationId xmlns:a16="http://schemas.microsoft.com/office/drawing/2014/main" id="{68FF74A6-D7FD-4F17-A877-9D12DF5EFBEA}"/>
              </a:ext>
            </a:extLst>
          </p:cNvPr>
          <p:cNvPicPr>
            <a:picLocks noChangeAspect="1"/>
          </p:cNvPicPr>
          <p:nvPr/>
        </p:nvPicPr>
        <p:blipFill>
          <a:blip r:embed="rId2"/>
          <a:stretch>
            <a:fillRect/>
          </a:stretch>
        </p:blipFill>
        <p:spPr>
          <a:xfrm>
            <a:off x="1256690" y="2654750"/>
            <a:ext cx="10097110" cy="3197617"/>
          </a:xfrm>
          <a:prstGeom prst="rect">
            <a:avLst/>
          </a:prstGeom>
        </p:spPr>
      </p:pic>
      <p:pic>
        <p:nvPicPr>
          <p:cNvPr id="4" name="Picture 3">
            <a:extLst>
              <a:ext uri="{FF2B5EF4-FFF2-40B4-BE49-F238E27FC236}">
                <a16:creationId xmlns:a16="http://schemas.microsoft.com/office/drawing/2014/main" id="{BDA6637D-1D05-478A-871C-9A1273106BC1}"/>
              </a:ext>
            </a:extLst>
          </p:cNvPr>
          <p:cNvPicPr>
            <a:picLocks noChangeAspect="1"/>
          </p:cNvPicPr>
          <p:nvPr/>
        </p:nvPicPr>
        <p:blipFill>
          <a:blip r:embed="rId3"/>
          <a:stretch>
            <a:fillRect/>
          </a:stretch>
        </p:blipFill>
        <p:spPr>
          <a:xfrm>
            <a:off x="1490872" y="5852367"/>
            <a:ext cx="4917151" cy="660000"/>
          </a:xfrm>
          <a:prstGeom prst="rect">
            <a:avLst/>
          </a:prstGeom>
        </p:spPr>
      </p:pic>
      <p:pic>
        <p:nvPicPr>
          <p:cNvPr id="5" name="Picture 4">
            <a:extLst>
              <a:ext uri="{FF2B5EF4-FFF2-40B4-BE49-F238E27FC236}">
                <a16:creationId xmlns:a16="http://schemas.microsoft.com/office/drawing/2014/main" id="{EEE653F0-0900-4CA5-8656-5F0C5A2560C6}"/>
              </a:ext>
            </a:extLst>
          </p:cNvPr>
          <p:cNvPicPr>
            <a:picLocks noChangeAspect="1"/>
          </p:cNvPicPr>
          <p:nvPr/>
        </p:nvPicPr>
        <p:blipFill>
          <a:blip r:embed="rId4"/>
          <a:stretch>
            <a:fillRect/>
          </a:stretch>
        </p:blipFill>
        <p:spPr>
          <a:xfrm>
            <a:off x="7274550" y="5750768"/>
            <a:ext cx="4079250" cy="907500"/>
          </a:xfrm>
          <a:prstGeom prst="rect">
            <a:avLst/>
          </a:prstGeom>
        </p:spPr>
      </p:pic>
      <p:sp>
        <p:nvSpPr>
          <p:cNvPr id="6" name="Oval 5">
            <a:extLst>
              <a:ext uri="{FF2B5EF4-FFF2-40B4-BE49-F238E27FC236}">
                <a16:creationId xmlns:a16="http://schemas.microsoft.com/office/drawing/2014/main" id="{C8B87E0C-D129-6E43-BC3F-268A1EB9AE55}"/>
              </a:ext>
            </a:extLst>
          </p:cNvPr>
          <p:cNvSpPr/>
          <p:nvPr/>
        </p:nvSpPr>
        <p:spPr>
          <a:xfrm>
            <a:off x="5763607" y="4472985"/>
            <a:ext cx="644416" cy="2890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a:extLst>
              <a:ext uri="{FF2B5EF4-FFF2-40B4-BE49-F238E27FC236}">
                <a16:creationId xmlns:a16="http://schemas.microsoft.com/office/drawing/2014/main" id="{2515E3F4-68C1-664B-9FD6-821AD2B5B6F9}"/>
              </a:ext>
            </a:extLst>
          </p:cNvPr>
          <p:cNvSpPr txBox="1"/>
          <p:nvPr/>
        </p:nvSpPr>
        <p:spPr>
          <a:xfrm>
            <a:off x="1822960" y="363568"/>
            <a:ext cx="9170126" cy="2123658"/>
          </a:xfrm>
          <a:prstGeom prst="rect">
            <a:avLst/>
          </a:prstGeom>
          <a:noFill/>
        </p:spPr>
        <p:txBody>
          <a:bodyPr wrap="square" rtlCol="0">
            <a:spAutoFit/>
          </a:bodyPr>
          <a:lstStyle/>
          <a:p>
            <a:r>
              <a:rPr lang="en-US" sz="4400" dirty="0">
                <a:solidFill>
                  <a:schemeClr val="accent6">
                    <a:lumMod val="50000"/>
                  </a:schemeClr>
                </a:solidFill>
              </a:rPr>
              <a:t>Additional 2% of global primary energy requires doubling global commercial wood harvest.</a:t>
            </a:r>
          </a:p>
        </p:txBody>
      </p:sp>
    </p:spTree>
    <p:extLst>
      <p:ext uri="{BB962C8B-B14F-4D97-AF65-F5344CB8AC3E}">
        <p14:creationId xmlns:p14="http://schemas.microsoft.com/office/powerpoint/2010/main" val="2773303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C500E-8A46-CB4F-8833-D95CDF3355C9}"/>
              </a:ext>
            </a:extLst>
          </p:cNvPr>
          <p:cNvSpPr>
            <a:spLocks noGrp="1"/>
          </p:cNvSpPr>
          <p:nvPr>
            <p:ph type="title"/>
          </p:nvPr>
        </p:nvSpPr>
        <p:spPr>
          <a:xfrm>
            <a:off x="598438" y="240230"/>
            <a:ext cx="10515600" cy="1325563"/>
          </a:xfrm>
        </p:spPr>
        <p:txBody>
          <a:bodyPr/>
          <a:lstStyle/>
          <a:p>
            <a:r>
              <a:rPr lang="en-US" dirty="0"/>
              <a:t>False landscape approach</a:t>
            </a:r>
          </a:p>
        </p:txBody>
      </p:sp>
      <p:pic>
        <p:nvPicPr>
          <p:cNvPr id="1026" name="Picture 2" descr="Are you losing money on medium sized business operations and overhead?">
            <a:extLst>
              <a:ext uri="{FF2B5EF4-FFF2-40B4-BE49-F238E27FC236}">
                <a16:creationId xmlns:a16="http://schemas.microsoft.com/office/drawing/2014/main" id="{F2365611-36F6-624E-92DC-A3DB45082F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3885" y="2664823"/>
            <a:ext cx="2392815" cy="17255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ney tree png images | PNGWing">
            <a:extLst>
              <a:ext uri="{FF2B5EF4-FFF2-40B4-BE49-F238E27FC236}">
                <a16:creationId xmlns:a16="http://schemas.microsoft.com/office/drawing/2014/main" id="{1F9F0722-D3E9-4A47-B014-7EDE906BF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763" y="1375955"/>
            <a:ext cx="2053045" cy="20530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ey tree png images | PNGWing">
            <a:extLst>
              <a:ext uri="{FF2B5EF4-FFF2-40B4-BE49-F238E27FC236}">
                <a16:creationId xmlns:a16="http://schemas.microsoft.com/office/drawing/2014/main" id="{F7AE5621-DA69-904B-97B5-D61981AF3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781" y="1463318"/>
            <a:ext cx="1878317" cy="18783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ney tree png images | PNGWing">
            <a:extLst>
              <a:ext uri="{FF2B5EF4-FFF2-40B4-BE49-F238E27FC236}">
                <a16:creationId xmlns:a16="http://schemas.microsoft.com/office/drawing/2014/main" id="{D463943A-AEAF-5B41-B69D-C1D3D6EF2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605" y="3895107"/>
            <a:ext cx="1799112" cy="17991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oney tree png images | PNGWing">
            <a:extLst>
              <a:ext uri="{FF2B5EF4-FFF2-40B4-BE49-F238E27FC236}">
                <a16:creationId xmlns:a16="http://schemas.microsoft.com/office/drawing/2014/main" id="{645C6BF8-505D-0947-8629-775121B71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763" y="3855504"/>
            <a:ext cx="1878318" cy="18783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oney tree png images | PNGWing">
            <a:extLst>
              <a:ext uri="{FF2B5EF4-FFF2-40B4-BE49-F238E27FC236}">
                <a16:creationId xmlns:a16="http://schemas.microsoft.com/office/drawing/2014/main" id="{06530874-F278-3F4A-9930-36D3B26C4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639" y="1375955"/>
            <a:ext cx="2053045" cy="20530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oney tree png images | PNGWing">
            <a:extLst>
              <a:ext uri="{FF2B5EF4-FFF2-40B4-BE49-F238E27FC236}">
                <a16:creationId xmlns:a16="http://schemas.microsoft.com/office/drawing/2014/main" id="{6DFEE60C-13ED-1E48-9B3F-EC3737881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5072" y="1463318"/>
            <a:ext cx="1816928" cy="18169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oney tree png images | PNGWing">
            <a:extLst>
              <a:ext uri="{FF2B5EF4-FFF2-40B4-BE49-F238E27FC236}">
                <a16:creationId xmlns:a16="http://schemas.microsoft.com/office/drawing/2014/main" id="{CBE24E68-0E00-8940-94CF-7EA8645DD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127" y="3880154"/>
            <a:ext cx="1624395" cy="18536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oney tree png images | PNGWing">
            <a:extLst>
              <a:ext uri="{FF2B5EF4-FFF2-40B4-BE49-F238E27FC236}">
                <a16:creationId xmlns:a16="http://schemas.microsoft.com/office/drawing/2014/main" id="{88A67979-AF58-064C-8D28-B8663E195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194" y="3840552"/>
            <a:ext cx="1624395" cy="185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622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F6599-7790-D443-BD85-FD4F2810A51B}"/>
              </a:ext>
            </a:extLst>
          </p:cNvPr>
          <p:cNvSpPr>
            <a:spLocks noGrp="1"/>
          </p:cNvSpPr>
          <p:nvPr>
            <p:ph type="title"/>
          </p:nvPr>
        </p:nvSpPr>
        <p:spPr/>
        <p:txBody>
          <a:bodyPr/>
          <a:lstStyle/>
          <a:p>
            <a:r>
              <a:rPr lang="en-US" dirty="0">
                <a:solidFill>
                  <a:schemeClr val="accent6">
                    <a:lumMod val="50000"/>
                  </a:schemeClr>
                </a:solidFill>
              </a:rPr>
              <a:t>Why U.S. forest carbon sink?</a:t>
            </a:r>
            <a:r>
              <a:rPr lang="en-US" dirty="0"/>
              <a:t>	</a:t>
            </a:r>
          </a:p>
        </p:txBody>
      </p:sp>
      <p:sp>
        <p:nvSpPr>
          <p:cNvPr id="3" name="Content Placeholder 2">
            <a:extLst>
              <a:ext uri="{FF2B5EF4-FFF2-40B4-BE49-F238E27FC236}">
                <a16:creationId xmlns:a16="http://schemas.microsoft.com/office/drawing/2014/main" id="{48F79B75-D5D3-FC4A-9421-C8C55F303AE6}"/>
              </a:ext>
            </a:extLst>
          </p:cNvPr>
          <p:cNvSpPr>
            <a:spLocks noGrp="1"/>
          </p:cNvSpPr>
          <p:nvPr>
            <p:ph idx="1"/>
          </p:nvPr>
        </p:nvSpPr>
        <p:spPr/>
        <p:txBody>
          <a:bodyPr/>
          <a:lstStyle/>
          <a:p>
            <a:r>
              <a:rPr lang="en-US" dirty="0">
                <a:solidFill>
                  <a:schemeClr val="accent6">
                    <a:lumMod val="50000"/>
                  </a:schemeClr>
                </a:solidFill>
              </a:rPr>
              <a:t>Carbon dioxide fertilization (and nitrogen deposition)</a:t>
            </a:r>
          </a:p>
          <a:p>
            <a:r>
              <a:rPr lang="en-US" dirty="0">
                <a:solidFill>
                  <a:schemeClr val="accent6">
                    <a:lumMod val="50000"/>
                  </a:schemeClr>
                </a:solidFill>
              </a:rPr>
              <a:t>Regrowth from extremely heavy logging</a:t>
            </a:r>
          </a:p>
          <a:p>
            <a:r>
              <a:rPr lang="en-US" dirty="0">
                <a:solidFill>
                  <a:schemeClr val="accent6">
                    <a:lumMod val="50000"/>
                  </a:schemeClr>
                </a:solidFill>
              </a:rPr>
              <a:t>Reduction agricultural land</a:t>
            </a:r>
          </a:p>
          <a:p>
            <a:pPr marL="0" indent="0">
              <a:buNone/>
            </a:pPr>
            <a:endParaRPr lang="en-US" dirty="0"/>
          </a:p>
          <a:p>
            <a:endParaRPr lang="en-US" dirty="0"/>
          </a:p>
        </p:txBody>
      </p:sp>
      <p:pic>
        <p:nvPicPr>
          <p:cNvPr id="4" name="Picture 2" descr="5. Forests are the largest component of the U.S. carbon sink, but growth rates of forests vary widely across the country. Well-watered forests of the Pacific Coast and Southeast absorb considerably more than the arid southwestern forests or the colder northeastern forests. Climate change and disturbance rates, combined with current societal trends regarding land use and forest management, are projected to reduce forest CO2 uptake in the coming decades. 1 Figure shows average forest growth as measured by net primary production from 2000 to 2006. (Figure source: adapted from Running et al. 2004 46 ). ">
            <a:extLst>
              <a:ext uri="{FF2B5EF4-FFF2-40B4-BE49-F238E27FC236}">
                <a16:creationId xmlns:a16="http://schemas.microsoft.com/office/drawing/2014/main" id="{E554FDDA-3D35-0A4A-85F4-44B6914A3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972" y="3223626"/>
            <a:ext cx="4518677" cy="32692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B5FA7EC-663C-2349-B4B2-5C3AEA75A990}"/>
              </a:ext>
            </a:extLst>
          </p:cNvPr>
          <p:cNvPicPr>
            <a:picLocks noChangeAspect="1"/>
          </p:cNvPicPr>
          <p:nvPr/>
        </p:nvPicPr>
        <p:blipFill>
          <a:blip r:embed="rId3"/>
          <a:stretch>
            <a:fillRect/>
          </a:stretch>
        </p:blipFill>
        <p:spPr>
          <a:xfrm>
            <a:off x="947351" y="4677346"/>
            <a:ext cx="4850885" cy="537205"/>
          </a:xfrm>
          <a:prstGeom prst="rect">
            <a:avLst/>
          </a:prstGeom>
        </p:spPr>
      </p:pic>
    </p:spTree>
    <p:extLst>
      <p:ext uri="{BB962C8B-B14F-4D97-AF65-F5344CB8AC3E}">
        <p14:creationId xmlns:p14="http://schemas.microsoft.com/office/powerpoint/2010/main" val="3533132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81BF37-363A-5847-957D-EF5847287797}"/>
              </a:ext>
            </a:extLst>
          </p:cNvPr>
          <p:cNvPicPr>
            <a:picLocks noChangeAspect="1"/>
          </p:cNvPicPr>
          <p:nvPr/>
        </p:nvPicPr>
        <p:blipFill>
          <a:blip r:embed="rId2"/>
          <a:stretch>
            <a:fillRect/>
          </a:stretch>
        </p:blipFill>
        <p:spPr>
          <a:xfrm>
            <a:off x="3387069" y="254512"/>
            <a:ext cx="5796120" cy="5960021"/>
          </a:xfrm>
          <a:prstGeom prst="rect">
            <a:avLst/>
          </a:prstGeom>
        </p:spPr>
      </p:pic>
      <p:sp>
        <p:nvSpPr>
          <p:cNvPr id="3" name="TextBox 2">
            <a:extLst>
              <a:ext uri="{FF2B5EF4-FFF2-40B4-BE49-F238E27FC236}">
                <a16:creationId xmlns:a16="http://schemas.microsoft.com/office/drawing/2014/main" id="{6074FAF7-5557-8740-AE4E-E9C50760C353}"/>
              </a:ext>
            </a:extLst>
          </p:cNvPr>
          <p:cNvSpPr txBox="1"/>
          <p:nvPr/>
        </p:nvSpPr>
        <p:spPr>
          <a:xfrm>
            <a:off x="342788" y="6303985"/>
            <a:ext cx="5395314" cy="738664"/>
          </a:xfrm>
          <a:prstGeom prst="rect">
            <a:avLst/>
          </a:prstGeom>
          <a:noFill/>
        </p:spPr>
        <p:txBody>
          <a:bodyPr wrap="square" rtlCol="0">
            <a:spAutoFit/>
          </a:bodyPr>
          <a:lstStyle/>
          <a:p>
            <a:r>
              <a:rPr lang="en-US" sz="1200" dirty="0"/>
              <a:t>Source: </a:t>
            </a:r>
            <a:r>
              <a:rPr lang="en-US" sz="1200" dirty="0" err="1"/>
              <a:t>Rephann</a:t>
            </a:r>
            <a:r>
              <a:rPr lang="en-US" sz="1200" dirty="0"/>
              <a:t>, Economic Impact of Horse Industry in Virginia (University of Virginia 2011)</a:t>
            </a:r>
          </a:p>
          <a:p>
            <a:endParaRPr lang="en-US" dirty="0"/>
          </a:p>
        </p:txBody>
      </p:sp>
    </p:spTree>
    <p:extLst>
      <p:ext uri="{BB962C8B-B14F-4D97-AF65-F5344CB8AC3E}">
        <p14:creationId xmlns:p14="http://schemas.microsoft.com/office/powerpoint/2010/main" val="4215349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1662E-E1F3-9240-B2A8-F7FFE1AA086E}"/>
              </a:ext>
            </a:extLst>
          </p:cNvPr>
          <p:cNvPicPr>
            <a:picLocks noChangeAspect="1"/>
          </p:cNvPicPr>
          <p:nvPr/>
        </p:nvPicPr>
        <p:blipFill>
          <a:blip r:embed="rId2"/>
          <a:stretch>
            <a:fillRect/>
          </a:stretch>
        </p:blipFill>
        <p:spPr>
          <a:xfrm>
            <a:off x="2338796" y="808990"/>
            <a:ext cx="7200900" cy="850900"/>
          </a:xfrm>
          <a:prstGeom prst="rect">
            <a:avLst/>
          </a:prstGeom>
        </p:spPr>
      </p:pic>
      <p:pic>
        <p:nvPicPr>
          <p:cNvPr id="4" name="Picture 3">
            <a:extLst>
              <a:ext uri="{FF2B5EF4-FFF2-40B4-BE49-F238E27FC236}">
                <a16:creationId xmlns:a16="http://schemas.microsoft.com/office/drawing/2014/main" id="{7696FE7F-83DE-0F4E-A841-D5C07B80B57D}"/>
              </a:ext>
            </a:extLst>
          </p:cNvPr>
          <p:cNvPicPr>
            <a:picLocks noChangeAspect="1"/>
          </p:cNvPicPr>
          <p:nvPr/>
        </p:nvPicPr>
        <p:blipFill>
          <a:blip r:embed="rId3"/>
          <a:stretch>
            <a:fillRect/>
          </a:stretch>
        </p:blipFill>
        <p:spPr>
          <a:xfrm>
            <a:off x="5136241" y="1515473"/>
            <a:ext cx="4455633" cy="391704"/>
          </a:xfrm>
          <a:prstGeom prst="rect">
            <a:avLst/>
          </a:prstGeom>
        </p:spPr>
      </p:pic>
      <p:sp>
        <p:nvSpPr>
          <p:cNvPr id="5" name="TextBox 4">
            <a:extLst>
              <a:ext uri="{FF2B5EF4-FFF2-40B4-BE49-F238E27FC236}">
                <a16:creationId xmlns:a16="http://schemas.microsoft.com/office/drawing/2014/main" id="{52AD7D02-082C-3A42-9453-B356ED4C5641}"/>
              </a:ext>
            </a:extLst>
          </p:cNvPr>
          <p:cNvSpPr txBox="1"/>
          <p:nvPr/>
        </p:nvSpPr>
        <p:spPr>
          <a:xfrm>
            <a:off x="1182233" y="2933992"/>
            <a:ext cx="8985497" cy="990015"/>
          </a:xfrm>
          <a:prstGeom prst="rect">
            <a:avLst/>
          </a:prstGeom>
          <a:noFill/>
        </p:spPr>
        <p:txBody>
          <a:bodyPr wrap="square" rtlCol="0">
            <a:spAutoFit/>
          </a:bodyPr>
          <a:lstStyle/>
          <a:p>
            <a:r>
              <a:rPr lang="en-US" sz="2500" dirty="0">
                <a:solidFill>
                  <a:schemeClr val="accent6">
                    <a:lumMod val="50000"/>
                  </a:schemeClr>
                </a:solidFill>
              </a:rPr>
              <a:t>2.15 Billion Tons Net Forest Carbon Sink ~ 8 Billion tons CO</a:t>
            </a:r>
            <a:r>
              <a:rPr lang="en-US" sz="2500" baseline="-25000" dirty="0">
                <a:solidFill>
                  <a:schemeClr val="accent6">
                    <a:lumMod val="50000"/>
                  </a:schemeClr>
                </a:solidFill>
              </a:rPr>
              <a:t>2</a:t>
            </a:r>
          </a:p>
          <a:p>
            <a:r>
              <a:rPr lang="en-US" sz="2500" baseline="-25000" dirty="0">
                <a:solidFill>
                  <a:schemeClr val="accent6">
                    <a:lumMod val="50000"/>
                  </a:schemeClr>
                </a:solidFill>
              </a:rPr>
              <a:t>30% Due to Forest Regrowth</a:t>
            </a:r>
          </a:p>
          <a:p>
            <a:r>
              <a:rPr lang="en-US" sz="2500" baseline="-25000" dirty="0">
                <a:solidFill>
                  <a:schemeClr val="accent6">
                    <a:lumMod val="50000"/>
                  </a:schemeClr>
                </a:solidFill>
              </a:rPr>
              <a:t>70% Equal to Carbon Dioxide Fertilization and Other Environmental Factors</a:t>
            </a:r>
          </a:p>
        </p:txBody>
      </p:sp>
    </p:spTree>
    <p:extLst>
      <p:ext uri="{BB962C8B-B14F-4D97-AF65-F5344CB8AC3E}">
        <p14:creationId xmlns:p14="http://schemas.microsoft.com/office/powerpoint/2010/main" val="3324358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0EC840-5871-C94C-9E89-1B324C9BF942}"/>
              </a:ext>
            </a:extLst>
          </p:cNvPr>
          <p:cNvSpPr txBox="1"/>
          <p:nvPr/>
        </p:nvSpPr>
        <p:spPr>
          <a:xfrm>
            <a:off x="1232452" y="1928191"/>
            <a:ext cx="9988826" cy="1138773"/>
          </a:xfrm>
          <a:prstGeom prst="rect">
            <a:avLst/>
          </a:prstGeom>
          <a:noFill/>
        </p:spPr>
        <p:txBody>
          <a:bodyPr wrap="square" rtlCol="0">
            <a:spAutoFit/>
          </a:bodyPr>
          <a:lstStyle/>
          <a:p>
            <a:r>
              <a:rPr lang="en-US" sz="3400" dirty="0">
                <a:solidFill>
                  <a:schemeClr val="accent6">
                    <a:lumMod val="50000"/>
                  </a:schemeClr>
                </a:solidFill>
              </a:rPr>
              <a:t>Burning up the forest carbon sink = increasing global warming by 50%</a:t>
            </a:r>
          </a:p>
        </p:txBody>
      </p:sp>
    </p:spTree>
    <p:extLst>
      <p:ext uri="{BB962C8B-B14F-4D97-AF65-F5344CB8AC3E}">
        <p14:creationId xmlns:p14="http://schemas.microsoft.com/office/powerpoint/2010/main" val="4095468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Renewable Does Not Equal Carbon Free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981200" y="1851643"/>
            <a:ext cx="7772400" cy="4274521"/>
          </a:xfrm>
        </p:spPr>
      </p:pic>
      <p:sp>
        <p:nvSpPr>
          <p:cNvPr id="4" name="Slide Number Placeholder 3"/>
          <p:cNvSpPr>
            <a:spLocks noGrp="1"/>
          </p:cNvSpPr>
          <p:nvPr>
            <p:ph type="sldNum" sz="quarter" idx="12"/>
          </p:nvPr>
        </p:nvSpPr>
        <p:spPr/>
        <p:txBody>
          <a:bodyPr/>
          <a:lstStyle/>
          <a:p>
            <a:fld id="{9F8D1DEB-6695-4FDE-90E9-7E562EA81482}" type="slidenum">
              <a:rPr lang="en-US" smtClean="0"/>
              <a:pPr/>
              <a:t>26</a:t>
            </a:fld>
            <a:endParaRPr lang="en-US"/>
          </a:p>
        </p:txBody>
      </p:sp>
    </p:spTree>
    <p:extLst>
      <p:ext uri="{BB962C8B-B14F-4D97-AF65-F5344CB8AC3E}">
        <p14:creationId xmlns:p14="http://schemas.microsoft.com/office/powerpoint/2010/main" val="3331825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549ADF-A19A-3142-8F30-67ADF725E012}"/>
              </a:ext>
            </a:extLst>
          </p:cNvPr>
          <p:cNvPicPr>
            <a:picLocks noChangeAspect="1"/>
          </p:cNvPicPr>
          <p:nvPr/>
        </p:nvPicPr>
        <p:blipFill>
          <a:blip r:embed="rId2"/>
          <a:stretch>
            <a:fillRect/>
          </a:stretch>
        </p:blipFill>
        <p:spPr>
          <a:xfrm>
            <a:off x="643467" y="1316143"/>
            <a:ext cx="10905066" cy="4225713"/>
          </a:xfrm>
          <a:prstGeom prst="rect">
            <a:avLst/>
          </a:prstGeom>
        </p:spPr>
      </p:pic>
      <p:pic>
        <p:nvPicPr>
          <p:cNvPr id="3" name="Picture 2">
            <a:extLst>
              <a:ext uri="{FF2B5EF4-FFF2-40B4-BE49-F238E27FC236}">
                <a16:creationId xmlns:a16="http://schemas.microsoft.com/office/drawing/2014/main" id="{47B1991D-223B-9C48-87F6-9FE7A207566B}"/>
              </a:ext>
            </a:extLst>
          </p:cNvPr>
          <p:cNvPicPr>
            <a:picLocks noChangeAspect="1"/>
          </p:cNvPicPr>
          <p:nvPr/>
        </p:nvPicPr>
        <p:blipFill>
          <a:blip r:embed="rId3"/>
          <a:stretch>
            <a:fillRect/>
          </a:stretch>
        </p:blipFill>
        <p:spPr>
          <a:xfrm>
            <a:off x="4525147" y="6131011"/>
            <a:ext cx="2400300" cy="304800"/>
          </a:xfrm>
          <a:prstGeom prst="rect">
            <a:avLst/>
          </a:prstGeom>
        </p:spPr>
      </p:pic>
    </p:spTree>
    <p:extLst>
      <p:ext uri="{BB962C8B-B14F-4D97-AF65-F5344CB8AC3E}">
        <p14:creationId xmlns:p14="http://schemas.microsoft.com/office/powerpoint/2010/main" val="1210625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1"/>
          <p:cNvSpPr>
            <a:spLocks noGrp="1"/>
          </p:cNvSpPr>
          <p:nvPr>
            <p:ph idx="1"/>
          </p:nvPr>
        </p:nvSpPr>
        <p:spPr>
          <a:xfrm>
            <a:off x="1981200" y="1500189"/>
            <a:ext cx="8229600" cy="4625975"/>
          </a:xfrm>
        </p:spPr>
        <p:txBody>
          <a:bodyPr>
            <a:normAutofit/>
          </a:bodyPr>
          <a:lstStyle/>
          <a:p>
            <a:pPr algn="ctr">
              <a:buFont typeface="Wingdings 2" pitchFamily="18" charset="2"/>
              <a:buNone/>
            </a:pPr>
            <a:endParaRPr lang="en-US" dirty="0"/>
          </a:p>
          <a:p>
            <a:r>
              <a:rPr lang="en-US" dirty="0"/>
              <a:t>IPCC 2000 Land Use Report (p. 355):  Because “fossil fuel substitution is already ‘rewarded’” by excluding emissions from the combustion of </a:t>
            </a:r>
            <a:r>
              <a:rPr lang="en-US" dirty="0" err="1"/>
              <a:t>bioenergy</a:t>
            </a:r>
            <a:r>
              <a:rPr lang="en-US" dirty="0"/>
              <a:t>, “to avoid underreporting . . . any changes in biomass stocks on lands . . . resulting from the production of </a:t>
            </a:r>
            <a:r>
              <a:rPr lang="en-US" dirty="0" err="1"/>
              <a:t>biofuels</a:t>
            </a:r>
            <a:r>
              <a:rPr lang="en-US" dirty="0"/>
              <a:t> would need to be included in the accounts.”</a:t>
            </a:r>
          </a:p>
          <a:p>
            <a:pPr marL="0" indent="0">
              <a:buNone/>
            </a:pPr>
            <a:endParaRPr lang="en-US" dirty="0"/>
          </a:p>
          <a:p>
            <a:endParaRPr lang="en-US" dirty="0"/>
          </a:p>
        </p:txBody>
      </p:sp>
      <p:sp>
        <p:nvSpPr>
          <p:cNvPr id="3" name="Title 2"/>
          <p:cNvSpPr>
            <a:spLocks noGrp="1"/>
          </p:cNvSpPr>
          <p:nvPr>
            <p:ph type="title"/>
          </p:nvPr>
        </p:nvSpPr>
        <p:spPr/>
        <p:txBody>
          <a:bodyPr/>
          <a:lstStyle/>
          <a:p>
            <a:pPr>
              <a:defRPr/>
            </a:pPr>
            <a:r>
              <a:rPr lang="en-US" dirty="0"/>
              <a:t>IPCC Guidelines: Count bioenergy emissions in land use sector</a:t>
            </a:r>
          </a:p>
        </p:txBody>
      </p:sp>
      <p:sp>
        <p:nvSpPr>
          <p:cNvPr id="4" name="Slide Number Placeholder 3"/>
          <p:cNvSpPr>
            <a:spLocks noGrp="1"/>
          </p:cNvSpPr>
          <p:nvPr>
            <p:ph type="sldNum" sz="quarter" idx="12"/>
          </p:nvPr>
        </p:nvSpPr>
        <p:spPr/>
        <p:txBody>
          <a:bodyPr/>
          <a:lstStyle/>
          <a:p>
            <a:fld id="{9F8D1DEB-6695-4FDE-90E9-7E562EA81482}" type="slidenum">
              <a:rPr lang="en-US" smtClean="0"/>
              <a:pPr/>
              <a:t>28</a:t>
            </a:fld>
            <a:endParaRPr lang="en-US"/>
          </a:p>
        </p:txBody>
      </p:sp>
    </p:spTree>
    <p:extLst>
      <p:ext uri="{BB962C8B-B14F-4D97-AF65-F5344CB8AC3E}">
        <p14:creationId xmlns:p14="http://schemas.microsoft.com/office/powerpoint/2010/main" val="148218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even things you should know about coal mining in 2020">
            <a:extLst>
              <a:ext uri="{FF2B5EF4-FFF2-40B4-BE49-F238E27FC236}">
                <a16:creationId xmlns:a16="http://schemas.microsoft.com/office/drawing/2014/main" id="{22CBBBBB-9845-2849-AD77-97C987B10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72" y="3429000"/>
            <a:ext cx="4441349" cy="333680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uy coal-fired power plants, shut them down and reap cost-plus profits |  Financial Times">
            <a:extLst>
              <a:ext uri="{FF2B5EF4-FFF2-40B4-BE49-F238E27FC236}">
                <a16:creationId xmlns:a16="http://schemas.microsoft.com/office/drawing/2014/main" id="{9CD7A165-28E5-5A43-991A-7811DB8FE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79" y="891200"/>
            <a:ext cx="4441349" cy="249984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lternative to costly investments in natural gas power plants - Clean  Coalition">
            <a:extLst>
              <a:ext uri="{FF2B5EF4-FFF2-40B4-BE49-F238E27FC236}">
                <a16:creationId xmlns:a16="http://schemas.microsoft.com/office/drawing/2014/main" id="{4D92144A-AB49-9443-AD3B-D50ED144B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950" y="273297"/>
            <a:ext cx="4080823" cy="311774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ow Is Natural Gas Mined?">
            <a:extLst>
              <a:ext uri="{FF2B5EF4-FFF2-40B4-BE49-F238E27FC236}">
                <a16:creationId xmlns:a16="http://schemas.microsoft.com/office/drawing/2014/main" id="{CC32E7E5-1323-2444-BFD8-41E703438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949" y="3591986"/>
            <a:ext cx="3823855" cy="3228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3182AA-FE88-714D-BAA8-F963608EEEAD}"/>
              </a:ext>
            </a:extLst>
          </p:cNvPr>
          <p:cNvSpPr txBox="1"/>
          <p:nvPr/>
        </p:nvSpPr>
        <p:spPr>
          <a:xfrm>
            <a:off x="5474525" y="4762005"/>
            <a:ext cx="878774" cy="461665"/>
          </a:xfrm>
          <a:prstGeom prst="rect">
            <a:avLst/>
          </a:prstGeom>
          <a:noFill/>
        </p:spPr>
        <p:txBody>
          <a:bodyPr wrap="square" rtlCol="0">
            <a:spAutoFit/>
          </a:bodyPr>
          <a:lstStyle/>
          <a:p>
            <a:r>
              <a:rPr lang="en-US" sz="2400" dirty="0"/>
              <a:t>100</a:t>
            </a:r>
          </a:p>
        </p:txBody>
      </p:sp>
      <p:sp>
        <p:nvSpPr>
          <p:cNvPr id="3" name="TextBox 2">
            <a:extLst>
              <a:ext uri="{FF2B5EF4-FFF2-40B4-BE49-F238E27FC236}">
                <a16:creationId xmlns:a16="http://schemas.microsoft.com/office/drawing/2014/main" id="{0320849A-FD2C-C34A-A698-05EAC6076AAD}"/>
              </a:ext>
            </a:extLst>
          </p:cNvPr>
          <p:cNvSpPr txBox="1"/>
          <p:nvPr/>
        </p:nvSpPr>
        <p:spPr>
          <a:xfrm>
            <a:off x="11245932" y="4607626"/>
            <a:ext cx="783772" cy="461665"/>
          </a:xfrm>
          <a:prstGeom prst="rect">
            <a:avLst/>
          </a:prstGeom>
          <a:noFill/>
        </p:spPr>
        <p:txBody>
          <a:bodyPr wrap="square" rtlCol="0">
            <a:spAutoFit/>
          </a:bodyPr>
          <a:lstStyle/>
          <a:p>
            <a:r>
              <a:rPr lang="en-US" sz="2400" dirty="0"/>
              <a:t>0</a:t>
            </a:r>
          </a:p>
        </p:txBody>
      </p:sp>
      <p:sp>
        <p:nvSpPr>
          <p:cNvPr id="4" name="TextBox 3">
            <a:extLst>
              <a:ext uri="{FF2B5EF4-FFF2-40B4-BE49-F238E27FC236}">
                <a16:creationId xmlns:a16="http://schemas.microsoft.com/office/drawing/2014/main" id="{040C6989-8853-324F-92CE-B43397108BA8}"/>
              </a:ext>
            </a:extLst>
          </p:cNvPr>
          <p:cNvSpPr txBox="1"/>
          <p:nvPr/>
        </p:nvSpPr>
        <p:spPr>
          <a:xfrm>
            <a:off x="11419773" y="1373372"/>
            <a:ext cx="997527" cy="461665"/>
          </a:xfrm>
          <a:prstGeom prst="rect">
            <a:avLst/>
          </a:prstGeom>
          <a:noFill/>
        </p:spPr>
        <p:txBody>
          <a:bodyPr wrap="square" rtlCol="0">
            <a:spAutoFit/>
          </a:bodyPr>
          <a:lstStyle/>
          <a:p>
            <a:r>
              <a:rPr lang="en-US" sz="2400" dirty="0"/>
              <a:t>50</a:t>
            </a:r>
          </a:p>
        </p:txBody>
      </p:sp>
      <p:sp>
        <p:nvSpPr>
          <p:cNvPr id="9" name="TextBox 8">
            <a:extLst>
              <a:ext uri="{FF2B5EF4-FFF2-40B4-BE49-F238E27FC236}">
                <a16:creationId xmlns:a16="http://schemas.microsoft.com/office/drawing/2014/main" id="{83D8C761-279B-C046-AA6E-5580A984EF6C}"/>
              </a:ext>
            </a:extLst>
          </p:cNvPr>
          <p:cNvSpPr txBox="1"/>
          <p:nvPr/>
        </p:nvSpPr>
        <p:spPr>
          <a:xfrm>
            <a:off x="5569527" y="1557750"/>
            <a:ext cx="783772" cy="461665"/>
          </a:xfrm>
          <a:prstGeom prst="rect">
            <a:avLst/>
          </a:prstGeom>
          <a:noFill/>
        </p:spPr>
        <p:txBody>
          <a:bodyPr wrap="square" rtlCol="0">
            <a:spAutoFit/>
          </a:bodyPr>
          <a:lstStyle/>
          <a:p>
            <a:r>
              <a:rPr lang="en-US" sz="2400" dirty="0"/>
              <a:t>0</a:t>
            </a:r>
          </a:p>
        </p:txBody>
      </p:sp>
      <p:sp>
        <p:nvSpPr>
          <p:cNvPr id="5" name="TextBox 4">
            <a:extLst>
              <a:ext uri="{FF2B5EF4-FFF2-40B4-BE49-F238E27FC236}">
                <a16:creationId xmlns:a16="http://schemas.microsoft.com/office/drawing/2014/main" id="{ED570C93-F49C-354D-A2A5-B589F25D39E4}"/>
              </a:ext>
            </a:extLst>
          </p:cNvPr>
          <p:cNvSpPr txBox="1"/>
          <p:nvPr/>
        </p:nvSpPr>
        <p:spPr>
          <a:xfrm>
            <a:off x="225630" y="77512"/>
            <a:ext cx="7362701" cy="830997"/>
          </a:xfrm>
          <a:prstGeom prst="rect">
            <a:avLst/>
          </a:prstGeom>
          <a:noFill/>
        </p:spPr>
        <p:txBody>
          <a:bodyPr wrap="square" rtlCol="0">
            <a:spAutoFit/>
          </a:bodyPr>
          <a:lstStyle/>
          <a:p>
            <a:r>
              <a:rPr lang="en-US" sz="2400" dirty="0"/>
              <a:t>If carbon accounting worked this way, and you ran a power plant, what fuel would you burn? </a:t>
            </a:r>
          </a:p>
        </p:txBody>
      </p:sp>
    </p:spTree>
    <p:extLst>
      <p:ext uri="{BB962C8B-B14F-4D97-AF65-F5344CB8AC3E}">
        <p14:creationId xmlns:p14="http://schemas.microsoft.com/office/powerpoint/2010/main" val="116189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B3B0F-1B14-B14B-9304-0B5C90D2302D}"/>
              </a:ext>
            </a:extLst>
          </p:cNvPr>
          <p:cNvPicPr>
            <a:picLocks noChangeAspect="1"/>
          </p:cNvPicPr>
          <p:nvPr/>
        </p:nvPicPr>
        <p:blipFill>
          <a:blip r:embed="rId2"/>
          <a:stretch>
            <a:fillRect/>
          </a:stretch>
        </p:blipFill>
        <p:spPr>
          <a:xfrm>
            <a:off x="1891421" y="643466"/>
            <a:ext cx="8409157" cy="5571067"/>
          </a:xfrm>
          <a:prstGeom prst="rect">
            <a:avLst/>
          </a:prstGeom>
        </p:spPr>
      </p:pic>
      <p:sp>
        <p:nvSpPr>
          <p:cNvPr id="3" name="TextBox 2">
            <a:extLst>
              <a:ext uri="{FF2B5EF4-FFF2-40B4-BE49-F238E27FC236}">
                <a16:creationId xmlns:a16="http://schemas.microsoft.com/office/drawing/2014/main" id="{EDA3C174-B154-4541-BF7E-97FA9EA44FD1}"/>
              </a:ext>
            </a:extLst>
          </p:cNvPr>
          <p:cNvSpPr txBox="1"/>
          <p:nvPr/>
        </p:nvSpPr>
        <p:spPr>
          <a:xfrm>
            <a:off x="7276011" y="5786846"/>
            <a:ext cx="4167052" cy="646331"/>
          </a:xfrm>
          <a:prstGeom prst="rect">
            <a:avLst/>
          </a:prstGeom>
          <a:noFill/>
        </p:spPr>
        <p:txBody>
          <a:bodyPr wrap="square" rtlCol="0">
            <a:spAutoFit/>
          </a:bodyPr>
          <a:lstStyle/>
          <a:p>
            <a:r>
              <a:rPr lang="en-US" dirty="0"/>
              <a:t>RISI An Analysis of UK Biomass Power Policy . . . Prepared for AFPA 2015)</a:t>
            </a:r>
          </a:p>
        </p:txBody>
      </p:sp>
    </p:spTree>
    <p:extLst>
      <p:ext uri="{BB962C8B-B14F-4D97-AF65-F5344CB8AC3E}">
        <p14:creationId xmlns:p14="http://schemas.microsoft.com/office/powerpoint/2010/main" val="128831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244" y="225287"/>
            <a:ext cx="8229600" cy="1143000"/>
          </a:xfrm>
        </p:spPr>
        <p:txBody>
          <a:bodyPr>
            <a:noAutofit/>
          </a:bodyPr>
          <a:lstStyle/>
          <a:p>
            <a:r>
              <a:rPr lang="en-US" sz="3200" b="1" dirty="0">
                <a:solidFill>
                  <a:schemeClr val="accent6">
                    <a:lumMod val="50000"/>
                  </a:schemeClr>
                </a:solidFill>
              </a:rPr>
              <a:t>The IPCC  accounting is not intended to treat bioenergy as carbon neutral</a:t>
            </a:r>
          </a:p>
        </p:txBody>
      </p:sp>
      <p:sp>
        <p:nvSpPr>
          <p:cNvPr id="3" name="Content Placeholder 2"/>
          <p:cNvSpPr>
            <a:spLocks noGrp="1"/>
          </p:cNvSpPr>
          <p:nvPr>
            <p:ph idx="1"/>
          </p:nvPr>
        </p:nvSpPr>
        <p:spPr>
          <a:xfrm>
            <a:off x="1981200" y="1600201"/>
            <a:ext cx="8534400" cy="5121275"/>
          </a:xfrm>
        </p:spPr>
        <p:txBody>
          <a:bodyPr>
            <a:normAutofit/>
          </a:bodyPr>
          <a:lstStyle/>
          <a:p>
            <a:pPr marL="0" indent="0">
              <a:buNone/>
            </a:pPr>
            <a:endParaRPr lang="en-US" dirty="0"/>
          </a:p>
          <a:p>
            <a:pPr marL="0" indent="0">
              <a:buNone/>
            </a:pPr>
            <a:r>
              <a:rPr lang="en-US" i="1" dirty="0"/>
              <a:t>“</a:t>
            </a:r>
            <a:r>
              <a:rPr lang="en-US" dirty="0"/>
              <a:t>The IPCC approach of not including bioenergy emissions in the Energy Sector total </a:t>
            </a:r>
            <a:r>
              <a:rPr lang="en-US" dirty="0">
                <a:solidFill>
                  <a:srgbClr val="C00000"/>
                </a:solidFill>
              </a:rPr>
              <a:t>should not be interpreted </a:t>
            </a:r>
            <a:r>
              <a:rPr lang="en-US" dirty="0"/>
              <a:t>as a conclusion about the sustainability or </a:t>
            </a:r>
            <a:r>
              <a:rPr lang="en-US" dirty="0">
                <a:solidFill>
                  <a:srgbClr val="C00000"/>
                </a:solidFill>
              </a:rPr>
              <a:t>carbon neutrality </a:t>
            </a:r>
            <a:r>
              <a:rPr lang="en-US" dirty="0"/>
              <a:t>of bioenergy</a:t>
            </a:r>
            <a:r>
              <a:rPr lang="en-US" i="1" dirty="0"/>
              <a:t>.” </a:t>
            </a:r>
            <a:r>
              <a:rPr lang="en-US" sz="1800" dirty="0"/>
              <a:t>(</a:t>
            </a:r>
            <a:r>
              <a:rPr lang="en-US" sz="1800" u="sng" dirty="0">
                <a:hlinkClick r:id="rId2"/>
              </a:rPr>
              <a:t>http://www.ipcc-nggip.iges.or.jp/faq/faq.html</a:t>
            </a:r>
            <a:r>
              <a:rPr lang="en-US" sz="1800" dirty="0"/>
              <a:t>)</a:t>
            </a:r>
          </a:p>
          <a:p>
            <a:pPr marL="0" indent="0">
              <a:buNone/>
            </a:pPr>
            <a:endParaRPr lang="en-US" sz="3000" dirty="0"/>
          </a:p>
          <a:p>
            <a:pPr marL="0" indent="0">
              <a:buNone/>
            </a:pPr>
            <a:r>
              <a:rPr lang="en-US" sz="3000" dirty="0"/>
              <a:t>“If bioenergy production is to generate a net reduction in emissions, it must do so by </a:t>
            </a:r>
            <a:r>
              <a:rPr lang="en-US" sz="3000" dirty="0">
                <a:solidFill>
                  <a:srgbClr val="FF0000"/>
                </a:solidFill>
              </a:rPr>
              <a:t>offsetting those emissions through </a:t>
            </a:r>
            <a:r>
              <a:rPr lang="en-US" sz="3000" i="1" dirty="0">
                <a:solidFill>
                  <a:srgbClr val="FF0000"/>
                </a:solidFill>
              </a:rPr>
              <a:t>increased net carbon uptake of biota and soils”.</a:t>
            </a:r>
          </a:p>
          <a:p>
            <a:pPr marL="0" indent="0">
              <a:buNone/>
            </a:pPr>
            <a:r>
              <a:rPr lang="en-US" sz="1900" dirty="0"/>
              <a:t>IPCC AR5 WG III 11.13.4 GHG emission estimates of bioenergy production systems, 2014</a:t>
            </a:r>
          </a:p>
          <a:p>
            <a:pPr marL="0" indent="0">
              <a:buNone/>
            </a:pPr>
            <a:endParaRPr lang="en-US" sz="3000" i="1" dirty="0"/>
          </a:p>
          <a:p>
            <a:pPr marL="0" indent="0">
              <a:buNone/>
            </a:pPr>
            <a:endParaRPr lang="en-US" sz="3000" dirty="0"/>
          </a:p>
        </p:txBody>
      </p:sp>
      <p:sp>
        <p:nvSpPr>
          <p:cNvPr id="4" name="Slide Number Placeholder 3"/>
          <p:cNvSpPr>
            <a:spLocks noGrp="1"/>
          </p:cNvSpPr>
          <p:nvPr>
            <p:ph type="sldNum" sz="quarter" idx="12"/>
          </p:nvPr>
        </p:nvSpPr>
        <p:spPr/>
        <p:txBody>
          <a:bodyPr/>
          <a:lstStyle/>
          <a:p>
            <a:fld id="{7E159040-C506-4408-BCF7-5BABE213B833}" type="slidenum">
              <a:rPr lang="en-US" smtClean="0"/>
              <a:pPr/>
              <a:t>30</a:t>
            </a:fld>
            <a:endParaRPr lang="en-US"/>
          </a:p>
        </p:txBody>
      </p:sp>
    </p:spTree>
    <p:extLst>
      <p:ext uri="{BB962C8B-B14F-4D97-AF65-F5344CB8AC3E}">
        <p14:creationId xmlns:p14="http://schemas.microsoft.com/office/powerpoint/2010/main" val="2736860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858D-B93C-104A-ACCE-0F8B58CC3D49}"/>
              </a:ext>
            </a:extLst>
          </p:cNvPr>
          <p:cNvSpPr>
            <a:spLocks noGrp="1"/>
          </p:cNvSpPr>
          <p:nvPr>
            <p:ph type="title"/>
          </p:nvPr>
        </p:nvSpPr>
        <p:spPr/>
        <p:txBody>
          <a:bodyPr/>
          <a:lstStyle/>
          <a:p>
            <a:r>
              <a:rPr lang="en-US" dirty="0">
                <a:solidFill>
                  <a:schemeClr val="accent6">
                    <a:lumMod val="50000"/>
                  </a:schemeClr>
                </a:solidFill>
              </a:rPr>
              <a:t>Three Potential Errors</a:t>
            </a:r>
            <a:r>
              <a:rPr lang="en-US" dirty="0"/>
              <a:t>	</a:t>
            </a:r>
          </a:p>
        </p:txBody>
      </p:sp>
      <p:sp>
        <p:nvSpPr>
          <p:cNvPr id="3" name="Content Placeholder 2">
            <a:extLst>
              <a:ext uri="{FF2B5EF4-FFF2-40B4-BE49-F238E27FC236}">
                <a16:creationId xmlns:a16="http://schemas.microsoft.com/office/drawing/2014/main" id="{8428A7FB-DCF9-CD46-9D78-AB83C4120770}"/>
              </a:ext>
            </a:extLst>
          </p:cNvPr>
          <p:cNvSpPr>
            <a:spLocks noGrp="1"/>
          </p:cNvSpPr>
          <p:nvPr>
            <p:ph idx="1"/>
          </p:nvPr>
        </p:nvSpPr>
        <p:spPr/>
        <p:txBody>
          <a:bodyPr>
            <a:normAutofit/>
          </a:bodyPr>
          <a:lstStyle/>
          <a:p>
            <a:pPr marL="514350" indent="-514350">
              <a:buAutoNum type="arabicPeriod"/>
            </a:pPr>
            <a:r>
              <a:rPr lang="en-US" dirty="0">
                <a:solidFill>
                  <a:schemeClr val="accent6">
                    <a:lumMod val="50000"/>
                  </a:schemeClr>
                </a:solidFill>
              </a:rPr>
              <a:t>National reporting and global balance</a:t>
            </a:r>
          </a:p>
          <a:p>
            <a:pPr marL="514350" indent="-514350">
              <a:buAutoNum type="arabicPeriod"/>
            </a:pPr>
            <a:r>
              <a:rPr lang="en-US" dirty="0">
                <a:solidFill>
                  <a:schemeClr val="accent6">
                    <a:lumMod val="50000"/>
                  </a:schemeClr>
                </a:solidFill>
              </a:rPr>
              <a:t>Flawed incentives for countries</a:t>
            </a:r>
          </a:p>
          <a:p>
            <a:pPr marL="514350" indent="-514350">
              <a:buAutoNum type="arabicPeriod"/>
            </a:pPr>
            <a:r>
              <a:rPr lang="en-US" dirty="0">
                <a:solidFill>
                  <a:schemeClr val="accent6">
                    <a:lumMod val="50000"/>
                  </a:schemeClr>
                </a:solidFill>
              </a:rPr>
              <a:t>Flawed energy laws (most important</a:t>
            </a:r>
            <a:r>
              <a:rPr lang="en-US" dirty="0"/>
              <a:t>)</a:t>
            </a:r>
          </a:p>
          <a:p>
            <a:pPr marL="514350" indent="-514350">
              <a:buAutoNum type="arabicPeriod"/>
            </a:pPr>
            <a:endParaRPr lang="en-US" dirty="0"/>
          </a:p>
          <a:p>
            <a:pPr marL="0" indent="0">
              <a:buNone/>
            </a:pPr>
            <a:endParaRPr lang="en-US" dirty="0"/>
          </a:p>
        </p:txBody>
      </p:sp>
    </p:spTree>
    <p:extLst>
      <p:ext uri="{BB962C8B-B14F-4D97-AF65-F5344CB8AC3E}">
        <p14:creationId xmlns:p14="http://schemas.microsoft.com/office/powerpoint/2010/main" val="309119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76F4-C8D4-E54A-A8A4-A8B44B1D85AC}"/>
              </a:ext>
            </a:extLst>
          </p:cNvPr>
          <p:cNvSpPr>
            <a:spLocks noGrp="1"/>
          </p:cNvSpPr>
          <p:nvPr>
            <p:ph type="title"/>
          </p:nvPr>
        </p:nvSpPr>
        <p:spPr/>
        <p:txBody>
          <a:bodyPr>
            <a:normAutofit/>
          </a:bodyPr>
          <a:lstStyle/>
          <a:p>
            <a:r>
              <a:rPr lang="en-US" dirty="0"/>
              <a:t>National LULUCF Accounting Cannot Not Fix Errors in Individual Climate Laws</a:t>
            </a:r>
          </a:p>
        </p:txBody>
      </p:sp>
      <p:sp>
        <p:nvSpPr>
          <p:cNvPr id="4" name="Slide Number Placeholder 3">
            <a:extLst>
              <a:ext uri="{FF2B5EF4-FFF2-40B4-BE49-F238E27FC236}">
                <a16:creationId xmlns:a16="http://schemas.microsoft.com/office/drawing/2014/main" id="{555C4E47-3871-EF4E-842C-53945302CB65}"/>
              </a:ext>
            </a:extLst>
          </p:cNvPr>
          <p:cNvSpPr>
            <a:spLocks noGrp="1"/>
          </p:cNvSpPr>
          <p:nvPr>
            <p:ph type="sldNum" sz="quarter" idx="12"/>
          </p:nvPr>
        </p:nvSpPr>
        <p:spPr/>
        <p:txBody>
          <a:bodyPr/>
          <a:lstStyle/>
          <a:p>
            <a:fld id="{9F8D1DEB-6695-4FDE-90E9-7E562EA81482}" type="slidenum">
              <a:rPr lang="en-US" smtClean="0"/>
              <a:pPr/>
              <a:t>32</a:t>
            </a:fld>
            <a:endParaRPr lang="en-US"/>
          </a:p>
        </p:txBody>
      </p:sp>
      <p:pic>
        <p:nvPicPr>
          <p:cNvPr id="2050" name="Picture 2" descr="Diesel Fuel | Banks Power">
            <a:extLst>
              <a:ext uri="{FF2B5EF4-FFF2-40B4-BE49-F238E27FC236}">
                <a16:creationId xmlns:a16="http://schemas.microsoft.com/office/drawing/2014/main" id="{C73E2DF0-724B-FD47-B332-0B8D3D828A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99583" y="3969606"/>
            <a:ext cx="3834784" cy="25693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DF) Greenhouse Gas Emissions in the Netherlands 1990-2017: National  Inventory Report 2019">
            <a:extLst>
              <a:ext uri="{FF2B5EF4-FFF2-40B4-BE49-F238E27FC236}">
                <a16:creationId xmlns:a16="http://schemas.microsoft.com/office/drawing/2014/main" id="{E4B2B461-3EB8-F941-9328-AFF3D995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42" y="1690688"/>
            <a:ext cx="1753483" cy="247955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Cars Could Save Ride-Sharing Drivers $5,200 a Year | Greentech  Media">
            <a:extLst>
              <a:ext uri="{FF2B5EF4-FFF2-40B4-BE49-F238E27FC236}">
                <a16:creationId xmlns:a16="http://schemas.microsoft.com/office/drawing/2014/main" id="{C91256DA-D815-FF42-8638-53E319497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590" y="4314755"/>
            <a:ext cx="3944036" cy="229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4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F2B45-8F9C-7B42-8F90-F4BF6CF254E4}"/>
              </a:ext>
            </a:extLst>
          </p:cNvPr>
          <p:cNvSpPr>
            <a:spLocks noGrp="1"/>
          </p:cNvSpPr>
          <p:nvPr>
            <p:ph type="title"/>
          </p:nvPr>
        </p:nvSpPr>
        <p:spPr/>
        <p:txBody>
          <a:bodyPr/>
          <a:lstStyle/>
          <a:p>
            <a:r>
              <a:rPr lang="en-US" dirty="0">
                <a:solidFill>
                  <a:schemeClr val="accent6">
                    <a:lumMod val="50000"/>
                  </a:schemeClr>
                </a:solidFill>
              </a:rPr>
              <a:t>Do hospital standards make faulty drug analysis ok?</a:t>
            </a:r>
          </a:p>
        </p:txBody>
      </p:sp>
      <p:sp>
        <p:nvSpPr>
          <p:cNvPr id="3" name="Content Placeholder 2">
            <a:extLst>
              <a:ext uri="{FF2B5EF4-FFF2-40B4-BE49-F238E27FC236}">
                <a16:creationId xmlns:a16="http://schemas.microsoft.com/office/drawing/2014/main" id="{77BD5B57-4C8C-D241-A556-E396940281DC}"/>
              </a:ext>
            </a:extLst>
          </p:cNvPr>
          <p:cNvSpPr>
            <a:spLocks noGrp="1"/>
          </p:cNvSpPr>
          <p:nvPr>
            <p:ph idx="1"/>
          </p:nvPr>
        </p:nvSpPr>
        <p:spPr/>
        <p:txBody>
          <a:bodyPr/>
          <a:lstStyle/>
          <a:p>
            <a:pPr marL="0" indent="0">
              <a:buNone/>
            </a:pPr>
            <a:endParaRPr lang="en-US" dirty="0"/>
          </a:p>
        </p:txBody>
      </p:sp>
      <p:pic>
        <p:nvPicPr>
          <p:cNvPr id="4" name="Picture 2">
            <a:extLst>
              <a:ext uri="{FF2B5EF4-FFF2-40B4-BE49-F238E27FC236}">
                <a16:creationId xmlns:a16="http://schemas.microsoft.com/office/drawing/2014/main" id="{050DD7D1-B749-F947-A4F1-92AC02CC4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82" y="2261287"/>
            <a:ext cx="5875343" cy="3427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ow drug marketing may influence prescriptions | National Institutes of  Health (NIH)">
            <a:extLst>
              <a:ext uri="{FF2B5EF4-FFF2-40B4-BE49-F238E27FC236}">
                <a16:creationId xmlns:a16="http://schemas.microsoft.com/office/drawing/2014/main" id="{5B561545-6FCE-4B44-9204-ED3C45DAA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543" y="2369923"/>
            <a:ext cx="4829690" cy="321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11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EC26-E1F2-2246-A0D4-2C738B3A373D}"/>
              </a:ext>
            </a:extLst>
          </p:cNvPr>
          <p:cNvSpPr>
            <a:spLocks noGrp="1"/>
          </p:cNvSpPr>
          <p:nvPr>
            <p:ph type="title"/>
          </p:nvPr>
        </p:nvSpPr>
        <p:spPr/>
        <p:txBody>
          <a:bodyPr/>
          <a:lstStyle/>
          <a:p>
            <a:r>
              <a:rPr lang="en-US" dirty="0">
                <a:solidFill>
                  <a:schemeClr val="accent6">
                    <a:lumMod val="50000"/>
                  </a:schemeClr>
                </a:solidFill>
              </a:rPr>
              <a:t>Logic</a:t>
            </a:r>
          </a:p>
        </p:txBody>
      </p:sp>
      <p:sp>
        <p:nvSpPr>
          <p:cNvPr id="3" name="Content Placeholder 2">
            <a:extLst>
              <a:ext uri="{FF2B5EF4-FFF2-40B4-BE49-F238E27FC236}">
                <a16:creationId xmlns:a16="http://schemas.microsoft.com/office/drawing/2014/main" id="{A574842D-8058-384D-986B-726D221DD638}"/>
              </a:ext>
            </a:extLst>
          </p:cNvPr>
          <p:cNvSpPr>
            <a:spLocks noGrp="1"/>
          </p:cNvSpPr>
          <p:nvPr>
            <p:ph idx="1"/>
          </p:nvPr>
        </p:nvSpPr>
        <p:spPr/>
        <p:txBody>
          <a:bodyPr/>
          <a:lstStyle/>
          <a:p>
            <a:r>
              <a:rPr lang="en-US" dirty="0"/>
              <a:t>Physical reality: harvesting + burning wood = more carbon in air</a:t>
            </a:r>
          </a:p>
          <a:p>
            <a:r>
              <a:rPr lang="en-US" dirty="0"/>
              <a:t>Accounting rules cannot change a physical reality</a:t>
            </a:r>
          </a:p>
          <a:p>
            <a:pPr marL="0" indent="0">
              <a:buNone/>
            </a:pPr>
            <a:r>
              <a:rPr lang="en-US" dirty="0"/>
              <a:t>so</a:t>
            </a:r>
          </a:p>
          <a:p>
            <a:r>
              <a:rPr lang="en-US" dirty="0"/>
              <a:t>If accounting rules encourage harvesting + burning wood as low carbon, accounting rules </a:t>
            </a:r>
            <a:r>
              <a:rPr lang="en-US" u="sng" dirty="0"/>
              <a:t>must</a:t>
            </a:r>
            <a:r>
              <a:rPr lang="en-US" dirty="0"/>
              <a:t> be flawed.</a:t>
            </a:r>
          </a:p>
        </p:txBody>
      </p:sp>
    </p:spTree>
    <p:extLst>
      <p:ext uri="{BB962C8B-B14F-4D97-AF65-F5344CB8AC3E}">
        <p14:creationId xmlns:p14="http://schemas.microsoft.com/office/powerpoint/2010/main" val="21184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A3C4C-DFB2-FE47-A01E-7CDD1B22E3E9}"/>
              </a:ext>
            </a:extLst>
          </p:cNvPr>
          <p:cNvSpPr>
            <a:spLocks noGrp="1"/>
          </p:cNvSpPr>
          <p:nvPr>
            <p:ph type="sldNum" sz="quarter" idx="12"/>
          </p:nvPr>
        </p:nvSpPr>
        <p:spPr/>
        <p:txBody>
          <a:bodyPr/>
          <a:lstStyle/>
          <a:p>
            <a:fld id="{9F8D1DEB-6695-4FDE-90E9-7E562EA81482}" type="slidenum">
              <a:rPr lang="en-US" smtClean="0"/>
              <a:pPr/>
              <a:t>35</a:t>
            </a:fld>
            <a:endParaRPr lang="en-US" dirty="0"/>
          </a:p>
        </p:txBody>
      </p:sp>
      <p:pic>
        <p:nvPicPr>
          <p:cNvPr id="3" name="Picture 2">
            <a:extLst>
              <a:ext uri="{FF2B5EF4-FFF2-40B4-BE49-F238E27FC236}">
                <a16:creationId xmlns:a16="http://schemas.microsoft.com/office/drawing/2014/main" id="{867FA0BA-446E-E642-80E7-7A73F50D0DE5}"/>
              </a:ext>
            </a:extLst>
          </p:cNvPr>
          <p:cNvPicPr>
            <a:picLocks noChangeAspect="1"/>
          </p:cNvPicPr>
          <p:nvPr/>
        </p:nvPicPr>
        <p:blipFill>
          <a:blip r:embed="rId2"/>
          <a:stretch>
            <a:fillRect/>
          </a:stretch>
        </p:blipFill>
        <p:spPr>
          <a:xfrm>
            <a:off x="2375624" y="1752600"/>
            <a:ext cx="7284415" cy="4603750"/>
          </a:xfrm>
          <a:prstGeom prst="rect">
            <a:avLst/>
          </a:prstGeom>
        </p:spPr>
      </p:pic>
      <p:sp>
        <p:nvSpPr>
          <p:cNvPr id="4" name="TextBox 3">
            <a:extLst>
              <a:ext uri="{FF2B5EF4-FFF2-40B4-BE49-F238E27FC236}">
                <a16:creationId xmlns:a16="http://schemas.microsoft.com/office/drawing/2014/main" id="{CA64B701-F92E-1144-A390-39C9CB522DCA}"/>
              </a:ext>
            </a:extLst>
          </p:cNvPr>
          <p:cNvSpPr txBox="1"/>
          <p:nvPr/>
        </p:nvSpPr>
        <p:spPr>
          <a:xfrm>
            <a:off x="4038600" y="695325"/>
            <a:ext cx="4800600" cy="738664"/>
          </a:xfrm>
          <a:prstGeom prst="rect">
            <a:avLst/>
          </a:prstGeom>
          <a:noFill/>
        </p:spPr>
        <p:txBody>
          <a:bodyPr wrap="square" rtlCol="0">
            <a:spAutoFit/>
          </a:bodyPr>
          <a:lstStyle/>
          <a:p>
            <a:r>
              <a:rPr lang="en-US" sz="4200" dirty="0">
                <a:solidFill>
                  <a:srgbClr val="002060"/>
                </a:solidFill>
              </a:rPr>
              <a:t>Paper Recycling</a:t>
            </a:r>
          </a:p>
        </p:txBody>
      </p:sp>
    </p:spTree>
    <p:extLst>
      <p:ext uri="{BB962C8B-B14F-4D97-AF65-F5344CB8AC3E}">
        <p14:creationId xmlns:p14="http://schemas.microsoft.com/office/powerpoint/2010/main" val="1760248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8. The figure shows forestland by ownership category in the contiguous U.S. in 2007. 41 Western forests are most often located on public lands, while eastern forests, especially in Maine and in the Southeast, are more often privately held. (Figure source: U.S. Forest Service 2012 41 ). ">
            <a:extLst>
              <a:ext uri="{FF2B5EF4-FFF2-40B4-BE49-F238E27FC236}">
                <a16:creationId xmlns:a16="http://schemas.microsoft.com/office/drawing/2014/main" id="{A5C4B11F-861D-A74D-98F3-1E3BFF8BE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475" y="0"/>
            <a:ext cx="9417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26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EBE18-0FE8-7448-8290-3A8F3AF65903}"/>
              </a:ext>
            </a:extLst>
          </p:cNvPr>
          <p:cNvPicPr>
            <a:picLocks noChangeAspect="1"/>
          </p:cNvPicPr>
          <p:nvPr/>
        </p:nvPicPr>
        <p:blipFill>
          <a:blip r:embed="rId2"/>
          <a:stretch>
            <a:fillRect/>
          </a:stretch>
        </p:blipFill>
        <p:spPr>
          <a:xfrm>
            <a:off x="4641983" y="-369077"/>
            <a:ext cx="3714617" cy="7227077"/>
          </a:xfrm>
          <a:prstGeom prst="rect">
            <a:avLst/>
          </a:prstGeom>
        </p:spPr>
      </p:pic>
      <p:pic>
        <p:nvPicPr>
          <p:cNvPr id="3" name="Picture 2">
            <a:extLst>
              <a:ext uri="{FF2B5EF4-FFF2-40B4-BE49-F238E27FC236}">
                <a16:creationId xmlns:a16="http://schemas.microsoft.com/office/drawing/2014/main" id="{853B6EF7-7533-4941-8952-D1EA5AF37585}"/>
              </a:ext>
            </a:extLst>
          </p:cNvPr>
          <p:cNvPicPr>
            <a:picLocks noChangeAspect="1"/>
          </p:cNvPicPr>
          <p:nvPr/>
        </p:nvPicPr>
        <p:blipFill>
          <a:blip r:embed="rId3"/>
          <a:stretch>
            <a:fillRect/>
          </a:stretch>
        </p:blipFill>
        <p:spPr>
          <a:xfrm>
            <a:off x="1162050" y="1993900"/>
            <a:ext cx="1562100" cy="1117600"/>
          </a:xfrm>
          <a:prstGeom prst="rect">
            <a:avLst/>
          </a:prstGeom>
        </p:spPr>
      </p:pic>
      <p:pic>
        <p:nvPicPr>
          <p:cNvPr id="4" name="Picture 3">
            <a:extLst>
              <a:ext uri="{FF2B5EF4-FFF2-40B4-BE49-F238E27FC236}">
                <a16:creationId xmlns:a16="http://schemas.microsoft.com/office/drawing/2014/main" id="{8EDEA3DD-FE6A-0C49-AA94-7AB00FD1E569}"/>
              </a:ext>
            </a:extLst>
          </p:cNvPr>
          <p:cNvPicPr>
            <a:picLocks noChangeAspect="1"/>
          </p:cNvPicPr>
          <p:nvPr/>
        </p:nvPicPr>
        <p:blipFill>
          <a:blip r:embed="rId4"/>
          <a:stretch>
            <a:fillRect/>
          </a:stretch>
        </p:blipFill>
        <p:spPr>
          <a:xfrm>
            <a:off x="819150" y="3905250"/>
            <a:ext cx="1816100" cy="241300"/>
          </a:xfrm>
          <a:prstGeom prst="rect">
            <a:avLst/>
          </a:prstGeom>
        </p:spPr>
      </p:pic>
    </p:spTree>
    <p:extLst>
      <p:ext uri="{BB962C8B-B14F-4D97-AF65-F5344CB8AC3E}">
        <p14:creationId xmlns:p14="http://schemas.microsoft.com/office/powerpoint/2010/main" val="1401937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8A11F-116C-874A-A801-A5DD3404F824}"/>
              </a:ext>
            </a:extLst>
          </p:cNvPr>
          <p:cNvSpPr>
            <a:spLocks noGrp="1"/>
          </p:cNvSpPr>
          <p:nvPr>
            <p:ph type="title"/>
          </p:nvPr>
        </p:nvSpPr>
        <p:spPr/>
        <p:txBody>
          <a:bodyPr/>
          <a:lstStyle/>
          <a:p>
            <a:r>
              <a:rPr lang="en-US"/>
              <a:t>Economic model issues</a:t>
            </a:r>
          </a:p>
        </p:txBody>
      </p:sp>
      <p:sp>
        <p:nvSpPr>
          <p:cNvPr id="3" name="Content Placeholder 2">
            <a:extLst>
              <a:ext uri="{FF2B5EF4-FFF2-40B4-BE49-F238E27FC236}">
                <a16:creationId xmlns:a16="http://schemas.microsoft.com/office/drawing/2014/main" id="{CB00FD69-4633-F24E-BE00-E3E24A69D065}"/>
              </a:ext>
            </a:extLst>
          </p:cNvPr>
          <p:cNvSpPr>
            <a:spLocks noGrp="1"/>
          </p:cNvSpPr>
          <p:nvPr>
            <p:ph idx="1"/>
          </p:nvPr>
        </p:nvSpPr>
        <p:spPr/>
        <p:txBody>
          <a:bodyPr>
            <a:normAutofit/>
          </a:bodyPr>
          <a:lstStyle/>
          <a:p>
            <a:r>
              <a:rPr lang="en-US"/>
              <a:t>Assume permanent and certain increase in demand</a:t>
            </a:r>
          </a:p>
          <a:p>
            <a:r>
              <a:rPr lang="en-US"/>
              <a:t>Assume at least “accessible” forests already committed to meet existing demand</a:t>
            </a:r>
          </a:p>
          <a:p>
            <a:pPr lvl="1"/>
            <a:r>
              <a:rPr lang="en-US"/>
              <a:t>Result: Virtually must plant new forests</a:t>
            </a:r>
          </a:p>
          <a:p>
            <a:r>
              <a:rPr lang="en-US"/>
              <a:t>Best evidence is forest area response to increased forestry prices is extremely small</a:t>
            </a:r>
          </a:p>
          <a:p>
            <a:r>
              <a:rPr lang="en-US"/>
              <a:t>Models assume vast numbers of parameters</a:t>
            </a:r>
          </a:p>
        </p:txBody>
      </p:sp>
    </p:spTree>
    <p:extLst>
      <p:ext uri="{BB962C8B-B14F-4D97-AF65-F5344CB8AC3E}">
        <p14:creationId xmlns:p14="http://schemas.microsoft.com/office/powerpoint/2010/main" val="4230709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C07A-06BA-E849-B2BF-916E8450543E}"/>
              </a:ext>
            </a:extLst>
          </p:cNvPr>
          <p:cNvSpPr>
            <a:spLocks noGrp="1"/>
          </p:cNvSpPr>
          <p:nvPr>
            <p:ph type="title"/>
          </p:nvPr>
        </p:nvSpPr>
        <p:spPr/>
        <p:txBody>
          <a:bodyPr/>
          <a:lstStyle/>
          <a:p>
            <a:r>
              <a:rPr lang="en-US"/>
              <a:t>EPA Peer Review of FASOM Model 2011</a:t>
            </a:r>
          </a:p>
        </p:txBody>
      </p:sp>
      <p:sp>
        <p:nvSpPr>
          <p:cNvPr id="3" name="Content Placeholder 2">
            <a:extLst>
              <a:ext uri="{FF2B5EF4-FFF2-40B4-BE49-F238E27FC236}">
                <a16:creationId xmlns:a16="http://schemas.microsoft.com/office/drawing/2014/main" id="{B510B79F-CE81-A74F-9BE7-940FE3B55265}"/>
              </a:ext>
            </a:extLst>
          </p:cNvPr>
          <p:cNvSpPr>
            <a:spLocks noGrp="1"/>
          </p:cNvSpPr>
          <p:nvPr>
            <p:ph idx="1"/>
          </p:nvPr>
        </p:nvSpPr>
        <p:spPr/>
        <p:txBody>
          <a:bodyPr>
            <a:normAutofit fontScale="85000" lnSpcReduction="20000"/>
          </a:bodyPr>
          <a:lstStyle/>
          <a:p>
            <a:r>
              <a:rPr lang="en-US"/>
              <a:t>“To judge the credibility of the model’s results and have confidence in them, one must be able to see and understand fully the model’s structure and inputs. The documentation that was provided to the review panel did not allow the panel to gain such an understanding. It provided general information about model structure and some details about model inputs and parameter values. However, much of the documentation provided simply alludes to general data sources from which information was drawn . . .  rather than providing specific estimates (for example, of actual or implied elasticities) that can be judged based on other information.”   </a:t>
            </a:r>
          </a:p>
          <a:p>
            <a:r>
              <a:rPr lang="en-US"/>
              <a:t>“[I]n cases where data are not available, parameter values are assumed (see, for example, p. 6-7), presumably based on expert opinion, although the basis for these assumptions/opinions is not documented.”</a:t>
            </a:r>
          </a:p>
          <a:p>
            <a:r>
              <a:rPr lang="en-US"/>
              <a:t>Many model outcomes “are driven by assumptions about future productivity growth” that are “highly questionable” as well as “assumptions about agricultural land” demand that “are highly suspect.”</a:t>
            </a:r>
          </a:p>
          <a:p>
            <a:endParaRPr lang="en-US"/>
          </a:p>
          <a:p>
            <a:endParaRPr lang="en-US"/>
          </a:p>
        </p:txBody>
      </p:sp>
    </p:spTree>
    <p:extLst>
      <p:ext uri="{BB962C8B-B14F-4D97-AF65-F5344CB8AC3E}">
        <p14:creationId xmlns:p14="http://schemas.microsoft.com/office/powerpoint/2010/main" val="3366790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6CB230-BA06-DE48-B5B9-458D27123175}"/>
              </a:ext>
            </a:extLst>
          </p:cNvPr>
          <p:cNvSpPr>
            <a:spLocks noGrp="1"/>
          </p:cNvSpPr>
          <p:nvPr>
            <p:ph type="sldNum" sz="quarter" idx="12"/>
          </p:nvPr>
        </p:nvSpPr>
        <p:spPr/>
        <p:txBody>
          <a:bodyPr/>
          <a:lstStyle/>
          <a:p>
            <a:fld id="{9F8D1DEB-6695-4FDE-90E9-7E562EA81482}" type="slidenum">
              <a:rPr lang="en-US" smtClean="0"/>
              <a:pPr/>
              <a:t>4</a:t>
            </a:fld>
            <a:endParaRPr lang="en-US" dirty="0"/>
          </a:p>
        </p:txBody>
      </p:sp>
      <p:pic>
        <p:nvPicPr>
          <p:cNvPr id="4" name="Picture 3">
            <a:extLst>
              <a:ext uri="{FF2B5EF4-FFF2-40B4-BE49-F238E27FC236}">
                <a16:creationId xmlns:a16="http://schemas.microsoft.com/office/drawing/2014/main" id="{20568296-19EC-0E43-9D74-D731D6CC328A}"/>
              </a:ext>
            </a:extLst>
          </p:cNvPr>
          <p:cNvPicPr>
            <a:picLocks noChangeAspect="1"/>
          </p:cNvPicPr>
          <p:nvPr/>
        </p:nvPicPr>
        <p:blipFill>
          <a:blip r:embed="rId2"/>
          <a:stretch>
            <a:fillRect/>
          </a:stretch>
        </p:blipFill>
        <p:spPr>
          <a:xfrm>
            <a:off x="4106863" y="2057400"/>
            <a:ext cx="7850332" cy="5369139"/>
          </a:xfrm>
          <a:prstGeom prst="rect">
            <a:avLst/>
          </a:prstGeom>
        </p:spPr>
      </p:pic>
      <p:pic>
        <p:nvPicPr>
          <p:cNvPr id="3" name="Picture 2">
            <a:extLst>
              <a:ext uri="{FF2B5EF4-FFF2-40B4-BE49-F238E27FC236}">
                <a16:creationId xmlns:a16="http://schemas.microsoft.com/office/drawing/2014/main" id="{94F90B46-E8E4-B047-AE31-36CCD1C15A41}"/>
              </a:ext>
            </a:extLst>
          </p:cNvPr>
          <p:cNvPicPr>
            <a:picLocks noChangeAspect="1"/>
          </p:cNvPicPr>
          <p:nvPr/>
        </p:nvPicPr>
        <p:blipFill>
          <a:blip r:embed="rId3"/>
          <a:stretch>
            <a:fillRect/>
          </a:stretch>
        </p:blipFill>
        <p:spPr>
          <a:xfrm>
            <a:off x="234805" y="38101"/>
            <a:ext cx="6851795" cy="2745492"/>
          </a:xfrm>
          <a:prstGeom prst="rect">
            <a:avLst/>
          </a:prstGeom>
        </p:spPr>
      </p:pic>
      <p:sp>
        <p:nvSpPr>
          <p:cNvPr id="6" name="TextBox 5">
            <a:extLst>
              <a:ext uri="{FF2B5EF4-FFF2-40B4-BE49-F238E27FC236}">
                <a16:creationId xmlns:a16="http://schemas.microsoft.com/office/drawing/2014/main" id="{0CF73495-B1F9-8043-856E-214483779F10}"/>
              </a:ext>
            </a:extLst>
          </p:cNvPr>
          <p:cNvSpPr txBox="1"/>
          <p:nvPr/>
        </p:nvSpPr>
        <p:spPr>
          <a:xfrm>
            <a:off x="569407" y="4741969"/>
            <a:ext cx="3269529" cy="1107996"/>
          </a:xfrm>
          <a:prstGeom prst="rect">
            <a:avLst/>
          </a:prstGeom>
          <a:noFill/>
        </p:spPr>
        <p:txBody>
          <a:bodyPr wrap="square" rtlCol="0">
            <a:spAutoFit/>
          </a:bodyPr>
          <a:lstStyle/>
          <a:p>
            <a:r>
              <a:rPr lang="en-US" sz="2400" b="1" dirty="0">
                <a:solidFill>
                  <a:srgbClr val="C00000"/>
                </a:solidFill>
              </a:rPr>
              <a:t>Picture on Georgia Biomass’ Own Website</a:t>
            </a:r>
          </a:p>
          <a:p>
            <a:endParaRPr lang="en-US" dirty="0"/>
          </a:p>
        </p:txBody>
      </p:sp>
    </p:spTree>
    <p:extLst>
      <p:ext uri="{BB962C8B-B14F-4D97-AF65-F5344CB8AC3E}">
        <p14:creationId xmlns:p14="http://schemas.microsoft.com/office/powerpoint/2010/main" val="3557869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425E-B1AF-7840-817B-6BBA18AB34B2}"/>
              </a:ext>
            </a:extLst>
          </p:cNvPr>
          <p:cNvSpPr>
            <a:spLocks noGrp="1"/>
          </p:cNvSpPr>
          <p:nvPr>
            <p:ph type="title"/>
          </p:nvPr>
        </p:nvSpPr>
        <p:spPr/>
        <p:txBody>
          <a:bodyPr/>
          <a:lstStyle/>
          <a:p>
            <a:r>
              <a:rPr lang="en-US"/>
              <a:t>Why Economic Models Are not Even Appropriate</a:t>
            </a:r>
          </a:p>
        </p:txBody>
      </p:sp>
      <p:sp>
        <p:nvSpPr>
          <p:cNvPr id="3" name="Content Placeholder 2">
            <a:extLst>
              <a:ext uri="{FF2B5EF4-FFF2-40B4-BE49-F238E27FC236}">
                <a16:creationId xmlns:a16="http://schemas.microsoft.com/office/drawing/2014/main" id="{4A6FA409-BCD7-874D-9B37-910C766AB0E5}"/>
              </a:ext>
            </a:extLst>
          </p:cNvPr>
          <p:cNvSpPr>
            <a:spLocks noGrp="1"/>
          </p:cNvSpPr>
          <p:nvPr>
            <p:ph idx="1"/>
          </p:nvPr>
        </p:nvSpPr>
        <p:spPr/>
        <p:txBody>
          <a:bodyPr/>
          <a:lstStyle/>
          <a:p>
            <a:r>
              <a:rPr lang="en-US"/>
              <a:t>We don’t discount other emissions by economic rebound effects</a:t>
            </a:r>
          </a:p>
          <a:p>
            <a:r>
              <a:rPr lang="en-US"/>
              <a:t>If benefit is planting forests, more GHG savings &amp; cheaper just to subsidize planting forests</a:t>
            </a:r>
          </a:p>
          <a:p>
            <a:r>
              <a:rPr lang="en-US"/>
              <a:t>Overall effects cannot be relied upon</a:t>
            </a:r>
          </a:p>
        </p:txBody>
      </p:sp>
    </p:spTree>
    <p:extLst>
      <p:ext uri="{BB962C8B-B14F-4D97-AF65-F5344CB8AC3E}">
        <p14:creationId xmlns:p14="http://schemas.microsoft.com/office/powerpoint/2010/main" val="2774816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8D1DEB-6695-4FDE-90E9-7E562EA81482}" type="slidenum">
              <a:rPr lang="en-US" smtClean="0"/>
              <a:pPr/>
              <a:t>5</a:t>
            </a:fld>
            <a:endParaRPr lang="en-US" dirty="0"/>
          </a:p>
        </p:txBody>
      </p:sp>
      <p:pic>
        <p:nvPicPr>
          <p:cNvPr id="3" name="Picture 2"/>
          <p:cNvPicPr>
            <a:picLocks noChangeAspect="1"/>
          </p:cNvPicPr>
          <p:nvPr/>
        </p:nvPicPr>
        <p:blipFill>
          <a:blip r:embed="rId3"/>
          <a:stretch>
            <a:fillRect/>
          </a:stretch>
        </p:blipFill>
        <p:spPr>
          <a:xfrm>
            <a:off x="957469" y="1729410"/>
            <a:ext cx="4995321" cy="3556738"/>
          </a:xfrm>
          <a:prstGeom prst="rect">
            <a:avLst/>
          </a:prstGeom>
        </p:spPr>
      </p:pic>
      <p:pic>
        <p:nvPicPr>
          <p:cNvPr id="4" name="Picture 3"/>
          <p:cNvPicPr>
            <a:picLocks noChangeAspect="1"/>
          </p:cNvPicPr>
          <p:nvPr/>
        </p:nvPicPr>
        <p:blipFill>
          <a:blip r:embed="rId4"/>
          <a:stretch>
            <a:fillRect/>
          </a:stretch>
        </p:blipFill>
        <p:spPr>
          <a:xfrm>
            <a:off x="6096000" y="1729410"/>
            <a:ext cx="6137733" cy="3556738"/>
          </a:xfrm>
          <a:prstGeom prst="rect">
            <a:avLst/>
          </a:prstGeom>
        </p:spPr>
      </p:pic>
    </p:spTree>
    <p:extLst>
      <p:ext uri="{BB962C8B-B14F-4D97-AF65-F5344CB8AC3E}">
        <p14:creationId xmlns:p14="http://schemas.microsoft.com/office/powerpoint/2010/main" val="37773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1903300" cy="6172200"/>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1" y="5995481"/>
            <a:ext cx="736759" cy="7739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flipH="1">
            <a:off x="2514601" y="6248400"/>
            <a:ext cx="4450081" cy="369332"/>
          </a:xfrm>
          <a:prstGeom prst="rect">
            <a:avLst/>
          </a:prstGeom>
          <a:noFill/>
        </p:spPr>
        <p:txBody>
          <a:bodyPr wrap="square" rtlCol="0">
            <a:spAutoFit/>
          </a:bodyPr>
          <a:lstStyle/>
          <a:p>
            <a:r>
              <a:rPr lang="en-US"/>
              <a:t>Photo courtesy Dogwood Alliance</a:t>
            </a:r>
          </a:p>
        </p:txBody>
      </p:sp>
      <p:sp>
        <p:nvSpPr>
          <p:cNvPr id="11" name="TextBox 10"/>
          <p:cNvSpPr txBox="1"/>
          <p:nvPr/>
        </p:nvSpPr>
        <p:spPr>
          <a:xfrm>
            <a:off x="6248400" y="6258580"/>
            <a:ext cx="4419600" cy="523220"/>
          </a:xfrm>
          <a:prstGeom prst="rect">
            <a:avLst/>
          </a:prstGeom>
          <a:noFill/>
        </p:spPr>
        <p:txBody>
          <a:bodyPr wrap="square" rtlCol="0">
            <a:spAutoFit/>
          </a:bodyPr>
          <a:lstStyle/>
          <a:p>
            <a:r>
              <a:rPr lang="en-US" sz="1400"/>
              <a:t>http://www.bloomberg.com/news/videos/2015-05-20/how-green-is-biomass-power-from-forest-to-furnace</a:t>
            </a:r>
          </a:p>
        </p:txBody>
      </p:sp>
    </p:spTree>
    <p:extLst>
      <p:ext uri="{BB962C8B-B14F-4D97-AF65-F5344CB8AC3E}">
        <p14:creationId xmlns:p14="http://schemas.microsoft.com/office/powerpoint/2010/main" val="369298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A41CD-05BF-6D43-BFA8-19268EA5CA77}"/>
              </a:ext>
            </a:extLst>
          </p:cNvPr>
          <p:cNvSpPr>
            <a:spLocks noGrp="1"/>
          </p:cNvSpPr>
          <p:nvPr>
            <p:ph type="sldNum" sz="quarter" idx="12"/>
          </p:nvPr>
        </p:nvSpPr>
        <p:spPr/>
        <p:txBody>
          <a:bodyPr/>
          <a:lstStyle/>
          <a:p>
            <a:fld id="{9F8D1DEB-6695-4FDE-90E9-7E562EA81482}" type="slidenum">
              <a:rPr lang="en-US" smtClean="0"/>
              <a:pPr/>
              <a:t>7</a:t>
            </a:fld>
            <a:endParaRPr lang="en-US" dirty="0"/>
          </a:p>
        </p:txBody>
      </p:sp>
      <p:pic>
        <p:nvPicPr>
          <p:cNvPr id="3" name="Picture 2">
            <a:extLst>
              <a:ext uri="{FF2B5EF4-FFF2-40B4-BE49-F238E27FC236}">
                <a16:creationId xmlns:a16="http://schemas.microsoft.com/office/drawing/2014/main" id="{D525A9CD-EC85-5943-A44C-AAFD3D6E1BB1}"/>
              </a:ext>
            </a:extLst>
          </p:cNvPr>
          <p:cNvPicPr>
            <a:picLocks noChangeAspect="1"/>
          </p:cNvPicPr>
          <p:nvPr/>
        </p:nvPicPr>
        <p:blipFill>
          <a:blip r:embed="rId2"/>
          <a:stretch>
            <a:fillRect/>
          </a:stretch>
        </p:blipFill>
        <p:spPr>
          <a:xfrm>
            <a:off x="2057401" y="404101"/>
            <a:ext cx="4274507" cy="3200400"/>
          </a:xfrm>
          <a:prstGeom prst="rect">
            <a:avLst/>
          </a:prstGeom>
        </p:spPr>
      </p:pic>
      <p:pic>
        <p:nvPicPr>
          <p:cNvPr id="5" name="Picture 4">
            <a:extLst>
              <a:ext uri="{FF2B5EF4-FFF2-40B4-BE49-F238E27FC236}">
                <a16:creationId xmlns:a16="http://schemas.microsoft.com/office/drawing/2014/main" id="{710BB853-0D93-AB40-B850-BBEE9F1F550A}"/>
              </a:ext>
            </a:extLst>
          </p:cNvPr>
          <p:cNvPicPr>
            <a:picLocks noChangeAspect="1"/>
          </p:cNvPicPr>
          <p:nvPr/>
        </p:nvPicPr>
        <p:blipFill>
          <a:blip r:embed="rId3"/>
          <a:stretch>
            <a:fillRect/>
          </a:stretch>
        </p:blipFill>
        <p:spPr>
          <a:xfrm>
            <a:off x="6559541" y="233362"/>
            <a:ext cx="4127482" cy="2741612"/>
          </a:xfrm>
          <a:prstGeom prst="rect">
            <a:avLst/>
          </a:prstGeom>
        </p:spPr>
      </p:pic>
      <p:pic>
        <p:nvPicPr>
          <p:cNvPr id="6" name="Picture 5">
            <a:extLst>
              <a:ext uri="{FF2B5EF4-FFF2-40B4-BE49-F238E27FC236}">
                <a16:creationId xmlns:a16="http://schemas.microsoft.com/office/drawing/2014/main" id="{2F3B3D78-40C6-9D4A-949F-A2F529F38740}"/>
              </a:ext>
            </a:extLst>
          </p:cNvPr>
          <p:cNvPicPr>
            <a:picLocks noChangeAspect="1"/>
          </p:cNvPicPr>
          <p:nvPr/>
        </p:nvPicPr>
        <p:blipFill>
          <a:blip r:embed="rId4"/>
          <a:stretch>
            <a:fillRect/>
          </a:stretch>
        </p:blipFill>
        <p:spPr>
          <a:xfrm>
            <a:off x="5943600" y="3660775"/>
            <a:ext cx="3962400" cy="2959100"/>
          </a:xfrm>
          <a:prstGeom prst="rect">
            <a:avLst/>
          </a:prstGeom>
        </p:spPr>
      </p:pic>
      <p:sp>
        <p:nvSpPr>
          <p:cNvPr id="4" name="TextBox 3">
            <a:extLst>
              <a:ext uri="{FF2B5EF4-FFF2-40B4-BE49-F238E27FC236}">
                <a16:creationId xmlns:a16="http://schemas.microsoft.com/office/drawing/2014/main" id="{96D6AC53-AA3D-9047-911B-A00D11C2EE35}"/>
              </a:ext>
            </a:extLst>
          </p:cNvPr>
          <p:cNvSpPr txBox="1"/>
          <p:nvPr/>
        </p:nvSpPr>
        <p:spPr>
          <a:xfrm>
            <a:off x="1447800" y="4495800"/>
            <a:ext cx="3962400" cy="1015663"/>
          </a:xfrm>
          <a:prstGeom prst="rect">
            <a:avLst/>
          </a:prstGeom>
          <a:noFill/>
        </p:spPr>
        <p:txBody>
          <a:bodyPr wrap="square" rtlCol="0">
            <a:spAutoFit/>
          </a:bodyPr>
          <a:lstStyle/>
          <a:p>
            <a:r>
              <a:rPr lang="en-US" sz="3000" dirty="0">
                <a:solidFill>
                  <a:srgbClr val="C00000"/>
                </a:solidFill>
              </a:rPr>
              <a:t>This is what residues look like (not big stems)</a:t>
            </a:r>
          </a:p>
        </p:txBody>
      </p:sp>
      <p:pic>
        <p:nvPicPr>
          <p:cNvPr id="7" name="Picture 6">
            <a:extLst>
              <a:ext uri="{FF2B5EF4-FFF2-40B4-BE49-F238E27FC236}">
                <a16:creationId xmlns:a16="http://schemas.microsoft.com/office/drawing/2014/main" id="{F025C515-B299-EA40-9F82-3D6CE10B2212}"/>
              </a:ext>
            </a:extLst>
          </p:cNvPr>
          <p:cNvPicPr>
            <a:picLocks noChangeAspect="1"/>
          </p:cNvPicPr>
          <p:nvPr/>
        </p:nvPicPr>
        <p:blipFill>
          <a:blip r:embed="rId3"/>
          <a:stretch>
            <a:fillRect/>
          </a:stretch>
        </p:blipFill>
        <p:spPr>
          <a:xfrm>
            <a:off x="6546859" y="238125"/>
            <a:ext cx="4127482" cy="2741612"/>
          </a:xfrm>
          <a:prstGeom prst="rect">
            <a:avLst/>
          </a:prstGeom>
        </p:spPr>
      </p:pic>
    </p:spTree>
    <p:extLst>
      <p:ext uri="{BB962C8B-B14F-4D97-AF65-F5344CB8AC3E}">
        <p14:creationId xmlns:p14="http://schemas.microsoft.com/office/powerpoint/2010/main" val="408022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EC1A42-7E24-0E44-9A04-C30970D0554C}"/>
              </a:ext>
            </a:extLst>
          </p:cNvPr>
          <p:cNvPicPr>
            <a:picLocks noChangeAspect="1"/>
          </p:cNvPicPr>
          <p:nvPr/>
        </p:nvPicPr>
        <p:blipFill>
          <a:blip r:embed="rId2"/>
          <a:stretch>
            <a:fillRect/>
          </a:stretch>
        </p:blipFill>
        <p:spPr>
          <a:xfrm>
            <a:off x="3464498" y="3118293"/>
            <a:ext cx="8438606" cy="3739707"/>
          </a:xfrm>
          <a:prstGeom prst="rect">
            <a:avLst/>
          </a:prstGeom>
        </p:spPr>
      </p:pic>
      <p:pic>
        <p:nvPicPr>
          <p:cNvPr id="3" name="Picture 2">
            <a:extLst>
              <a:ext uri="{FF2B5EF4-FFF2-40B4-BE49-F238E27FC236}">
                <a16:creationId xmlns:a16="http://schemas.microsoft.com/office/drawing/2014/main" id="{0FA5A0E4-5149-A04A-A173-DABA4FF954E2}"/>
              </a:ext>
            </a:extLst>
          </p:cNvPr>
          <p:cNvPicPr>
            <a:picLocks noChangeAspect="1"/>
          </p:cNvPicPr>
          <p:nvPr/>
        </p:nvPicPr>
        <p:blipFill>
          <a:blip r:embed="rId3"/>
          <a:stretch>
            <a:fillRect/>
          </a:stretch>
        </p:blipFill>
        <p:spPr>
          <a:xfrm>
            <a:off x="605435" y="0"/>
            <a:ext cx="4288782" cy="3216587"/>
          </a:xfrm>
          <a:prstGeom prst="rect">
            <a:avLst/>
          </a:prstGeom>
        </p:spPr>
      </p:pic>
      <p:sp>
        <p:nvSpPr>
          <p:cNvPr id="4" name="TextBox 3">
            <a:extLst>
              <a:ext uri="{FF2B5EF4-FFF2-40B4-BE49-F238E27FC236}">
                <a16:creationId xmlns:a16="http://schemas.microsoft.com/office/drawing/2014/main" id="{925EA57D-0D22-B940-848C-F0B6AA47443C}"/>
              </a:ext>
            </a:extLst>
          </p:cNvPr>
          <p:cNvSpPr txBox="1"/>
          <p:nvPr/>
        </p:nvSpPr>
        <p:spPr>
          <a:xfrm>
            <a:off x="5146766" y="744583"/>
            <a:ext cx="2690948" cy="923330"/>
          </a:xfrm>
          <a:prstGeom prst="rect">
            <a:avLst/>
          </a:prstGeom>
          <a:noFill/>
        </p:spPr>
        <p:txBody>
          <a:bodyPr wrap="square" rtlCol="0">
            <a:spAutoFit/>
          </a:bodyPr>
          <a:lstStyle/>
          <a:p>
            <a:r>
              <a:rPr lang="en-US" dirty="0">
                <a:solidFill>
                  <a:schemeClr val="accent6">
                    <a:lumMod val="50000"/>
                  </a:schemeClr>
                </a:solidFill>
              </a:rPr>
              <a:t>Truck entering Enviva  Wood Pellet Plant, North Carolina</a:t>
            </a:r>
          </a:p>
        </p:txBody>
      </p:sp>
      <p:sp>
        <p:nvSpPr>
          <p:cNvPr id="5" name="TextBox 4">
            <a:extLst>
              <a:ext uri="{FF2B5EF4-FFF2-40B4-BE49-F238E27FC236}">
                <a16:creationId xmlns:a16="http://schemas.microsoft.com/office/drawing/2014/main" id="{9B574DC2-58BF-DA49-B1AE-EE0E2E631B6B}"/>
              </a:ext>
            </a:extLst>
          </p:cNvPr>
          <p:cNvSpPr txBox="1"/>
          <p:nvPr/>
        </p:nvSpPr>
        <p:spPr>
          <a:xfrm>
            <a:off x="927463" y="3997234"/>
            <a:ext cx="1822363" cy="646331"/>
          </a:xfrm>
          <a:prstGeom prst="rect">
            <a:avLst/>
          </a:prstGeom>
          <a:noFill/>
        </p:spPr>
        <p:txBody>
          <a:bodyPr wrap="square" rtlCol="0">
            <a:spAutoFit/>
          </a:bodyPr>
          <a:lstStyle/>
          <a:p>
            <a:r>
              <a:rPr lang="en-US" dirty="0">
                <a:solidFill>
                  <a:schemeClr val="accent6">
                    <a:lumMod val="50000"/>
                  </a:schemeClr>
                </a:solidFill>
              </a:rPr>
              <a:t>Truck entering nearby pulp mill.</a:t>
            </a:r>
          </a:p>
        </p:txBody>
      </p:sp>
    </p:spTree>
    <p:extLst>
      <p:ext uri="{BB962C8B-B14F-4D97-AF65-F5344CB8AC3E}">
        <p14:creationId xmlns:p14="http://schemas.microsoft.com/office/powerpoint/2010/main" val="234327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69E99-B1DF-034F-A34E-A35E1EE8759E}"/>
              </a:ext>
            </a:extLst>
          </p:cNvPr>
          <p:cNvSpPr>
            <a:spLocks noGrp="1"/>
          </p:cNvSpPr>
          <p:nvPr>
            <p:ph type="sldNum" sz="quarter" idx="12"/>
          </p:nvPr>
        </p:nvSpPr>
        <p:spPr/>
        <p:txBody>
          <a:bodyPr/>
          <a:lstStyle/>
          <a:p>
            <a:fld id="{9F8D1DEB-6695-4FDE-90E9-7E562EA81482}" type="slidenum">
              <a:rPr lang="en-US" smtClean="0"/>
              <a:pPr/>
              <a:t>9</a:t>
            </a:fld>
            <a:endParaRPr lang="en-US"/>
          </a:p>
        </p:txBody>
      </p:sp>
      <p:pic>
        <p:nvPicPr>
          <p:cNvPr id="3" name="Picture 2">
            <a:extLst>
              <a:ext uri="{FF2B5EF4-FFF2-40B4-BE49-F238E27FC236}">
                <a16:creationId xmlns:a16="http://schemas.microsoft.com/office/drawing/2014/main" id="{D302D4D8-47A1-FB43-BFC0-AB0D1A2D72D9}"/>
              </a:ext>
            </a:extLst>
          </p:cNvPr>
          <p:cNvPicPr>
            <a:picLocks noChangeAspect="1"/>
          </p:cNvPicPr>
          <p:nvPr/>
        </p:nvPicPr>
        <p:blipFill>
          <a:blip r:embed="rId2"/>
          <a:stretch>
            <a:fillRect/>
          </a:stretch>
        </p:blipFill>
        <p:spPr>
          <a:xfrm>
            <a:off x="549227" y="304800"/>
            <a:ext cx="11693195" cy="5943600"/>
          </a:xfrm>
          <a:prstGeom prst="rect">
            <a:avLst/>
          </a:prstGeom>
        </p:spPr>
      </p:pic>
    </p:spTree>
    <p:extLst>
      <p:ext uri="{BB962C8B-B14F-4D97-AF65-F5344CB8AC3E}">
        <p14:creationId xmlns:p14="http://schemas.microsoft.com/office/powerpoint/2010/main" val="1657070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1112</Words>
  <Application>Microsoft Office PowerPoint</Application>
  <PresentationFormat>Widescreen</PresentationFormat>
  <Paragraphs>116</Paragraphs>
  <Slides>40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Cambria Math</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 . . </vt:lpstr>
      <vt:lpstr>Important! </vt:lpstr>
      <vt:lpstr>PowerPoint Presentation</vt:lpstr>
      <vt:lpstr>PowerPoint Presentation</vt:lpstr>
      <vt:lpstr>Japan Biomass Electricity Targets</vt:lpstr>
      <vt:lpstr>PowerPoint Presentation</vt:lpstr>
      <vt:lpstr>False landscape approach</vt:lpstr>
      <vt:lpstr>Why U.S. forest carbon sink? </vt:lpstr>
      <vt:lpstr>PowerPoint Presentation</vt:lpstr>
      <vt:lpstr>PowerPoint Presentation</vt:lpstr>
      <vt:lpstr>PowerPoint Presentation</vt:lpstr>
      <vt:lpstr>Renewable Does Not Equal Carbon Free</vt:lpstr>
      <vt:lpstr>PowerPoint Presentation</vt:lpstr>
      <vt:lpstr>IPCC Guidelines: Count bioenergy emissions in land use sector</vt:lpstr>
      <vt:lpstr>PowerPoint Presentation</vt:lpstr>
      <vt:lpstr>The IPCC  accounting is not intended to treat bioenergy as carbon neutral</vt:lpstr>
      <vt:lpstr>Three Potential Errors </vt:lpstr>
      <vt:lpstr>National LULUCF Accounting Cannot Not Fix Errors in Individual Climate Laws</vt:lpstr>
      <vt:lpstr>Do hospital standards make faulty drug analysis ok?</vt:lpstr>
      <vt:lpstr>Logic</vt:lpstr>
      <vt:lpstr>PowerPoint Presentation</vt:lpstr>
      <vt:lpstr>PowerPoint Presentation</vt:lpstr>
      <vt:lpstr>PowerPoint Presentation</vt:lpstr>
      <vt:lpstr>Economic model issues</vt:lpstr>
      <vt:lpstr>EPA Peer Review of FASOM Model 2011</vt:lpstr>
      <vt:lpstr>Why Economic Models Are not Even Appropriate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D. Searchinger</dc:creator>
  <cp:lastModifiedBy>Chris Adams</cp:lastModifiedBy>
  <cp:revision>30</cp:revision>
  <dcterms:created xsi:type="dcterms:W3CDTF">2021-02-24T12:13:48Z</dcterms:created>
  <dcterms:modified xsi:type="dcterms:W3CDTF">2021-10-21T11:52:16Z</dcterms:modified>
</cp:coreProperties>
</file>