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compatMode="1" strictFirstAndLastChars="0" saveSubsetFonts="1">
  <p:sldMasterIdLst>
    <p:sldMasterId id="2147483648" r:id="rId1"/>
  </p:sldMasterIdLst>
  <p:notesMasterIdLst>
    <p:notesMasterId r:id="rId19"/>
  </p:notesMasterIdLst>
  <p:sldIdLst>
    <p:sldId id="264" r:id="rId2"/>
    <p:sldId id="265" r:id="rId3"/>
    <p:sldId id="266" r:id="rId4"/>
    <p:sldId id="268" r:id="rId5"/>
    <p:sldId id="270" r:id="rId6"/>
    <p:sldId id="274" r:id="rId7"/>
    <p:sldId id="284" r:id="rId8"/>
    <p:sldId id="285" r:id="rId9"/>
    <p:sldId id="286" r:id="rId10"/>
    <p:sldId id="272" r:id="rId11"/>
    <p:sldId id="273" r:id="rId12"/>
    <p:sldId id="279" r:id="rId13"/>
    <p:sldId id="278" r:id="rId14"/>
    <p:sldId id="281" r:id="rId15"/>
    <p:sldId id="287" r:id="rId16"/>
    <p:sldId id="280" r:id="rId17"/>
    <p:sldId id="282" r:id="rId18"/>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348"/>
    <p:restoredTop sz="90884"/>
  </p:normalViewPr>
  <p:slideViewPr>
    <p:cSldViewPr>
      <p:cViewPr varScale="1">
        <p:scale>
          <a:sx n="116" d="100"/>
          <a:sy n="116" d="100"/>
        </p:scale>
        <p:origin x="1056" y="1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79DC80E-5717-1742-BDB0-A935FFC5D375}"/>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ＭＳ Ｐゴシック" pitchFamily="96" charset="-128"/>
              </a:defRPr>
            </a:lvl1pPr>
          </a:lstStyle>
          <a:p>
            <a:pPr>
              <a:defRPr/>
            </a:pPr>
            <a:endParaRPr lang="en-AU"/>
          </a:p>
        </p:txBody>
      </p:sp>
      <p:sp>
        <p:nvSpPr>
          <p:cNvPr id="3" name="Date Placeholder 2">
            <a:extLst>
              <a:ext uri="{FF2B5EF4-FFF2-40B4-BE49-F238E27FC236}">
                <a16:creationId xmlns:a16="http://schemas.microsoft.com/office/drawing/2014/main" id="{73689754-713D-8241-B5E7-DD128921B682}"/>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ea typeface="ＭＳ Ｐゴシック" pitchFamily="96" charset="-128"/>
              </a:defRPr>
            </a:lvl1pPr>
          </a:lstStyle>
          <a:p>
            <a:pPr>
              <a:defRPr/>
            </a:pPr>
            <a:fld id="{55C3310E-9755-AE4D-82E4-7F7A1B5EF4FA}" type="datetimeFigureOut">
              <a:rPr lang="en-AU"/>
              <a:pPr>
                <a:defRPr/>
              </a:pPr>
              <a:t>3/11/21</a:t>
            </a:fld>
            <a:endParaRPr lang="en-AU"/>
          </a:p>
        </p:txBody>
      </p:sp>
      <p:sp>
        <p:nvSpPr>
          <p:cNvPr id="4" name="Slide Image Placeholder 3">
            <a:extLst>
              <a:ext uri="{FF2B5EF4-FFF2-40B4-BE49-F238E27FC236}">
                <a16:creationId xmlns:a16="http://schemas.microsoft.com/office/drawing/2014/main" id="{3B07A243-BBB8-214C-8968-C5B3AE10EB60}"/>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AU" noProof="0"/>
          </a:p>
        </p:txBody>
      </p:sp>
      <p:sp>
        <p:nvSpPr>
          <p:cNvPr id="5" name="Notes Placeholder 4">
            <a:extLst>
              <a:ext uri="{FF2B5EF4-FFF2-40B4-BE49-F238E27FC236}">
                <a16:creationId xmlns:a16="http://schemas.microsoft.com/office/drawing/2014/main" id="{DE409A32-1025-5D48-BC7F-AC008E664F84}"/>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sp>
        <p:nvSpPr>
          <p:cNvPr id="6" name="Footer Placeholder 5">
            <a:extLst>
              <a:ext uri="{FF2B5EF4-FFF2-40B4-BE49-F238E27FC236}">
                <a16:creationId xmlns:a16="http://schemas.microsoft.com/office/drawing/2014/main" id="{F3E2664E-CD92-7B42-BEAA-74DF787B17BB}"/>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ea typeface="ＭＳ Ｐゴシック" pitchFamily="96" charset="-128"/>
              </a:defRPr>
            </a:lvl1pPr>
          </a:lstStyle>
          <a:p>
            <a:pPr>
              <a:defRPr/>
            </a:pPr>
            <a:endParaRPr lang="en-AU"/>
          </a:p>
        </p:txBody>
      </p:sp>
      <p:sp>
        <p:nvSpPr>
          <p:cNvPr id="7" name="Slide Number Placeholder 6">
            <a:extLst>
              <a:ext uri="{FF2B5EF4-FFF2-40B4-BE49-F238E27FC236}">
                <a16:creationId xmlns:a16="http://schemas.microsoft.com/office/drawing/2014/main" id="{AF9D4C15-180F-0949-AC4D-B067F7512E2C}"/>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66BF725C-13B3-224C-BE71-F778EE30246F}" type="slidenum">
              <a:rPr lang="en-AU" altLang="en-US"/>
              <a:pPr/>
              <a:t>‹#›</a:t>
            </a:fld>
            <a:endParaRPr lang="en-AU"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8208152C-128E-A94A-851B-6650506DFAD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C7E92B16-FC1F-CD46-9C00-C64127662BF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AU" altLang="en-US"/>
          </a:p>
        </p:txBody>
      </p:sp>
      <p:sp>
        <p:nvSpPr>
          <p:cNvPr id="21508" name="Slide Number Placeholder 3">
            <a:extLst>
              <a:ext uri="{FF2B5EF4-FFF2-40B4-BE49-F238E27FC236}">
                <a16:creationId xmlns:a16="http://schemas.microsoft.com/office/drawing/2014/main" id="{EDBA43AA-7583-FC4A-9947-639CC737447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6E65A7EC-DC83-4742-8FDC-C97BCC1B48F1}" type="slidenum">
              <a:rPr lang="en-AU" altLang="en-US" sz="1200"/>
              <a:pPr/>
              <a:t>3</a:t>
            </a:fld>
            <a:endParaRPr lang="en-AU"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9F4EF880-88CA-214C-B86D-8D6AC6B2082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433990B1-05BA-F543-9125-D742243BBD8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AU" altLang="en-US"/>
          </a:p>
        </p:txBody>
      </p:sp>
      <p:sp>
        <p:nvSpPr>
          <p:cNvPr id="22532" name="Slide Number Placeholder 3">
            <a:extLst>
              <a:ext uri="{FF2B5EF4-FFF2-40B4-BE49-F238E27FC236}">
                <a16:creationId xmlns:a16="http://schemas.microsoft.com/office/drawing/2014/main" id="{74326F49-0B3A-4C46-9068-4CCB679F1A4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E11B4DB-561C-4F4E-B995-DDE5DD689151}" type="slidenum">
              <a:rPr lang="en-AU" altLang="en-US" sz="1200"/>
              <a:pPr/>
              <a:t>8</a:t>
            </a:fld>
            <a:endParaRPr lang="en-AU" alt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31124120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428282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912570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제목 및 내용">
    <p:spTree>
      <p:nvGrpSpPr>
        <p:cNvPr id="1" name=""/>
        <p:cNvGrpSpPr/>
        <p:nvPr/>
      </p:nvGrpSpPr>
      <p:grpSpPr>
        <a:xfrm>
          <a:off x="0" y="0"/>
          <a:ext cx="0" cy="0"/>
          <a:chOff x="0" y="0"/>
          <a:chExt cx="0" cy="0"/>
        </a:xfrm>
      </p:grpSpPr>
      <p:sp>
        <p:nvSpPr>
          <p:cNvPr id="5" name="직사각형 6">
            <a:extLst>
              <a:ext uri="{FF2B5EF4-FFF2-40B4-BE49-F238E27FC236}">
                <a16:creationId xmlns:a16="http://schemas.microsoft.com/office/drawing/2014/main" id="{FD6EE87B-5D60-5947-99FA-E21DD4D103C7}"/>
              </a:ext>
            </a:extLst>
          </p:cNvPr>
          <p:cNvSpPr/>
          <p:nvPr userDrawn="1"/>
        </p:nvSpPr>
        <p:spPr>
          <a:xfrm>
            <a:off x="0" y="0"/>
            <a:ext cx="9144000" cy="1327150"/>
          </a:xfrm>
          <a:prstGeom prst="rect">
            <a:avLst/>
          </a:prstGeom>
          <a:solidFill>
            <a:srgbClr val="132F5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x-none" altLang="en-US"/>
          </a:p>
        </p:txBody>
      </p:sp>
      <p:pic>
        <p:nvPicPr>
          <p:cNvPr id="6" name="그림 13" descr="그리기이(가) 표시된 사진&#10;&#10;자동 생성된 설명">
            <a:extLst>
              <a:ext uri="{FF2B5EF4-FFF2-40B4-BE49-F238E27FC236}">
                <a16:creationId xmlns:a16="http://schemas.microsoft.com/office/drawing/2014/main" id="{4EF0583D-8568-884C-9528-22E8A9FAEBD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975" y="5903913"/>
            <a:ext cx="865188" cy="115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부제목 2">
            <a:extLst>
              <a:ext uri="{FF2B5EF4-FFF2-40B4-BE49-F238E27FC236}">
                <a16:creationId xmlns:a16="http://schemas.microsoft.com/office/drawing/2014/main" id="{40349A18-562B-0541-9F47-CB08887B9BB3}"/>
              </a:ext>
            </a:extLst>
          </p:cNvPr>
          <p:cNvSpPr txBox="1">
            <a:spLocks/>
          </p:cNvSpPr>
          <p:nvPr userDrawn="1"/>
        </p:nvSpPr>
        <p:spPr>
          <a:xfrm>
            <a:off x="846138" y="6483350"/>
            <a:ext cx="2286000" cy="346075"/>
          </a:xfrm>
          <a:prstGeom prst="rect">
            <a:avLst/>
          </a:prstGeom>
        </p:spPr>
        <p:txBody>
          <a:bodyP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defRPr/>
            </a:pPr>
            <a:r>
              <a:rPr kumimoji="1" lang="en-US" altLang="ko-KR" sz="900" dirty="0">
                <a:solidFill>
                  <a:schemeClr val="bg1">
                    <a:lumMod val="65000"/>
                  </a:schemeClr>
                </a:solidFill>
                <a:latin typeface="Malgun Gothic" panose="020B0503020000020004" pitchFamily="34" charset="-127"/>
                <a:ea typeface="Malgun Gothic" panose="020B0503020000020004" pitchFamily="34" charset="-127"/>
              </a:rPr>
              <a:t>Copyright ⓒ 2016 SFOC Inc. All rights reserved.</a:t>
            </a:r>
          </a:p>
        </p:txBody>
      </p:sp>
      <p:sp>
        <p:nvSpPr>
          <p:cNvPr id="9" name="텍스트 개체 틀 8"/>
          <p:cNvSpPr>
            <a:spLocks noGrp="1"/>
          </p:cNvSpPr>
          <p:nvPr>
            <p:ph type="body" sz="quarter" idx="10"/>
          </p:nvPr>
        </p:nvSpPr>
        <p:spPr>
          <a:xfrm>
            <a:off x="221567" y="239870"/>
            <a:ext cx="8789669" cy="494649"/>
          </a:xfrm>
          <a:prstGeom prst="rect">
            <a:avLst/>
          </a:prstGeom>
        </p:spPr>
        <p:txBody>
          <a:bodyPr>
            <a:noAutofit/>
          </a:bodyPr>
          <a:lstStyle>
            <a:lvl1pPr marL="0" indent="0">
              <a:buNone/>
              <a:defRPr sz="3300" b="1" i="0" spc="-150">
                <a:solidFill>
                  <a:schemeClr val="bg1"/>
                </a:solidFill>
                <a:latin typeface="Malgun Gothic" panose="020B0503020000020004" pitchFamily="34" charset="-127"/>
                <a:ea typeface="Malgun Gothic" panose="020B0503020000020004" pitchFamily="34" charset="-127"/>
              </a:defRPr>
            </a:lvl1pPr>
          </a:lstStyle>
          <a:p>
            <a:pPr lvl="0"/>
            <a:r>
              <a:rPr lang="en-US" altLang="ko-KR"/>
              <a:t>Click to edit Master text styles</a:t>
            </a:r>
          </a:p>
        </p:txBody>
      </p:sp>
      <p:sp>
        <p:nvSpPr>
          <p:cNvPr id="11" name="텍스트 개체 틀 10"/>
          <p:cNvSpPr>
            <a:spLocks noGrp="1"/>
          </p:cNvSpPr>
          <p:nvPr>
            <p:ph type="body" sz="quarter" idx="11"/>
          </p:nvPr>
        </p:nvSpPr>
        <p:spPr>
          <a:xfrm>
            <a:off x="382429" y="817044"/>
            <a:ext cx="8027194" cy="509587"/>
          </a:xfrm>
          <a:prstGeom prst="rect">
            <a:avLst/>
          </a:prstGeom>
        </p:spPr>
        <p:txBody>
          <a:bodyPr>
            <a:normAutofit/>
          </a:bodyPr>
          <a:lstStyle>
            <a:lvl1pPr marL="0" indent="0">
              <a:buNone/>
              <a:defRPr sz="2200" b="0" i="0" spc="0">
                <a:solidFill>
                  <a:srgbClr val="DEC2AD"/>
                </a:solidFill>
                <a:latin typeface="Malgun Gothic" panose="020B0503020000020004" pitchFamily="34" charset="-127"/>
                <a:ea typeface="Malgun Gothic" panose="020B0503020000020004" pitchFamily="34" charset="-127"/>
              </a:defRPr>
            </a:lvl1pPr>
          </a:lstStyle>
          <a:p>
            <a:pPr lvl="0"/>
            <a:r>
              <a:rPr lang="en-US" altLang="ko-KR"/>
              <a:t>Click to edit Master text styles</a:t>
            </a:r>
          </a:p>
        </p:txBody>
      </p:sp>
      <p:sp>
        <p:nvSpPr>
          <p:cNvPr id="8" name="내용 개체 틀 7"/>
          <p:cNvSpPr>
            <a:spLocks noGrp="1"/>
          </p:cNvSpPr>
          <p:nvPr>
            <p:ph sz="quarter" idx="13"/>
          </p:nvPr>
        </p:nvSpPr>
        <p:spPr>
          <a:xfrm>
            <a:off x="366713" y="1718057"/>
            <a:ext cx="8416485" cy="4395788"/>
          </a:xfrm>
          <a:prstGeom prst="rect">
            <a:avLst/>
          </a:prstGeom>
        </p:spPr>
        <p:txBody>
          <a:bodyPr/>
          <a:lstStyle>
            <a:lvl1pPr>
              <a:lnSpc>
                <a:spcPct val="100000"/>
              </a:lnSpc>
              <a:defRPr sz="2200"/>
            </a:lvl1pPr>
            <a:lvl2pPr>
              <a:lnSpc>
                <a:spcPct val="100000"/>
              </a:lnSpc>
              <a:defRPr sz="2000"/>
            </a:lvl2pPr>
            <a:lvl3pPr>
              <a:lnSpc>
                <a:spcPct val="100000"/>
              </a:lnSpc>
              <a:defRPr sz="1800"/>
            </a:lvl3pPr>
            <a:lvl4pPr>
              <a:lnSpc>
                <a:spcPct val="100000"/>
              </a:lnSpc>
              <a:defRPr sz="1600"/>
            </a:lvl4pPr>
            <a:lvl5pPr>
              <a:lnSpc>
                <a:spcPct val="100000"/>
              </a:lnSpc>
              <a:defRPr sz="1600"/>
            </a:lvl5pPr>
          </a:lstStyle>
          <a:p>
            <a:pPr lvl="0"/>
            <a:r>
              <a:rPr lang="ko-KR" altLang="en-US" dirty="0"/>
              <a:t>마스터 텍스트 스타일을 편집하려면 클릭</a:t>
            </a:r>
          </a:p>
          <a:p>
            <a:pPr lvl="1"/>
            <a:r>
              <a:rPr lang="ko-KR" altLang="en-US" dirty="0"/>
              <a:t>두 번째 수준</a:t>
            </a:r>
          </a:p>
          <a:p>
            <a:pPr lvl="2"/>
            <a:r>
              <a:rPr lang="ko-KR" altLang="en-US" dirty="0"/>
              <a:t>세 번째 수준</a:t>
            </a:r>
          </a:p>
          <a:p>
            <a:pPr lvl="3"/>
            <a:r>
              <a:rPr lang="ko-KR" altLang="en-US" dirty="0"/>
              <a:t>네 번째 수준</a:t>
            </a:r>
          </a:p>
          <a:p>
            <a:pPr lvl="4"/>
            <a:r>
              <a:rPr lang="ko-KR" altLang="en-US" dirty="0"/>
              <a:t>다섯 번째 수준</a:t>
            </a:r>
            <a:endParaRPr lang="x-none" altLang="en-US" dirty="0"/>
          </a:p>
        </p:txBody>
      </p:sp>
      <p:sp>
        <p:nvSpPr>
          <p:cNvPr id="10" name="슬라이드 번호 개체 틀 5">
            <a:extLst>
              <a:ext uri="{FF2B5EF4-FFF2-40B4-BE49-F238E27FC236}">
                <a16:creationId xmlns:a16="http://schemas.microsoft.com/office/drawing/2014/main" id="{887E1093-16B5-3F40-90C4-8266F5E54A4C}"/>
              </a:ext>
            </a:extLst>
          </p:cNvPr>
          <p:cNvSpPr>
            <a:spLocks noGrp="1"/>
          </p:cNvSpPr>
          <p:nvPr>
            <p:ph type="sldNum" sz="quarter" idx="14"/>
          </p:nvPr>
        </p:nvSpPr>
        <p:spPr>
          <a:xfrm>
            <a:off x="6953250" y="6356350"/>
            <a:ext cx="2057400" cy="365125"/>
          </a:xfrm>
          <a:prstGeom prst="rect">
            <a:avLst/>
          </a:prstGeom>
        </p:spPr>
        <p:txBody>
          <a:bodyPr vert="horz" wrap="square" lIns="91440" tIns="45720" rIns="91440" bIns="45720" numCol="1" anchor="t" anchorCtr="0" compatLnSpc="1">
            <a:prstTxWarp prst="textNoShape">
              <a:avLst/>
            </a:prstTxWarp>
          </a:bodyPr>
          <a:lstStyle>
            <a:lvl1pPr>
              <a:defRPr kumimoji="1"/>
            </a:lvl1pPr>
          </a:lstStyle>
          <a:p>
            <a:fld id="{52B1C8F3-6578-764B-9F8E-352A4D36B9D1}" type="slidenum">
              <a:rPr lang="en-US" altLang="en-US"/>
              <a:pPr/>
              <a:t>‹#›</a:t>
            </a:fld>
            <a:endParaRPr lang="en-US" altLang="en-US"/>
          </a:p>
        </p:txBody>
      </p:sp>
    </p:spTree>
    <p:extLst>
      <p:ext uri="{BB962C8B-B14F-4D97-AF65-F5344CB8AC3E}">
        <p14:creationId xmlns:p14="http://schemas.microsoft.com/office/powerpoint/2010/main" val="42328906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074649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1170996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391670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512429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1245367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9013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9539832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4831575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7" descr="Background_002">
            <a:extLst>
              <a:ext uri="{FF2B5EF4-FFF2-40B4-BE49-F238E27FC236}">
                <a16:creationId xmlns:a16="http://schemas.microsoft.com/office/drawing/2014/main" id="{84DBB711-F573-A746-B350-8E78201D4A32}"/>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pitchFamily="96" charset="-128"/>
        </a:defRPr>
      </a:lvl2pPr>
      <a:lvl3pPr algn="ctr" rtl="0" eaLnBrk="0" fontAlgn="base" hangingPunct="0">
        <a:spcBef>
          <a:spcPct val="0"/>
        </a:spcBef>
        <a:spcAft>
          <a:spcPct val="0"/>
        </a:spcAft>
        <a:defRPr sz="4400">
          <a:solidFill>
            <a:schemeClr val="tx2"/>
          </a:solidFill>
          <a:latin typeface="Arial" charset="0"/>
          <a:ea typeface="ＭＳ Ｐゴシック" pitchFamily="96" charset="-128"/>
        </a:defRPr>
      </a:lvl3pPr>
      <a:lvl4pPr algn="ctr" rtl="0" eaLnBrk="0" fontAlgn="base" hangingPunct="0">
        <a:spcBef>
          <a:spcPct val="0"/>
        </a:spcBef>
        <a:spcAft>
          <a:spcPct val="0"/>
        </a:spcAft>
        <a:defRPr sz="4400">
          <a:solidFill>
            <a:schemeClr val="tx2"/>
          </a:solidFill>
          <a:latin typeface="Arial" charset="0"/>
          <a:ea typeface="ＭＳ Ｐゴシック" pitchFamily="96" charset="-128"/>
        </a:defRPr>
      </a:lvl4pPr>
      <a:lvl5pPr algn="ctr" rtl="0" eaLnBrk="0" fontAlgn="base" hangingPunct="0">
        <a:spcBef>
          <a:spcPct val="0"/>
        </a:spcBef>
        <a:spcAft>
          <a:spcPct val="0"/>
        </a:spcAft>
        <a:defRPr sz="4400">
          <a:solidFill>
            <a:schemeClr val="tx2"/>
          </a:solidFill>
          <a:latin typeface="Arial" charset="0"/>
          <a:ea typeface="ＭＳ Ｐゴシック" pitchFamily="96" charset="-128"/>
        </a:defRPr>
      </a:lvl5pPr>
      <a:lvl6pPr marL="457200" algn="ctr" rtl="0" fontAlgn="base">
        <a:spcBef>
          <a:spcPct val="0"/>
        </a:spcBef>
        <a:spcAft>
          <a:spcPct val="0"/>
        </a:spcAft>
        <a:defRPr sz="4400">
          <a:solidFill>
            <a:schemeClr val="tx2"/>
          </a:solidFill>
          <a:latin typeface="Arial" charset="0"/>
          <a:ea typeface="ＭＳ Ｐゴシック" pitchFamily="96" charset="-128"/>
        </a:defRPr>
      </a:lvl6pPr>
      <a:lvl7pPr marL="914400" algn="ctr" rtl="0" fontAlgn="base">
        <a:spcBef>
          <a:spcPct val="0"/>
        </a:spcBef>
        <a:spcAft>
          <a:spcPct val="0"/>
        </a:spcAft>
        <a:defRPr sz="4400">
          <a:solidFill>
            <a:schemeClr val="tx2"/>
          </a:solidFill>
          <a:latin typeface="Arial" charset="0"/>
          <a:ea typeface="ＭＳ Ｐゴシック" pitchFamily="96" charset="-128"/>
        </a:defRPr>
      </a:lvl7pPr>
      <a:lvl8pPr marL="1371600" algn="ctr" rtl="0" fontAlgn="base">
        <a:spcBef>
          <a:spcPct val="0"/>
        </a:spcBef>
        <a:spcAft>
          <a:spcPct val="0"/>
        </a:spcAft>
        <a:defRPr sz="4400">
          <a:solidFill>
            <a:schemeClr val="tx2"/>
          </a:solidFill>
          <a:latin typeface="Arial" charset="0"/>
          <a:ea typeface="ＭＳ Ｐゴシック" pitchFamily="96" charset="-128"/>
        </a:defRPr>
      </a:lvl8pPr>
      <a:lvl9pPr marL="1828800" algn="ctr" rtl="0" fontAlgn="base">
        <a:spcBef>
          <a:spcPct val="0"/>
        </a:spcBef>
        <a:spcAft>
          <a:spcPct val="0"/>
        </a:spcAft>
        <a:defRPr sz="4400">
          <a:solidFill>
            <a:schemeClr val="tx2"/>
          </a:solidFill>
          <a:latin typeface="Arial" charset="0"/>
          <a:ea typeface="ＭＳ Ｐゴシック" pitchFamily="96"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environmentalpaper.org/the-biomass-delusion/"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environmentalpaper.org/the-biomass-delusion/"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environmentalpaper.org/" TargetMode="External"/><Relationship Id="rId2" Type="http://schemas.openxmlformats.org/officeDocument/2006/relationships/hyperlink" Target="https://environmentalpaper.org/the-biomass-delusion/"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a:extLst>
              <a:ext uri="{FF2B5EF4-FFF2-40B4-BE49-F238E27FC236}">
                <a16:creationId xmlns:a16="http://schemas.microsoft.com/office/drawing/2014/main" id="{256CC488-7889-7141-8C2F-9FD820111B2B}"/>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AU" altLang="en-US" sz="4000"/>
              <a:t>A Global Threat Map of Biomass Energy Development</a:t>
            </a:r>
          </a:p>
        </p:txBody>
      </p:sp>
      <p:sp>
        <p:nvSpPr>
          <p:cNvPr id="3075" name="Content Placeholder 2">
            <a:extLst>
              <a:ext uri="{FF2B5EF4-FFF2-40B4-BE49-F238E27FC236}">
                <a16:creationId xmlns:a16="http://schemas.microsoft.com/office/drawing/2014/main" id="{542D2EBD-449E-ED4A-BAFE-EB58654C9625}"/>
              </a:ext>
            </a:extLst>
          </p:cNvPr>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Tx/>
              <a:buNone/>
            </a:pPr>
            <a:endParaRPr lang="en-AU" altLang="en-US"/>
          </a:p>
          <a:p>
            <a:pPr marL="0" indent="0">
              <a:buFontTx/>
              <a:buNone/>
            </a:pPr>
            <a:endParaRPr lang="en-AU" altLang="en-US" sz="2800"/>
          </a:p>
          <a:p>
            <a:pPr marL="0" indent="0">
              <a:buFontTx/>
              <a:buNone/>
            </a:pPr>
            <a:r>
              <a:rPr lang="en-AU" altLang="en-US" sz="2800"/>
              <a:t>Ms Peg Putt</a:t>
            </a:r>
          </a:p>
          <a:p>
            <a:pPr marL="0" indent="0">
              <a:buFontTx/>
              <a:buNone/>
            </a:pPr>
            <a:endParaRPr lang="en-AU" altLang="en-US" sz="2800"/>
          </a:p>
          <a:p>
            <a:pPr marL="0" indent="0">
              <a:buFontTx/>
              <a:buNone/>
            </a:pPr>
            <a:r>
              <a:rPr lang="en-AU" altLang="en-US" sz="2400"/>
              <a:t>Coordinator of Policy, Campaigns, &amp; Networking</a:t>
            </a:r>
          </a:p>
          <a:p>
            <a:pPr marL="0" indent="0">
              <a:buFontTx/>
              <a:buNone/>
            </a:pPr>
            <a:r>
              <a:rPr lang="en-AU" altLang="en-US" sz="2400"/>
              <a:t>Forests, Climate &amp; Biomass Energy working group</a:t>
            </a:r>
          </a:p>
          <a:p>
            <a:pPr marL="0" indent="0">
              <a:buFontTx/>
              <a:buNone/>
            </a:pPr>
            <a:r>
              <a:rPr lang="en-AU" altLang="en-US" sz="2400"/>
              <a:t>Environmental Paper Network</a:t>
            </a:r>
          </a:p>
          <a:p>
            <a:pPr marL="0" indent="0">
              <a:buFontTx/>
              <a:buNone/>
            </a:pPr>
            <a:endParaRPr lang="en-AU" altLang="en-US"/>
          </a:p>
          <a:p>
            <a:pPr marL="0" indent="0">
              <a:buFontTx/>
              <a:buNone/>
            </a:pPr>
            <a:endParaRPr lang="en-AU" altLang="en-US"/>
          </a:p>
          <a:p>
            <a:pPr marL="0" indent="0">
              <a:buFontTx/>
              <a:buNone/>
            </a:pPr>
            <a:endParaRPr lang="en-AU" altLang="en-US"/>
          </a:p>
          <a:p>
            <a:pPr marL="0" indent="0">
              <a:buFontTx/>
              <a:buNone/>
            </a:pPr>
            <a:endParaRPr lang="en-AU" altLang="en-US"/>
          </a:p>
        </p:txBody>
      </p:sp>
      <p:pic>
        <p:nvPicPr>
          <p:cNvPr id="3076" name="Picture 3">
            <a:extLst>
              <a:ext uri="{FF2B5EF4-FFF2-40B4-BE49-F238E27FC236}">
                <a16:creationId xmlns:a16="http://schemas.microsoft.com/office/drawing/2014/main" id="{2A76C3C0-CFBB-B24E-A6E8-60B7AA6C2E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8625" y="5561013"/>
            <a:ext cx="3209925" cy="7112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7FDB47B6-C01E-FF44-923C-D8A4FC3CF32C}"/>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de-DE" altLang="en-US" sz="3200"/>
              <a:t>Key Findings</a:t>
            </a:r>
            <a:endParaRPr lang="en-AU" altLang="en-US" sz="3200"/>
          </a:p>
        </p:txBody>
      </p:sp>
      <p:sp>
        <p:nvSpPr>
          <p:cNvPr id="3" name="Content Placeholder 2">
            <a:extLst>
              <a:ext uri="{FF2B5EF4-FFF2-40B4-BE49-F238E27FC236}">
                <a16:creationId xmlns:a16="http://schemas.microsoft.com/office/drawing/2014/main" id="{C8F481C4-7A35-684C-8EE7-DA299CF00707}"/>
              </a:ext>
            </a:extLst>
          </p:cNvPr>
          <p:cNvSpPr>
            <a:spLocks noGrp="1"/>
          </p:cNvSpPr>
          <p:nvPr>
            <p:ph idx="1"/>
          </p:nvPr>
        </p:nvSpPr>
        <p:spPr/>
        <p:txBody>
          <a:bodyPr/>
          <a:lstStyle/>
          <a:p>
            <a:pPr marL="0" indent="0">
              <a:buFontTx/>
              <a:buNone/>
              <a:defRPr/>
            </a:pPr>
            <a:r>
              <a:rPr lang="en-US" sz="1800" dirty="0"/>
              <a:t>Biomass energy, predominantly forest biomass, dominates ‘renewable’ energy production, dwarfing wind and solar and undermining their prospects by soaking up subsidies that should be applied to such genuinely low emissions technologies</a:t>
            </a:r>
          </a:p>
          <a:p>
            <a:pPr>
              <a:defRPr/>
            </a:pPr>
            <a:endParaRPr lang="en-US" sz="2000" dirty="0"/>
          </a:p>
          <a:p>
            <a:pPr marL="0" indent="0" algn="ctr">
              <a:buFontTx/>
              <a:buNone/>
              <a:defRPr/>
            </a:pPr>
            <a:endParaRPr lang="en-AU" sz="2000" dirty="0"/>
          </a:p>
        </p:txBody>
      </p:sp>
      <p:pic>
        <p:nvPicPr>
          <p:cNvPr id="12292" name="Picture 2" descr="C:\Users\Peg Putt\Pictures\Threat mapping\Final graphics\x3 OECD energy supply 2015.jpg">
            <a:extLst>
              <a:ext uri="{FF2B5EF4-FFF2-40B4-BE49-F238E27FC236}">
                <a16:creationId xmlns:a16="http://schemas.microsoft.com/office/drawing/2014/main" id="{B7BC4DE2-89C6-1A45-AAF6-6850F2DBC9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513" y="3573463"/>
            <a:ext cx="5165725" cy="219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DA1113CB-E483-2F4F-A5EC-97E1B106A619}"/>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de-DE" altLang="en-US" sz="3200"/>
              <a:t>Key Findings</a:t>
            </a:r>
            <a:endParaRPr lang="en-AU" altLang="en-US" sz="3200"/>
          </a:p>
        </p:txBody>
      </p:sp>
      <p:sp>
        <p:nvSpPr>
          <p:cNvPr id="3" name="Content Placeholder 2">
            <a:extLst>
              <a:ext uri="{FF2B5EF4-FFF2-40B4-BE49-F238E27FC236}">
                <a16:creationId xmlns:a16="http://schemas.microsoft.com/office/drawing/2014/main" id="{69EF719C-E3D7-0849-8AB4-C9355BBB2A92}"/>
              </a:ext>
            </a:extLst>
          </p:cNvPr>
          <p:cNvSpPr>
            <a:spLocks noGrp="1"/>
          </p:cNvSpPr>
          <p:nvPr>
            <p:ph idx="1"/>
          </p:nvPr>
        </p:nvSpPr>
        <p:spPr/>
        <p:txBody>
          <a:bodyPr/>
          <a:lstStyle/>
          <a:p>
            <a:pPr marL="0" indent="0">
              <a:buFontTx/>
              <a:buNone/>
              <a:defRPr/>
            </a:pPr>
            <a:endParaRPr lang="en-US" sz="1800" dirty="0"/>
          </a:p>
          <a:p>
            <a:pPr>
              <a:defRPr/>
            </a:pPr>
            <a:endParaRPr lang="en-US" sz="1800" dirty="0"/>
          </a:p>
          <a:p>
            <a:pPr>
              <a:defRPr/>
            </a:pPr>
            <a:r>
              <a:rPr lang="en-US" sz="1800" dirty="0"/>
              <a:t>The majority of feedstock for the increasing pellet market will be supplied direct from forests, inevitably entrenching and expanding logging at higher rates over greater areas </a:t>
            </a:r>
          </a:p>
          <a:p>
            <a:pPr>
              <a:defRPr/>
            </a:pPr>
            <a:r>
              <a:rPr lang="en-US" sz="1800" dirty="0"/>
              <a:t>This is in stark contrast to the findings of the Intergovernmental Panel on Climate Change Special Report regarding the urgency of protecting and expanding forests in the near term as critical for avoiding the worst impacts of climate change. Natural forests are best deployed to maintain carbon stocks and continue to sequester carbon</a:t>
            </a:r>
          </a:p>
          <a:p>
            <a:pPr>
              <a:defRPr/>
            </a:pPr>
            <a:r>
              <a:rPr lang="en-US" sz="1800" dirty="0"/>
              <a:t>Growth in the industry is likely to occur by expanding supply from tropical, temperate and boreal forests in developing and developed countries, thereby posing an escalating global threat to natural forest ecosystems including those that are mega-diverse or carbon rich</a:t>
            </a:r>
            <a:endParaRPr lang="en-AU" sz="18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텍스트 개체 틀 7">
            <a:extLst>
              <a:ext uri="{FF2B5EF4-FFF2-40B4-BE49-F238E27FC236}">
                <a16:creationId xmlns:a16="http://schemas.microsoft.com/office/drawing/2014/main" id="{D1A7162F-885E-464F-B1C4-1CD9F96EC7C2}"/>
              </a:ext>
            </a:extLst>
          </p:cNvPr>
          <p:cNvSpPr>
            <a:spLocks noGrp="1"/>
          </p:cNvSpPr>
          <p:nvPr>
            <p:ph type="body" sz="quarter" idx="10"/>
          </p:nvPr>
        </p:nvSpPr>
        <p:spPr>
          <a:xfrm>
            <a:off x="222250" y="266700"/>
            <a:ext cx="8788400" cy="495300"/>
          </a:xfrm>
        </p:spPr>
        <p:txBody>
          <a:bodyPr/>
          <a:lstStyle/>
          <a:p>
            <a:pPr>
              <a:defRPr/>
            </a:pPr>
            <a:r>
              <a:rPr lang="ko-KR" altLang="en-US" dirty="0"/>
              <a:t> </a:t>
            </a:r>
            <a:br>
              <a:rPr lang="en-US" altLang="ko-KR" dirty="0"/>
            </a:br>
            <a:r>
              <a:rPr lang="en-US" altLang="ko-KR" dirty="0"/>
              <a:t>S. Korea’s biomass sourcing </a:t>
            </a:r>
            <a:endParaRPr lang="x-none" altLang="en-US" dirty="0"/>
          </a:p>
        </p:txBody>
      </p:sp>
      <p:sp>
        <p:nvSpPr>
          <p:cNvPr id="14339" name="슬라이드 번호 개체 틀 3">
            <a:extLst>
              <a:ext uri="{FF2B5EF4-FFF2-40B4-BE49-F238E27FC236}">
                <a16:creationId xmlns:a16="http://schemas.microsoft.com/office/drawing/2014/main" id="{5A4B6602-D1F7-4342-B9C1-C6A212B0E4FA}"/>
              </a:ext>
            </a:extLst>
          </p:cNvPr>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4340" name="Rectangle 2">
            <a:extLst>
              <a:ext uri="{FF2B5EF4-FFF2-40B4-BE49-F238E27FC236}">
                <a16:creationId xmlns:a16="http://schemas.microsoft.com/office/drawing/2014/main" id="{CC6FA4C9-CE73-7941-9F07-38BFD09B37B0}"/>
              </a:ext>
            </a:extLst>
          </p:cNvPr>
          <p:cNvSpPr>
            <a:spLocks noChangeArrowheads="1"/>
          </p:cNvSpPr>
          <p:nvPr/>
        </p:nvSpPr>
        <p:spPr bwMode="auto">
          <a:xfrm>
            <a:off x="325438" y="1436688"/>
            <a:ext cx="868521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buFont typeface="Arial" panose="020B0604020202020204" pitchFamily="34" charset="0"/>
              <a:buChar char="•"/>
            </a:pPr>
            <a:r>
              <a:rPr lang="en-US" altLang="ko-KR" sz="2200"/>
              <a:t>S. Korea imports more than 3 million tons of wood pellets year. </a:t>
            </a:r>
          </a:p>
        </p:txBody>
      </p:sp>
      <p:pic>
        <p:nvPicPr>
          <p:cNvPr id="14341" name="그림 7">
            <a:extLst>
              <a:ext uri="{FF2B5EF4-FFF2-40B4-BE49-F238E27FC236}">
                <a16:creationId xmlns:a16="http://schemas.microsoft.com/office/drawing/2014/main" id="{4F6D4C37-A8A4-1344-931F-955BE334E70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625" y="2519363"/>
            <a:ext cx="4895850" cy="368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그림 7">
            <a:extLst>
              <a:ext uri="{FF2B5EF4-FFF2-40B4-BE49-F238E27FC236}">
                <a16:creationId xmlns:a16="http://schemas.microsoft.com/office/drawing/2014/main" id="{2940DD51-1CA8-A744-906B-F2C9CDA57753}"/>
              </a:ext>
            </a:extLst>
          </p:cNvPr>
          <p:cNvPicPr>
            <a:picLocks noChangeAspect="1"/>
          </p:cNvPicPr>
          <p:nvPr/>
        </p:nvPicPr>
        <p:blipFill>
          <a:blip r:embed="rId3">
            <a:extLst>
              <a:ext uri="{28A0092B-C50C-407E-A947-70E740481C1C}">
                <a14:useLocalDpi xmlns:a14="http://schemas.microsoft.com/office/drawing/2010/main" val="0"/>
              </a:ext>
            </a:extLst>
          </a:blip>
          <a:srcRect l="1178" t="291" r="13373" b="4375"/>
          <a:stretch>
            <a:fillRect/>
          </a:stretch>
        </p:blipFill>
        <p:spPr bwMode="auto">
          <a:xfrm>
            <a:off x="4997450" y="2519363"/>
            <a:ext cx="4110038" cy="368300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4343" name="TextBox 1">
            <a:extLst>
              <a:ext uri="{FF2B5EF4-FFF2-40B4-BE49-F238E27FC236}">
                <a16:creationId xmlns:a16="http://schemas.microsoft.com/office/drawing/2014/main" id="{483706F2-1254-8344-95F1-E659FCED386C}"/>
              </a:ext>
            </a:extLst>
          </p:cNvPr>
          <p:cNvSpPr txBox="1">
            <a:spLocks noChangeArrowheads="1"/>
          </p:cNvSpPr>
          <p:nvPr/>
        </p:nvSpPr>
        <p:spPr bwMode="auto">
          <a:xfrm>
            <a:off x="1581150" y="2870200"/>
            <a:ext cx="27511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ko-KR" sz="1400"/>
              <a:t>Annual wood pellet imports (ton)</a:t>
            </a:r>
            <a:endParaRPr lang="ko-KR" altLang="en-US" sz="1400"/>
          </a:p>
        </p:txBody>
      </p:sp>
      <p:sp>
        <p:nvSpPr>
          <p:cNvPr id="14344" name="TextBox 4">
            <a:extLst>
              <a:ext uri="{FF2B5EF4-FFF2-40B4-BE49-F238E27FC236}">
                <a16:creationId xmlns:a16="http://schemas.microsoft.com/office/drawing/2014/main" id="{2354C05B-F3BE-8348-853E-976B43E261A5}"/>
              </a:ext>
            </a:extLst>
          </p:cNvPr>
          <p:cNvSpPr txBox="1">
            <a:spLocks noChangeArrowheads="1"/>
          </p:cNvSpPr>
          <p:nvPr/>
        </p:nvSpPr>
        <p:spPr bwMode="auto">
          <a:xfrm>
            <a:off x="5140325" y="3178175"/>
            <a:ext cx="838200"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ko-KR" sz="1400"/>
              <a:t>Vietnam</a:t>
            </a:r>
            <a:endParaRPr lang="ko-KR" altLang="en-US" sz="2000"/>
          </a:p>
        </p:txBody>
      </p:sp>
      <p:sp>
        <p:nvSpPr>
          <p:cNvPr id="14345" name="TextBox 10">
            <a:extLst>
              <a:ext uri="{FF2B5EF4-FFF2-40B4-BE49-F238E27FC236}">
                <a16:creationId xmlns:a16="http://schemas.microsoft.com/office/drawing/2014/main" id="{341D1C8D-196C-8D41-99B2-D155CD3E8BD4}"/>
              </a:ext>
            </a:extLst>
          </p:cNvPr>
          <p:cNvSpPr txBox="1">
            <a:spLocks noChangeArrowheads="1"/>
          </p:cNvSpPr>
          <p:nvPr/>
        </p:nvSpPr>
        <p:spPr bwMode="auto">
          <a:xfrm>
            <a:off x="5053013" y="3667125"/>
            <a:ext cx="8921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ko-KR" sz="1400"/>
              <a:t>Malaysia</a:t>
            </a:r>
            <a:endParaRPr lang="ko-KR" altLang="en-US" sz="2000"/>
          </a:p>
        </p:txBody>
      </p:sp>
      <p:sp>
        <p:nvSpPr>
          <p:cNvPr id="14346" name="TextBox 12">
            <a:extLst>
              <a:ext uri="{FF2B5EF4-FFF2-40B4-BE49-F238E27FC236}">
                <a16:creationId xmlns:a16="http://schemas.microsoft.com/office/drawing/2014/main" id="{703AB0E1-D1A2-844B-A2B6-64A1FC110FAC}"/>
              </a:ext>
            </a:extLst>
          </p:cNvPr>
          <p:cNvSpPr txBox="1">
            <a:spLocks noChangeArrowheads="1"/>
          </p:cNvSpPr>
          <p:nvPr/>
        </p:nvSpPr>
        <p:spPr bwMode="auto">
          <a:xfrm>
            <a:off x="5073650" y="4137025"/>
            <a:ext cx="9604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ko-KR" sz="1400"/>
              <a:t>Indonesia</a:t>
            </a:r>
            <a:endParaRPr lang="ko-KR" altLang="en-US" sz="2000"/>
          </a:p>
        </p:txBody>
      </p:sp>
      <p:sp>
        <p:nvSpPr>
          <p:cNvPr id="14347" name="TextBox 13">
            <a:extLst>
              <a:ext uri="{FF2B5EF4-FFF2-40B4-BE49-F238E27FC236}">
                <a16:creationId xmlns:a16="http://schemas.microsoft.com/office/drawing/2014/main" id="{4CCB3001-154F-F747-98FB-FBCF22526176}"/>
              </a:ext>
            </a:extLst>
          </p:cNvPr>
          <p:cNvSpPr txBox="1">
            <a:spLocks noChangeArrowheads="1"/>
          </p:cNvSpPr>
          <p:nvPr/>
        </p:nvSpPr>
        <p:spPr bwMode="auto">
          <a:xfrm>
            <a:off x="5118100" y="4556125"/>
            <a:ext cx="7334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ko-KR" sz="1400"/>
              <a:t>Russia</a:t>
            </a:r>
            <a:endParaRPr lang="ko-KR" altLang="en-US" sz="2000"/>
          </a:p>
        </p:txBody>
      </p:sp>
      <p:sp>
        <p:nvSpPr>
          <p:cNvPr id="14348" name="TextBox 14">
            <a:extLst>
              <a:ext uri="{FF2B5EF4-FFF2-40B4-BE49-F238E27FC236}">
                <a16:creationId xmlns:a16="http://schemas.microsoft.com/office/drawing/2014/main" id="{E62AB8F5-24BC-0143-B27D-90232B800832}"/>
              </a:ext>
            </a:extLst>
          </p:cNvPr>
          <p:cNvSpPr txBox="1">
            <a:spLocks noChangeArrowheads="1"/>
          </p:cNvSpPr>
          <p:nvPr/>
        </p:nvSpPr>
        <p:spPr bwMode="auto">
          <a:xfrm>
            <a:off x="5143500" y="5008563"/>
            <a:ext cx="8112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ko-KR" sz="1400"/>
              <a:t>Canada</a:t>
            </a:r>
            <a:endParaRPr lang="ko-KR" altLang="en-US" sz="2000"/>
          </a:p>
        </p:txBody>
      </p:sp>
      <p:sp>
        <p:nvSpPr>
          <p:cNvPr id="14349" name="TextBox 15">
            <a:extLst>
              <a:ext uri="{FF2B5EF4-FFF2-40B4-BE49-F238E27FC236}">
                <a16:creationId xmlns:a16="http://schemas.microsoft.com/office/drawing/2014/main" id="{51B455F1-34B2-FD46-9E2F-AE8EFDB08653}"/>
              </a:ext>
            </a:extLst>
          </p:cNvPr>
          <p:cNvSpPr txBox="1">
            <a:spLocks noChangeArrowheads="1"/>
          </p:cNvSpPr>
          <p:nvPr/>
        </p:nvSpPr>
        <p:spPr bwMode="auto">
          <a:xfrm>
            <a:off x="5143500" y="5461000"/>
            <a:ext cx="8699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ko-KR" sz="1400"/>
              <a:t>Thailand</a:t>
            </a:r>
            <a:endParaRPr lang="ko-KR" altLang="en-US" sz="2000"/>
          </a:p>
        </p:txBody>
      </p:sp>
      <p:sp>
        <p:nvSpPr>
          <p:cNvPr id="14350" name="TextBox 16">
            <a:extLst>
              <a:ext uri="{FF2B5EF4-FFF2-40B4-BE49-F238E27FC236}">
                <a16:creationId xmlns:a16="http://schemas.microsoft.com/office/drawing/2014/main" id="{685B7D0A-260E-D14C-B84E-5826B5BE9DD9}"/>
              </a:ext>
            </a:extLst>
          </p:cNvPr>
          <p:cNvSpPr txBox="1">
            <a:spLocks noChangeArrowheads="1"/>
          </p:cNvSpPr>
          <p:nvPr/>
        </p:nvSpPr>
        <p:spPr bwMode="auto">
          <a:xfrm>
            <a:off x="5143500" y="5965825"/>
            <a:ext cx="12398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ko-KR" sz="1400"/>
              <a:t>New Zealand</a:t>
            </a:r>
            <a:endParaRPr lang="ko-KR" altLang="en-US" sz="2000"/>
          </a:p>
        </p:txBody>
      </p:sp>
      <p:sp>
        <p:nvSpPr>
          <p:cNvPr id="14351" name="TextBox 9">
            <a:extLst>
              <a:ext uri="{FF2B5EF4-FFF2-40B4-BE49-F238E27FC236}">
                <a16:creationId xmlns:a16="http://schemas.microsoft.com/office/drawing/2014/main" id="{057CCB1F-AF04-5547-A95F-1B4D4266F57F}"/>
              </a:ext>
            </a:extLst>
          </p:cNvPr>
          <p:cNvSpPr txBox="1">
            <a:spLocks noChangeArrowheads="1"/>
          </p:cNvSpPr>
          <p:nvPr/>
        </p:nvSpPr>
        <p:spPr bwMode="auto">
          <a:xfrm>
            <a:off x="6234113" y="6205538"/>
            <a:ext cx="2819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ko-KR" sz="1400"/>
              <a:t>Source: S. Korea Customs Office</a:t>
            </a:r>
            <a:endParaRPr lang="ko-KR" altLang="en-US" sz="14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スライド番号プレースホルダー 3">
            <a:extLst>
              <a:ext uri="{FF2B5EF4-FFF2-40B4-BE49-F238E27FC236}">
                <a16:creationId xmlns:a16="http://schemas.microsoft.com/office/drawing/2014/main" id="{63D04912-3EF4-B249-AF2F-48AE4801C5B9}"/>
              </a:ext>
            </a:extLst>
          </p:cNvPr>
          <p:cNvSpPr>
            <a:spLocks noGrp="1"/>
          </p:cNvSpPr>
          <p:nvPr>
            <p:ph type="sldNum" sz="quarter" idx="4294967295"/>
          </p:nvPr>
        </p:nvSpPr>
        <p:spPr bwMode="auto">
          <a:xfrm>
            <a:off x="8129588" y="5734050"/>
            <a:ext cx="609600" cy="5207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C0CA7288-BA76-A440-98E2-2EE4F283912A}" type="slidenum">
              <a:rPr lang="ja-JP" altLang="en-US"/>
              <a:pPr/>
              <a:t>13</a:t>
            </a:fld>
            <a:endParaRPr lang="ja-JP" altLang="en-US"/>
          </a:p>
        </p:txBody>
      </p:sp>
      <p:pic>
        <p:nvPicPr>
          <p:cNvPr id="15363" name="図 5">
            <a:extLst>
              <a:ext uri="{FF2B5EF4-FFF2-40B4-BE49-F238E27FC236}">
                <a16:creationId xmlns:a16="http://schemas.microsoft.com/office/drawing/2014/main" id="{C731135D-09ED-4B41-BDA3-3E244AADA30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5288" y="527050"/>
            <a:ext cx="8039100" cy="511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テキスト ボックス 1">
            <a:extLst>
              <a:ext uri="{FF2B5EF4-FFF2-40B4-BE49-F238E27FC236}">
                <a16:creationId xmlns:a16="http://schemas.microsoft.com/office/drawing/2014/main" id="{2478672D-42EF-F84C-B1EB-2270A44BE6C9}"/>
              </a:ext>
            </a:extLst>
          </p:cNvPr>
          <p:cNvSpPr txBox="1">
            <a:spLocks noChangeArrowheads="1"/>
          </p:cNvSpPr>
          <p:nvPr/>
        </p:nvSpPr>
        <p:spPr bwMode="auto">
          <a:xfrm>
            <a:off x="1619250" y="5949950"/>
            <a:ext cx="46815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kumimoji="1" lang="en-US" altLang="ja-JP"/>
              <a:t>※</a:t>
            </a:r>
            <a:r>
              <a:rPr kumimoji="1" lang="ja-JP" altLang="en-US"/>
              <a:t>今後は、米国からの輸入が急増する見通し</a:t>
            </a:r>
          </a:p>
        </p:txBody>
      </p:sp>
      <p:sp>
        <p:nvSpPr>
          <p:cNvPr id="15365" name="テキスト ボックス 2">
            <a:extLst>
              <a:ext uri="{FF2B5EF4-FFF2-40B4-BE49-F238E27FC236}">
                <a16:creationId xmlns:a16="http://schemas.microsoft.com/office/drawing/2014/main" id="{898AE05E-9A17-8F40-A241-E0E72BCC5809}"/>
              </a:ext>
            </a:extLst>
          </p:cNvPr>
          <p:cNvSpPr txBox="1">
            <a:spLocks noChangeArrowheads="1"/>
          </p:cNvSpPr>
          <p:nvPr/>
        </p:nvSpPr>
        <p:spPr bwMode="auto">
          <a:xfrm rot="10800000" flipV="1">
            <a:off x="360363" y="449263"/>
            <a:ext cx="1152525" cy="3381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kumimoji="1" lang="en-US" altLang="ja-JP" sz="1600"/>
              <a:t>(10,000t)</a:t>
            </a:r>
            <a:endParaRPr kumimoji="1" lang="ja-JP" altLang="en-US" sz="1600"/>
          </a:p>
        </p:txBody>
      </p:sp>
      <p:sp>
        <p:nvSpPr>
          <p:cNvPr id="15366" name="テキスト ボックス 8">
            <a:extLst>
              <a:ext uri="{FF2B5EF4-FFF2-40B4-BE49-F238E27FC236}">
                <a16:creationId xmlns:a16="http://schemas.microsoft.com/office/drawing/2014/main" id="{E720E3F4-2875-0943-A5B0-6BA7F3AE20EA}"/>
              </a:ext>
            </a:extLst>
          </p:cNvPr>
          <p:cNvSpPr txBox="1">
            <a:spLocks noChangeArrowheads="1"/>
          </p:cNvSpPr>
          <p:nvPr/>
        </p:nvSpPr>
        <p:spPr bwMode="auto">
          <a:xfrm rot="10800000" flipV="1">
            <a:off x="2484438" y="1143000"/>
            <a:ext cx="719137" cy="2762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ja-JP" sz="1200"/>
              <a:t>Canada</a:t>
            </a:r>
            <a:endParaRPr kumimoji="1" lang="ja-JP" altLang="en-US" sz="1200"/>
          </a:p>
        </p:txBody>
      </p:sp>
      <p:sp>
        <p:nvSpPr>
          <p:cNvPr id="15367" name="テキスト ボックス 9">
            <a:extLst>
              <a:ext uri="{FF2B5EF4-FFF2-40B4-BE49-F238E27FC236}">
                <a16:creationId xmlns:a16="http://schemas.microsoft.com/office/drawing/2014/main" id="{106EEFB3-50C0-6D4C-BDE6-4817592BCD6B}"/>
              </a:ext>
            </a:extLst>
          </p:cNvPr>
          <p:cNvSpPr txBox="1">
            <a:spLocks noChangeArrowheads="1"/>
          </p:cNvSpPr>
          <p:nvPr/>
        </p:nvSpPr>
        <p:spPr bwMode="auto">
          <a:xfrm rot="10800000" flipV="1">
            <a:off x="3455988" y="1155700"/>
            <a:ext cx="863600" cy="2762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ja-JP" sz="1200"/>
              <a:t>Vietnam</a:t>
            </a:r>
            <a:endParaRPr kumimoji="1" lang="ja-JP" altLang="en-US" sz="1200"/>
          </a:p>
        </p:txBody>
      </p:sp>
      <p:sp>
        <p:nvSpPr>
          <p:cNvPr id="15368" name="テキスト ボックス 10">
            <a:extLst>
              <a:ext uri="{FF2B5EF4-FFF2-40B4-BE49-F238E27FC236}">
                <a16:creationId xmlns:a16="http://schemas.microsoft.com/office/drawing/2014/main" id="{D5A0413C-B883-9F49-816F-1D50E5E149E7}"/>
              </a:ext>
            </a:extLst>
          </p:cNvPr>
          <p:cNvSpPr txBox="1">
            <a:spLocks noChangeArrowheads="1"/>
          </p:cNvSpPr>
          <p:nvPr/>
        </p:nvSpPr>
        <p:spPr bwMode="auto">
          <a:xfrm rot="10800000" flipV="1">
            <a:off x="4500563" y="1135063"/>
            <a:ext cx="647700" cy="2841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ja-JP" sz="1200"/>
              <a:t>Others</a:t>
            </a:r>
            <a:endParaRPr kumimoji="1" lang="ja-JP" altLang="en-US" sz="1200"/>
          </a:p>
        </p:txBody>
      </p:sp>
      <p:sp>
        <p:nvSpPr>
          <p:cNvPr id="15369" name="テキスト ボックス 11">
            <a:extLst>
              <a:ext uri="{FF2B5EF4-FFF2-40B4-BE49-F238E27FC236}">
                <a16:creationId xmlns:a16="http://schemas.microsoft.com/office/drawing/2014/main" id="{B63F480E-BBBE-5C46-9C0B-D3B05CCBE607}"/>
              </a:ext>
            </a:extLst>
          </p:cNvPr>
          <p:cNvSpPr txBox="1">
            <a:spLocks noChangeArrowheads="1"/>
          </p:cNvSpPr>
          <p:nvPr/>
        </p:nvSpPr>
        <p:spPr bwMode="auto">
          <a:xfrm rot="10800000" flipV="1">
            <a:off x="2503488" y="1517650"/>
            <a:ext cx="863600" cy="2762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ja-JP" sz="1200"/>
              <a:t>Indonesia</a:t>
            </a:r>
            <a:endParaRPr kumimoji="1" lang="ja-JP" altLang="en-US" sz="1200"/>
          </a:p>
        </p:txBody>
      </p:sp>
      <p:sp>
        <p:nvSpPr>
          <p:cNvPr id="15370" name="テキスト ボックス 12">
            <a:extLst>
              <a:ext uri="{FF2B5EF4-FFF2-40B4-BE49-F238E27FC236}">
                <a16:creationId xmlns:a16="http://schemas.microsoft.com/office/drawing/2014/main" id="{37CAB6A0-F9BF-D046-AD88-7C91BA69F4C7}"/>
              </a:ext>
            </a:extLst>
          </p:cNvPr>
          <p:cNvSpPr txBox="1">
            <a:spLocks noChangeArrowheads="1"/>
          </p:cNvSpPr>
          <p:nvPr/>
        </p:nvSpPr>
        <p:spPr bwMode="auto">
          <a:xfrm rot="10800000" flipV="1">
            <a:off x="3959225" y="1490663"/>
            <a:ext cx="865188" cy="2778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ja-JP" sz="1200"/>
              <a:t>Malaysia</a:t>
            </a:r>
            <a:endParaRPr kumimoji="1" lang="ja-JP" altLang="en-US" sz="1200"/>
          </a:p>
        </p:txBody>
      </p:sp>
      <p:sp>
        <p:nvSpPr>
          <p:cNvPr id="15371" name="テキスト ボックス 13">
            <a:extLst>
              <a:ext uri="{FF2B5EF4-FFF2-40B4-BE49-F238E27FC236}">
                <a16:creationId xmlns:a16="http://schemas.microsoft.com/office/drawing/2014/main" id="{91442013-F8C3-5D4B-83DA-36677F29DA87}"/>
              </a:ext>
            </a:extLst>
          </p:cNvPr>
          <p:cNvSpPr txBox="1">
            <a:spLocks noChangeArrowheads="1"/>
          </p:cNvSpPr>
          <p:nvPr/>
        </p:nvSpPr>
        <p:spPr bwMode="auto">
          <a:xfrm rot="10800000" flipV="1">
            <a:off x="1096963" y="1109663"/>
            <a:ext cx="1082675" cy="307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kumimoji="1" lang="en-US" altLang="ja-JP" sz="1400"/>
              <a:t>pellets(left)</a:t>
            </a:r>
          </a:p>
        </p:txBody>
      </p:sp>
      <p:sp>
        <p:nvSpPr>
          <p:cNvPr id="15372" name="テキスト ボックス 14">
            <a:extLst>
              <a:ext uri="{FF2B5EF4-FFF2-40B4-BE49-F238E27FC236}">
                <a16:creationId xmlns:a16="http://schemas.microsoft.com/office/drawing/2014/main" id="{DFAA12AF-F4D0-C749-90F4-0620FAA8CD52}"/>
              </a:ext>
            </a:extLst>
          </p:cNvPr>
          <p:cNvSpPr txBox="1">
            <a:spLocks noChangeArrowheads="1"/>
          </p:cNvSpPr>
          <p:nvPr/>
        </p:nvSpPr>
        <p:spPr bwMode="auto">
          <a:xfrm rot="10800000" flipV="1">
            <a:off x="1117600" y="1431925"/>
            <a:ext cx="1082675" cy="307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ja-JP" sz="1400"/>
              <a:t>PKS</a:t>
            </a:r>
            <a:r>
              <a:rPr kumimoji="1" lang="en-US" altLang="ja-JP" sz="1400"/>
              <a:t>(right)</a:t>
            </a:r>
          </a:p>
        </p:txBody>
      </p:sp>
      <p:sp>
        <p:nvSpPr>
          <p:cNvPr id="15373" name="テキスト ボックス 15">
            <a:extLst>
              <a:ext uri="{FF2B5EF4-FFF2-40B4-BE49-F238E27FC236}">
                <a16:creationId xmlns:a16="http://schemas.microsoft.com/office/drawing/2014/main" id="{27F8C0DD-47D0-5643-80BC-2A50880F452A}"/>
              </a:ext>
            </a:extLst>
          </p:cNvPr>
          <p:cNvSpPr txBox="1">
            <a:spLocks noChangeArrowheads="1"/>
          </p:cNvSpPr>
          <p:nvPr/>
        </p:nvSpPr>
        <p:spPr bwMode="auto">
          <a:xfrm>
            <a:off x="2055813" y="5003800"/>
            <a:ext cx="5314950"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ja-JP"/>
              <a:t>Import Volume of PKS and Wood Pellets of Japan</a:t>
            </a:r>
            <a:endParaRPr kumimoji="1" lang="ja-JP" altLang="en-US"/>
          </a:p>
        </p:txBody>
      </p:sp>
      <p:sp>
        <p:nvSpPr>
          <p:cNvPr id="15374" name="テキスト ボックス 16">
            <a:extLst>
              <a:ext uri="{FF2B5EF4-FFF2-40B4-BE49-F238E27FC236}">
                <a16:creationId xmlns:a16="http://schemas.microsoft.com/office/drawing/2014/main" id="{8716125F-1CB9-E943-9268-B958717757A5}"/>
              </a:ext>
            </a:extLst>
          </p:cNvPr>
          <p:cNvSpPr txBox="1">
            <a:spLocks noChangeArrowheads="1"/>
          </p:cNvSpPr>
          <p:nvPr/>
        </p:nvSpPr>
        <p:spPr bwMode="auto">
          <a:xfrm>
            <a:off x="687388" y="5373688"/>
            <a:ext cx="8051800" cy="10763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ja-JP" sz="1600"/>
          </a:p>
          <a:p>
            <a:r>
              <a:rPr lang="en-US" altLang="ja-JP" sz="1600"/>
              <a:t>From On-site Report No.454,455 Created by Biomass Industrial Society Network</a:t>
            </a:r>
          </a:p>
          <a:p>
            <a:endParaRPr lang="en-US" altLang="ja-JP" sz="1600"/>
          </a:p>
          <a:p>
            <a:r>
              <a:rPr lang="en-US" altLang="ja-JP" sz="1600"/>
              <a:t>※Imports from the United States are expected to increase sharply in the future</a:t>
            </a:r>
            <a:endParaRPr kumimoji="1" lang="ja-JP" altLang="en-US" sz="16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0764EAB0-EE6E-AA44-BA32-CCC11E2FEACB}"/>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AU" altLang="en-US" sz="3200"/>
              <a:t>EU and UK </a:t>
            </a:r>
          </a:p>
        </p:txBody>
      </p:sp>
      <p:sp>
        <p:nvSpPr>
          <p:cNvPr id="3" name="Content Placeholder 2">
            <a:extLst>
              <a:ext uri="{FF2B5EF4-FFF2-40B4-BE49-F238E27FC236}">
                <a16:creationId xmlns:a16="http://schemas.microsoft.com/office/drawing/2014/main" id="{9817589A-AE95-AA4A-A5F0-E0A9C7CE7BD3}"/>
              </a:ext>
            </a:extLst>
          </p:cNvPr>
          <p:cNvSpPr>
            <a:spLocks noGrp="1"/>
          </p:cNvSpPr>
          <p:nvPr>
            <p:ph idx="1"/>
          </p:nvPr>
        </p:nvSpPr>
        <p:spPr/>
        <p:txBody>
          <a:bodyPr/>
          <a:lstStyle/>
          <a:p>
            <a:pPr marL="0" indent="0">
              <a:buFontTx/>
              <a:buNone/>
              <a:defRPr/>
            </a:pPr>
            <a:r>
              <a:rPr lang="en-AU" sz="1800" u="sng" dirty="0"/>
              <a:t>2018:</a:t>
            </a:r>
          </a:p>
          <a:p>
            <a:pPr marL="0" indent="0">
              <a:buFontTx/>
              <a:buNone/>
              <a:defRPr/>
            </a:pPr>
            <a:r>
              <a:rPr lang="en-AU" sz="1800" dirty="0"/>
              <a:t>EU produced 16.9 million tonnes wood pellets &amp; imported 10.3 million tonnes wood pellets (@60% from US)</a:t>
            </a:r>
          </a:p>
          <a:p>
            <a:pPr marL="0" indent="0">
              <a:buFontTx/>
              <a:buNone/>
              <a:defRPr/>
            </a:pPr>
            <a:r>
              <a:rPr lang="en-AU" sz="1800" dirty="0"/>
              <a:t>UK consumed 8.3 million tonnes (7 mill at </a:t>
            </a:r>
            <a:r>
              <a:rPr lang="en-AU" sz="1800" dirty="0" err="1"/>
              <a:t>Drax</a:t>
            </a:r>
            <a:r>
              <a:rPr lang="en-AU" sz="1800" dirty="0"/>
              <a:t> power station)</a:t>
            </a:r>
          </a:p>
          <a:p>
            <a:pPr marL="0" indent="0">
              <a:buFontTx/>
              <a:buNone/>
              <a:defRPr/>
            </a:pPr>
            <a:r>
              <a:rPr lang="en-AU" sz="1800" u="sng" dirty="0"/>
              <a:t>Emissions implications:</a:t>
            </a:r>
          </a:p>
          <a:p>
            <a:pPr marL="0" indent="0">
              <a:buFontTx/>
              <a:buNone/>
              <a:defRPr/>
            </a:pPr>
            <a:r>
              <a:rPr lang="en-AU" sz="1800" dirty="0"/>
              <a:t>Energy related emissions across former EU28 reported as falling 26% between 1990-2019</a:t>
            </a:r>
          </a:p>
          <a:p>
            <a:pPr marL="0" indent="0">
              <a:buFontTx/>
              <a:buNone/>
              <a:defRPr/>
            </a:pPr>
            <a:r>
              <a:rPr lang="en-AU" sz="1800" dirty="0"/>
              <a:t>If emissions from all bioenergy had been included the reduction would have been 15%</a:t>
            </a:r>
          </a:p>
          <a:p>
            <a:pPr marL="0" indent="0">
              <a:buFontTx/>
              <a:buNone/>
              <a:defRPr/>
            </a:pPr>
            <a:r>
              <a:rPr lang="en-AU" sz="1000" dirty="0"/>
              <a:t>Source: Chatham House &amp; </a:t>
            </a:r>
            <a:r>
              <a:rPr lang="en-AU" sz="1000" dirty="0" err="1"/>
              <a:t>Woodwell</a:t>
            </a:r>
            <a:r>
              <a:rPr lang="en-AU" sz="1000" dirty="0"/>
              <a:t> Climate Research Centre, Oct 2021 </a:t>
            </a:r>
            <a:r>
              <a:rPr lang="en-AU" sz="1000" i="1" dirty="0"/>
              <a:t>Greenhouse gas emissions from burning US-sourced wood in the EU and UK </a:t>
            </a:r>
          </a:p>
          <a:p>
            <a:pPr marL="0" indent="0">
              <a:buFontTx/>
              <a:buNone/>
              <a:defRPr/>
            </a:pPr>
            <a:r>
              <a:rPr lang="en-AU" sz="1800" b="1" dirty="0"/>
              <a:t>Burning wood is a larger emitter than coal in the UK</a:t>
            </a:r>
          </a:p>
          <a:p>
            <a:pPr>
              <a:defRPr/>
            </a:pPr>
            <a:r>
              <a:rPr lang="en-AU" sz="1800" dirty="0"/>
              <a:t>Burning biomass for power has been emitting more carbon dioxide in the UK than coal since 2019</a:t>
            </a:r>
          </a:p>
          <a:p>
            <a:pPr marL="0" indent="0">
              <a:buFontTx/>
              <a:buNone/>
              <a:defRPr/>
            </a:pPr>
            <a:r>
              <a:rPr lang="en-AU" sz="1800" dirty="0"/>
              <a:t>Burning wood at 8million tonnes a year generates 15.6Mt of CO2</a:t>
            </a:r>
          </a:p>
          <a:p>
            <a:pPr marL="0" indent="0">
              <a:buFontTx/>
              <a:buNone/>
              <a:defRPr/>
            </a:pPr>
            <a:r>
              <a:rPr lang="en-AU" sz="1800" dirty="0"/>
              <a:t>Burning coal  (including coal used in steel production emitted 10Mt in 2020</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929B8BBF-1F4C-6B43-8C2A-51A79EF46599}"/>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altLang="en-US"/>
          </a:p>
        </p:txBody>
      </p:sp>
      <p:pic>
        <p:nvPicPr>
          <p:cNvPr id="17411" name="Content Placeholder 3">
            <a:extLst>
              <a:ext uri="{FF2B5EF4-FFF2-40B4-BE49-F238E27FC236}">
                <a16:creationId xmlns:a16="http://schemas.microsoft.com/office/drawing/2014/main" id="{8309C56A-155A-4744-969D-704D5830F4C6}"/>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27313" y="298450"/>
            <a:ext cx="4321175" cy="64817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BAFD2176-DDD1-0A46-9D2C-8C7A45855477}"/>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400" u="sng">
                <a:hlinkClick r:id="rId2"/>
              </a:rPr>
              <a:t>#BiomassDelusion</a:t>
            </a:r>
            <a:r>
              <a:rPr lang="en-US" altLang="en-US" sz="2400"/>
              <a:t> position statement </a:t>
            </a:r>
            <a:endParaRPr lang="en-AU" altLang="en-US" sz="2400"/>
          </a:p>
        </p:txBody>
      </p:sp>
      <p:sp>
        <p:nvSpPr>
          <p:cNvPr id="18435" name="Content Placeholder 2">
            <a:extLst>
              <a:ext uri="{FF2B5EF4-FFF2-40B4-BE49-F238E27FC236}">
                <a16:creationId xmlns:a16="http://schemas.microsoft.com/office/drawing/2014/main" id="{3511A72B-A57C-CA47-B65D-B1AC810C1F97}"/>
              </a:ext>
            </a:extLst>
          </p:cNvPr>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Tx/>
              <a:buNone/>
            </a:pPr>
            <a:r>
              <a:rPr lang="en-US" altLang="en-US" sz="1800" b="1"/>
              <a:t>Large- scale burning of forest biomass for energy:</a:t>
            </a:r>
            <a:endParaRPr lang="en-AU" altLang="en-US" sz="1800"/>
          </a:p>
          <a:p>
            <a:pPr marL="0" indent="0">
              <a:buFontTx/>
              <a:buNone/>
            </a:pPr>
            <a:endParaRPr lang="en-US" altLang="en-US" sz="1800" b="1"/>
          </a:p>
          <a:p>
            <a:pPr marL="0" indent="0">
              <a:buFontTx/>
              <a:buNone/>
            </a:pPr>
            <a:r>
              <a:rPr lang="en-US" altLang="en-US" sz="1800" b="1"/>
              <a:t>harms the climate</a:t>
            </a:r>
          </a:p>
          <a:p>
            <a:pPr marL="0" indent="0">
              <a:buFontTx/>
              <a:buNone/>
            </a:pPr>
            <a:r>
              <a:rPr lang="en-US" altLang="en-US" sz="1800"/>
              <a:t>	- it is not low carbon</a:t>
            </a:r>
          </a:p>
          <a:p>
            <a:pPr marL="0" indent="0">
              <a:buFontTx/>
              <a:buNone/>
            </a:pPr>
            <a:r>
              <a:rPr lang="en-US" altLang="en-US" sz="1800"/>
              <a:t>	- it is encouraged by flawed carbon accounting </a:t>
            </a:r>
          </a:p>
          <a:p>
            <a:pPr marL="0" indent="0">
              <a:buFontTx/>
              <a:buNone/>
            </a:pPr>
            <a:r>
              <a:rPr lang="en-US" altLang="en-US" sz="1800" b="1"/>
              <a:t>harms forests</a:t>
            </a:r>
          </a:p>
          <a:p>
            <a:pPr marL="0" indent="0">
              <a:buFontTx/>
              <a:buNone/>
            </a:pPr>
            <a:r>
              <a:rPr lang="en-US" altLang="en-US" sz="1800"/>
              <a:t>	- it threatens biodiversity and climate resilience</a:t>
            </a:r>
          </a:p>
          <a:p>
            <a:pPr marL="0" indent="0">
              <a:buFontTx/>
              <a:buNone/>
            </a:pPr>
            <a:r>
              <a:rPr lang="en-US" altLang="en-US" sz="1800"/>
              <a:t>	- it undermines the climate mitigation potential of forests</a:t>
            </a:r>
          </a:p>
          <a:p>
            <a:pPr marL="0" indent="0">
              <a:buFontTx/>
              <a:buNone/>
            </a:pPr>
            <a:r>
              <a:rPr lang="en-US" altLang="en-US" sz="1800" b="1"/>
              <a:t>harms people</a:t>
            </a:r>
          </a:p>
          <a:p>
            <a:pPr marL="0" indent="0">
              <a:buFontTx/>
              <a:buNone/>
            </a:pPr>
            <a:r>
              <a:rPr lang="en-US" altLang="en-US" sz="1800"/>
              <a:t>	- it undermines community rights and interests</a:t>
            </a:r>
            <a:endParaRPr lang="en-AU" altLang="en-US" sz="1800"/>
          </a:p>
          <a:p>
            <a:pPr marL="0" indent="0">
              <a:buFontTx/>
              <a:buNone/>
            </a:pPr>
            <a:r>
              <a:rPr lang="en-US" altLang="en-US" sz="1800"/>
              <a:t>	- it harms human health and well-being</a:t>
            </a:r>
          </a:p>
          <a:p>
            <a:pPr marL="0" indent="0">
              <a:buFontTx/>
              <a:buNone/>
            </a:pPr>
            <a:r>
              <a:rPr lang="en-US" altLang="en-US" sz="1800" b="1"/>
              <a:t>harms the clean energy transition</a:t>
            </a:r>
          </a:p>
          <a:p>
            <a:pPr marL="0" indent="0">
              <a:buFontTx/>
              <a:buNone/>
            </a:pPr>
            <a:r>
              <a:rPr lang="en-US" altLang="en-US" sz="1800"/>
              <a:t>	- it provides a life-line for burning coal for energy </a:t>
            </a:r>
          </a:p>
          <a:p>
            <a:pPr marL="0" indent="0">
              <a:buFontTx/>
              <a:buNone/>
            </a:pPr>
            <a:r>
              <a:rPr lang="en-US" altLang="en-US" sz="1800"/>
              <a:t>	- it pulls investment away from other renewables </a:t>
            </a:r>
            <a:endParaRPr lang="en-AU" altLang="en-US" sz="18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B842833A-56D3-684E-94F6-DFB698DF0466}"/>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400" u="sng">
                <a:hlinkClick r:id="rId2"/>
              </a:rPr>
              <a:t>#BiomassDelusion</a:t>
            </a:r>
            <a:r>
              <a:rPr lang="en-US" altLang="en-US" sz="2400"/>
              <a:t> position statement </a:t>
            </a:r>
            <a:endParaRPr lang="en-AU" altLang="en-US" sz="2400"/>
          </a:p>
        </p:txBody>
      </p:sp>
      <p:sp>
        <p:nvSpPr>
          <p:cNvPr id="3" name="Content Placeholder 2">
            <a:extLst>
              <a:ext uri="{FF2B5EF4-FFF2-40B4-BE49-F238E27FC236}">
                <a16:creationId xmlns:a16="http://schemas.microsoft.com/office/drawing/2014/main" id="{16A9E2FF-7DD9-514F-BAD0-7F67BAF5AFC1}"/>
              </a:ext>
            </a:extLst>
          </p:cNvPr>
          <p:cNvSpPr>
            <a:spLocks noGrp="1"/>
          </p:cNvSpPr>
          <p:nvPr>
            <p:ph idx="1"/>
          </p:nvPr>
        </p:nvSpPr>
        <p:spPr/>
        <p:txBody>
          <a:bodyPr/>
          <a:lstStyle/>
          <a:p>
            <a:pPr marL="0" indent="0">
              <a:buFontTx/>
              <a:buNone/>
              <a:defRPr/>
            </a:pPr>
            <a:endParaRPr lang="en-US" sz="2000" dirty="0"/>
          </a:p>
          <a:p>
            <a:pPr marL="0" indent="0">
              <a:buFontTx/>
              <a:buNone/>
              <a:defRPr/>
            </a:pPr>
            <a:r>
              <a:rPr lang="en-US" sz="2000" dirty="0"/>
              <a:t>The signatory </a:t>
            </a:r>
            <a:r>
              <a:rPr lang="en-US" sz="2000" dirty="0" err="1"/>
              <a:t>organisations</a:t>
            </a:r>
            <a:r>
              <a:rPr lang="en-US" sz="2000" dirty="0"/>
              <a:t> believe that we must move beyond burning forest biomass to effectively address climate change</a:t>
            </a:r>
          </a:p>
          <a:p>
            <a:pPr marL="0" indent="0">
              <a:buFontTx/>
              <a:buNone/>
              <a:defRPr/>
            </a:pPr>
            <a:endParaRPr lang="en-US" sz="2000" dirty="0"/>
          </a:p>
          <a:p>
            <a:pPr marL="0" indent="0">
              <a:buFontTx/>
              <a:buNone/>
              <a:defRPr/>
            </a:pPr>
            <a:r>
              <a:rPr lang="en-US" sz="2000" dirty="0"/>
              <a:t>They call on governments, financiers, companies and civil society to: </a:t>
            </a:r>
          </a:p>
          <a:p>
            <a:pPr marL="0" indent="0">
              <a:buFontTx/>
              <a:buNone/>
              <a:defRPr/>
            </a:pPr>
            <a:endParaRPr lang="en-US" sz="2000" dirty="0"/>
          </a:p>
          <a:p>
            <a:pPr>
              <a:defRPr/>
            </a:pPr>
            <a:r>
              <a:rPr lang="en-US" sz="2000" dirty="0"/>
              <a:t>avoid expansion of the forest biomass-based energy industry,  </a:t>
            </a:r>
          </a:p>
          <a:p>
            <a:pPr>
              <a:defRPr/>
            </a:pPr>
            <a:r>
              <a:rPr lang="en-US" sz="2000" dirty="0"/>
              <a:t>move away from and eliminate subsidies for forest biomass energy, and  </a:t>
            </a:r>
          </a:p>
          <a:p>
            <a:pPr>
              <a:defRPr/>
            </a:pPr>
            <a:r>
              <a:rPr lang="en-US" sz="2000" dirty="0"/>
              <a:t>protect and restore the world’s forests as a climate change solution.</a:t>
            </a:r>
            <a:endParaRPr lang="en-AU" sz="2000" dirty="0"/>
          </a:p>
          <a:p>
            <a:pPr>
              <a:defRPr/>
            </a:pPr>
            <a:endParaRPr lang="en-AU"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A6C0A66F-4695-C340-BD37-BAD2524C6075}"/>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AU" altLang="en-US" sz="4000"/>
              <a:t>Who we are</a:t>
            </a:r>
          </a:p>
        </p:txBody>
      </p:sp>
      <p:sp>
        <p:nvSpPr>
          <p:cNvPr id="3" name="Content Placeholder 2">
            <a:extLst>
              <a:ext uri="{FF2B5EF4-FFF2-40B4-BE49-F238E27FC236}">
                <a16:creationId xmlns:a16="http://schemas.microsoft.com/office/drawing/2014/main" id="{8BDCB12F-D848-5147-B133-2612BD507DF0}"/>
              </a:ext>
            </a:extLst>
          </p:cNvPr>
          <p:cNvSpPr>
            <a:spLocks noGrp="1"/>
          </p:cNvSpPr>
          <p:nvPr>
            <p:ph idx="1"/>
          </p:nvPr>
        </p:nvSpPr>
        <p:spPr/>
        <p:txBody>
          <a:bodyPr/>
          <a:lstStyle/>
          <a:p>
            <a:pPr>
              <a:defRPr/>
            </a:pPr>
            <a:r>
              <a:rPr lang="en-AU" sz="2000" dirty="0"/>
              <a:t>Forests, Climate &amp; Biomass Energy working group - established late 2017</a:t>
            </a:r>
          </a:p>
          <a:p>
            <a:pPr>
              <a:defRPr/>
            </a:pPr>
            <a:r>
              <a:rPr lang="en-AU" sz="2000" dirty="0"/>
              <a:t>170 member NGOs in over 40 countries</a:t>
            </a:r>
          </a:p>
          <a:p>
            <a:pPr>
              <a:defRPr/>
            </a:pPr>
            <a:r>
              <a:rPr lang="en-AU" sz="2000" dirty="0"/>
              <a:t>All are signatories of the </a:t>
            </a:r>
            <a:r>
              <a:rPr lang="en-AU" sz="2000" dirty="0">
                <a:hlinkClick r:id="rId2"/>
              </a:rPr>
              <a:t>Biomass Delusion</a:t>
            </a:r>
            <a:r>
              <a:rPr lang="en-AU" sz="2000" dirty="0"/>
              <a:t> position statement</a:t>
            </a:r>
          </a:p>
          <a:p>
            <a:pPr>
              <a:defRPr/>
            </a:pPr>
            <a:r>
              <a:rPr lang="en-AU" sz="2000" dirty="0"/>
              <a:t>Subgroups geographically: Europe, East Asia, Asia-Pacific, Africa, Latin America. US, Canada, Australia covered as producers supplying to Europe and East Asia</a:t>
            </a:r>
          </a:p>
          <a:p>
            <a:pPr>
              <a:defRPr/>
            </a:pPr>
            <a:r>
              <a:rPr lang="en-AU" sz="2000" dirty="0"/>
              <a:t>Biomass Finance subgroup – addressing financiers of biomass energy</a:t>
            </a:r>
          </a:p>
          <a:p>
            <a:pPr marL="0" indent="0">
              <a:buFontTx/>
              <a:buNone/>
              <a:defRPr/>
            </a:pPr>
            <a:endParaRPr lang="en-AU" sz="2000" dirty="0"/>
          </a:p>
          <a:p>
            <a:pPr marL="0" indent="0">
              <a:buFontTx/>
              <a:buNone/>
              <a:defRPr/>
            </a:pPr>
            <a:r>
              <a:rPr lang="en-AU" sz="2000" dirty="0"/>
              <a:t>Parent organisation: Environmental Paper Network International </a:t>
            </a:r>
            <a:r>
              <a:rPr lang="en-AU" sz="2000" dirty="0">
                <a:hlinkClick r:id="rId3"/>
              </a:rPr>
              <a:t>www.environmentalpaper.org</a:t>
            </a:r>
            <a:r>
              <a:rPr lang="en-AU" sz="2000" dirty="0"/>
              <a:t> </a:t>
            </a:r>
          </a:p>
          <a:p>
            <a:pPr marL="0" indent="0">
              <a:buFontTx/>
              <a:buNone/>
              <a:defRPr/>
            </a:pPr>
            <a:endParaRPr lang="en-AU"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650E1079-EC80-4648-866E-233098337078}"/>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AU" altLang="en-US" sz="3600"/>
              <a:t>Introduction</a:t>
            </a:r>
          </a:p>
        </p:txBody>
      </p:sp>
      <p:sp>
        <p:nvSpPr>
          <p:cNvPr id="3" name="Content Placeholder 2">
            <a:extLst>
              <a:ext uri="{FF2B5EF4-FFF2-40B4-BE49-F238E27FC236}">
                <a16:creationId xmlns:a16="http://schemas.microsoft.com/office/drawing/2014/main" id="{898712D1-A002-A647-B8CF-6D7A6852E122}"/>
              </a:ext>
            </a:extLst>
          </p:cNvPr>
          <p:cNvSpPr>
            <a:spLocks noGrp="1"/>
          </p:cNvSpPr>
          <p:nvPr>
            <p:ph idx="1"/>
          </p:nvPr>
        </p:nvSpPr>
        <p:spPr/>
        <p:txBody>
          <a:bodyPr/>
          <a:lstStyle/>
          <a:p>
            <a:pPr>
              <a:defRPr/>
            </a:pPr>
            <a:r>
              <a:rPr lang="en-US" sz="1800" kern="1200" dirty="0"/>
              <a:t>Focus on the </a:t>
            </a:r>
            <a:r>
              <a:rPr lang="en-US" sz="1800" u="sng" kern="1200" dirty="0"/>
              <a:t>wood pellet trade</a:t>
            </a:r>
            <a:r>
              <a:rPr lang="en-US" sz="1800" kern="1200" dirty="0"/>
              <a:t>, central to the industry’s global expansion plans</a:t>
            </a:r>
          </a:p>
          <a:p>
            <a:pPr>
              <a:defRPr/>
            </a:pPr>
            <a:r>
              <a:rPr lang="en-US" sz="1800" kern="1200" dirty="0"/>
              <a:t>The past decade has seen a doubling of biomass energy supply and a quadrupling of pellet production  </a:t>
            </a:r>
          </a:p>
          <a:p>
            <a:pPr>
              <a:defRPr/>
            </a:pPr>
            <a:r>
              <a:rPr lang="en-US" sz="1800" kern="1200" dirty="0"/>
              <a:t>Even more rapid growth is forecast for the coming decade – a 270 % increase in biomass demand</a:t>
            </a:r>
          </a:p>
          <a:p>
            <a:pPr>
              <a:defRPr/>
            </a:pPr>
            <a:r>
              <a:rPr lang="en-US" sz="1800" kern="1200" dirty="0"/>
              <a:t>The rapid growth of international trade in wood pellets for energy supply demonstrates the main industry trends, both in scale (extent of forests impacted) and in geographical focus (creation of long-distance supply chains and expanding new centers of consumption)</a:t>
            </a:r>
          </a:p>
          <a:p>
            <a:pPr>
              <a:defRPr/>
            </a:pPr>
            <a:r>
              <a:rPr lang="en-US" sz="1800" kern="1200" dirty="0"/>
              <a:t>Acceleration of large scale burning facilities for energy production: establishment and expansion of additional  stand-alone generating facilities that burn wood chips or pellets to create electricity or combined heat and power (CHP), and conventional (usually coal) power plants converted to co-fire a mixture of coal and wood pellets </a:t>
            </a:r>
          </a:p>
          <a:p>
            <a:pPr>
              <a:defRPr/>
            </a:pPr>
            <a:endParaRPr lang="en-AU" sz="2000" kern="1200" dirty="0"/>
          </a:p>
          <a:p>
            <a:pPr>
              <a:defRPr/>
            </a:pPr>
            <a:endParaRPr lang="en-US" sz="2000" kern="1200" dirty="0"/>
          </a:p>
          <a:p>
            <a:pPr marL="0" indent="0">
              <a:buFontTx/>
              <a:buNone/>
              <a:defRPr/>
            </a:pPr>
            <a:endParaRPr lang="en-AU"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884056D3-454B-9840-A220-511ACD80804F}"/>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nl-NL" altLang="en-US" sz="2800"/>
              <a:t>Global Threat Map of Biomass Energy Development – part 1</a:t>
            </a:r>
            <a:endParaRPr lang="en-AU" altLang="en-US" sz="2800"/>
          </a:p>
        </p:txBody>
      </p:sp>
      <p:pic>
        <p:nvPicPr>
          <p:cNvPr id="6147" name="Content Placeholder 3">
            <a:extLst>
              <a:ext uri="{FF2B5EF4-FFF2-40B4-BE49-F238E27FC236}">
                <a16:creationId xmlns:a16="http://schemas.microsoft.com/office/drawing/2014/main" id="{E569E02B-3F96-4D41-A79B-BEC2A83B5A53}"/>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42988" y="1412875"/>
            <a:ext cx="7489825" cy="4683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424C85B5-86B1-F843-AF1E-D7CC72D1552F}"/>
              </a:ext>
            </a:extLst>
          </p:cNvPr>
          <p:cNvSpPr>
            <a:spLocks noGrp="1"/>
          </p:cNvSpPr>
          <p:nvPr>
            <p:ph type="title"/>
          </p:nvPr>
        </p:nvSpPr>
        <p:spPr bwMode="auto">
          <a:xfrm>
            <a:off x="468313" y="188913"/>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nl-NL" altLang="en-US" sz="2800"/>
              <a:t>Global Threat Map of Biomass Energy Development – part 2</a:t>
            </a:r>
            <a:endParaRPr lang="en-AU" altLang="en-US" sz="2800"/>
          </a:p>
        </p:txBody>
      </p:sp>
      <p:pic>
        <p:nvPicPr>
          <p:cNvPr id="7171" name="Content Placeholder 3">
            <a:extLst>
              <a:ext uri="{FF2B5EF4-FFF2-40B4-BE49-F238E27FC236}">
                <a16:creationId xmlns:a16="http://schemas.microsoft.com/office/drawing/2014/main" id="{E2A9DB37-6E8E-2D44-A67D-754ABEF86AD9}"/>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27088" y="1628775"/>
            <a:ext cx="7575550" cy="47371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F156F082-88A6-9D45-9C2F-5C0781137207}"/>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r>
              <a:rPr lang="en-AU" altLang="en-US" sz="1400"/>
              <a:t>Currently, production &amp; consumption of wood pellets is highest in Europe, while large quantities are imported from North America</a:t>
            </a:r>
          </a:p>
        </p:txBody>
      </p:sp>
      <p:pic>
        <p:nvPicPr>
          <p:cNvPr id="8195" name="Picture 2">
            <a:extLst>
              <a:ext uri="{FF2B5EF4-FFF2-40B4-BE49-F238E27FC236}">
                <a16:creationId xmlns:a16="http://schemas.microsoft.com/office/drawing/2014/main" id="{4151476B-3ACC-FA44-90CB-BDBC7573D0A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95513" y="1125538"/>
            <a:ext cx="4968875" cy="5405437"/>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8731944D-06CE-C244-A8D3-DC0DF061BF7D}"/>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de-DE" altLang="en-US" sz="3200"/>
              <a:t>Key Findings</a:t>
            </a:r>
            <a:br>
              <a:rPr lang="en-AU" altLang="en-US"/>
            </a:br>
            <a:endParaRPr lang="en-AU" altLang="en-US"/>
          </a:p>
        </p:txBody>
      </p:sp>
      <p:sp>
        <p:nvSpPr>
          <p:cNvPr id="9219" name="Content Placeholder 2">
            <a:extLst>
              <a:ext uri="{FF2B5EF4-FFF2-40B4-BE49-F238E27FC236}">
                <a16:creationId xmlns:a16="http://schemas.microsoft.com/office/drawing/2014/main" id="{EA02DE72-7018-9742-8064-ACC4033FAC17}"/>
              </a:ext>
            </a:extLst>
          </p:cNvPr>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tLang="en-US" sz="2000"/>
          </a:p>
          <a:p>
            <a:r>
              <a:rPr lang="en-US" altLang="en-US" sz="2000"/>
              <a:t>Global supply of, and demand for forest biomass is predicted to increase 270 % over the next decade, having already doubled in the last ten years.</a:t>
            </a:r>
            <a:endParaRPr lang="en-AU" altLang="en-US" sz="2000"/>
          </a:p>
          <a:p>
            <a:r>
              <a:rPr lang="en-US" altLang="en-US" sz="2000"/>
              <a:t>Countries in Asia are emulating European countries in encouraging large scale biomass burning for energy production. </a:t>
            </a:r>
          </a:p>
          <a:p>
            <a:r>
              <a:rPr lang="en-US" altLang="en-US" sz="2000"/>
              <a:t>Japan and South Korea are now also subsidising power generation from forest biomass and failing to count smokestack carbon emissions resulting from wood burning, as Europe and the UK have done.</a:t>
            </a:r>
          </a:p>
          <a:p>
            <a:endParaRPr lang="en-AU"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6C7B100E-EED7-0C4E-B9CA-E27C3942D1F7}"/>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AU" altLang="en-US" sz="3200"/>
              <a:t>Not Carbon Neutral</a:t>
            </a:r>
          </a:p>
        </p:txBody>
      </p:sp>
      <p:sp>
        <p:nvSpPr>
          <p:cNvPr id="10243" name="Content Placeholder 2">
            <a:extLst>
              <a:ext uri="{FF2B5EF4-FFF2-40B4-BE49-F238E27FC236}">
                <a16:creationId xmlns:a16="http://schemas.microsoft.com/office/drawing/2014/main" id="{6727E486-7B88-7448-BBDF-2FD534B4433D}"/>
              </a:ext>
            </a:extLst>
          </p:cNvPr>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1800"/>
              <a:t>Burning wood for energy produces at least as much CO2 as burning coal per unit of energy produced, and usually more</a:t>
            </a:r>
          </a:p>
          <a:p>
            <a:r>
              <a:rPr lang="en-US" altLang="en-US" sz="1800"/>
              <a:t>Assumed that the trees and forests will grow back as part of the natural carbon cycle, reabsorbing the carbon emitted from burning – BUT a carbon debt has been created, regrowth takes decades to centuries to recover that carbon, meanwhile the GHGs emitted are in the atmosphere</a:t>
            </a:r>
          </a:p>
          <a:p>
            <a:r>
              <a:rPr lang="en-US" altLang="en-US" sz="1800"/>
              <a:t>This defies the Paris agreement timelines for action – decreasing emissions significantly by 2030, net zero by 2050</a:t>
            </a:r>
          </a:p>
          <a:p>
            <a:r>
              <a:rPr lang="en-US" altLang="en-US" sz="1800"/>
              <a:t>Not good enough to claim that forests growing somewhere else will make up for the biomass burning emissions. Those forests were growing anyway, whether or not wood was logged and burnt for bioenergy. The IPCC was very clear about this:</a:t>
            </a:r>
          </a:p>
          <a:p>
            <a:r>
              <a:rPr lang="en-AU" altLang="en-US" sz="1800"/>
              <a:t>“</a:t>
            </a:r>
            <a:r>
              <a:rPr lang="en-AU" altLang="en-US" sz="1800" i="1"/>
              <a:t>If bioenergy production is to generate a net reduction in emissions, it must do so by offsetting those emissions through </a:t>
            </a:r>
            <a:r>
              <a:rPr lang="en-AU" altLang="en-US" sz="1800" b="1" i="1"/>
              <a:t>increased net carbon uptake of biota and soils</a:t>
            </a:r>
            <a:r>
              <a:rPr lang="en-AU" altLang="en-US" sz="1800"/>
              <a:t>” </a:t>
            </a:r>
            <a:r>
              <a:rPr lang="en-AU" altLang="en-US" sz="1000"/>
              <a:t>IPCC AR5 WG III 11.13.4 GHG emission estimates of bioenergy production systems, 2014 (https://www.ipcc.ch/site/assets/uploads/2018/02/ipcc_wg3_ar5_full.pdf p. 877)</a:t>
            </a:r>
          </a:p>
          <a:p>
            <a:endParaRPr lang="en-AU" altLang="en-US" sz="1800"/>
          </a:p>
          <a:p>
            <a:endParaRPr lang="en-AU"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F1E5FC98-A42A-8640-8940-3AB93E7FE558}"/>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AU" altLang="en-US" sz="3200"/>
              <a:t>Not Zero Emissions</a:t>
            </a:r>
          </a:p>
        </p:txBody>
      </p:sp>
      <p:sp>
        <p:nvSpPr>
          <p:cNvPr id="11267" name="Content Placeholder 2">
            <a:extLst>
              <a:ext uri="{FF2B5EF4-FFF2-40B4-BE49-F238E27FC236}">
                <a16:creationId xmlns:a16="http://schemas.microsoft.com/office/drawing/2014/main" id="{9740FA2C-6744-9542-A9C9-2F07DDE2BB7D}"/>
              </a:ext>
            </a:extLst>
          </p:cNvPr>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AU" altLang="en-US" sz="1800"/>
              <a:t>Flawed Carbon Accounting Rules</a:t>
            </a:r>
          </a:p>
          <a:p>
            <a:r>
              <a:rPr lang="en-AU" altLang="en-US" sz="1800"/>
              <a:t>Emissions generated by combustion of biomass for energy generation are not reported nor accounted in the energy sector of the consuming country</a:t>
            </a:r>
          </a:p>
          <a:p>
            <a:r>
              <a:rPr lang="en-AU" altLang="en-US" sz="1800"/>
              <a:t>A zero sits alongside emissions of combustion of forest biomass, whereas figures for the emissions of combustion of fossil fuels do appear [in inventory reports and country accounts]. </a:t>
            </a:r>
          </a:p>
          <a:p>
            <a:r>
              <a:rPr lang="en-AU" altLang="en-US" sz="1800"/>
              <a:t>This creates a false impression of zero emissions of combustion for biomass energy in comparison to the emissions of burning fossil fuels</a:t>
            </a:r>
          </a:p>
          <a:p>
            <a:r>
              <a:rPr lang="en-AU" altLang="en-US" sz="1800"/>
              <a:t>A zero emissions record in the energy sector has been misconstrued to wrongly claim that biomass energy is actually zero emissions. </a:t>
            </a:r>
            <a:r>
              <a:rPr lang="en-US" altLang="en-US" sz="1800"/>
              <a:t>Many countries treat biomass energy as zero carbon at the point of combustion, and therefore give it financial and regulatory support as a ‘renewable’ energy. </a:t>
            </a:r>
            <a:endParaRPr lang="en-AU" altLang="en-US" sz="1800"/>
          </a:p>
          <a:p>
            <a:r>
              <a:rPr lang="en-AU" altLang="en-US" sz="1800"/>
              <a:t>Emissions are instead to be accounted for where the biomass is logged, and not at the smokestack where it is burnt. Many loopholes. Has led to gross understatement of emissions and to misplacing of responsibility for emissions.</a:t>
            </a:r>
          </a:p>
        </p:txBody>
      </p:sp>
    </p:spTree>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96"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96"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1040</TotalTime>
  <Words>1355</Words>
  <Application>Microsoft Macintosh PowerPoint</Application>
  <PresentationFormat>On-screen Show (4:3)</PresentationFormat>
  <Paragraphs>118</Paragraphs>
  <Slides>17</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ＭＳ Ｐゴシック</vt:lpstr>
      <vt:lpstr>Calibri</vt:lpstr>
      <vt:lpstr>Malgun Gothic</vt:lpstr>
      <vt:lpstr>Blank Presentation</vt:lpstr>
      <vt:lpstr>A Global Threat Map of Biomass Energy Development</vt:lpstr>
      <vt:lpstr>Who we are</vt:lpstr>
      <vt:lpstr>Introduction</vt:lpstr>
      <vt:lpstr>Global Threat Map of Biomass Energy Development – part 1</vt:lpstr>
      <vt:lpstr>Global Threat Map of Biomass Energy Development – part 2</vt:lpstr>
      <vt:lpstr>Currently, production &amp; consumption of wood pellets is highest in Europe, while large quantities are imported from North America</vt:lpstr>
      <vt:lpstr>Key Findings </vt:lpstr>
      <vt:lpstr>Not Carbon Neutral</vt:lpstr>
      <vt:lpstr>Not Zero Emissions</vt:lpstr>
      <vt:lpstr>Key Findings</vt:lpstr>
      <vt:lpstr>Key Findings</vt:lpstr>
      <vt:lpstr>PowerPoint Presentation</vt:lpstr>
      <vt:lpstr>PowerPoint Presentation</vt:lpstr>
      <vt:lpstr>EU and UK </vt:lpstr>
      <vt:lpstr>PowerPoint Presentation</vt:lpstr>
      <vt:lpstr>#BiomassDelusion position statement </vt:lpstr>
      <vt:lpstr>#BiomassDelusion position statement </vt:lpstr>
    </vt:vector>
  </TitlesOfParts>
  <Company>Wong Andrew</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Wong Andrew</dc:creator>
  <cp:lastModifiedBy>Jeff Hertrick</cp:lastModifiedBy>
  <cp:revision>33</cp:revision>
  <dcterms:created xsi:type="dcterms:W3CDTF">2009-10-28T08:02:01Z</dcterms:created>
  <dcterms:modified xsi:type="dcterms:W3CDTF">2021-11-03T13:32:10Z</dcterms:modified>
</cp:coreProperties>
</file>