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0"/>
  </p:notesMasterIdLst>
  <p:sldIdLst>
    <p:sldId id="275" r:id="rId2"/>
    <p:sldId id="349" r:id="rId3"/>
    <p:sldId id="277" r:id="rId4"/>
    <p:sldId id="350" r:id="rId5"/>
    <p:sldId id="385" r:id="rId6"/>
    <p:sldId id="301" r:id="rId7"/>
    <p:sldId id="386" r:id="rId8"/>
    <p:sldId id="300" r:id="rId9"/>
    <p:sldId id="319" r:id="rId10"/>
    <p:sldId id="383" r:id="rId11"/>
    <p:sldId id="384" r:id="rId12"/>
    <p:sldId id="307" r:id="rId13"/>
    <p:sldId id="322" r:id="rId14"/>
    <p:sldId id="323" r:id="rId15"/>
    <p:sldId id="318" r:id="rId16"/>
    <p:sldId id="325" r:id="rId17"/>
    <p:sldId id="311" r:id="rId18"/>
    <p:sldId id="310" r:id="rId19"/>
    <p:sldId id="330" r:id="rId20"/>
    <p:sldId id="344" r:id="rId21"/>
    <p:sldId id="336" r:id="rId22"/>
    <p:sldId id="334" r:id="rId23"/>
    <p:sldId id="342" r:id="rId24"/>
    <p:sldId id="331" r:id="rId25"/>
    <p:sldId id="315" r:id="rId26"/>
    <p:sldId id="382" r:id="rId27"/>
    <p:sldId id="276" r:id="rId28"/>
    <p:sldId id="298"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7" autoAdjust="0"/>
    <p:restoredTop sz="94660"/>
  </p:normalViewPr>
  <p:slideViewPr>
    <p:cSldViewPr snapToGrid="0" snapToObjects="1">
      <p:cViewPr varScale="1">
        <p:scale>
          <a:sx n="83" d="100"/>
          <a:sy n="83" d="100"/>
        </p:scale>
        <p:origin x="744" y="67"/>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40E02-DDB3-4998-A7F4-9CFB2EA98466}" type="datetimeFigureOut">
              <a:rPr lang="en-US" smtClean="0"/>
              <a:t>10/13/2021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BDC28-55CA-4596-B989-6F0AED283A26}" type="slidenum">
              <a:rPr lang="en-US" smtClean="0"/>
              <a:t>‹#›</a:t>
            </a:fld>
            <a:endParaRPr lang="en-US"/>
          </a:p>
        </p:txBody>
      </p:sp>
    </p:spTree>
    <p:extLst>
      <p:ext uri="{BB962C8B-B14F-4D97-AF65-F5344CB8AC3E}">
        <p14:creationId xmlns:p14="http://schemas.microsoft.com/office/powerpoint/2010/main" val="168746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4561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FBDC28-55CA-4596-B989-6F0AED283A26}" type="slidenum">
              <a:rPr lang="en-US" smtClean="0"/>
              <a:t>27</a:t>
            </a:fld>
            <a:endParaRPr lang="en-US"/>
          </a:p>
        </p:txBody>
      </p:sp>
    </p:spTree>
    <p:extLst>
      <p:ext uri="{BB962C8B-B14F-4D97-AF65-F5344CB8AC3E}">
        <p14:creationId xmlns:p14="http://schemas.microsoft.com/office/powerpoint/2010/main" val="304967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84134B0-F252-4639-83EA-0571AC74A696}" type="datetime1">
              <a:rPr lang="en-US" smtClean="0"/>
              <a:t>10/14/2021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Abt, Baker Pellets and Carbon in the US South</a:t>
            </a:r>
            <a:endParaRPr lang="en-US"/>
          </a:p>
        </p:txBody>
      </p:sp>
      <p:sp>
        <p:nvSpPr>
          <p:cNvPr id="6" name="Slide Number Placeholder 5"/>
          <p:cNvSpPr>
            <a:spLocks noGrp="1"/>
          </p:cNvSpPr>
          <p:nvPr>
            <p:ph type="sldNum" sz="quarter" idx="12"/>
          </p:nvPr>
        </p:nvSpPr>
        <p:spPr/>
        <p:txBody>
          <a:bodyPr/>
          <a:lstStyle>
            <a:lvl1pPr>
              <a:defRPr/>
            </a:lvl1pPr>
          </a:lstStyle>
          <a:p>
            <a:pPr>
              <a:defRPr/>
            </a:pPr>
            <a:fld id="{01E82176-A547-F94B-AC51-D6E9C882CB88}" type="slidenum">
              <a:rPr lang="en-US"/>
              <a:pPr>
                <a:defRPr/>
              </a:pPr>
              <a:t>‹#›</a:t>
            </a:fld>
            <a:endParaRPr lang="en-US"/>
          </a:p>
        </p:txBody>
      </p:sp>
    </p:spTree>
    <p:extLst>
      <p:ext uri="{BB962C8B-B14F-4D97-AF65-F5344CB8AC3E}">
        <p14:creationId xmlns:p14="http://schemas.microsoft.com/office/powerpoint/2010/main" val="78844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8B3CED-932E-4281-BD68-31A0C42F48CF}" type="datetime1">
              <a:rPr lang="en-US" smtClean="0"/>
              <a:t>10/14/2021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Abt, Baker Pellets and Carbon in the US South</a:t>
            </a:r>
            <a:endParaRPr lang="en-US"/>
          </a:p>
        </p:txBody>
      </p:sp>
      <p:sp>
        <p:nvSpPr>
          <p:cNvPr id="6" name="Slide Number Placeholder 5"/>
          <p:cNvSpPr>
            <a:spLocks noGrp="1"/>
          </p:cNvSpPr>
          <p:nvPr>
            <p:ph type="sldNum" sz="quarter" idx="12"/>
          </p:nvPr>
        </p:nvSpPr>
        <p:spPr/>
        <p:txBody>
          <a:bodyPr/>
          <a:lstStyle>
            <a:lvl1pPr>
              <a:defRPr/>
            </a:lvl1pPr>
          </a:lstStyle>
          <a:p>
            <a:pPr>
              <a:defRPr/>
            </a:pPr>
            <a:fld id="{FB9610A8-B29A-B34A-A0B5-3DF26A2EB850}" type="slidenum">
              <a:rPr lang="en-US"/>
              <a:pPr>
                <a:defRPr/>
              </a:pPr>
              <a:t>‹#›</a:t>
            </a:fld>
            <a:endParaRPr lang="en-US"/>
          </a:p>
        </p:txBody>
      </p:sp>
    </p:spTree>
    <p:extLst>
      <p:ext uri="{BB962C8B-B14F-4D97-AF65-F5344CB8AC3E}">
        <p14:creationId xmlns:p14="http://schemas.microsoft.com/office/powerpoint/2010/main" val="215469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D8D709-229B-412F-9193-C09254010516}" type="datetime1">
              <a:rPr lang="en-US" smtClean="0"/>
              <a:t>10/14/2021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Abt, Baker Pellets and Carbon in the US South</a:t>
            </a:r>
            <a:endParaRPr lang="en-US"/>
          </a:p>
        </p:txBody>
      </p:sp>
      <p:sp>
        <p:nvSpPr>
          <p:cNvPr id="6" name="Slide Number Placeholder 5"/>
          <p:cNvSpPr>
            <a:spLocks noGrp="1"/>
          </p:cNvSpPr>
          <p:nvPr>
            <p:ph type="sldNum" sz="quarter" idx="12"/>
          </p:nvPr>
        </p:nvSpPr>
        <p:spPr/>
        <p:txBody>
          <a:bodyPr/>
          <a:lstStyle>
            <a:lvl1pPr>
              <a:defRPr/>
            </a:lvl1pPr>
          </a:lstStyle>
          <a:p>
            <a:pPr>
              <a:defRPr/>
            </a:pPr>
            <a:fld id="{E12D0221-73D0-6245-9CCD-73A1D8FCB5E4}" type="slidenum">
              <a:rPr lang="en-US"/>
              <a:pPr>
                <a:defRPr/>
              </a:pPr>
              <a:t>‹#›</a:t>
            </a:fld>
            <a:endParaRPr lang="en-US"/>
          </a:p>
        </p:txBody>
      </p:sp>
    </p:spTree>
    <p:extLst>
      <p:ext uri="{BB962C8B-B14F-4D97-AF65-F5344CB8AC3E}">
        <p14:creationId xmlns:p14="http://schemas.microsoft.com/office/powerpoint/2010/main" val="826510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152400" y="6370639"/>
            <a:ext cx="990600" cy="365125"/>
          </a:xfrm>
        </p:spPr>
        <p:txBody>
          <a:bodyPr/>
          <a:lstStyle/>
          <a:p>
            <a:fld id="{1E51B5E6-F9EE-4071-881E-5DC43E2CDA1E}" type="datetime1">
              <a:rPr lang="en-US" smtClean="0"/>
              <a:t>10/14/2021</a:t>
            </a:fld>
            <a:endParaRPr lang="en-US"/>
          </a:p>
        </p:txBody>
      </p:sp>
      <p:sp>
        <p:nvSpPr>
          <p:cNvPr id="8" name="Footer Placeholder 7"/>
          <p:cNvSpPr>
            <a:spLocks noGrp="1"/>
          </p:cNvSpPr>
          <p:nvPr>
            <p:ph type="ftr" sz="quarter" idx="11"/>
          </p:nvPr>
        </p:nvSpPr>
        <p:spPr>
          <a:xfrm>
            <a:off x="1143000" y="6370639"/>
            <a:ext cx="2362200" cy="365125"/>
          </a:xfrm>
        </p:spPr>
        <p:txBody>
          <a:bodyPr/>
          <a:lstStyle/>
          <a:p>
            <a:r>
              <a:rPr lang="en-US" smtClean="0"/>
              <a:t>Abt, Baker Pellets and Carbon in the US South</a:t>
            </a:r>
            <a:endParaRPr lang="en-US" dirty="0"/>
          </a:p>
        </p:txBody>
      </p:sp>
      <p:sp>
        <p:nvSpPr>
          <p:cNvPr id="9" name="Slide Number Placeholder 8"/>
          <p:cNvSpPr>
            <a:spLocks noGrp="1"/>
          </p:cNvSpPr>
          <p:nvPr>
            <p:ph type="sldNum" sz="quarter" idx="12"/>
          </p:nvPr>
        </p:nvSpPr>
        <p:spPr>
          <a:xfrm>
            <a:off x="3505200" y="6370639"/>
            <a:ext cx="990600" cy="365125"/>
          </a:xfrm>
        </p:spPr>
        <p:txBody>
          <a:bodyPr/>
          <a:lstStyle/>
          <a:p>
            <a:fld id="{78D8D30F-B83E-4863-A32E-3E136AB327D8}" type="slidenum">
              <a:rPr lang="en-US" smtClean="0"/>
              <a:t>‹#›</a:t>
            </a:fld>
            <a:endParaRPr lang="en-US"/>
          </a:p>
        </p:txBody>
      </p:sp>
      <p:sp>
        <p:nvSpPr>
          <p:cNvPr id="10" name="Title 9"/>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108588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4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Abt, Baker Pellets and Carbon in the US South</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29471DF-96A0-41D8-B704-92860C9C0389}" type="datetime1">
              <a:rPr lang="en-US" smtClean="0"/>
              <a:t>10/14/2021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4682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72DC057-9412-43DB-836C-CBF1810039C7}" type="datetime1">
              <a:rPr lang="en-US" smtClean="0"/>
              <a:t>10/14/2021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Abt, Baker Pellets and Carbon in the US South</a:t>
            </a:r>
            <a:endParaRPr lang="en-US"/>
          </a:p>
        </p:txBody>
      </p:sp>
      <p:sp>
        <p:nvSpPr>
          <p:cNvPr id="6" name="Slide Number Placeholder 5"/>
          <p:cNvSpPr>
            <a:spLocks noGrp="1"/>
          </p:cNvSpPr>
          <p:nvPr>
            <p:ph type="sldNum" sz="quarter" idx="12"/>
          </p:nvPr>
        </p:nvSpPr>
        <p:spPr/>
        <p:txBody>
          <a:bodyPr/>
          <a:lstStyle>
            <a:lvl1pPr>
              <a:defRPr/>
            </a:lvl1pPr>
          </a:lstStyle>
          <a:p>
            <a:pPr>
              <a:defRPr/>
            </a:pPr>
            <a:fld id="{3FF2C605-4958-CF43-AA48-80339EFDB0AF}" type="slidenum">
              <a:rPr lang="en-US"/>
              <a:pPr>
                <a:defRPr/>
              </a:pPr>
              <a:t>‹#›</a:t>
            </a:fld>
            <a:endParaRPr lang="en-US"/>
          </a:p>
        </p:txBody>
      </p:sp>
    </p:spTree>
    <p:extLst>
      <p:ext uri="{BB962C8B-B14F-4D97-AF65-F5344CB8AC3E}">
        <p14:creationId xmlns:p14="http://schemas.microsoft.com/office/powerpoint/2010/main" val="4257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69AEE7-1513-4FBF-91BF-55F9C3A53DAE}" type="datetime1">
              <a:rPr lang="en-US" smtClean="0"/>
              <a:t>10/14/2021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Abt, Baker Pellets and Carbon in the US South</a:t>
            </a:r>
            <a:endParaRPr lang="en-US"/>
          </a:p>
        </p:txBody>
      </p:sp>
      <p:sp>
        <p:nvSpPr>
          <p:cNvPr id="6" name="Slide Number Placeholder 5"/>
          <p:cNvSpPr>
            <a:spLocks noGrp="1"/>
          </p:cNvSpPr>
          <p:nvPr>
            <p:ph type="sldNum" sz="quarter" idx="12"/>
          </p:nvPr>
        </p:nvSpPr>
        <p:spPr/>
        <p:txBody>
          <a:bodyPr/>
          <a:lstStyle>
            <a:lvl1pPr>
              <a:defRPr/>
            </a:lvl1pPr>
          </a:lstStyle>
          <a:p>
            <a:pPr>
              <a:defRPr/>
            </a:pPr>
            <a:fld id="{0DA6BD0F-ABBC-C14D-BC96-77BE126A748B}" type="slidenum">
              <a:rPr lang="en-US"/>
              <a:pPr>
                <a:defRPr/>
              </a:pPr>
              <a:t>‹#›</a:t>
            </a:fld>
            <a:endParaRPr lang="en-US"/>
          </a:p>
        </p:txBody>
      </p:sp>
    </p:spTree>
    <p:extLst>
      <p:ext uri="{BB962C8B-B14F-4D97-AF65-F5344CB8AC3E}">
        <p14:creationId xmlns:p14="http://schemas.microsoft.com/office/powerpoint/2010/main" val="394488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68501"/>
            <a:ext cx="40386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68501"/>
            <a:ext cx="4038600" cy="4157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F291EA75-8F4A-4A68-908B-06AB5F4B9A3B}" type="datetime1">
              <a:rPr lang="en-US" smtClean="0"/>
              <a:t>10/14/2021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Abt, Baker Pellets and Carbon in the US South</a:t>
            </a:r>
            <a:endParaRPr lang="en-US"/>
          </a:p>
        </p:txBody>
      </p:sp>
      <p:sp>
        <p:nvSpPr>
          <p:cNvPr id="7" name="Slide Number Placeholder 5"/>
          <p:cNvSpPr>
            <a:spLocks noGrp="1"/>
          </p:cNvSpPr>
          <p:nvPr>
            <p:ph type="sldNum" sz="quarter" idx="12"/>
          </p:nvPr>
        </p:nvSpPr>
        <p:spPr/>
        <p:txBody>
          <a:bodyPr/>
          <a:lstStyle>
            <a:lvl1pPr>
              <a:defRPr/>
            </a:lvl1pPr>
          </a:lstStyle>
          <a:p>
            <a:pPr>
              <a:defRPr/>
            </a:pPr>
            <a:fld id="{EC35E9FC-F6D5-0349-BBED-EA7D7A9BC49B}" type="slidenum">
              <a:rPr lang="en-US"/>
              <a:pPr>
                <a:defRPr/>
              </a:pPr>
              <a:t>‹#›</a:t>
            </a:fld>
            <a:endParaRPr lang="en-US"/>
          </a:p>
        </p:txBody>
      </p:sp>
    </p:spTree>
    <p:extLst>
      <p:ext uri="{BB962C8B-B14F-4D97-AF65-F5344CB8AC3E}">
        <p14:creationId xmlns:p14="http://schemas.microsoft.com/office/powerpoint/2010/main" val="178526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F421069-DC51-42C3-9536-9D89F3D7CB44}" type="datetime1">
              <a:rPr lang="en-US" smtClean="0"/>
              <a:t>10/14/2021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Abt, Baker Pellets and Carbon in the US South</a:t>
            </a:r>
            <a:endParaRPr lang="en-US"/>
          </a:p>
        </p:txBody>
      </p:sp>
      <p:sp>
        <p:nvSpPr>
          <p:cNvPr id="9" name="Slide Number Placeholder 5"/>
          <p:cNvSpPr>
            <a:spLocks noGrp="1"/>
          </p:cNvSpPr>
          <p:nvPr>
            <p:ph type="sldNum" sz="quarter" idx="12"/>
          </p:nvPr>
        </p:nvSpPr>
        <p:spPr/>
        <p:txBody>
          <a:bodyPr/>
          <a:lstStyle>
            <a:lvl1pPr>
              <a:defRPr/>
            </a:lvl1pPr>
          </a:lstStyle>
          <a:p>
            <a:pPr>
              <a:defRPr/>
            </a:pPr>
            <a:fld id="{BB5B94E0-5E06-6D42-A41D-50D581B40900}" type="slidenum">
              <a:rPr lang="en-US"/>
              <a:pPr>
                <a:defRPr/>
              </a:pPr>
              <a:t>‹#›</a:t>
            </a:fld>
            <a:endParaRPr lang="en-US"/>
          </a:p>
        </p:txBody>
      </p:sp>
    </p:spTree>
    <p:extLst>
      <p:ext uri="{BB962C8B-B14F-4D97-AF65-F5344CB8AC3E}">
        <p14:creationId xmlns:p14="http://schemas.microsoft.com/office/powerpoint/2010/main" val="7603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16EF12-A28C-4931-8975-9CF7D8562824}" type="datetime1">
              <a:rPr lang="en-US" smtClean="0"/>
              <a:t>10/14/2021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Abt, Baker Pellets and Carbon in the US South</a:t>
            </a:r>
            <a:endParaRPr lang="en-US"/>
          </a:p>
        </p:txBody>
      </p:sp>
      <p:sp>
        <p:nvSpPr>
          <p:cNvPr id="5" name="Slide Number Placeholder 5"/>
          <p:cNvSpPr>
            <a:spLocks noGrp="1"/>
          </p:cNvSpPr>
          <p:nvPr>
            <p:ph type="sldNum" sz="quarter" idx="12"/>
          </p:nvPr>
        </p:nvSpPr>
        <p:spPr/>
        <p:txBody>
          <a:bodyPr/>
          <a:lstStyle>
            <a:lvl1pPr>
              <a:defRPr/>
            </a:lvl1pPr>
          </a:lstStyle>
          <a:p>
            <a:pPr>
              <a:defRPr/>
            </a:pPr>
            <a:fld id="{C2AB7D4D-4E81-5B40-91F6-CF14C25F8623}" type="slidenum">
              <a:rPr lang="en-US"/>
              <a:pPr>
                <a:defRPr/>
              </a:pPr>
              <a:t>‹#›</a:t>
            </a:fld>
            <a:endParaRPr lang="en-US"/>
          </a:p>
        </p:txBody>
      </p:sp>
    </p:spTree>
    <p:extLst>
      <p:ext uri="{BB962C8B-B14F-4D97-AF65-F5344CB8AC3E}">
        <p14:creationId xmlns:p14="http://schemas.microsoft.com/office/powerpoint/2010/main" val="87628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CA64E33-1502-4188-9A6C-8ADF7E468145}" type="datetime1">
              <a:rPr lang="en-US" smtClean="0"/>
              <a:t>10/14/2021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Abt, Baker Pellets and Carbon in the US South</a:t>
            </a:r>
            <a:endParaRPr lang="en-US"/>
          </a:p>
        </p:txBody>
      </p:sp>
      <p:sp>
        <p:nvSpPr>
          <p:cNvPr id="4" name="Slide Number Placeholder 5"/>
          <p:cNvSpPr>
            <a:spLocks noGrp="1"/>
          </p:cNvSpPr>
          <p:nvPr>
            <p:ph type="sldNum" sz="quarter" idx="12"/>
          </p:nvPr>
        </p:nvSpPr>
        <p:spPr/>
        <p:txBody>
          <a:bodyPr/>
          <a:lstStyle>
            <a:lvl1pPr>
              <a:defRPr/>
            </a:lvl1pPr>
          </a:lstStyle>
          <a:p>
            <a:pPr>
              <a:defRPr/>
            </a:pPr>
            <a:fld id="{B35B2FA7-4FDB-5643-811E-7991DEE50B01}" type="slidenum">
              <a:rPr lang="en-US"/>
              <a:pPr>
                <a:defRPr/>
              </a:pPr>
              <a:t>‹#›</a:t>
            </a:fld>
            <a:endParaRPr lang="en-US"/>
          </a:p>
        </p:txBody>
      </p:sp>
    </p:spTree>
    <p:extLst>
      <p:ext uri="{BB962C8B-B14F-4D97-AF65-F5344CB8AC3E}">
        <p14:creationId xmlns:p14="http://schemas.microsoft.com/office/powerpoint/2010/main" val="277930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DE9E0A-6D52-4FE6-9B07-64829A8987A8}" type="datetime1">
              <a:rPr lang="en-US" smtClean="0"/>
              <a:t>10/14/2021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Abt, Baker Pellets and Carbon in the US South</a:t>
            </a:r>
            <a:endParaRPr lang="en-US"/>
          </a:p>
        </p:txBody>
      </p:sp>
      <p:sp>
        <p:nvSpPr>
          <p:cNvPr id="7" name="Slide Number Placeholder 5"/>
          <p:cNvSpPr>
            <a:spLocks noGrp="1"/>
          </p:cNvSpPr>
          <p:nvPr>
            <p:ph type="sldNum" sz="quarter" idx="12"/>
          </p:nvPr>
        </p:nvSpPr>
        <p:spPr/>
        <p:txBody>
          <a:bodyPr/>
          <a:lstStyle>
            <a:lvl1pPr>
              <a:defRPr/>
            </a:lvl1pPr>
          </a:lstStyle>
          <a:p>
            <a:pPr>
              <a:defRPr/>
            </a:pPr>
            <a:fld id="{91DD8B14-AE1E-054C-8668-93D0F0400A18}" type="slidenum">
              <a:rPr lang="en-US"/>
              <a:pPr>
                <a:defRPr/>
              </a:pPr>
              <a:t>‹#›</a:t>
            </a:fld>
            <a:endParaRPr lang="en-US"/>
          </a:p>
        </p:txBody>
      </p:sp>
    </p:spTree>
    <p:extLst>
      <p:ext uri="{BB962C8B-B14F-4D97-AF65-F5344CB8AC3E}">
        <p14:creationId xmlns:p14="http://schemas.microsoft.com/office/powerpoint/2010/main" val="405940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5630C2-35B2-403B-8340-C5879C25917C}" type="datetime1">
              <a:rPr lang="en-US" smtClean="0"/>
              <a:t>10/14/2021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Abt, Baker Pellets and Carbon in the US South</a:t>
            </a:r>
            <a:endParaRPr lang="en-US"/>
          </a:p>
        </p:txBody>
      </p:sp>
      <p:sp>
        <p:nvSpPr>
          <p:cNvPr id="7" name="Slide Number Placeholder 5"/>
          <p:cNvSpPr>
            <a:spLocks noGrp="1"/>
          </p:cNvSpPr>
          <p:nvPr>
            <p:ph type="sldNum" sz="quarter" idx="12"/>
          </p:nvPr>
        </p:nvSpPr>
        <p:spPr/>
        <p:txBody>
          <a:bodyPr/>
          <a:lstStyle>
            <a:lvl1pPr>
              <a:defRPr/>
            </a:lvl1pPr>
          </a:lstStyle>
          <a:p>
            <a:pPr>
              <a:defRPr/>
            </a:pPr>
            <a:fld id="{8FEF0004-A563-C64B-9FAD-6198662E1BD1}" type="slidenum">
              <a:rPr lang="en-US"/>
              <a:pPr>
                <a:defRPr/>
              </a:pPr>
              <a:t>‹#›</a:t>
            </a:fld>
            <a:endParaRPr lang="en-US"/>
          </a:p>
        </p:txBody>
      </p:sp>
    </p:spTree>
    <p:extLst>
      <p:ext uri="{BB962C8B-B14F-4D97-AF65-F5344CB8AC3E}">
        <p14:creationId xmlns:p14="http://schemas.microsoft.com/office/powerpoint/2010/main" val="121490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00115"/>
            <a:ext cx="8229600" cy="1068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Headline Line One</a:t>
            </a:r>
            <a:br>
              <a:rPr lang="en-US" dirty="0"/>
            </a:br>
            <a:r>
              <a:rPr lang="en-US" dirty="0"/>
              <a:t>Headline Line Two</a:t>
            </a:r>
          </a:p>
        </p:txBody>
      </p:sp>
      <p:sp>
        <p:nvSpPr>
          <p:cNvPr id="1027" name="Text Placeholder 2"/>
          <p:cNvSpPr>
            <a:spLocks noGrp="1"/>
          </p:cNvSpPr>
          <p:nvPr>
            <p:ph type="body" idx="1"/>
          </p:nvPr>
        </p:nvSpPr>
        <p:spPr bwMode="auto">
          <a:xfrm>
            <a:off x="457200" y="3022602"/>
            <a:ext cx="8229600" cy="310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panose="020B0604020202020204" pitchFamily="34" charset="0"/>
                <a:ea typeface="+mn-ea"/>
                <a:cs typeface="Arial" panose="020B0604020202020204" pitchFamily="34" charset="0"/>
              </a:defRPr>
            </a:lvl1pPr>
          </a:lstStyle>
          <a:p>
            <a:pPr>
              <a:defRPr/>
            </a:pPr>
            <a:fld id="{FE46FD44-F21B-4CB6-A5F1-444140464C0B}" type="datetime1">
              <a:rPr lang="en-US" smtClean="0"/>
              <a:t>10/14/2021</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r>
              <a:rPr lang="en-US" smtClean="0"/>
              <a:t>Abt, Baker Pellets and Carbon in the US South</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0EF7D53D-272A-624E-BE3D-99D13E2B4193}" type="slidenum">
              <a:rPr lang="en-US"/>
              <a:pPr>
                <a:defRPr/>
              </a:pPr>
              <a:t>‹#›</a:t>
            </a:fld>
            <a:endParaRPr lang="en-US" dirty="0"/>
          </a:p>
        </p:txBody>
      </p:sp>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457200"/>
          </a:xfrm>
          <a:prstGeom prst="rect">
            <a:avLst/>
          </a:prstGeom>
        </p:spPr>
      </p:pic>
      <p:pic>
        <p:nvPicPr>
          <p:cNvPr id="9" name="Picture 8" descr="logo_white.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97074" y="135264"/>
            <a:ext cx="1830111" cy="226991"/>
          </a:xfrm>
          <a:prstGeom prst="rect">
            <a:avLst/>
          </a:prstGeom>
        </p:spPr>
      </p:pic>
      <p:sp>
        <p:nvSpPr>
          <p:cNvPr id="2" name="TextBox 1"/>
          <p:cNvSpPr txBox="1"/>
          <p:nvPr userDrawn="1"/>
        </p:nvSpPr>
        <p:spPr>
          <a:xfrm>
            <a:off x="6781031" y="623455"/>
            <a:ext cx="184731" cy="369332"/>
          </a:xfrm>
          <a:prstGeom prst="rect">
            <a:avLst/>
          </a:prstGeom>
          <a:noFill/>
        </p:spPr>
        <p:txBody>
          <a:bodyPr wrap="none" rtlCol="0">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p:txStyles>
    <p:title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6936"/>
            <a:ext cx="7772400" cy="1470025"/>
          </a:xfrm>
        </p:spPr>
        <p:txBody>
          <a:bodyPr/>
          <a:lstStyle/>
          <a:p>
            <a:r>
              <a:rPr lang="en-US" dirty="0" smtClean="0">
                <a:effectLst>
                  <a:outerShdw blurRad="38100" dist="38100" dir="2700000" algn="tl">
                    <a:srgbClr val="000000">
                      <a:alpha val="43137"/>
                    </a:srgbClr>
                  </a:outerShdw>
                </a:effectLst>
              </a:rPr>
              <a:t>Southern Forest Markets:</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Pellets and Forest </a:t>
            </a:r>
            <a:r>
              <a:rPr lang="en-US" dirty="0" smtClean="0">
                <a:effectLst>
                  <a:outerShdw blurRad="38100" dist="38100" dir="2700000" algn="tl">
                    <a:srgbClr val="000000">
                      <a:alpha val="43137"/>
                    </a:srgbClr>
                  </a:outerShdw>
                </a:effectLst>
              </a:rPr>
              <a:t>Carbon</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sz="3000" dirty="0" smtClean="0">
                <a:effectLst>
                  <a:outerShdw blurRad="38100" dist="38100" dir="2700000" algn="tl">
                    <a:srgbClr val="000000">
                      <a:alpha val="43137"/>
                    </a:srgbClr>
                  </a:outerShdw>
                </a:effectLst>
              </a:rPr>
              <a:t>Why You Must Consider Markets When Evaluating Pellet Impacts in the US South</a:t>
            </a:r>
            <a:endParaRPr lang="en-US" sz="3000" dirty="0">
              <a:effectLst>
                <a:outerShdw blurRad="38100" dist="38100" dir="2700000" algn="tl">
                  <a:srgbClr val="000000">
                    <a:alpha val="43137"/>
                  </a:srgbClr>
                </a:outerShdw>
              </a:effectLst>
            </a:endParaRPr>
          </a:p>
        </p:txBody>
      </p:sp>
      <p:sp>
        <p:nvSpPr>
          <p:cNvPr id="8" name="Subtitle 7"/>
          <p:cNvSpPr>
            <a:spLocks noGrp="1"/>
          </p:cNvSpPr>
          <p:nvPr>
            <p:ph type="subTitle" idx="1"/>
          </p:nvPr>
        </p:nvSpPr>
        <p:spPr/>
        <p:txBody>
          <a:bodyPr/>
          <a:lstStyle/>
          <a:p>
            <a:r>
              <a:rPr lang="en-US" dirty="0" smtClean="0"/>
              <a:t>Bob </a:t>
            </a:r>
            <a:r>
              <a:rPr lang="en-US" dirty="0" smtClean="0"/>
              <a:t>Abt and Justin Baker</a:t>
            </a:r>
          </a:p>
          <a:p>
            <a:r>
              <a:rPr lang="en-US" dirty="0" smtClean="0"/>
              <a:t>Forest Resource Economists</a:t>
            </a:r>
          </a:p>
          <a:p>
            <a:r>
              <a:rPr lang="en-US" dirty="0" smtClean="0"/>
              <a:t>NC State University</a:t>
            </a:r>
          </a:p>
          <a:p>
            <a:r>
              <a:rPr lang="en-US" dirty="0" smtClean="0"/>
              <a:t>bobabt@ncsu.edu  justinbaker@ncsu.edu</a:t>
            </a:r>
            <a:endParaRPr lang="en-US" dirty="0" smtClean="0"/>
          </a:p>
        </p:txBody>
      </p:sp>
    </p:spTree>
    <p:extLst>
      <p:ext uri="{BB962C8B-B14F-4D97-AF65-F5344CB8AC3E}">
        <p14:creationId xmlns:p14="http://schemas.microsoft.com/office/powerpoint/2010/main" val="3889952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5995"/>
            <a:ext cx="8229600" cy="1068387"/>
          </a:xfrm>
        </p:spPr>
        <p:txBody>
          <a:bodyPr>
            <a:noAutofit/>
          </a:bodyPr>
          <a:lstStyle/>
          <a:p>
            <a:r>
              <a:rPr lang="en-US" sz="2400" b="1" dirty="0">
                <a:effectLst>
                  <a:outerShdw blurRad="38100" dist="38100" dir="2700000" algn="tl">
                    <a:srgbClr val="000000">
                      <a:alpha val="43137"/>
                    </a:srgbClr>
                  </a:outerShdw>
                </a:effectLst>
              </a:rPr>
              <a:t>The Global Forest Change Project</a:t>
            </a:r>
            <a:br>
              <a:rPr lang="en-US" sz="2400" b="1" dirty="0">
                <a:effectLst>
                  <a:outerShdw blurRad="38100" dist="38100" dir="2700000" algn="tl">
                    <a:srgbClr val="000000">
                      <a:alpha val="43137"/>
                    </a:srgbClr>
                  </a:outerShdw>
                </a:effectLst>
              </a:rPr>
            </a:br>
            <a:r>
              <a:rPr lang="en-US" sz="2400" b="1" dirty="0">
                <a:effectLst>
                  <a:outerShdw blurRad="38100" dist="38100" dir="2700000" algn="tl">
                    <a:srgbClr val="000000">
                      <a:alpha val="43137"/>
                    </a:srgbClr>
                  </a:outerShdw>
                </a:effectLst>
              </a:rPr>
              <a:t>Shows How Rural Land in the South is Dynamic</a:t>
            </a:r>
          </a:p>
        </p:txBody>
      </p:sp>
      <p:sp>
        <p:nvSpPr>
          <p:cNvPr id="6" name="Date Placeholder 5"/>
          <p:cNvSpPr>
            <a:spLocks noGrp="1"/>
          </p:cNvSpPr>
          <p:nvPr>
            <p:ph type="dt" sz="half" idx="10"/>
          </p:nvPr>
        </p:nvSpPr>
        <p:spPr/>
        <p:txBody>
          <a:bodyPr/>
          <a:lstStyle/>
          <a:p>
            <a:fld id="{79BF5956-0339-4B8E-BBF4-2ECBA572D935}" type="datetime1">
              <a:rPr lang="en-US" smtClean="0">
                <a:solidFill>
                  <a:prstClr val="black">
                    <a:tint val="75000"/>
                  </a:prstClr>
                </a:solidFill>
              </a:rPr>
              <a:t>10/14/2021</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6C3936-2B8D-4683-BA7E-477DB2F2B480}" type="slidenum">
              <a:rPr lang="en-US" smtClean="0">
                <a:solidFill>
                  <a:prstClr val="black">
                    <a:tint val="75000"/>
                  </a:prstClr>
                </a:solidFill>
              </a:rPr>
              <a:pPr/>
              <a:t>10</a:t>
            </a:fld>
            <a:endParaRPr lang="en-US">
              <a:solidFill>
                <a:prstClr val="black">
                  <a:tint val="75000"/>
                </a:prstClr>
              </a:solidFill>
            </a:endParaRPr>
          </a:p>
        </p:txBody>
      </p:sp>
      <p:pic>
        <p:nvPicPr>
          <p:cNvPr id="1026" name="Picture 2" descr="D:\bobabt\Dropbox\BigScreen\SE_LU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845" y="1968500"/>
            <a:ext cx="8010911" cy="44873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44564" y="4276120"/>
            <a:ext cx="1200150" cy="830997"/>
          </a:xfrm>
          <a:prstGeom prst="rect">
            <a:avLst/>
          </a:prstGeom>
          <a:solidFill>
            <a:schemeClr val="accent4">
              <a:lumMod val="75000"/>
            </a:schemeClr>
          </a:solidFill>
        </p:spPr>
        <p:txBody>
          <a:bodyPr wrap="square" rtlCol="0">
            <a:spAutoFit/>
          </a:bodyPr>
          <a:lstStyle/>
          <a:p>
            <a:pPr algn="ctr"/>
            <a:r>
              <a:rPr lang="en-US" sz="1200" dirty="0">
                <a:solidFill>
                  <a:prstClr val="white"/>
                </a:solidFill>
              </a:rPr>
              <a:t>Purple Color is Both Loss and Gain in Forest </a:t>
            </a:r>
          </a:p>
          <a:p>
            <a:pPr algn="ctr"/>
            <a:r>
              <a:rPr lang="en-US" sz="1200" dirty="0">
                <a:solidFill>
                  <a:prstClr val="white"/>
                </a:solidFill>
              </a:rPr>
              <a:t>2000-2012 </a:t>
            </a:r>
          </a:p>
        </p:txBody>
      </p:sp>
      <p:sp>
        <p:nvSpPr>
          <p:cNvPr id="4" name="Footer Placeholder 3"/>
          <p:cNvSpPr>
            <a:spLocks noGrp="1"/>
          </p:cNvSpPr>
          <p:nvPr>
            <p:ph type="ftr" sz="quarter" idx="11"/>
          </p:nvPr>
        </p:nvSpPr>
        <p:spPr/>
        <p:txBody>
          <a:bodyPr/>
          <a:lstStyle/>
          <a:p>
            <a:pPr>
              <a:defRPr/>
            </a:pPr>
            <a:r>
              <a:rPr lang="en-US" smtClean="0"/>
              <a:t>Abt, Baker Pellets and Carbon in the US South</a:t>
            </a:r>
            <a:endParaRPr lang="en-US"/>
          </a:p>
        </p:txBody>
      </p:sp>
    </p:spTree>
    <p:extLst>
      <p:ext uri="{BB962C8B-B14F-4D97-AF65-F5344CB8AC3E}">
        <p14:creationId xmlns:p14="http://schemas.microsoft.com/office/powerpoint/2010/main" val="9832737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1388165"/>
            <a:ext cx="6000750" cy="4559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solidFill>
                  <a:prstClr val="black">
                    <a:tint val="75000"/>
                  </a:prstClr>
                </a:solidFill>
              </a:rPr>
              <a:t>Abt, Baker Pellets and Carbon in the US South</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E636F0-7006-4A3E-8FB8-8E9030BE374A}" type="slidenum">
              <a:rPr lang="en-US" smtClean="0">
                <a:solidFill>
                  <a:prstClr val="black">
                    <a:tint val="75000"/>
                  </a:prstClr>
                </a:solidFill>
              </a:rPr>
              <a:pPr/>
              <a:t>11</a:t>
            </a:fld>
            <a:endParaRPr lang="en-US">
              <a:solidFill>
                <a:prstClr val="black">
                  <a:tint val="75000"/>
                </a:prstClr>
              </a:solidFill>
            </a:endParaRPr>
          </a:p>
        </p:txBody>
      </p:sp>
      <p:grpSp>
        <p:nvGrpSpPr>
          <p:cNvPr id="8" name="Group 7"/>
          <p:cNvGrpSpPr/>
          <p:nvPr/>
        </p:nvGrpSpPr>
        <p:grpSpPr>
          <a:xfrm>
            <a:off x="4514850" y="4973655"/>
            <a:ext cx="1371600" cy="577081"/>
            <a:chOff x="4953000" y="5498068"/>
            <a:chExt cx="1828800" cy="769441"/>
          </a:xfrm>
        </p:grpSpPr>
        <p:sp>
          <p:nvSpPr>
            <p:cNvPr id="7" name="TextBox 6"/>
            <p:cNvSpPr txBox="1"/>
            <p:nvPr/>
          </p:nvSpPr>
          <p:spPr>
            <a:xfrm>
              <a:off x="4953000" y="5498068"/>
              <a:ext cx="1819276" cy="400109"/>
            </a:xfrm>
            <a:prstGeom prst="rect">
              <a:avLst/>
            </a:prstGeom>
            <a:solidFill>
              <a:srgbClr val="FFC000"/>
            </a:solidFill>
          </p:spPr>
          <p:txBody>
            <a:bodyPr wrap="square" rtlCol="0">
              <a:spAutoFit/>
            </a:bodyPr>
            <a:lstStyle/>
            <a:p>
              <a:r>
                <a:rPr lang="en-US" sz="1350" dirty="0">
                  <a:solidFill>
                    <a:prstClr val="black"/>
                  </a:solidFill>
                </a:rPr>
                <a:t>&gt;5% Forest to Ag</a:t>
              </a:r>
            </a:p>
          </p:txBody>
        </p:sp>
        <p:sp>
          <p:nvSpPr>
            <p:cNvPr id="9" name="TextBox 8"/>
            <p:cNvSpPr txBox="1"/>
            <p:nvPr/>
          </p:nvSpPr>
          <p:spPr>
            <a:xfrm>
              <a:off x="4953000" y="5867400"/>
              <a:ext cx="1828800" cy="400109"/>
            </a:xfrm>
            <a:prstGeom prst="rect">
              <a:avLst/>
            </a:prstGeom>
            <a:solidFill>
              <a:srgbClr val="92D050"/>
            </a:solidFill>
          </p:spPr>
          <p:txBody>
            <a:bodyPr wrap="square" rtlCol="0">
              <a:spAutoFit/>
            </a:bodyPr>
            <a:lstStyle/>
            <a:p>
              <a:r>
                <a:rPr lang="en-US" sz="1350" dirty="0">
                  <a:solidFill>
                    <a:prstClr val="black"/>
                  </a:solidFill>
                </a:rPr>
                <a:t>&gt;5% Ag to Forest</a:t>
              </a:r>
            </a:p>
          </p:txBody>
        </p:sp>
      </p:grpSp>
      <p:sp>
        <p:nvSpPr>
          <p:cNvPr id="10" name="TextBox 9"/>
          <p:cNvSpPr txBox="1"/>
          <p:nvPr/>
        </p:nvSpPr>
        <p:spPr>
          <a:xfrm>
            <a:off x="1393031" y="859527"/>
            <a:ext cx="6286500" cy="553998"/>
          </a:xfrm>
          <a:prstGeom prst="rect">
            <a:avLst/>
          </a:prstGeom>
          <a:noFill/>
        </p:spPr>
        <p:txBody>
          <a:bodyPr wrap="square" rtlCol="0">
            <a:spAutoFit/>
          </a:bodyPr>
          <a:lstStyle/>
          <a:p>
            <a:r>
              <a:rPr lang="en-US" sz="3000" b="1" dirty="0">
                <a:solidFill>
                  <a:prstClr val="black"/>
                </a:solidFill>
                <a:effectLst>
                  <a:outerShdw blurRad="38100" dist="38100" dir="2700000" algn="tl">
                    <a:srgbClr val="000000">
                      <a:alpha val="43137"/>
                    </a:srgbClr>
                  </a:outerShdw>
                </a:effectLst>
              </a:rPr>
              <a:t>Forestland trend stable, but not static</a:t>
            </a:r>
          </a:p>
        </p:txBody>
      </p:sp>
      <p:sp>
        <p:nvSpPr>
          <p:cNvPr id="6" name="TextBox 5"/>
          <p:cNvSpPr txBox="1"/>
          <p:nvPr/>
        </p:nvSpPr>
        <p:spPr>
          <a:xfrm>
            <a:off x="6229350" y="4212045"/>
            <a:ext cx="1825229" cy="923330"/>
          </a:xfrm>
          <a:prstGeom prst="rect">
            <a:avLst/>
          </a:prstGeom>
          <a:noFill/>
        </p:spPr>
        <p:txBody>
          <a:bodyPr wrap="square" rtlCol="0">
            <a:spAutoFit/>
          </a:bodyPr>
          <a:lstStyle/>
          <a:p>
            <a:r>
              <a:rPr lang="en-US" sz="1350" dirty="0">
                <a:solidFill>
                  <a:prstClr val="black"/>
                </a:solidFill>
              </a:rPr>
              <a:t>Financial returns to landowners empirically significant explanatory variable</a:t>
            </a:r>
          </a:p>
        </p:txBody>
      </p:sp>
      <p:sp>
        <p:nvSpPr>
          <p:cNvPr id="2" name="Date Placeholder 1"/>
          <p:cNvSpPr>
            <a:spLocks noGrp="1"/>
          </p:cNvSpPr>
          <p:nvPr>
            <p:ph type="dt" sz="half" idx="10"/>
          </p:nvPr>
        </p:nvSpPr>
        <p:spPr/>
        <p:txBody>
          <a:bodyPr/>
          <a:lstStyle/>
          <a:p>
            <a:fld id="{E8E3A8DB-8925-4292-92DB-17241561AB69}" type="datetime1">
              <a:rPr lang="en-US" smtClean="0">
                <a:solidFill>
                  <a:prstClr val="black">
                    <a:tint val="75000"/>
                  </a:prstClr>
                </a:solidFill>
              </a:rPr>
              <a:t>10/14/2021</a:t>
            </a:fld>
            <a:endParaRPr lang="en-US" dirty="0">
              <a:solidFill>
                <a:prstClr val="black">
                  <a:tint val="75000"/>
                </a:prstClr>
              </a:solidFill>
            </a:endParaRPr>
          </a:p>
        </p:txBody>
      </p:sp>
    </p:spTree>
    <p:extLst>
      <p:ext uri="{BB962C8B-B14F-4D97-AF65-F5344CB8AC3E}">
        <p14:creationId xmlns:p14="http://schemas.microsoft.com/office/powerpoint/2010/main" val="2125432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Southern Timberland is Dynamic Because:</a:t>
            </a:r>
          </a:p>
        </p:txBody>
      </p:sp>
      <p:sp>
        <p:nvSpPr>
          <p:cNvPr id="3" name="Content Placeholder 2"/>
          <p:cNvSpPr>
            <a:spLocks noGrp="1"/>
          </p:cNvSpPr>
          <p:nvPr>
            <p:ph idx="1"/>
          </p:nvPr>
        </p:nvSpPr>
        <p:spPr>
          <a:xfrm>
            <a:off x="457200" y="1803634"/>
            <a:ext cx="8229600" cy="3391352"/>
          </a:xfrm>
        </p:spPr>
        <p:txBody>
          <a:bodyPr/>
          <a:lstStyle/>
          <a:p>
            <a:r>
              <a:rPr lang="en-US" sz="2100" dirty="0"/>
              <a:t>This is a privately owned largely un-regulated landscape where marginal agriculture competes with forest land both at the intensive (plantations) and the extensive </a:t>
            </a:r>
            <a:r>
              <a:rPr lang="en-US" sz="2100" dirty="0" smtClean="0"/>
              <a:t>(marginal </a:t>
            </a:r>
            <a:r>
              <a:rPr lang="en-US" sz="2100" dirty="0"/>
              <a:t>agriculture) margins.</a:t>
            </a:r>
          </a:p>
          <a:p>
            <a:r>
              <a:rPr lang="en-US" i="1" dirty="0" smtClean="0"/>
              <a:t>“…</a:t>
            </a:r>
            <a:r>
              <a:rPr lang="en-US" sz="2100" i="1" dirty="0"/>
              <a:t>we identified the rise in timber net returns as the most important factor driving the increase in forest areas between 1982 and 1997. This is consistent with reports that the increase in forests largely involved timberland acreage.” (Lubowski et al. </a:t>
            </a:r>
            <a:r>
              <a:rPr lang="en-US" sz="2100" i="1" dirty="0" smtClean="0"/>
              <a:t>2008, Lubowski currently EDF lead economist )</a:t>
            </a:r>
            <a:endParaRPr lang="en-US" sz="2100" i="1" dirty="0"/>
          </a:p>
          <a:p>
            <a:endParaRPr lang="en-US" sz="2100" i="1" dirty="0"/>
          </a:p>
          <a:p>
            <a:r>
              <a:rPr lang="en-US" b="1" dirty="0" smtClean="0">
                <a:effectLst>
                  <a:outerShdw blurRad="38100" dist="38100" dir="2700000" algn="tl">
                    <a:srgbClr val="000000">
                      <a:alpha val="43137"/>
                    </a:srgbClr>
                  </a:outerShdw>
                </a:effectLst>
              </a:rPr>
              <a:t>What does this mean for the carbon consequences of increased demand for pellets?</a:t>
            </a:r>
            <a:endParaRPr lang="en-US" b="1"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Abt, Baker Pellets and Carbon in the US South</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6C3936-2B8D-4683-BA7E-477DB2F2B480}" type="slidenum">
              <a:rPr lang="en-US" smtClean="0">
                <a:solidFill>
                  <a:prstClr val="black">
                    <a:tint val="75000"/>
                  </a:prstClr>
                </a:solidFill>
              </a:rPr>
              <a:pPr/>
              <a:t>12</a:t>
            </a:fld>
            <a:endParaRPr lang="en-US">
              <a:solidFill>
                <a:prstClr val="black">
                  <a:tint val="75000"/>
                </a:prstClr>
              </a:solidFill>
            </a:endParaRPr>
          </a:p>
        </p:txBody>
      </p:sp>
      <p:sp>
        <p:nvSpPr>
          <p:cNvPr id="6" name="Date Placeholder 5"/>
          <p:cNvSpPr>
            <a:spLocks noGrp="1"/>
          </p:cNvSpPr>
          <p:nvPr>
            <p:ph type="dt" sz="half" idx="10"/>
          </p:nvPr>
        </p:nvSpPr>
        <p:spPr/>
        <p:txBody>
          <a:bodyPr/>
          <a:lstStyle/>
          <a:p>
            <a:fld id="{BF0DCCEC-632E-4860-8679-8E178D22E18B}" type="datetime1">
              <a:rPr lang="en-US" smtClean="0">
                <a:solidFill>
                  <a:prstClr val="black">
                    <a:tint val="75000"/>
                  </a:prstClr>
                </a:solidFill>
              </a:rPr>
              <a:t>10/14/2021</a:t>
            </a:fld>
            <a:endParaRPr lang="en-US">
              <a:solidFill>
                <a:prstClr val="black">
                  <a:tint val="75000"/>
                </a:prstClr>
              </a:solidFill>
            </a:endParaRPr>
          </a:p>
        </p:txBody>
      </p:sp>
    </p:spTree>
    <p:extLst>
      <p:ext uri="{BB962C8B-B14F-4D97-AF65-F5344CB8AC3E}">
        <p14:creationId xmlns:p14="http://schemas.microsoft.com/office/powerpoint/2010/main" val="1598998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0331" y="771768"/>
            <a:ext cx="8229600" cy="1068387"/>
          </a:xfrm>
        </p:spPr>
        <p:txBody>
          <a:bodyPr/>
          <a:lstStyle/>
          <a:p>
            <a:r>
              <a:rPr lang="en-US" sz="2800" dirty="0" smtClean="0">
                <a:effectLst>
                  <a:outerShdw blurRad="38100" dist="38100" dir="2700000" algn="tl">
                    <a:srgbClr val="000000">
                      <a:alpha val="43137"/>
                    </a:srgbClr>
                  </a:outerShdw>
                </a:effectLst>
              </a:rPr>
              <a:t>If Timber Returns Affect Forest Area,</a:t>
            </a:r>
            <a:br>
              <a:rPr lang="en-US" sz="2800" dirty="0" smtClean="0">
                <a:effectLst>
                  <a:outerShdw blurRad="38100" dist="38100" dir="2700000" algn="tl">
                    <a:srgbClr val="000000">
                      <a:alpha val="43137"/>
                    </a:srgbClr>
                  </a:outerShdw>
                </a:effectLst>
              </a:rPr>
            </a:br>
            <a:r>
              <a:rPr lang="en-US" sz="2800" dirty="0" smtClean="0">
                <a:effectLst>
                  <a:outerShdw blurRad="38100" dist="38100" dir="2700000" algn="tl">
                    <a:srgbClr val="000000">
                      <a:alpha val="43137"/>
                    </a:srgbClr>
                  </a:outerShdw>
                </a:effectLst>
              </a:rPr>
              <a:t> Can </a:t>
            </a:r>
            <a:r>
              <a:rPr lang="en-US" sz="2800" dirty="0" smtClean="0">
                <a:effectLst>
                  <a:outerShdw blurRad="38100" dist="38100" dir="2700000" algn="tl">
                    <a:srgbClr val="000000">
                      <a:alpha val="43137"/>
                    </a:srgbClr>
                  </a:outerShdw>
                </a:effectLst>
              </a:rPr>
              <a:t>Pellets Influence Returns to Forestland?</a:t>
            </a:r>
            <a:endParaRPr lang="en-US" sz="2800"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491247" y="2074155"/>
            <a:ext cx="8229600" cy="3103563"/>
          </a:xfrm>
        </p:spPr>
        <p:txBody>
          <a:bodyPr/>
          <a:lstStyle/>
          <a:p>
            <a:r>
              <a:rPr lang="en-US" dirty="0" smtClean="0"/>
              <a:t>Pine Sawtimber  (PST) has been the primary rent driver on southern timberlands</a:t>
            </a:r>
          </a:p>
          <a:p>
            <a:endParaRPr lang="en-US" dirty="0" smtClean="0"/>
          </a:p>
          <a:p>
            <a:r>
              <a:rPr lang="en-US" dirty="0" smtClean="0"/>
              <a:t>Low value products like </a:t>
            </a:r>
            <a:r>
              <a:rPr lang="en-US" dirty="0" smtClean="0"/>
              <a:t>pulpwood (which pellet mills use), </a:t>
            </a:r>
            <a:r>
              <a:rPr lang="en-US" dirty="0" smtClean="0"/>
              <a:t>not so much.</a:t>
            </a:r>
          </a:p>
          <a:p>
            <a:endParaRPr lang="en-US" dirty="0" smtClean="0"/>
          </a:p>
          <a:p>
            <a:r>
              <a:rPr lang="en-US" dirty="0" smtClean="0"/>
              <a:t>This matters for pellets. If demand/harvest for pulpwood (e.g. pellet feedstock) doesn’t influence returns to landowners and improve opportunities for forest management – the forest carbon benefit is reduced.</a:t>
            </a:r>
          </a:p>
        </p:txBody>
      </p:sp>
      <p:sp>
        <p:nvSpPr>
          <p:cNvPr id="4" name="Date Placeholder 3"/>
          <p:cNvSpPr>
            <a:spLocks noGrp="1"/>
          </p:cNvSpPr>
          <p:nvPr>
            <p:ph type="dt" sz="half" idx="10"/>
          </p:nvPr>
        </p:nvSpPr>
        <p:spPr/>
        <p:txBody>
          <a:bodyPr/>
          <a:lstStyle/>
          <a:p>
            <a:pPr>
              <a:defRPr/>
            </a:pPr>
            <a:fld id="{16E0268F-F4BA-480A-AEDD-6CA64856D432}" type="datetime1">
              <a:rPr lang="en-US" smtClean="0"/>
              <a:t>10/14/2021</a:t>
            </a:fld>
            <a:endParaRPr lang="en-US"/>
          </a:p>
        </p:txBody>
      </p:sp>
      <p:sp>
        <p:nvSpPr>
          <p:cNvPr id="5" name="Footer Placeholder 4"/>
          <p:cNvSpPr>
            <a:spLocks noGrp="1"/>
          </p:cNvSpPr>
          <p:nvPr>
            <p:ph type="ftr" sz="quarter" idx="11"/>
          </p:nvPr>
        </p:nvSpPr>
        <p:spPr/>
        <p:txBody>
          <a:bodyPr/>
          <a:lstStyle/>
          <a:p>
            <a:pPr>
              <a:defRPr/>
            </a:pPr>
            <a:r>
              <a:rPr lang="en-US" smtClean="0"/>
              <a:t>Abt, Baker Pellets and Carbon in the US South</a:t>
            </a:r>
            <a:endParaRPr lang="en-US"/>
          </a:p>
        </p:txBody>
      </p:sp>
      <p:sp>
        <p:nvSpPr>
          <p:cNvPr id="6" name="Slide Number Placeholder 5"/>
          <p:cNvSpPr>
            <a:spLocks noGrp="1"/>
          </p:cNvSpPr>
          <p:nvPr>
            <p:ph type="sldNum" sz="quarter" idx="12"/>
          </p:nvPr>
        </p:nvSpPr>
        <p:spPr/>
        <p:txBody>
          <a:bodyPr/>
          <a:lstStyle/>
          <a:p>
            <a:pPr>
              <a:defRPr/>
            </a:pPr>
            <a:fld id="{0DA6BD0F-ABBC-C14D-BC96-77BE126A748B}" type="slidenum">
              <a:rPr lang="en-US" smtClean="0"/>
              <a:pPr>
                <a:defRPr/>
              </a:pPr>
              <a:t>13</a:t>
            </a:fld>
            <a:endParaRPr lang="en-US"/>
          </a:p>
        </p:txBody>
      </p:sp>
    </p:spTree>
    <p:extLst>
      <p:ext uri="{BB962C8B-B14F-4D97-AF65-F5344CB8AC3E}">
        <p14:creationId xmlns:p14="http://schemas.microsoft.com/office/powerpoint/2010/main" val="3487937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3149"/>
            <a:ext cx="8229600" cy="1068387"/>
          </a:xfrm>
        </p:spPr>
        <p:txBody>
          <a:bodyPr/>
          <a:lstStyle/>
          <a:p>
            <a:r>
              <a:rPr lang="en-US" dirty="0" smtClean="0"/>
              <a:t>For Pellets to Influence Land Rents</a:t>
            </a:r>
            <a:endParaRPr lang="en-US" dirty="0"/>
          </a:p>
        </p:txBody>
      </p:sp>
      <p:sp>
        <p:nvSpPr>
          <p:cNvPr id="3" name="Content Placeholder 2"/>
          <p:cNvSpPr>
            <a:spLocks noGrp="1"/>
          </p:cNvSpPr>
          <p:nvPr>
            <p:ph idx="1"/>
          </p:nvPr>
        </p:nvSpPr>
        <p:spPr>
          <a:xfrm>
            <a:off x="603115" y="1681536"/>
            <a:ext cx="8229600" cy="3103563"/>
          </a:xfrm>
        </p:spPr>
        <p:txBody>
          <a:bodyPr/>
          <a:lstStyle/>
          <a:p>
            <a:r>
              <a:rPr lang="en-US" sz="3200" b="1" dirty="0"/>
              <a:t>The PST / PPW price differential needs to </a:t>
            </a:r>
            <a:r>
              <a:rPr lang="en-US" sz="3200" b="1" dirty="0" smtClean="0"/>
              <a:t>decrease to increase PPW influence</a:t>
            </a:r>
            <a:endParaRPr lang="en-US" sz="3200" b="1" dirty="0"/>
          </a:p>
          <a:p>
            <a:endParaRPr lang="en-US" sz="3200" b="1" dirty="0"/>
          </a:p>
          <a:p>
            <a:r>
              <a:rPr lang="en-US" sz="3200" b="1" dirty="0"/>
              <a:t>Pellets need to be a significant share of the </a:t>
            </a:r>
            <a:r>
              <a:rPr lang="en-US" sz="3200" b="1" dirty="0" smtClean="0"/>
              <a:t>market </a:t>
            </a:r>
            <a:r>
              <a:rPr lang="en-US" b="1" i="1" dirty="0" smtClean="0"/>
              <a:t>(large enough to influence prices)</a:t>
            </a:r>
            <a:endParaRPr lang="en-US" b="1" i="1" dirty="0"/>
          </a:p>
          <a:p>
            <a:endParaRPr lang="en-US" sz="3600" dirty="0"/>
          </a:p>
          <a:p>
            <a:r>
              <a:rPr lang="en-US" dirty="0" smtClean="0"/>
              <a:t>Note: this is a local story, markets vary widely across the South.</a:t>
            </a:r>
          </a:p>
          <a:p>
            <a:pPr marL="0" indent="0">
              <a:buNone/>
            </a:pPr>
            <a:endParaRPr lang="en-US" dirty="0"/>
          </a:p>
        </p:txBody>
      </p:sp>
      <p:sp>
        <p:nvSpPr>
          <p:cNvPr id="4" name="Date Placeholder 3"/>
          <p:cNvSpPr>
            <a:spLocks noGrp="1"/>
          </p:cNvSpPr>
          <p:nvPr>
            <p:ph type="dt" sz="half" idx="10"/>
          </p:nvPr>
        </p:nvSpPr>
        <p:spPr/>
        <p:txBody>
          <a:bodyPr/>
          <a:lstStyle/>
          <a:p>
            <a:pPr>
              <a:defRPr/>
            </a:pPr>
            <a:fld id="{7EC9C05F-0DB1-4C96-A400-607576199818}" type="datetime1">
              <a:rPr lang="en-US" smtClean="0"/>
              <a:t>10/14/2021</a:t>
            </a:fld>
            <a:endParaRPr lang="en-US"/>
          </a:p>
        </p:txBody>
      </p:sp>
      <p:sp>
        <p:nvSpPr>
          <p:cNvPr id="5" name="Footer Placeholder 4"/>
          <p:cNvSpPr>
            <a:spLocks noGrp="1"/>
          </p:cNvSpPr>
          <p:nvPr>
            <p:ph type="ftr" sz="quarter" idx="11"/>
          </p:nvPr>
        </p:nvSpPr>
        <p:spPr/>
        <p:txBody>
          <a:bodyPr/>
          <a:lstStyle/>
          <a:p>
            <a:pPr>
              <a:defRPr/>
            </a:pPr>
            <a:r>
              <a:rPr lang="en-US" smtClean="0"/>
              <a:t>Abt, Baker Pellets and Carbon in the US South</a:t>
            </a:r>
            <a:endParaRPr lang="en-US"/>
          </a:p>
        </p:txBody>
      </p:sp>
      <p:sp>
        <p:nvSpPr>
          <p:cNvPr id="6" name="Slide Number Placeholder 5"/>
          <p:cNvSpPr>
            <a:spLocks noGrp="1"/>
          </p:cNvSpPr>
          <p:nvPr>
            <p:ph type="sldNum" sz="quarter" idx="12"/>
          </p:nvPr>
        </p:nvSpPr>
        <p:spPr/>
        <p:txBody>
          <a:bodyPr/>
          <a:lstStyle/>
          <a:p>
            <a:pPr>
              <a:defRPr/>
            </a:pPr>
            <a:fld id="{3FF2C605-4958-CF43-AA48-80339EFDB0AF}" type="slidenum">
              <a:rPr lang="en-US" smtClean="0"/>
              <a:pPr>
                <a:defRPr/>
              </a:pPr>
              <a:t>14</a:t>
            </a:fld>
            <a:endParaRPr lang="en-US"/>
          </a:p>
        </p:txBody>
      </p:sp>
    </p:spTree>
    <p:extLst>
      <p:ext uri="{BB962C8B-B14F-4D97-AF65-F5344CB8AC3E}">
        <p14:creationId xmlns:p14="http://schemas.microsoft.com/office/powerpoint/2010/main" val="3322282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425231" y="1061844"/>
            <a:ext cx="6127011" cy="2731245"/>
          </a:xfrm>
          <a:prstGeom prst="rect">
            <a:avLst/>
          </a:prstGeom>
        </p:spPr>
      </p:pic>
      <p:sp>
        <p:nvSpPr>
          <p:cNvPr id="2" name="Title 1"/>
          <p:cNvSpPr>
            <a:spLocks noGrp="1"/>
          </p:cNvSpPr>
          <p:nvPr>
            <p:ph type="title"/>
          </p:nvPr>
        </p:nvSpPr>
        <p:spPr>
          <a:xfrm>
            <a:off x="562708" y="627334"/>
            <a:ext cx="8058778" cy="456414"/>
          </a:xfrm>
        </p:spPr>
        <p:txBody>
          <a:bodyPr/>
          <a:lstStyle/>
          <a:p>
            <a:r>
              <a:rPr lang="en-US" dirty="0" smtClean="0"/>
              <a:t>Pine Sawtimber Prices Decline </a:t>
            </a:r>
            <a:br>
              <a:rPr lang="en-US" dirty="0" smtClean="0"/>
            </a:br>
            <a:r>
              <a:rPr lang="en-US" sz="2000" dirty="0"/>
              <a:t>Relative to Everything</a:t>
            </a:r>
            <a:endParaRPr lang="en-US" sz="2000" baseline="30000" dirty="0"/>
          </a:p>
        </p:txBody>
      </p:sp>
      <p:sp>
        <p:nvSpPr>
          <p:cNvPr id="4" name="Date Placeholder 3"/>
          <p:cNvSpPr>
            <a:spLocks noGrp="1"/>
          </p:cNvSpPr>
          <p:nvPr>
            <p:ph type="dt" sz="half" idx="10"/>
          </p:nvPr>
        </p:nvSpPr>
        <p:spPr/>
        <p:txBody>
          <a:bodyPr/>
          <a:lstStyle/>
          <a:p>
            <a:pPr>
              <a:defRPr/>
            </a:pPr>
            <a:fld id="{92BC7CFF-0F97-4307-82B2-CEBDAF557E01}" type="datetime1">
              <a:rPr lang="en-US" smtClean="0"/>
              <a:t>10/14/2021</a:t>
            </a:fld>
            <a:endParaRPr lang="en-US"/>
          </a:p>
        </p:txBody>
      </p:sp>
      <p:sp>
        <p:nvSpPr>
          <p:cNvPr id="5" name="Footer Placeholder 4"/>
          <p:cNvSpPr>
            <a:spLocks noGrp="1"/>
          </p:cNvSpPr>
          <p:nvPr>
            <p:ph type="ftr" sz="quarter" idx="11"/>
          </p:nvPr>
        </p:nvSpPr>
        <p:spPr/>
        <p:txBody>
          <a:bodyPr/>
          <a:lstStyle/>
          <a:p>
            <a:pPr>
              <a:defRPr/>
            </a:pPr>
            <a:r>
              <a:rPr lang="en-US" smtClean="0"/>
              <a:t>Abt, Baker Pellets and Carbon in the US South</a:t>
            </a:r>
            <a:endParaRPr lang="en-US"/>
          </a:p>
        </p:txBody>
      </p:sp>
      <p:sp>
        <p:nvSpPr>
          <p:cNvPr id="6" name="Slide Number Placeholder 5"/>
          <p:cNvSpPr>
            <a:spLocks noGrp="1"/>
          </p:cNvSpPr>
          <p:nvPr>
            <p:ph type="sldNum" sz="quarter" idx="12"/>
          </p:nvPr>
        </p:nvSpPr>
        <p:spPr/>
        <p:txBody>
          <a:bodyPr/>
          <a:lstStyle/>
          <a:p>
            <a:pPr>
              <a:defRPr/>
            </a:pPr>
            <a:fld id="{3FF2C605-4958-CF43-AA48-80339EFDB0AF}" type="slidenum">
              <a:rPr lang="en-US" smtClean="0"/>
              <a:pPr>
                <a:defRPr/>
              </a:pPr>
              <a:t>15</a:t>
            </a:fld>
            <a:endParaRPr lang="en-US"/>
          </a:p>
        </p:txBody>
      </p:sp>
      <p:pic>
        <p:nvPicPr>
          <p:cNvPr id="9" name="Picture 8"/>
          <p:cNvPicPr>
            <a:picLocks noChangeAspect="1"/>
          </p:cNvPicPr>
          <p:nvPr/>
        </p:nvPicPr>
        <p:blipFill>
          <a:blip r:embed="rId3"/>
          <a:stretch>
            <a:fillRect/>
          </a:stretch>
        </p:blipFill>
        <p:spPr>
          <a:xfrm>
            <a:off x="1425229" y="3793089"/>
            <a:ext cx="6120914" cy="2737341"/>
          </a:xfrm>
          <a:prstGeom prst="rect">
            <a:avLst/>
          </a:prstGeom>
        </p:spPr>
      </p:pic>
      <p:sp>
        <p:nvSpPr>
          <p:cNvPr id="3" name="TextBox 2"/>
          <p:cNvSpPr txBox="1"/>
          <p:nvPr/>
        </p:nvSpPr>
        <p:spPr>
          <a:xfrm>
            <a:off x="2162232" y="1862598"/>
            <a:ext cx="516193" cy="369332"/>
          </a:xfrm>
          <a:prstGeom prst="rect">
            <a:avLst/>
          </a:prstGeom>
          <a:noFill/>
        </p:spPr>
        <p:txBody>
          <a:bodyPr wrap="square" rtlCol="0">
            <a:spAutoFit/>
          </a:bodyPr>
          <a:lstStyle/>
          <a:p>
            <a:r>
              <a:rPr lang="en-US" dirty="0" smtClean="0">
                <a:solidFill>
                  <a:schemeClr val="accent3">
                    <a:lumMod val="75000"/>
                  </a:schemeClr>
                </a:solidFill>
              </a:rPr>
              <a:t>5:1</a:t>
            </a:r>
            <a:endParaRPr lang="en-US" dirty="0">
              <a:solidFill>
                <a:schemeClr val="accent3">
                  <a:lumMod val="75000"/>
                </a:schemeClr>
              </a:solidFill>
            </a:endParaRPr>
          </a:p>
        </p:txBody>
      </p:sp>
      <p:cxnSp>
        <p:nvCxnSpPr>
          <p:cNvPr id="10" name="Straight Arrow Connector 9"/>
          <p:cNvCxnSpPr/>
          <p:nvPr/>
        </p:nvCxnSpPr>
        <p:spPr>
          <a:xfrm>
            <a:off x="2038768" y="1888287"/>
            <a:ext cx="4916" cy="855406"/>
          </a:xfrm>
          <a:prstGeom prst="straightConnector1">
            <a:avLst/>
          </a:prstGeom>
          <a:ln>
            <a:solidFill>
              <a:schemeClr val="accent3">
                <a:lumMod val="75000"/>
              </a:schemeClr>
            </a:solidFill>
            <a:headEnd type="triangle" w="sm" len="med"/>
            <a:tailEnd type="triangle"/>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stretch>
            <a:fillRect/>
          </a:stretch>
        </p:blipFill>
        <p:spPr>
          <a:xfrm>
            <a:off x="7122578" y="2243955"/>
            <a:ext cx="237765" cy="612007"/>
          </a:xfrm>
          <a:prstGeom prst="rect">
            <a:avLst/>
          </a:prstGeom>
        </p:spPr>
      </p:pic>
      <p:sp>
        <p:nvSpPr>
          <p:cNvPr id="13" name="TextBox 12"/>
          <p:cNvSpPr txBox="1"/>
          <p:nvPr/>
        </p:nvSpPr>
        <p:spPr>
          <a:xfrm>
            <a:off x="6839498" y="1833194"/>
            <a:ext cx="700548" cy="369332"/>
          </a:xfrm>
          <a:prstGeom prst="rect">
            <a:avLst/>
          </a:prstGeom>
          <a:noFill/>
        </p:spPr>
        <p:txBody>
          <a:bodyPr wrap="square" rtlCol="0">
            <a:spAutoFit/>
          </a:bodyPr>
          <a:lstStyle/>
          <a:p>
            <a:r>
              <a:rPr lang="en-US" dirty="0" smtClean="0">
                <a:solidFill>
                  <a:schemeClr val="accent3">
                    <a:lumMod val="75000"/>
                  </a:schemeClr>
                </a:solidFill>
              </a:rPr>
              <a:t>2.6:1</a:t>
            </a:r>
            <a:endParaRPr lang="en-US" dirty="0">
              <a:solidFill>
                <a:schemeClr val="accent3">
                  <a:lumMod val="75000"/>
                </a:schemeClr>
              </a:solidFill>
            </a:endParaRPr>
          </a:p>
        </p:txBody>
      </p:sp>
      <p:sp>
        <p:nvSpPr>
          <p:cNvPr id="12" name="TextBox 11"/>
          <p:cNvSpPr txBox="1"/>
          <p:nvPr/>
        </p:nvSpPr>
        <p:spPr>
          <a:xfrm>
            <a:off x="7540046" y="4348229"/>
            <a:ext cx="571586" cy="369332"/>
          </a:xfrm>
          <a:prstGeom prst="rect">
            <a:avLst/>
          </a:prstGeom>
          <a:noFill/>
        </p:spPr>
        <p:txBody>
          <a:bodyPr wrap="square" rtlCol="0">
            <a:spAutoFit/>
          </a:bodyPr>
          <a:lstStyle/>
          <a:p>
            <a:r>
              <a:rPr lang="en-US" dirty="0" smtClean="0">
                <a:solidFill>
                  <a:schemeClr val="accent6"/>
                </a:solidFill>
              </a:rPr>
              <a:t>$23</a:t>
            </a:r>
            <a:endParaRPr lang="en-US" dirty="0">
              <a:solidFill>
                <a:schemeClr val="accent6"/>
              </a:solidFill>
            </a:endParaRPr>
          </a:p>
        </p:txBody>
      </p:sp>
      <p:sp>
        <p:nvSpPr>
          <p:cNvPr id="14" name="TextBox 13"/>
          <p:cNvSpPr txBox="1"/>
          <p:nvPr/>
        </p:nvSpPr>
        <p:spPr>
          <a:xfrm>
            <a:off x="7658744" y="2047264"/>
            <a:ext cx="571586" cy="369332"/>
          </a:xfrm>
          <a:prstGeom prst="rect">
            <a:avLst/>
          </a:prstGeom>
          <a:noFill/>
        </p:spPr>
        <p:txBody>
          <a:bodyPr wrap="square" rtlCol="0">
            <a:spAutoFit/>
          </a:bodyPr>
          <a:lstStyle/>
          <a:p>
            <a:r>
              <a:rPr lang="en-US" dirty="0" smtClean="0">
                <a:solidFill>
                  <a:schemeClr val="accent1"/>
                </a:solidFill>
              </a:rPr>
              <a:t>$25</a:t>
            </a:r>
            <a:endParaRPr lang="en-US" dirty="0">
              <a:solidFill>
                <a:schemeClr val="accent1"/>
              </a:solidFill>
            </a:endParaRPr>
          </a:p>
        </p:txBody>
      </p:sp>
      <p:sp>
        <p:nvSpPr>
          <p:cNvPr id="15" name="TextBox 14"/>
          <p:cNvSpPr txBox="1"/>
          <p:nvPr/>
        </p:nvSpPr>
        <p:spPr>
          <a:xfrm>
            <a:off x="4056431" y="1429646"/>
            <a:ext cx="1167653" cy="369332"/>
          </a:xfrm>
          <a:prstGeom prst="rect">
            <a:avLst/>
          </a:prstGeom>
          <a:noFill/>
        </p:spPr>
        <p:txBody>
          <a:bodyPr wrap="square" rtlCol="0">
            <a:spAutoFit/>
          </a:bodyPr>
          <a:lstStyle/>
          <a:p>
            <a:r>
              <a:rPr lang="en-US" dirty="0" smtClean="0">
                <a:solidFill>
                  <a:schemeClr val="accent3">
                    <a:lumMod val="75000"/>
                  </a:schemeClr>
                </a:solidFill>
              </a:rPr>
              <a:t>PST/PPW</a:t>
            </a:r>
            <a:endParaRPr lang="en-US" dirty="0">
              <a:solidFill>
                <a:schemeClr val="accent3">
                  <a:lumMod val="75000"/>
                </a:schemeClr>
              </a:solidFill>
            </a:endParaRPr>
          </a:p>
        </p:txBody>
      </p:sp>
      <p:cxnSp>
        <p:nvCxnSpPr>
          <p:cNvPr id="16" name="Straight Arrow Connector 15"/>
          <p:cNvCxnSpPr>
            <a:endCxn id="3" idx="3"/>
          </p:cNvCxnSpPr>
          <p:nvPr/>
        </p:nvCxnSpPr>
        <p:spPr>
          <a:xfrm flipH="1">
            <a:off x="2678423" y="1729150"/>
            <a:ext cx="1311242" cy="318114"/>
          </a:xfrm>
          <a:prstGeom prst="straightConnector1">
            <a:avLst/>
          </a:prstGeom>
          <a:ln w="12700">
            <a:solidFill>
              <a:schemeClr val="accent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249627" y="1661126"/>
            <a:ext cx="1687149" cy="227163"/>
          </a:xfrm>
          <a:prstGeom prst="straightConnector1">
            <a:avLst/>
          </a:prstGeom>
          <a:ln w="12700">
            <a:solidFill>
              <a:schemeClr val="accent3"/>
            </a:solidFill>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4704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425231" y="1061844"/>
            <a:ext cx="6127011" cy="2731245"/>
          </a:xfrm>
          <a:prstGeom prst="rect">
            <a:avLst/>
          </a:prstGeom>
        </p:spPr>
      </p:pic>
      <p:sp>
        <p:nvSpPr>
          <p:cNvPr id="2" name="Title 1"/>
          <p:cNvSpPr>
            <a:spLocks noGrp="1"/>
          </p:cNvSpPr>
          <p:nvPr>
            <p:ph type="title"/>
          </p:nvPr>
        </p:nvSpPr>
        <p:spPr>
          <a:xfrm>
            <a:off x="562708" y="627334"/>
            <a:ext cx="8058778" cy="456414"/>
          </a:xfrm>
        </p:spPr>
        <p:txBody>
          <a:bodyPr/>
          <a:lstStyle/>
          <a:p>
            <a:r>
              <a:rPr lang="en-US" dirty="0" smtClean="0"/>
              <a:t>Pine Sawtimber Prices Decline </a:t>
            </a:r>
            <a:br>
              <a:rPr lang="en-US" dirty="0" smtClean="0"/>
            </a:br>
            <a:r>
              <a:rPr lang="en-US" sz="2000" dirty="0"/>
              <a:t>Relative to Everything</a:t>
            </a:r>
            <a:endParaRPr lang="en-US" sz="2000" baseline="30000" dirty="0"/>
          </a:p>
        </p:txBody>
      </p:sp>
      <p:sp>
        <p:nvSpPr>
          <p:cNvPr id="4" name="Date Placeholder 3"/>
          <p:cNvSpPr>
            <a:spLocks noGrp="1"/>
          </p:cNvSpPr>
          <p:nvPr>
            <p:ph type="dt" sz="half" idx="10"/>
          </p:nvPr>
        </p:nvSpPr>
        <p:spPr/>
        <p:txBody>
          <a:bodyPr/>
          <a:lstStyle/>
          <a:p>
            <a:pPr>
              <a:defRPr/>
            </a:pPr>
            <a:fld id="{07E40A43-21CE-400B-8054-946E51432F75}" type="datetime1">
              <a:rPr lang="en-US" smtClean="0"/>
              <a:t>10/14/2021</a:t>
            </a:fld>
            <a:endParaRPr lang="en-US"/>
          </a:p>
        </p:txBody>
      </p:sp>
      <p:sp>
        <p:nvSpPr>
          <p:cNvPr id="5" name="Footer Placeholder 4"/>
          <p:cNvSpPr>
            <a:spLocks noGrp="1"/>
          </p:cNvSpPr>
          <p:nvPr>
            <p:ph type="ftr" sz="quarter" idx="11"/>
          </p:nvPr>
        </p:nvSpPr>
        <p:spPr/>
        <p:txBody>
          <a:bodyPr/>
          <a:lstStyle/>
          <a:p>
            <a:pPr>
              <a:defRPr/>
            </a:pPr>
            <a:r>
              <a:rPr lang="en-US" smtClean="0"/>
              <a:t>Abt, Baker Pellets and Carbon in the US South</a:t>
            </a:r>
            <a:endParaRPr lang="en-US"/>
          </a:p>
        </p:txBody>
      </p:sp>
      <p:sp>
        <p:nvSpPr>
          <p:cNvPr id="6" name="Slide Number Placeholder 5"/>
          <p:cNvSpPr>
            <a:spLocks noGrp="1"/>
          </p:cNvSpPr>
          <p:nvPr>
            <p:ph type="sldNum" sz="quarter" idx="12"/>
          </p:nvPr>
        </p:nvSpPr>
        <p:spPr/>
        <p:txBody>
          <a:bodyPr/>
          <a:lstStyle/>
          <a:p>
            <a:pPr>
              <a:defRPr/>
            </a:pPr>
            <a:fld id="{3FF2C605-4958-CF43-AA48-80339EFDB0AF}" type="slidenum">
              <a:rPr lang="en-US" smtClean="0"/>
              <a:pPr>
                <a:defRPr/>
              </a:pPr>
              <a:t>16</a:t>
            </a:fld>
            <a:endParaRPr lang="en-US"/>
          </a:p>
        </p:txBody>
      </p:sp>
      <p:pic>
        <p:nvPicPr>
          <p:cNvPr id="9" name="Picture 8"/>
          <p:cNvPicPr>
            <a:picLocks noChangeAspect="1"/>
          </p:cNvPicPr>
          <p:nvPr/>
        </p:nvPicPr>
        <p:blipFill>
          <a:blip r:embed="rId3"/>
          <a:stretch>
            <a:fillRect/>
          </a:stretch>
        </p:blipFill>
        <p:spPr>
          <a:xfrm>
            <a:off x="1425229" y="3793089"/>
            <a:ext cx="6120914" cy="2737341"/>
          </a:xfrm>
          <a:prstGeom prst="rect">
            <a:avLst/>
          </a:prstGeom>
        </p:spPr>
      </p:pic>
      <p:sp>
        <p:nvSpPr>
          <p:cNvPr id="3" name="TextBox 2"/>
          <p:cNvSpPr txBox="1"/>
          <p:nvPr/>
        </p:nvSpPr>
        <p:spPr>
          <a:xfrm>
            <a:off x="2162232" y="1862598"/>
            <a:ext cx="516193" cy="369332"/>
          </a:xfrm>
          <a:prstGeom prst="rect">
            <a:avLst/>
          </a:prstGeom>
          <a:noFill/>
        </p:spPr>
        <p:txBody>
          <a:bodyPr wrap="square" rtlCol="0">
            <a:spAutoFit/>
          </a:bodyPr>
          <a:lstStyle/>
          <a:p>
            <a:r>
              <a:rPr lang="en-US" dirty="0" smtClean="0">
                <a:solidFill>
                  <a:schemeClr val="accent3">
                    <a:lumMod val="75000"/>
                  </a:schemeClr>
                </a:solidFill>
              </a:rPr>
              <a:t>5:1</a:t>
            </a:r>
            <a:endParaRPr lang="en-US" dirty="0">
              <a:solidFill>
                <a:schemeClr val="accent3">
                  <a:lumMod val="75000"/>
                </a:schemeClr>
              </a:solidFill>
            </a:endParaRPr>
          </a:p>
        </p:txBody>
      </p:sp>
      <p:cxnSp>
        <p:nvCxnSpPr>
          <p:cNvPr id="10" name="Straight Arrow Connector 9"/>
          <p:cNvCxnSpPr/>
          <p:nvPr/>
        </p:nvCxnSpPr>
        <p:spPr>
          <a:xfrm>
            <a:off x="2038768" y="1888287"/>
            <a:ext cx="4916" cy="855406"/>
          </a:xfrm>
          <a:prstGeom prst="straightConnector1">
            <a:avLst/>
          </a:prstGeom>
          <a:ln>
            <a:solidFill>
              <a:schemeClr val="accent3">
                <a:lumMod val="75000"/>
              </a:schemeClr>
            </a:solidFill>
            <a:headEnd type="triangle" w="sm" len="med"/>
            <a:tailEnd type="triangle"/>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stretch>
            <a:fillRect/>
          </a:stretch>
        </p:blipFill>
        <p:spPr>
          <a:xfrm>
            <a:off x="7122578" y="2243955"/>
            <a:ext cx="237765" cy="612007"/>
          </a:xfrm>
          <a:prstGeom prst="rect">
            <a:avLst/>
          </a:prstGeom>
        </p:spPr>
      </p:pic>
      <p:sp>
        <p:nvSpPr>
          <p:cNvPr id="13" name="TextBox 12"/>
          <p:cNvSpPr txBox="1"/>
          <p:nvPr/>
        </p:nvSpPr>
        <p:spPr>
          <a:xfrm>
            <a:off x="6839498" y="1833194"/>
            <a:ext cx="700548" cy="369332"/>
          </a:xfrm>
          <a:prstGeom prst="rect">
            <a:avLst/>
          </a:prstGeom>
          <a:noFill/>
        </p:spPr>
        <p:txBody>
          <a:bodyPr wrap="square" rtlCol="0">
            <a:spAutoFit/>
          </a:bodyPr>
          <a:lstStyle/>
          <a:p>
            <a:r>
              <a:rPr lang="en-US" dirty="0" smtClean="0">
                <a:solidFill>
                  <a:schemeClr val="accent3">
                    <a:lumMod val="75000"/>
                  </a:schemeClr>
                </a:solidFill>
              </a:rPr>
              <a:t>2.6:1</a:t>
            </a:r>
            <a:endParaRPr lang="en-US" dirty="0">
              <a:solidFill>
                <a:schemeClr val="accent3">
                  <a:lumMod val="75000"/>
                </a:schemeClr>
              </a:solidFill>
            </a:endParaRPr>
          </a:p>
        </p:txBody>
      </p:sp>
      <p:sp>
        <p:nvSpPr>
          <p:cNvPr id="12" name="TextBox 11"/>
          <p:cNvSpPr txBox="1"/>
          <p:nvPr/>
        </p:nvSpPr>
        <p:spPr>
          <a:xfrm>
            <a:off x="7540046" y="4348229"/>
            <a:ext cx="571586" cy="369332"/>
          </a:xfrm>
          <a:prstGeom prst="rect">
            <a:avLst/>
          </a:prstGeom>
          <a:noFill/>
        </p:spPr>
        <p:txBody>
          <a:bodyPr wrap="square" rtlCol="0">
            <a:spAutoFit/>
          </a:bodyPr>
          <a:lstStyle/>
          <a:p>
            <a:r>
              <a:rPr lang="en-US" dirty="0" smtClean="0">
                <a:solidFill>
                  <a:schemeClr val="accent6"/>
                </a:solidFill>
              </a:rPr>
              <a:t>$23</a:t>
            </a:r>
            <a:endParaRPr lang="en-US" dirty="0">
              <a:solidFill>
                <a:schemeClr val="accent6"/>
              </a:solidFill>
            </a:endParaRPr>
          </a:p>
        </p:txBody>
      </p:sp>
      <p:sp>
        <p:nvSpPr>
          <p:cNvPr id="14" name="TextBox 13"/>
          <p:cNvSpPr txBox="1"/>
          <p:nvPr/>
        </p:nvSpPr>
        <p:spPr>
          <a:xfrm>
            <a:off x="7658744" y="2047264"/>
            <a:ext cx="571586" cy="369332"/>
          </a:xfrm>
          <a:prstGeom prst="rect">
            <a:avLst/>
          </a:prstGeom>
          <a:noFill/>
        </p:spPr>
        <p:txBody>
          <a:bodyPr wrap="square" rtlCol="0">
            <a:spAutoFit/>
          </a:bodyPr>
          <a:lstStyle/>
          <a:p>
            <a:r>
              <a:rPr lang="en-US" dirty="0" smtClean="0">
                <a:solidFill>
                  <a:schemeClr val="accent1"/>
                </a:solidFill>
              </a:rPr>
              <a:t>$25</a:t>
            </a:r>
            <a:endParaRPr lang="en-US" dirty="0">
              <a:solidFill>
                <a:schemeClr val="accent1"/>
              </a:solidFill>
            </a:endParaRPr>
          </a:p>
        </p:txBody>
      </p:sp>
      <p:sp>
        <p:nvSpPr>
          <p:cNvPr id="15" name="TextBox 14"/>
          <p:cNvSpPr txBox="1"/>
          <p:nvPr/>
        </p:nvSpPr>
        <p:spPr>
          <a:xfrm>
            <a:off x="4056431" y="1429646"/>
            <a:ext cx="1167653" cy="369332"/>
          </a:xfrm>
          <a:prstGeom prst="rect">
            <a:avLst/>
          </a:prstGeom>
          <a:noFill/>
        </p:spPr>
        <p:txBody>
          <a:bodyPr wrap="square" rtlCol="0">
            <a:spAutoFit/>
          </a:bodyPr>
          <a:lstStyle/>
          <a:p>
            <a:r>
              <a:rPr lang="en-US" dirty="0" smtClean="0">
                <a:solidFill>
                  <a:schemeClr val="accent3">
                    <a:lumMod val="75000"/>
                  </a:schemeClr>
                </a:solidFill>
              </a:rPr>
              <a:t>PST/PPW</a:t>
            </a:r>
            <a:endParaRPr lang="en-US" dirty="0">
              <a:solidFill>
                <a:schemeClr val="accent3">
                  <a:lumMod val="75000"/>
                </a:schemeClr>
              </a:solidFill>
            </a:endParaRPr>
          </a:p>
        </p:txBody>
      </p:sp>
      <p:cxnSp>
        <p:nvCxnSpPr>
          <p:cNvPr id="16" name="Straight Arrow Connector 15"/>
          <p:cNvCxnSpPr>
            <a:endCxn id="3" idx="3"/>
          </p:cNvCxnSpPr>
          <p:nvPr/>
        </p:nvCxnSpPr>
        <p:spPr>
          <a:xfrm flipH="1">
            <a:off x="2678423" y="1729150"/>
            <a:ext cx="1311242" cy="318114"/>
          </a:xfrm>
          <a:prstGeom prst="straightConnector1">
            <a:avLst/>
          </a:prstGeom>
          <a:ln w="12700">
            <a:solidFill>
              <a:schemeClr val="accent3"/>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249627" y="1661126"/>
            <a:ext cx="1687149" cy="227163"/>
          </a:xfrm>
          <a:prstGeom prst="straightConnector1">
            <a:avLst/>
          </a:prstGeom>
          <a:ln w="12700">
            <a:solidFill>
              <a:schemeClr val="accent3"/>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8150738" y="1729150"/>
            <a:ext cx="817123" cy="1323439"/>
          </a:xfrm>
          <a:prstGeom prst="rect">
            <a:avLst/>
          </a:prstGeom>
          <a:noFill/>
        </p:spPr>
        <p:txBody>
          <a:bodyPr wrap="square" rtlCol="0">
            <a:spAutoFit/>
          </a:bodyPr>
          <a:lstStyle/>
          <a:p>
            <a:r>
              <a:rPr lang="en-US" sz="8000" dirty="0">
                <a:solidFill>
                  <a:srgbClr val="FF0000"/>
                </a:solidFill>
                <a:sym typeface="Wingdings" panose="05000000000000000000" pitchFamily="2" charset="2"/>
              </a:rPr>
              <a:t></a:t>
            </a:r>
            <a:endParaRPr lang="en-US" sz="8000" dirty="0">
              <a:solidFill>
                <a:srgbClr val="FF0000"/>
              </a:solidFill>
            </a:endParaRPr>
          </a:p>
        </p:txBody>
      </p:sp>
      <p:sp>
        <p:nvSpPr>
          <p:cNvPr id="19" name="TextBox 18"/>
          <p:cNvSpPr txBox="1"/>
          <p:nvPr/>
        </p:nvSpPr>
        <p:spPr>
          <a:xfrm>
            <a:off x="7577785" y="939470"/>
            <a:ext cx="1678021" cy="1200329"/>
          </a:xfrm>
          <a:prstGeom prst="rect">
            <a:avLst/>
          </a:prstGeom>
          <a:noFill/>
        </p:spPr>
        <p:txBody>
          <a:bodyPr wrap="square" rtlCol="0">
            <a:spAutoFit/>
          </a:bodyPr>
          <a:lstStyle/>
          <a:p>
            <a:r>
              <a:rPr lang="en-US" dirty="0" smtClean="0"/>
              <a:t>PPW price becomes more important in land rent</a:t>
            </a:r>
            <a:endParaRPr lang="en-US" dirty="0"/>
          </a:p>
        </p:txBody>
      </p:sp>
    </p:spTree>
    <p:extLst>
      <p:ext uri="{BB962C8B-B14F-4D97-AF65-F5344CB8AC3E}">
        <p14:creationId xmlns:p14="http://schemas.microsoft.com/office/powerpoint/2010/main" val="168546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Pellet Production</a:t>
            </a:r>
            <a:endParaRPr lang="en-US" dirty="0"/>
          </a:p>
        </p:txBody>
      </p:sp>
      <p:sp>
        <p:nvSpPr>
          <p:cNvPr id="3" name="Text Placeholder 2"/>
          <p:cNvSpPr>
            <a:spLocks noGrp="1"/>
          </p:cNvSpPr>
          <p:nvPr>
            <p:ph type="body" idx="1"/>
          </p:nvPr>
        </p:nvSpPr>
        <p:spPr/>
        <p:txBody>
          <a:bodyPr/>
          <a:lstStyle/>
          <a:p>
            <a:r>
              <a:rPr lang="en-US" dirty="0" smtClean="0"/>
              <a:t>Do they have significant market share?</a:t>
            </a:r>
            <a:endParaRPr lang="en-US" dirty="0"/>
          </a:p>
        </p:txBody>
      </p:sp>
      <p:sp>
        <p:nvSpPr>
          <p:cNvPr id="4" name="Date Placeholder 3"/>
          <p:cNvSpPr>
            <a:spLocks noGrp="1"/>
          </p:cNvSpPr>
          <p:nvPr>
            <p:ph type="dt" sz="half" idx="10"/>
          </p:nvPr>
        </p:nvSpPr>
        <p:spPr/>
        <p:txBody>
          <a:bodyPr/>
          <a:lstStyle/>
          <a:p>
            <a:pPr>
              <a:defRPr/>
            </a:pPr>
            <a:fld id="{60858095-6DF8-4554-8B00-5BA80498416F}" type="datetime1">
              <a:rPr lang="en-US" smtClean="0"/>
              <a:t>10/14/2021</a:t>
            </a:fld>
            <a:endParaRPr lang="en-US"/>
          </a:p>
        </p:txBody>
      </p:sp>
      <p:sp>
        <p:nvSpPr>
          <p:cNvPr id="5" name="Footer Placeholder 4"/>
          <p:cNvSpPr>
            <a:spLocks noGrp="1"/>
          </p:cNvSpPr>
          <p:nvPr>
            <p:ph type="ftr" sz="quarter" idx="11"/>
          </p:nvPr>
        </p:nvSpPr>
        <p:spPr/>
        <p:txBody>
          <a:bodyPr/>
          <a:lstStyle/>
          <a:p>
            <a:pPr>
              <a:defRPr/>
            </a:pPr>
            <a:r>
              <a:rPr lang="en-US" smtClean="0"/>
              <a:t>Abt, Baker Pellets and Carbon in the US South</a:t>
            </a:r>
            <a:endParaRPr lang="en-US"/>
          </a:p>
        </p:txBody>
      </p:sp>
      <p:sp>
        <p:nvSpPr>
          <p:cNvPr id="6" name="Slide Number Placeholder 5"/>
          <p:cNvSpPr>
            <a:spLocks noGrp="1"/>
          </p:cNvSpPr>
          <p:nvPr>
            <p:ph type="sldNum" sz="quarter" idx="12"/>
          </p:nvPr>
        </p:nvSpPr>
        <p:spPr/>
        <p:txBody>
          <a:bodyPr/>
          <a:lstStyle/>
          <a:p>
            <a:pPr>
              <a:defRPr/>
            </a:pPr>
            <a:fld id="{0DA6BD0F-ABBC-C14D-BC96-77BE126A748B}" type="slidenum">
              <a:rPr lang="en-US" smtClean="0"/>
              <a:pPr>
                <a:defRPr/>
              </a:pPr>
              <a:t>17</a:t>
            </a:fld>
            <a:endParaRPr lang="en-US"/>
          </a:p>
        </p:txBody>
      </p:sp>
    </p:spTree>
    <p:extLst>
      <p:ext uri="{BB962C8B-B14F-4D97-AF65-F5344CB8AC3E}">
        <p14:creationId xmlns:p14="http://schemas.microsoft.com/office/powerpoint/2010/main" val="1204105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6"/>
          </p:nvPr>
        </p:nvSpPr>
        <p:spPr/>
        <p:txBody>
          <a:bodyPr/>
          <a:lstStyle/>
          <a:p>
            <a:fld id="{71A57DA3-E650-4474-BDDA-0A2619BDE97F}" type="datetime1">
              <a:rPr lang="en-US" smtClean="0"/>
              <a:t>10/14/2021</a:t>
            </a:fld>
            <a:endParaRPr lang="en-US"/>
          </a:p>
        </p:txBody>
      </p:sp>
      <p:sp>
        <p:nvSpPr>
          <p:cNvPr id="5" name="Footer Placeholder 4"/>
          <p:cNvSpPr>
            <a:spLocks noGrp="1"/>
          </p:cNvSpPr>
          <p:nvPr>
            <p:ph type="ftr" sz="quarter" idx="5"/>
          </p:nvPr>
        </p:nvSpPr>
        <p:spPr/>
        <p:txBody>
          <a:bodyPr/>
          <a:lstStyle/>
          <a:p>
            <a:r>
              <a:rPr lang="en-US" smtClean="0"/>
              <a:t>Abt, Baker Pellets and Carbon in the US South</a:t>
            </a:r>
            <a:endParaRPr lang="en-US"/>
          </a:p>
        </p:txBody>
      </p:sp>
      <p:sp>
        <p:nvSpPr>
          <p:cNvPr id="6" name="Slide Number Placeholder 5"/>
          <p:cNvSpPr>
            <a:spLocks noGrp="1"/>
          </p:cNvSpPr>
          <p:nvPr>
            <p:ph type="sldNum" sz="quarter" idx="7"/>
          </p:nvPr>
        </p:nvSpPr>
        <p:spPr/>
        <p:txBody>
          <a:bodyPr/>
          <a:lstStyle/>
          <a:p>
            <a:fld id="{B6F15528-21DE-4FAA-801E-634DDDAF4B2B}" type="slidenum">
              <a:rPr lang="en-US" smtClean="0"/>
              <a:t>18</a:t>
            </a:fld>
            <a:endParaRPr lang="en-US"/>
          </a:p>
        </p:txBody>
      </p:sp>
      <p:pic>
        <p:nvPicPr>
          <p:cNvPr id="7" name="Picture 6"/>
          <p:cNvPicPr>
            <a:picLocks noChangeAspect="1"/>
          </p:cNvPicPr>
          <p:nvPr/>
        </p:nvPicPr>
        <p:blipFill>
          <a:blip r:embed="rId3"/>
          <a:stretch>
            <a:fillRect/>
          </a:stretch>
        </p:blipFill>
        <p:spPr>
          <a:xfrm>
            <a:off x="948222" y="912332"/>
            <a:ext cx="7154919" cy="5099363"/>
          </a:xfrm>
          <a:prstGeom prst="rect">
            <a:avLst/>
          </a:prstGeom>
        </p:spPr>
      </p:pic>
    </p:spTree>
    <p:extLst>
      <p:ext uri="{BB962C8B-B14F-4D97-AF65-F5344CB8AC3E}">
        <p14:creationId xmlns:p14="http://schemas.microsoft.com/office/powerpoint/2010/main" val="1736441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8279"/>
            <a:ext cx="8229600" cy="1068387"/>
          </a:xfrm>
        </p:spPr>
        <p:txBody>
          <a:bodyPr/>
          <a:lstStyle/>
          <a:p>
            <a:r>
              <a:rPr lang="en-US" dirty="0" smtClean="0"/>
              <a:t>Small Proportion but Changes Trend </a:t>
            </a:r>
            <a:endParaRPr lang="en-US" dirty="0"/>
          </a:p>
        </p:txBody>
      </p:sp>
      <p:sp>
        <p:nvSpPr>
          <p:cNvPr id="3" name="Date Placeholder 2"/>
          <p:cNvSpPr>
            <a:spLocks noGrp="1"/>
          </p:cNvSpPr>
          <p:nvPr>
            <p:ph type="dt" sz="half" idx="10"/>
          </p:nvPr>
        </p:nvSpPr>
        <p:spPr/>
        <p:txBody>
          <a:bodyPr/>
          <a:lstStyle/>
          <a:p>
            <a:pPr>
              <a:defRPr/>
            </a:pPr>
            <a:fld id="{CC9D2F65-6614-43E1-851D-DAEEEDE79E10}" type="datetime1">
              <a:rPr lang="en-US" smtClean="0"/>
              <a:t>10/14/2021</a:t>
            </a:fld>
            <a:endParaRPr lang="en-US"/>
          </a:p>
        </p:txBody>
      </p:sp>
      <p:sp>
        <p:nvSpPr>
          <p:cNvPr id="4" name="Footer Placeholder 3"/>
          <p:cNvSpPr>
            <a:spLocks noGrp="1"/>
          </p:cNvSpPr>
          <p:nvPr>
            <p:ph type="ftr" sz="quarter" idx="11"/>
          </p:nvPr>
        </p:nvSpPr>
        <p:spPr/>
        <p:txBody>
          <a:bodyPr/>
          <a:lstStyle/>
          <a:p>
            <a:pPr>
              <a:defRPr/>
            </a:pPr>
            <a:r>
              <a:rPr lang="en-US" smtClean="0"/>
              <a:t>Abt, Baker Pellets and Carbon in the US South</a:t>
            </a:r>
            <a:endParaRPr lang="en-US"/>
          </a:p>
        </p:txBody>
      </p:sp>
      <p:sp>
        <p:nvSpPr>
          <p:cNvPr id="5" name="Slide Number Placeholder 4"/>
          <p:cNvSpPr>
            <a:spLocks noGrp="1"/>
          </p:cNvSpPr>
          <p:nvPr>
            <p:ph type="sldNum" sz="quarter" idx="12"/>
          </p:nvPr>
        </p:nvSpPr>
        <p:spPr/>
        <p:txBody>
          <a:bodyPr/>
          <a:lstStyle/>
          <a:p>
            <a:pPr>
              <a:defRPr/>
            </a:pPr>
            <a:fld id="{C2AB7D4D-4E81-5B40-91F6-CF14C25F8623}" type="slidenum">
              <a:rPr lang="en-US" smtClean="0"/>
              <a:pPr>
                <a:defRPr/>
              </a:pPr>
              <a:t>19</a:t>
            </a:fld>
            <a:endParaRPr lang="en-US"/>
          </a:p>
        </p:txBody>
      </p:sp>
      <p:pic>
        <p:nvPicPr>
          <p:cNvPr id="7" name="Picture 6"/>
          <p:cNvPicPr>
            <a:picLocks noChangeAspect="1"/>
          </p:cNvPicPr>
          <p:nvPr/>
        </p:nvPicPr>
        <p:blipFill>
          <a:blip r:embed="rId2"/>
          <a:stretch>
            <a:fillRect/>
          </a:stretch>
        </p:blipFill>
        <p:spPr>
          <a:xfrm>
            <a:off x="883400" y="1745533"/>
            <a:ext cx="6358338" cy="4421360"/>
          </a:xfrm>
          <a:prstGeom prst="rect">
            <a:avLst/>
          </a:prstGeom>
        </p:spPr>
      </p:pic>
      <p:sp>
        <p:nvSpPr>
          <p:cNvPr id="8" name="TextBox 7"/>
          <p:cNvSpPr txBox="1"/>
          <p:nvPr/>
        </p:nvSpPr>
        <p:spPr>
          <a:xfrm>
            <a:off x="243191" y="2752930"/>
            <a:ext cx="880354" cy="646331"/>
          </a:xfrm>
          <a:prstGeom prst="rect">
            <a:avLst/>
          </a:prstGeom>
          <a:noFill/>
        </p:spPr>
        <p:txBody>
          <a:bodyPr wrap="square" rtlCol="0">
            <a:spAutoFit/>
          </a:bodyPr>
          <a:lstStyle/>
          <a:p>
            <a:r>
              <a:rPr lang="en-US" dirty="0" smtClean="0"/>
              <a:t>TPO MCF</a:t>
            </a:r>
            <a:endParaRPr lang="en-US" dirty="0"/>
          </a:p>
        </p:txBody>
      </p:sp>
      <p:sp>
        <p:nvSpPr>
          <p:cNvPr id="6" name="TextBox 5"/>
          <p:cNvSpPr txBox="1"/>
          <p:nvPr/>
        </p:nvSpPr>
        <p:spPr>
          <a:xfrm>
            <a:off x="7176655" y="2105891"/>
            <a:ext cx="1967345" cy="2585323"/>
          </a:xfrm>
          <a:prstGeom prst="rect">
            <a:avLst/>
          </a:prstGeom>
          <a:noFill/>
        </p:spPr>
        <p:txBody>
          <a:bodyPr wrap="square" rtlCol="0">
            <a:spAutoFit/>
          </a:bodyPr>
          <a:lstStyle/>
          <a:p>
            <a:r>
              <a:rPr lang="en-US" i="1" dirty="0" smtClean="0"/>
              <a:t>Energy consumption of pine pulpwood is only about 15</a:t>
            </a:r>
            <a:r>
              <a:rPr lang="en-US" i="1" dirty="0" smtClean="0"/>
              <a:t>% of total, </a:t>
            </a:r>
            <a:r>
              <a:rPr lang="en-US" i="1" dirty="0" smtClean="0"/>
              <a:t>but it is </a:t>
            </a:r>
            <a:r>
              <a:rPr lang="en-US" i="1" dirty="0" smtClean="0"/>
              <a:t>the </a:t>
            </a:r>
            <a:r>
              <a:rPr lang="en-US" i="1" dirty="0" smtClean="0"/>
              <a:t>marginal 15% on top of the highest pine pulpwood consumption ever.</a:t>
            </a:r>
            <a:endParaRPr lang="en-US" i="1" dirty="0"/>
          </a:p>
        </p:txBody>
      </p:sp>
    </p:spTree>
    <p:extLst>
      <p:ext uri="{BB962C8B-B14F-4D97-AF65-F5344CB8AC3E}">
        <p14:creationId xmlns:p14="http://schemas.microsoft.com/office/powerpoint/2010/main" val="1122218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4770"/>
            <a:ext cx="8229600" cy="1473630"/>
          </a:xfrm>
        </p:spPr>
        <p:txBody>
          <a:bodyPr/>
          <a:lstStyle/>
          <a:p>
            <a:r>
              <a:rPr lang="en-US" dirty="0" smtClean="0"/>
              <a:t>Background – Forest Market Models</a:t>
            </a:r>
            <a:r>
              <a:rPr lang="en-US" dirty="0" smtClean="0"/>
              <a:t/>
            </a:r>
            <a:br>
              <a:rPr lang="en-US" dirty="0" smtClean="0"/>
            </a:br>
            <a:r>
              <a:rPr lang="en-US" dirty="0" smtClean="0"/>
              <a:t>Objective – model the southern forest at a spatial and temporal resolution to be useful for forward-looking decisions.</a:t>
            </a:r>
            <a:br>
              <a:rPr lang="en-US" dirty="0" smtClean="0"/>
            </a:br>
            <a:endParaRPr lang="en-US" dirty="0"/>
          </a:p>
        </p:txBody>
      </p:sp>
      <p:sp>
        <p:nvSpPr>
          <p:cNvPr id="3" name="Content Placeholder 2"/>
          <p:cNvSpPr>
            <a:spLocks noGrp="1"/>
          </p:cNvSpPr>
          <p:nvPr>
            <p:ph idx="1"/>
          </p:nvPr>
        </p:nvSpPr>
        <p:spPr>
          <a:xfrm>
            <a:off x="457200" y="2438400"/>
            <a:ext cx="8229600" cy="3687765"/>
          </a:xfrm>
        </p:spPr>
        <p:txBody>
          <a:bodyPr/>
          <a:lstStyle/>
          <a:p>
            <a:r>
              <a:rPr lang="en-US" dirty="0" smtClean="0"/>
              <a:t>Empirically driven model of the southern forest system </a:t>
            </a:r>
          </a:p>
          <a:p>
            <a:pPr lvl="1"/>
            <a:r>
              <a:rPr lang="en-US" dirty="0" smtClean="0"/>
              <a:t>Sub-Regional Timber Supply Model - SRTS</a:t>
            </a:r>
          </a:p>
          <a:p>
            <a:r>
              <a:rPr lang="en-US" dirty="0" smtClean="0"/>
              <a:t>Biology based on continuous forest inventory of growth, mortality, removals, and inventory by the USDA FS</a:t>
            </a:r>
          </a:p>
          <a:p>
            <a:r>
              <a:rPr lang="en-US" dirty="0" smtClean="0"/>
              <a:t>By private owner group (corporate/non-corporate), forest type, age class, and species group.</a:t>
            </a:r>
          </a:p>
          <a:p>
            <a:r>
              <a:rPr lang="en-US" dirty="0" smtClean="0"/>
              <a:t>Separate empirically driven market responses by sub-region, owner type, species group and product class</a:t>
            </a:r>
            <a:r>
              <a:rPr lang="en-US" dirty="0" smtClean="0"/>
              <a:t>.</a:t>
            </a:r>
          </a:p>
          <a:p>
            <a:r>
              <a:rPr lang="en-US" dirty="0" smtClean="0"/>
              <a:t>An empirical model, not an optimization model</a:t>
            </a:r>
            <a:endParaRPr lang="en-US" dirty="0"/>
          </a:p>
        </p:txBody>
      </p:sp>
      <p:sp>
        <p:nvSpPr>
          <p:cNvPr id="4" name="Date Placeholder 3"/>
          <p:cNvSpPr>
            <a:spLocks noGrp="1"/>
          </p:cNvSpPr>
          <p:nvPr>
            <p:ph type="dt" sz="half" idx="10"/>
          </p:nvPr>
        </p:nvSpPr>
        <p:spPr/>
        <p:txBody>
          <a:bodyPr/>
          <a:lstStyle/>
          <a:p>
            <a:pPr>
              <a:defRPr/>
            </a:pPr>
            <a:fld id="{7E48E53A-159D-463A-B2D2-8B67F6B0AC89}" type="datetime1">
              <a:rPr lang="en-US" smtClean="0"/>
              <a:t>10/14/2021</a:t>
            </a:fld>
            <a:endParaRPr lang="en-US"/>
          </a:p>
        </p:txBody>
      </p:sp>
      <p:sp>
        <p:nvSpPr>
          <p:cNvPr id="5" name="Footer Placeholder 4"/>
          <p:cNvSpPr>
            <a:spLocks noGrp="1"/>
          </p:cNvSpPr>
          <p:nvPr>
            <p:ph type="ftr" sz="quarter" idx="11"/>
          </p:nvPr>
        </p:nvSpPr>
        <p:spPr/>
        <p:txBody>
          <a:bodyPr/>
          <a:lstStyle/>
          <a:p>
            <a:pPr>
              <a:defRPr/>
            </a:pPr>
            <a:r>
              <a:rPr lang="en-US" smtClean="0"/>
              <a:t>Abt, Baker Pellets and Carbon in the US South</a:t>
            </a:r>
            <a:endParaRPr lang="en-US"/>
          </a:p>
        </p:txBody>
      </p:sp>
      <p:sp>
        <p:nvSpPr>
          <p:cNvPr id="6" name="Slide Number Placeholder 5"/>
          <p:cNvSpPr>
            <a:spLocks noGrp="1"/>
          </p:cNvSpPr>
          <p:nvPr>
            <p:ph type="sldNum" sz="quarter" idx="12"/>
          </p:nvPr>
        </p:nvSpPr>
        <p:spPr/>
        <p:txBody>
          <a:bodyPr/>
          <a:lstStyle/>
          <a:p>
            <a:pPr>
              <a:defRPr/>
            </a:pPr>
            <a:fld id="{3FF2C605-4958-CF43-AA48-80339EFDB0AF}" type="slidenum">
              <a:rPr lang="en-US" smtClean="0"/>
              <a:pPr>
                <a:defRPr/>
              </a:pPr>
              <a:t>2</a:t>
            </a:fld>
            <a:endParaRPr lang="en-US"/>
          </a:p>
        </p:txBody>
      </p:sp>
    </p:spTree>
    <p:extLst>
      <p:ext uri="{BB962C8B-B14F-4D97-AF65-F5344CB8AC3E}">
        <p14:creationId xmlns:p14="http://schemas.microsoft.com/office/powerpoint/2010/main" val="2009885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pellet mills use?</a:t>
            </a:r>
            <a:endParaRPr lang="en-US" dirty="0"/>
          </a:p>
        </p:txBody>
      </p:sp>
      <p:pic>
        <p:nvPicPr>
          <p:cNvPr id="3" name="Picture 2"/>
          <p:cNvPicPr>
            <a:picLocks noChangeAspect="1"/>
          </p:cNvPicPr>
          <p:nvPr/>
        </p:nvPicPr>
        <p:blipFill>
          <a:blip r:embed="rId2"/>
          <a:stretch>
            <a:fillRect/>
          </a:stretch>
        </p:blipFill>
        <p:spPr>
          <a:xfrm>
            <a:off x="457200" y="1891094"/>
            <a:ext cx="3694496" cy="2853175"/>
          </a:xfrm>
          <a:prstGeom prst="rect">
            <a:avLst/>
          </a:prstGeom>
        </p:spPr>
      </p:pic>
      <p:sp>
        <p:nvSpPr>
          <p:cNvPr id="4" name="TextBox 3"/>
          <p:cNvSpPr txBox="1"/>
          <p:nvPr/>
        </p:nvSpPr>
        <p:spPr>
          <a:xfrm>
            <a:off x="598893" y="4851676"/>
            <a:ext cx="3411110" cy="1477328"/>
          </a:xfrm>
          <a:prstGeom prst="rect">
            <a:avLst/>
          </a:prstGeom>
          <a:noFill/>
        </p:spPr>
        <p:txBody>
          <a:bodyPr wrap="square" rtlCol="0">
            <a:spAutoFit/>
          </a:bodyPr>
          <a:lstStyle/>
          <a:p>
            <a:r>
              <a:rPr lang="en-US" dirty="0"/>
              <a:t>Residuals include mill residues, logging residues/dirty chips, urban wood. </a:t>
            </a:r>
            <a:r>
              <a:rPr lang="en-US" dirty="0" smtClean="0"/>
              <a:t>These are also used by pulp and OSB plants. Pine is about 80% of feedstock</a:t>
            </a:r>
            <a:endParaRPr lang="en-US" dirty="0"/>
          </a:p>
        </p:txBody>
      </p:sp>
      <p:sp>
        <p:nvSpPr>
          <p:cNvPr id="5" name="TextBox 4"/>
          <p:cNvSpPr txBox="1"/>
          <p:nvPr/>
        </p:nvSpPr>
        <p:spPr>
          <a:xfrm>
            <a:off x="5011867" y="1758521"/>
            <a:ext cx="2814762" cy="3693319"/>
          </a:xfrm>
          <a:prstGeom prst="rect">
            <a:avLst/>
          </a:prstGeom>
          <a:noFill/>
        </p:spPr>
        <p:txBody>
          <a:bodyPr wrap="square" rtlCol="0">
            <a:spAutoFit/>
          </a:bodyPr>
          <a:lstStyle/>
          <a:p>
            <a:r>
              <a:rPr lang="en-US" dirty="0" smtClean="0"/>
              <a:t>Enviva in NC/VA is probably about 80% hardwood – </a:t>
            </a:r>
            <a:r>
              <a:rPr lang="en-US" b="1" dirty="0" smtClean="0"/>
              <a:t>why?</a:t>
            </a:r>
          </a:p>
          <a:p>
            <a:endParaRPr lang="en-US" b="1" dirty="0" smtClean="0"/>
          </a:p>
          <a:p>
            <a:pPr marL="285750" indent="-285750">
              <a:buFont typeface="Arial" panose="020B0604020202020204" pitchFamily="34" charset="0"/>
              <a:buChar char="•"/>
            </a:pPr>
            <a:r>
              <a:rPr lang="en-US" dirty="0" smtClean="0"/>
              <a:t>Franklin </a:t>
            </a:r>
            <a:r>
              <a:rPr lang="en-US" dirty="0" smtClean="0"/>
              <a:t>VA </a:t>
            </a:r>
            <a:r>
              <a:rPr lang="en-US" dirty="0" err="1" smtClean="0"/>
              <a:t>papermill</a:t>
            </a:r>
            <a:r>
              <a:rPr lang="en-US" dirty="0" smtClean="0"/>
              <a:t> </a:t>
            </a:r>
            <a:r>
              <a:rPr lang="en-US" dirty="0" smtClean="0"/>
              <a:t>had just closed. </a:t>
            </a:r>
          </a:p>
          <a:p>
            <a:pPr marL="285750" indent="-285750">
              <a:buFont typeface="Arial" panose="020B0604020202020204" pitchFamily="34" charset="0"/>
              <a:buChar char="•"/>
            </a:pPr>
            <a:r>
              <a:rPr lang="en-US" dirty="0" smtClean="0"/>
              <a:t>Logging/trucking infrastructure </a:t>
            </a:r>
          </a:p>
          <a:p>
            <a:pPr marL="285750" indent="-285750">
              <a:buFont typeface="Arial" panose="020B0604020202020204" pitchFamily="34" charset="0"/>
              <a:buChar char="•"/>
            </a:pPr>
            <a:r>
              <a:rPr lang="en-US" dirty="0" err="1" smtClean="0"/>
              <a:t>Hwd</a:t>
            </a:r>
            <a:r>
              <a:rPr lang="en-US" dirty="0" smtClean="0"/>
              <a:t> PW was $2/ton.  </a:t>
            </a:r>
          </a:p>
          <a:p>
            <a:pPr marL="285750" indent="-285750">
              <a:buFont typeface="Arial" panose="020B0604020202020204" pitchFamily="34" charset="0"/>
              <a:buChar char="•"/>
            </a:pPr>
            <a:r>
              <a:rPr lang="en-US" dirty="0" smtClean="0"/>
              <a:t>Pellet plants that use over about 20% pine need VOC controls which cost about $1 million.</a:t>
            </a:r>
            <a:endParaRPr lang="en-US" dirty="0"/>
          </a:p>
        </p:txBody>
      </p:sp>
      <p:sp>
        <p:nvSpPr>
          <p:cNvPr id="6" name="Date Placeholder 5"/>
          <p:cNvSpPr>
            <a:spLocks noGrp="1"/>
          </p:cNvSpPr>
          <p:nvPr>
            <p:ph type="dt" sz="half" idx="10"/>
          </p:nvPr>
        </p:nvSpPr>
        <p:spPr/>
        <p:txBody>
          <a:bodyPr/>
          <a:lstStyle/>
          <a:p>
            <a:pPr>
              <a:defRPr/>
            </a:pPr>
            <a:fld id="{62A32DB6-3081-4AB7-A28F-57592C926866}" type="datetime1">
              <a:rPr lang="en-US" smtClean="0"/>
              <a:t>10/14/2021</a:t>
            </a:fld>
            <a:endParaRPr lang="en-US"/>
          </a:p>
        </p:txBody>
      </p:sp>
      <p:sp>
        <p:nvSpPr>
          <p:cNvPr id="7" name="Footer Placeholder 6"/>
          <p:cNvSpPr>
            <a:spLocks noGrp="1"/>
          </p:cNvSpPr>
          <p:nvPr>
            <p:ph type="ftr" sz="quarter" idx="11"/>
          </p:nvPr>
        </p:nvSpPr>
        <p:spPr/>
        <p:txBody>
          <a:bodyPr/>
          <a:lstStyle/>
          <a:p>
            <a:pPr>
              <a:defRPr/>
            </a:pPr>
            <a:r>
              <a:rPr lang="en-US" smtClean="0"/>
              <a:t>Abt, Baker Pellets and Carbon in the US South</a:t>
            </a:r>
            <a:endParaRPr lang="en-US"/>
          </a:p>
        </p:txBody>
      </p:sp>
      <p:sp>
        <p:nvSpPr>
          <p:cNvPr id="8" name="Slide Number Placeholder 7"/>
          <p:cNvSpPr>
            <a:spLocks noGrp="1"/>
          </p:cNvSpPr>
          <p:nvPr>
            <p:ph type="sldNum" sz="quarter" idx="12"/>
          </p:nvPr>
        </p:nvSpPr>
        <p:spPr/>
        <p:txBody>
          <a:bodyPr/>
          <a:lstStyle/>
          <a:p>
            <a:pPr>
              <a:defRPr/>
            </a:pPr>
            <a:fld id="{C2AB7D4D-4E81-5B40-91F6-CF14C25F8623}" type="slidenum">
              <a:rPr lang="en-US" smtClean="0"/>
              <a:pPr>
                <a:defRPr/>
              </a:pPr>
              <a:t>20</a:t>
            </a:fld>
            <a:endParaRPr lang="en-US"/>
          </a:p>
        </p:txBody>
      </p:sp>
    </p:spTree>
    <p:extLst>
      <p:ext uri="{BB962C8B-B14F-4D97-AF65-F5344CB8AC3E}">
        <p14:creationId xmlns:p14="http://schemas.microsoft.com/office/powerpoint/2010/main" val="17091903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2756"/>
            <a:ext cx="7968513" cy="6155364"/>
          </a:xfrm>
          <a:prstGeom prst="rect">
            <a:avLst/>
          </a:prstGeom>
        </p:spPr>
      </p:pic>
      <p:sp>
        <p:nvSpPr>
          <p:cNvPr id="2" name="Title 1"/>
          <p:cNvSpPr>
            <a:spLocks noGrp="1"/>
          </p:cNvSpPr>
          <p:nvPr>
            <p:ph type="title"/>
          </p:nvPr>
        </p:nvSpPr>
        <p:spPr>
          <a:xfrm>
            <a:off x="298278" y="764698"/>
            <a:ext cx="6305722" cy="1068387"/>
          </a:xfrm>
          <a:solidFill>
            <a:schemeClr val="bg1"/>
          </a:solidFill>
        </p:spPr>
        <p:txBody>
          <a:bodyPr/>
          <a:lstStyle/>
          <a:p>
            <a:r>
              <a:rPr lang="en-US" sz="2800" dirty="0" smtClean="0"/>
              <a:t>We Have Not Reached Peak Pellets:</a:t>
            </a:r>
            <a:br>
              <a:rPr lang="en-US" sz="2800" dirty="0" smtClean="0"/>
            </a:br>
            <a:r>
              <a:rPr lang="en-US" sz="2800" dirty="0" smtClean="0"/>
              <a:t>Recently Added or Announced Capacity</a:t>
            </a:r>
            <a:endParaRPr lang="en-US" sz="2800" dirty="0"/>
          </a:p>
        </p:txBody>
      </p:sp>
      <p:sp>
        <p:nvSpPr>
          <p:cNvPr id="3" name="Date Placeholder 2"/>
          <p:cNvSpPr>
            <a:spLocks noGrp="1"/>
          </p:cNvSpPr>
          <p:nvPr>
            <p:ph type="dt" sz="half" idx="10"/>
          </p:nvPr>
        </p:nvSpPr>
        <p:spPr/>
        <p:txBody>
          <a:bodyPr/>
          <a:lstStyle/>
          <a:p>
            <a:pPr>
              <a:defRPr/>
            </a:pPr>
            <a:fld id="{FE1654E3-AE7D-43FC-9CF7-3A7B4D975193}" type="datetime1">
              <a:rPr lang="en-US" smtClean="0"/>
              <a:t>10/14/2021</a:t>
            </a:fld>
            <a:endParaRPr lang="en-US"/>
          </a:p>
        </p:txBody>
      </p:sp>
      <p:sp>
        <p:nvSpPr>
          <p:cNvPr id="4" name="Footer Placeholder 3"/>
          <p:cNvSpPr>
            <a:spLocks noGrp="1"/>
          </p:cNvSpPr>
          <p:nvPr>
            <p:ph type="ftr" sz="quarter" idx="11"/>
          </p:nvPr>
        </p:nvSpPr>
        <p:spPr/>
        <p:txBody>
          <a:bodyPr/>
          <a:lstStyle/>
          <a:p>
            <a:pPr>
              <a:defRPr/>
            </a:pPr>
            <a:r>
              <a:rPr lang="en-US" smtClean="0"/>
              <a:t>Abt, Baker Pellets and Carbon in the US South</a:t>
            </a:r>
            <a:endParaRPr lang="en-US"/>
          </a:p>
        </p:txBody>
      </p:sp>
      <p:sp>
        <p:nvSpPr>
          <p:cNvPr id="5" name="Slide Number Placeholder 4"/>
          <p:cNvSpPr>
            <a:spLocks noGrp="1"/>
          </p:cNvSpPr>
          <p:nvPr>
            <p:ph type="sldNum" sz="quarter" idx="12"/>
          </p:nvPr>
        </p:nvSpPr>
        <p:spPr/>
        <p:txBody>
          <a:bodyPr/>
          <a:lstStyle/>
          <a:p>
            <a:pPr>
              <a:defRPr/>
            </a:pPr>
            <a:fld id="{C2AB7D4D-4E81-5B40-91F6-CF14C25F8623}" type="slidenum">
              <a:rPr lang="en-US" smtClean="0"/>
              <a:pPr>
                <a:defRPr/>
              </a:pPr>
              <a:t>21</a:t>
            </a:fld>
            <a:endParaRPr lang="en-US"/>
          </a:p>
        </p:txBody>
      </p:sp>
    </p:spTree>
    <p:extLst>
      <p:ext uri="{BB962C8B-B14F-4D97-AF65-F5344CB8AC3E}">
        <p14:creationId xmlns:p14="http://schemas.microsoft.com/office/powerpoint/2010/main" val="1311574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Pellet Demand and Pine Pulpwood Prices</a:t>
            </a:r>
            <a:endParaRPr lang="en-US" dirty="0"/>
          </a:p>
        </p:txBody>
      </p:sp>
      <p:sp>
        <p:nvSpPr>
          <p:cNvPr id="3" name="Date Placeholder 2"/>
          <p:cNvSpPr>
            <a:spLocks noGrp="1"/>
          </p:cNvSpPr>
          <p:nvPr>
            <p:ph type="dt" sz="half" idx="10"/>
          </p:nvPr>
        </p:nvSpPr>
        <p:spPr/>
        <p:txBody>
          <a:bodyPr/>
          <a:lstStyle/>
          <a:p>
            <a:pPr>
              <a:defRPr/>
            </a:pPr>
            <a:fld id="{6C658058-E32B-4BCD-9287-057406B0A8A8}" type="datetime1">
              <a:rPr lang="en-US" smtClean="0"/>
              <a:t>10/14/2021</a:t>
            </a:fld>
            <a:endParaRPr lang="en-US"/>
          </a:p>
        </p:txBody>
      </p:sp>
      <p:sp>
        <p:nvSpPr>
          <p:cNvPr id="4" name="Footer Placeholder 3"/>
          <p:cNvSpPr>
            <a:spLocks noGrp="1"/>
          </p:cNvSpPr>
          <p:nvPr>
            <p:ph type="ftr" sz="quarter" idx="11"/>
          </p:nvPr>
        </p:nvSpPr>
        <p:spPr/>
        <p:txBody>
          <a:bodyPr/>
          <a:lstStyle/>
          <a:p>
            <a:pPr>
              <a:defRPr/>
            </a:pPr>
            <a:r>
              <a:rPr lang="en-US" smtClean="0"/>
              <a:t>Abt, Baker Pellets and Carbon in the US South</a:t>
            </a:r>
            <a:endParaRPr lang="en-US"/>
          </a:p>
        </p:txBody>
      </p:sp>
      <p:sp>
        <p:nvSpPr>
          <p:cNvPr id="5" name="Slide Number Placeholder 4"/>
          <p:cNvSpPr>
            <a:spLocks noGrp="1"/>
          </p:cNvSpPr>
          <p:nvPr>
            <p:ph type="sldNum" sz="quarter" idx="12"/>
          </p:nvPr>
        </p:nvSpPr>
        <p:spPr/>
        <p:txBody>
          <a:bodyPr/>
          <a:lstStyle/>
          <a:p>
            <a:pPr>
              <a:defRPr/>
            </a:pPr>
            <a:fld id="{C2AB7D4D-4E81-5B40-91F6-CF14C25F8623}" type="slidenum">
              <a:rPr lang="en-US" smtClean="0"/>
              <a:pPr>
                <a:defRPr/>
              </a:pPr>
              <a:t>22</a:t>
            </a:fld>
            <a:endParaRPr lang="en-US"/>
          </a:p>
        </p:txBody>
      </p:sp>
      <p:pic>
        <p:nvPicPr>
          <p:cNvPr id="6" name="Picture 5"/>
          <p:cNvPicPr>
            <a:picLocks noChangeAspect="1"/>
          </p:cNvPicPr>
          <p:nvPr/>
        </p:nvPicPr>
        <p:blipFill>
          <a:blip r:embed="rId2"/>
          <a:stretch>
            <a:fillRect/>
          </a:stretch>
        </p:blipFill>
        <p:spPr>
          <a:xfrm>
            <a:off x="291214" y="1932942"/>
            <a:ext cx="8724132" cy="4139543"/>
          </a:xfrm>
          <a:prstGeom prst="rect">
            <a:avLst/>
          </a:prstGeom>
        </p:spPr>
      </p:pic>
      <p:sp>
        <p:nvSpPr>
          <p:cNvPr id="7" name="Right Arrow 6"/>
          <p:cNvSpPr/>
          <p:nvPr/>
        </p:nvSpPr>
        <p:spPr>
          <a:xfrm rot="16200000">
            <a:off x="3769360" y="2951480"/>
            <a:ext cx="441960" cy="314960"/>
          </a:xfrm>
          <a:prstGeom prst="rightArrow">
            <a:avLst/>
          </a:prstGeom>
          <a:gradFill>
            <a:gsLst>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4152674" y="2967473"/>
            <a:ext cx="838651" cy="369332"/>
          </a:xfrm>
          <a:prstGeom prst="rect">
            <a:avLst/>
          </a:prstGeom>
          <a:solidFill>
            <a:schemeClr val="bg1"/>
          </a:solidFill>
        </p:spPr>
        <p:txBody>
          <a:bodyPr wrap="square" rtlCol="0">
            <a:spAutoFit/>
          </a:bodyPr>
          <a:lstStyle/>
          <a:p>
            <a:r>
              <a:rPr lang="en-US" dirty="0" smtClean="0"/>
              <a:t>Price</a:t>
            </a:r>
            <a:endParaRPr lang="en-US" dirty="0"/>
          </a:p>
        </p:txBody>
      </p:sp>
      <p:sp>
        <p:nvSpPr>
          <p:cNvPr id="9" name="Right Arrow 8"/>
          <p:cNvSpPr/>
          <p:nvPr/>
        </p:nvSpPr>
        <p:spPr>
          <a:xfrm rot="16200000">
            <a:off x="2323817" y="4613242"/>
            <a:ext cx="1285808" cy="314960"/>
          </a:xfrm>
          <a:prstGeom prst="rightArrow">
            <a:avLst/>
          </a:prstGeom>
          <a:gradFill>
            <a:gsLst>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1869952" y="4767295"/>
            <a:ext cx="988421" cy="646331"/>
          </a:xfrm>
          <a:prstGeom prst="rect">
            <a:avLst/>
          </a:prstGeom>
          <a:solidFill>
            <a:schemeClr val="bg1"/>
          </a:solidFill>
        </p:spPr>
        <p:txBody>
          <a:bodyPr wrap="square" rtlCol="0">
            <a:spAutoFit/>
          </a:bodyPr>
          <a:lstStyle/>
          <a:p>
            <a:r>
              <a:rPr lang="en-US" dirty="0" smtClean="0"/>
              <a:t>Pellet Capacity</a:t>
            </a:r>
            <a:endParaRPr lang="en-US" dirty="0"/>
          </a:p>
        </p:txBody>
      </p:sp>
    </p:spTree>
    <p:extLst>
      <p:ext uri="{BB962C8B-B14F-4D97-AF65-F5344CB8AC3E}">
        <p14:creationId xmlns:p14="http://schemas.microsoft.com/office/powerpoint/2010/main" val="3032140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073" y="703381"/>
            <a:ext cx="5777345" cy="1068387"/>
          </a:xfrm>
        </p:spPr>
        <p:txBody>
          <a:bodyPr/>
          <a:lstStyle/>
          <a:p>
            <a:r>
              <a:rPr lang="en-US" dirty="0" smtClean="0"/>
              <a:t>Pellet Demand and Pine Pulpwood Prices</a:t>
            </a:r>
            <a:endParaRPr lang="en-US" dirty="0"/>
          </a:p>
        </p:txBody>
      </p:sp>
      <p:sp>
        <p:nvSpPr>
          <p:cNvPr id="3" name="Date Placeholder 2"/>
          <p:cNvSpPr>
            <a:spLocks noGrp="1"/>
          </p:cNvSpPr>
          <p:nvPr>
            <p:ph type="dt" sz="half" idx="10"/>
          </p:nvPr>
        </p:nvSpPr>
        <p:spPr/>
        <p:txBody>
          <a:bodyPr/>
          <a:lstStyle/>
          <a:p>
            <a:pPr>
              <a:defRPr/>
            </a:pPr>
            <a:fld id="{555A3EBB-E107-4B96-807B-B66125DC8F9B}" type="datetime1">
              <a:rPr lang="en-US" smtClean="0"/>
              <a:t>10/14/2021</a:t>
            </a:fld>
            <a:endParaRPr lang="en-US"/>
          </a:p>
        </p:txBody>
      </p:sp>
      <p:sp>
        <p:nvSpPr>
          <p:cNvPr id="4" name="Footer Placeholder 3"/>
          <p:cNvSpPr>
            <a:spLocks noGrp="1"/>
          </p:cNvSpPr>
          <p:nvPr>
            <p:ph type="ftr" sz="quarter" idx="11"/>
          </p:nvPr>
        </p:nvSpPr>
        <p:spPr/>
        <p:txBody>
          <a:bodyPr/>
          <a:lstStyle/>
          <a:p>
            <a:pPr>
              <a:defRPr/>
            </a:pPr>
            <a:r>
              <a:rPr lang="en-US" smtClean="0"/>
              <a:t>Abt, Baker Pellets and Carbon in the US South</a:t>
            </a:r>
            <a:endParaRPr lang="en-US"/>
          </a:p>
        </p:txBody>
      </p:sp>
      <p:sp>
        <p:nvSpPr>
          <p:cNvPr id="5" name="Slide Number Placeholder 4"/>
          <p:cNvSpPr>
            <a:spLocks noGrp="1"/>
          </p:cNvSpPr>
          <p:nvPr>
            <p:ph type="sldNum" sz="quarter" idx="12"/>
          </p:nvPr>
        </p:nvSpPr>
        <p:spPr/>
        <p:txBody>
          <a:bodyPr/>
          <a:lstStyle/>
          <a:p>
            <a:pPr>
              <a:defRPr/>
            </a:pPr>
            <a:fld id="{C2AB7D4D-4E81-5B40-91F6-CF14C25F8623}" type="slidenum">
              <a:rPr lang="en-US" smtClean="0"/>
              <a:pPr>
                <a:defRPr/>
              </a:pPr>
              <a:t>23</a:t>
            </a:fld>
            <a:endParaRPr lang="en-US"/>
          </a:p>
        </p:txBody>
      </p:sp>
      <p:pic>
        <p:nvPicPr>
          <p:cNvPr id="6" name="Picture 5"/>
          <p:cNvPicPr>
            <a:picLocks noChangeAspect="1"/>
          </p:cNvPicPr>
          <p:nvPr/>
        </p:nvPicPr>
        <p:blipFill>
          <a:blip r:embed="rId2"/>
          <a:stretch>
            <a:fillRect/>
          </a:stretch>
        </p:blipFill>
        <p:spPr>
          <a:xfrm>
            <a:off x="291214" y="1932942"/>
            <a:ext cx="8724132" cy="4139543"/>
          </a:xfrm>
          <a:prstGeom prst="rect">
            <a:avLst/>
          </a:prstGeom>
        </p:spPr>
      </p:pic>
      <p:sp>
        <p:nvSpPr>
          <p:cNvPr id="7" name="Right Arrow 6"/>
          <p:cNvSpPr/>
          <p:nvPr/>
        </p:nvSpPr>
        <p:spPr>
          <a:xfrm rot="16200000">
            <a:off x="3769360" y="2951480"/>
            <a:ext cx="441960" cy="314960"/>
          </a:xfrm>
          <a:prstGeom prst="rightArrow">
            <a:avLst/>
          </a:prstGeom>
          <a:gradFill>
            <a:gsLst>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4152674" y="2967473"/>
            <a:ext cx="838651" cy="369332"/>
          </a:xfrm>
          <a:prstGeom prst="rect">
            <a:avLst/>
          </a:prstGeom>
          <a:solidFill>
            <a:schemeClr val="bg1"/>
          </a:solidFill>
        </p:spPr>
        <p:txBody>
          <a:bodyPr wrap="square" rtlCol="0">
            <a:spAutoFit/>
          </a:bodyPr>
          <a:lstStyle/>
          <a:p>
            <a:r>
              <a:rPr lang="en-US" dirty="0" smtClean="0"/>
              <a:t>Price</a:t>
            </a:r>
            <a:endParaRPr lang="en-US" dirty="0"/>
          </a:p>
        </p:txBody>
      </p:sp>
      <p:sp>
        <p:nvSpPr>
          <p:cNvPr id="9" name="Right Arrow 8"/>
          <p:cNvSpPr/>
          <p:nvPr/>
        </p:nvSpPr>
        <p:spPr>
          <a:xfrm rot="16200000">
            <a:off x="2323817" y="4613242"/>
            <a:ext cx="1285808" cy="314960"/>
          </a:xfrm>
          <a:prstGeom prst="rightArrow">
            <a:avLst/>
          </a:prstGeom>
          <a:gradFill>
            <a:gsLst>
              <a:gs pos="0">
                <a:schemeClr val="accent3">
                  <a:lumMod val="75000"/>
                </a:schemeClr>
              </a:gs>
              <a:gs pos="100000">
                <a:schemeClr val="accent3">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1869952" y="4767295"/>
            <a:ext cx="988421" cy="646331"/>
          </a:xfrm>
          <a:prstGeom prst="rect">
            <a:avLst/>
          </a:prstGeom>
          <a:solidFill>
            <a:schemeClr val="bg1"/>
          </a:solidFill>
        </p:spPr>
        <p:txBody>
          <a:bodyPr wrap="square" rtlCol="0">
            <a:spAutoFit/>
          </a:bodyPr>
          <a:lstStyle/>
          <a:p>
            <a:r>
              <a:rPr lang="en-US" dirty="0" smtClean="0"/>
              <a:t>Pellet Capacity</a:t>
            </a:r>
            <a:endParaRPr lang="en-US" dirty="0"/>
          </a:p>
        </p:txBody>
      </p:sp>
      <p:sp>
        <p:nvSpPr>
          <p:cNvPr id="11" name="TextBox 10"/>
          <p:cNvSpPr txBox="1"/>
          <p:nvPr/>
        </p:nvSpPr>
        <p:spPr>
          <a:xfrm>
            <a:off x="6363855" y="591244"/>
            <a:ext cx="2651491" cy="646331"/>
          </a:xfrm>
          <a:prstGeom prst="rect">
            <a:avLst/>
          </a:prstGeom>
          <a:solidFill>
            <a:schemeClr val="bg1"/>
          </a:solidFill>
        </p:spPr>
        <p:txBody>
          <a:bodyPr wrap="square" rtlCol="0">
            <a:spAutoFit/>
          </a:bodyPr>
          <a:lstStyle/>
          <a:p>
            <a:r>
              <a:rPr lang="en-US" dirty="0" smtClean="0"/>
              <a:t>Pellets consumption large enough to affect prices</a:t>
            </a:r>
            <a:endParaRPr lang="en-US" dirty="0"/>
          </a:p>
        </p:txBody>
      </p:sp>
      <p:sp>
        <p:nvSpPr>
          <p:cNvPr id="12" name="TextBox 11"/>
          <p:cNvSpPr txBox="1"/>
          <p:nvPr/>
        </p:nvSpPr>
        <p:spPr>
          <a:xfrm>
            <a:off x="7010399" y="1110048"/>
            <a:ext cx="817123" cy="1323439"/>
          </a:xfrm>
          <a:prstGeom prst="rect">
            <a:avLst/>
          </a:prstGeom>
          <a:noFill/>
        </p:spPr>
        <p:txBody>
          <a:bodyPr wrap="square" rtlCol="0">
            <a:spAutoFit/>
          </a:bodyPr>
          <a:lstStyle/>
          <a:p>
            <a:r>
              <a:rPr lang="en-US" sz="8000" dirty="0">
                <a:solidFill>
                  <a:srgbClr val="FF0000"/>
                </a:solidFill>
                <a:sym typeface="Wingdings" panose="05000000000000000000" pitchFamily="2" charset="2"/>
              </a:rPr>
              <a:t></a:t>
            </a:r>
            <a:endParaRPr lang="en-US" sz="8000" dirty="0">
              <a:solidFill>
                <a:srgbClr val="FF0000"/>
              </a:solidFill>
            </a:endParaRPr>
          </a:p>
        </p:txBody>
      </p:sp>
    </p:spTree>
    <p:extLst>
      <p:ext uri="{BB962C8B-B14F-4D97-AF65-F5344CB8AC3E}">
        <p14:creationId xmlns:p14="http://schemas.microsoft.com/office/powerpoint/2010/main" val="1646442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pellet demand affect forest carbon?</a:t>
            </a:r>
            <a:endParaRPr lang="en-US" dirty="0"/>
          </a:p>
        </p:txBody>
      </p:sp>
      <p:sp>
        <p:nvSpPr>
          <p:cNvPr id="3" name="Text Placeholder 2"/>
          <p:cNvSpPr>
            <a:spLocks noGrp="1"/>
          </p:cNvSpPr>
          <p:nvPr>
            <p:ph type="body" idx="1"/>
          </p:nvPr>
        </p:nvSpPr>
        <p:spPr/>
        <p:txBody>
          <a:bodyPr/>
          <a:lstStyle/>
          <a:p>
            <a:r>
              <a:rPr lang="en-US" dirty="0" smtClean="0"/>
              <a:t>When pellets can drive local forest returns:</a:t>
            </a:r>
            <a:endParaRPr lang="en-US" dirty="0"/>
          </a:p>
        </p:txBody>
      </p:sp>
      <p:sp>
        <p:nvSpPr>
          <p:cNvPr id="4" name="Date Placeholder 3"/>
          <p:cNvSpPr>
            <a:spLocks noGrp="1"/>
          </p:cNvSpPr>
          <p:nvPr>
            <p:ph type="dt" sz="half" idx="10"/>
          </p:nvPr>
        </p:nvSpPr>
        <p:spPr/>
        <p:txBody>
          <a:bodyPr/>
          <a:lstStyle/>
          <a:p>
            <a:pPr>
              <a:defRPr/>
            </a:pPr>
            <a:fld id="{80BC4384-6AA6-433B-AEDF-589F1711BCD0}" type="datetime1">
              <a:rPr lang="en-US" smtClean="0"/>
              <a:t>10/14/2021</a:t>
            </a:fld>
            <a:endParaRPr lang="en-US"/>
          </a:p>
        </p:txBody>
      </p:sp>
      <p:sp>
        <p:nvSpPr>
          <p:cNvPr id="5" name="Footer Placeholder 4"/>
          <p:cNvSpPr>
            <a:spLocks noGrp="1"/>
          </p:cNvSpPr>
          <p:nvPr>
            <p:ph type="ftr" sz="quarter" idx="11"/>
          </p:nvPr>
        </p:nvSpPr>
        <p:spPr/>
        <p:txBody>
          <a:bodyPr/>
          <a:lstStyle/>
          <a:p>
            <a:pPr>
              <a:defRPr/>
            </a:pPr>
            <a:r>
              <a:rPr lang="en-US" smtClean="0"/>
              <a:t>Abt, Baker Pellets and Carbon in the US South</a:t>
            </a:r>
            <a:endParaRPr lang="en-US"/>
          </a:p>
        </p:txBody>
      </p:sp>
      <p:sp>
        <p:nvSpPr>
          <p:cNvPr id="6" name="Slide Number Placeholder 5"/>
          <p:cNvSpPr>
            <a:spLocks noGrp="1"/>
          </p:cNvSpPr>
          <p:nvPr>
            <p:ph type="sldNum" sz="quarter" idx="12"/>
          </p:nvPr>
        </p:nvSpPr>
        <p:spPr/>
        <p:txBody>
          <a:bodyPr/>
          <a:lstStyle/>
          <a:p>
            <a:pPr>
              <a:defRPr/>
            </a:pPr>
            <a:fld id="{0DA6BD0F-ABBC-C14D-BC96-77BE126A748B}" type="slidenum">
              <a:rPr lang="en-US" smtClean="0"/>
              <a:pPr>
                <a:defRPr/>
              </a:pPr>
              <a:t>24</a:t>
            </a:fld>
            <a:endParaRPr lang="en-US"/>
          </a:p>
        </p:txBody>
      </p:sp>
    </p:spTree>
    <p:extLst>
      <p:ext uri="{BB962C8B-B14F-4D97-AF65-F5344CB8AC3E}">
        <p14:creationId xmlns:p14="http://schemas.microsoft.com/office/powerpoint/2010/main" val="1495302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2CD5704-668C-46C1-A7EF-A208C94BCE88}" type="datetime1">
              <a:rPr lang="en-US" smtClean="0">
                <a:solidFill>
                  <a:prstClr val="black">
                    <a:tint val="75000"/>
                  </a:prstClr>
                </a:solidFill>
              </a:rPr>
              <a:t>10/14/2021</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D8D30F-B83E-4863-A32E-3E136AB327D8}" type="slidenum">
              <a:rPr lang="en-US" smtClean="0">
                <a:solidFill>
                  <a:prstClr val="black">
                    <a:tint val="75000"/>
                  </a:prstClr>
                </a:solidFill>
              </a:rPr>
              <a:pPr/>
              <a:t>25</a:t>
            </a:fld>
            <a:endParaRPr lang="en-US">
              <a:solidFill>
                <a:prstClr val="black">
                  <a:tint val="75000"/>
                </a:prstClr>
              </a:solidFill>
            </a:endParaRPr>
          </a:p>
        </p:txBody>
      </p:sp>
      <p:sp>
        <p:nvSpPr>
          <p:cNvPr id="7" name="TextBox 6"/>
          <p:cNvSpPr txBox="1"/>
          <p:nvPr/>
        </p:nvSpPr>
        <p:spPr>
          <a:xfrm>
            <a:off x="1439436" y="6534779"/>
            <a:ext cx="4021072" cy="276999"/>
          </a:xfrm>
          <a:prstGeom prst="rect">
            <a:avLst/>
          </a:prstGeom>
          <a:noFill/>
        </p:spPr>
        <p:txBody>
          <a:bodyPr wrap="square" rtlCol="0">
            <a:spAutoFit/>
          </a:bodyPr>
          <a:lstStyle/>
          <a:p>
            <a:pPr algn="ctr"/>
            <a:r>
              <a:rPr lang="en-US" sz="1200" i="1" dirty="0"/>
              <a:t>Results based on pine demand in  the AL, FL, GA Coastal Plain</a:t>
            </a:r>
          </a:p>
        </p:txBody>
      </p:sp>
      <p:sp>
        <p:nvSpPr>
          <p:cNvPr id="4" name="TextBox 3"/>
          <p:cNvSpPr txBox="1"/>
          <p:nvPr/>
        </p:nvSpPr>
        <p:spPr>
          <a:xfrm>
            <a:off x="4732647" y="828313"/>
            <a:ext cx="3831815" cy="5258876"/>
          </a:xfrm>
          <a:prstGeom prst="rect">
            <a:avLst/>
          </a:prstGeom>
          <a:noFill/>
        </p:spPr>
        <p:txBody>
          <a:bodyPr wrap="square" rtlCol="0">
            <a:spAutoFit/>
          </a:bodyPr>
          <a:lstStyle/>
          <a:p>
            <a:pPr>
              <a:lnSpc>
                <a:spcPct val="90000"/>
              </a:lnSpc>
              <a:spcBef>
                <a:spcPts val="1000"/>
              </a:spcBef>
            </a:pPr>
            <a:r>
              <a:rPr lang="en-US" sz="2400" b="1" i="1" dirty="0" smtClean="0"/>
              <a:t>SRTS Model </a:t>
            </a:r>
            <a:r>
              <a:rPr lang="en-US" sz="2400" b="1" i="1" dirty="0"/>
              <a:t>Results:</a:t>
            </a:r>
            <a:endParaRPr lang="en-US" sz="2400" b="1" dirty="0">
              <a:solidFill>
                <a:prstClr val="black"/>
              </a:solidFill>
              <a:effectLst>
                <a:outerShdw blurRad="38100" dist="38100" dir="2700000" algn="tl">
                  <a:srgbClr val="000000">
                    <a:alpha val="43137"/>
                  </a:srgbClr>
                </a:outerShdw>
              </a:effectLst>
            </a:endParaRPr>
          </a:p>
          <a:p>
            <a:pPr>
              <a:lnSpc>
                <a:spcPct val="90000"/>
              </a:lnSpc>
              <a:spcBef>
                <a:spcPts val="1000"/>
              </a:spcBef>
            </a:pPr>
            <a:r>
              <a:rPr lang="en-US" sz="2400" b="1" i="1" dirty="0" smtClean="0">
                <a:solidFill>
                  <a:prstClr val="black"/>
                </a:solidFill>
              </a:rPr>
              <a:t>In the current market, increasing </a:t>
            </a:r>
            <a:r>
              <a:rPr lang="en-US" sz="2400" b="1" i="1" dirty="0">
                <a:solidFill>
                  <a:prstClr val="black"/>
                </a:solidFill>
              </a:rPr>
              <a:t>demand for small value trees has more land rent impact </a:t>
            </a:r>
            <a:r>
              <a:rPr lang="en-US" sz="2400" b="1" i="1" dirty="0" smtClean="0">
                <a:solidFill>
                  <a:prstClr val="black"/>
                </a:solidFill>
              </a:rPr>
              <a:t>than it has historically.</a:t>
            </a:r>
            <a:endParaRPr lang="en-US" sz="2400" b="1" i="1" dirty="0">
              <a:solidFill>
                <a:prstClr val="black"/>
              </a:solidFill>
            </a:endParaRPr>
          </a:p>
          <a:p>
            <a:pPr>
              <a:lnSpc>
                <a:spcPct val="90000"/>
              </a:lnSpc>
              <a:spcBef>
                <a:spcPts val="1000"/>
              </a:spcBef>
            </a:pPr>
            <a:r>
              <a:rPr lang="en-US" sz="2400" b="1" i="1" dirty="0">
                <a:solidFill>
                  <a:prstClr val="black"/>
                </a:solidFill>
              </a:rPr>
              <a:t>Total Forest Carbon Can Actually Increase. But timing matters.</a:t>
            </a:r>
          </a:p>
          <a:p>
            <a:pPr>
              <a:lnSpc>
                <a:spcPct val="90000"/>
              </a:lnSpc>
              <a:spcBef>
                <a:spcPts val="1000"/>
              </a:spcBef>
            </a:pPr>
            <a:r>
              <a:rPr lang="en-US" sz="2400" b="1" i="1" dirty="0">
                <a:solidFill>
                  <a:prstClr val="black"/>
                </a:solidFill>
              </a:rPr>
              <a:t>Rent affects area in forest and distribution of forest types</a:t>
            </a:r>
            <a:r>
              <a:rPr lang="en-US" sz="2400" b="1" i="1" dirty="0" smtClean="0">
                <a:solidFill>
                  <a:prstClr val="black"/>
                </a:solidFill>
              </a:rPr>
              <a:t>.</a:t>
            </a:r>
          </a:p>
          <a:p>
            <a:pPr>
              <a:lnSpc>
                <a:spcPct val="90000"/>
              </a:lnSpc>
              <a:spcBef>
                <a:spcPts val="1000"/>
              </a:spcBef>
            </a:pPr>
            <a:r>
              <a:rPr lang="en-US" sz="2400" b="1" i="1" dirty="0" smtClean="0">
                <a:solidFill>
                  <a:prstClr val="black"/>
                </a:solidFill>
              </a:rPr>
              <a:t>Note: This is not the same as “carbon neutral”</a:t>
            </a:r>
            <a:endParaRPr lang="en-US" sz="2400" b="1" i="1" dirty="0">
              <a:solidFill>
                <a:prstClr val="black"/>
              </a:solidFill>
            </a:endParaRPr>
          </a:p>
        </p:txBody>
      </p:sp>
      <p:sp>
        <p:nvSpPr>
          <p:cNvPr id="10" name="TextBox 9"/>
          <p:cNvSpPr txBox="1"/>
          <p:nvPr/>
        </p:nvSpPr>
        <p:spPr>
          <a:xfrm>
            <a:off x="1128475" y="5218632"/>
            <a:ext cx="2710375" cy="338554"/>
          </a:xfrm>
          <a:prstGeom prst="rect">
            <a:avLst/>
          </a:prstGeom>
          <a:solidFill>
            <a:schemeClr val="bg1"/>
          </a:solidFill>
        </p:spPr>
        <p:txBody>
          <a:bodyPr wrap="square" rtlCol="0">
            <a:spAutoFit/>
          </a:bodyPr>
          <a:lstStyle/>
          <a:p>
            <a:pPr algn="ctr"/>
            <a:r>
              <a:rPr lang="en-US" sz="1600" i="1" dirty="0"/>
              <a:t>with pellet demand</a:t>
            </a:r>
          </a:p>
        </p:txBody>
      </p:sp>
      <p:cxnSp>
        <p:nvCxnSpPr>
          <p:cNvPr id="9" name="Straight Connector 8"/>
          <p:cNvCxnSpPr/>
          <p:nvPr/>
        </p:nvCxnSpPr>
        <p:spPr>
          <a:xfrm>
            <a:off x="1214969" y="5646401"/>
            <a:ext cx="2349305" cy="4689"/>
          </a:xfrm>
          <a:prstGeom prst="line">
            <a:avLst/>
          </a:prstGeom>
          <a:ln w="44450" cap="rnd">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1"/>
          </p:nvPr>
        </p:nvSpPr>
        <p:spPr/>
        <p:txBody>
          <a:bodyPr/>
          <a:lstStyle/>
          <a:p>
            <a:pPr>
              <a:defRPr/>
            </a:pPr>
            <a:r>
              <a:rPr lang="en-US" smtClean="0"/>
              <a:t>Abt, Baker Pellets and Carbon in the US South</a:t>
            </a:r>
            <a:endParaRPr lang="en-US"/>
          </a:p>
        </p:txBody>
      </p:sp>
      <p:grpSp>
        <p:nvGrpSpPr>
          <p:cNvPr id="13" name="Group 12"/>
          <p:cNvGrpSpPr/>
          <p:nvPr/>
        </p:nvGrpSpPr>
        <p:grpSpPr>
          <a:xfrm>
            <a:off x="321172" y="665265"/>
            <a:ext cx="3976887" cy="5695951"/>
            <a:chOff x="321170" y="660399"/>
            <a:chExt cx="3976887" cy="5695951"/>
          </a:xfrm>
        </p:grpSpPr>
        <p:pic>
          <p:nvPicPr>
            <p:cNvPr id="6" name="Picture 5"/>
            <p:cNvPicPr>
              <a:picLocks noChangeAspect="1"/>
            </p:cNvPicPr>
            <p:nvPr/>
          </p:nvPicPr>
          <p:blipFill>
            <a:blip r:embed="rId2"/>
            <a:stretch>
              <a:fillRect/>
            </a:stretch>
          </p:blipFill>
          <p:spPr>
            <a:xfrm>
              <a:off x="321170" y="660399"/>
              <a:ext cx="3976887" cy="5695951"/>
            </a:xfrm>
            <a:prstGeom prst="rect">
              <a:avLst/>
            </a:prstGeom>
          </p:spPr>
        </p:pic>
        <p:sp>
          <p:nvSpPr>
            <p:cNvPr id="12" name="Rectangle 11"/>
            <p:cNvSpPr/>
            <p:nvPr/>
          </p:nvSpPr>
          <p:spPr>
            <a:xfrm>
              <a:off x="1936808" y="1065402"/>
              <a:ext cx="1902040" cy="2181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 name="Straight Arrow Connector 7"/>
          <p:cNvCxnSpPr/>
          <p:nvPr/>
        </p:nvCxnSpPr>
        <p:spPr>
          <a:xfrm flipH="1" flipV="1">
            <a:off x="2483663" y="1872576"/>
            <a:ext cx="2326667" cy="17607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3174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230" y="573406"/>
            <a:ext cx="8229600" cy="1068387"/>
          </a:xfrm>
        </p:spPr>
        <p:txBody>
          <a:bodyPr/>
          <a:lstStyle/>
          <a:p>
            <a:r>
              <a:rPr lang="en-US" dirty="0" smtClean="0"/>
              <a:t>The Carbon Score of Wood for Energy Looks Worse When You Assume:</a:t>
            </a:r>
            <a:endParaRPr lang="en-US" dirty="0"/>
          </a:p>
        </p:txBody>
      </p:sp>
      <p:sp>
        <p:nvSpPr>
          <p:cNvPr id="3" name="Content Placeholder 2"/>
          <p:cNvSpPr>
            <a:spLocks noGrp="1"/>
          </p:cNvSpPr>
          <p:nvPr>
            <p:ph idx="1"/>
          </p:nvPr>
        </p:nvSpPr>
        <p:spPr>
          <a:xfrm>
            <a:off x="496230" y="1558666"/>
            <a:ext cx="8229600" cy="4177116"/>
          </a:xfrm>
        </p:spPr>
        <p:txBody>
          <a:bodyPr/>
          <a:lstStyle/>
          <a:p>
            <a:r>
              <a:rPr lang="en-US" sz="2000" dirty="0" smtClean="0"/>
              <a:t>Small </a:t>
            </a:r>
            <a:r>
              <a:rPr lang="en-US" sz="2000" dirty="0"/>
              <a:t>areas (plots) rather than </a:t>
            </a:r>
            <a:r>
              <a:rPr lang="en-US" sz="2000" dirty="0" smtClean="0"/>
              <a:t>landscapes – </a:t>
            </a:r>
            <a:r>
              <a:rPr lang="en-US" sz="2000" i="1" dirty="0" smtClean="0"/>
              <a:t>no market effects</a:t>
            </a:r>
          </a:p>
          <a:p>
            <a:r>
              <a:rPr lang="en-US" sz="2000" dirty="0" smtClean="0"/>
              <a:t>Short time frames (20 years vs. &gt; 100 years)</a:t>
            </a:r>
          </a:p>
          <a:p>
            <a:r>
              <a:rPr lang="en-US" sz="2000" b="1" i="1" dirty="0" smtClean="0"/>
              <a:t>Slow growing trees with uncertain regeneration</a:t>
            </a:r>
          </a:p>
          <a:p>
            <a:r>
              <a:rPr lang="en-US" sz="2000" b="1" i="1" dirty="0" smtClean="0"/>
              <a:t>Baselines/counterfactuals that assume trees will not be cut and continue to sequester if not used for energy</a:t>
            </a:r>
          </a:p>
          <a:p>
            <a:r>
              <a:rPr lang="en-US" sz="2000" b="1" i="1" dirty="0" smtClean="0"/>
              <a:t>No markets, land use or management response</a:t>
            </a:r>
          </a:p>
          <a:p>
            <a:endParaRPr lang="en-US" sz="2000" b="1" i="1" dirty="0" smtClean="0"/>
          </a:p>
          <a:p>
            <a:pPr marL="0" indent="0">
              <a:buNone/>
            </a:pPr>
            <a:r>
              <a:rPr lang="en-US" sz="2000" b="1" i="1" dirty="0" smtClean="0"/>
              <a:t>-The first two are affected by the modeling assumptions.</a:t>
            </a:r>
          </a:p>
          <a:p>
            <a:pPr marL="0" indent="0">
              <a:buNone/>
            </a:pPr>
            <a:r>
              <a:rPr lang="en-US" sz="2000" b="1" i="1" dirty="0" smtClean="0"/>
              <a:t>-The last three do NOT apply in the U.S. South.</a:t>
            </a:r>
          </a:p>
          <a:p>
            <a:pPr marL="0" indent="0">
              <a:buNone/>
            </a:pPr>
            <a:r>
              <a:rPr lang="en-US" sz="2000" b="1" i="1" dirty="0" smtClean="0"/>
              <a:t> </a:t>
            </a:r>
          </a:p>
          <a:p>
            <a:pPr marL="0" indent="0">
              <a:buNone/>
            </a:pPr>
            <a:r>
              <a:rPr lang="en-US" sz="2000" b="1" i="1" dirty="0" smtClean="0"/>
              <a:t>The south is the world’s largest timber producer and the land/timber base is privately owned and market driven.</a:t>
            </a:r>
            <a:endParaRPr lang="en-US" sz="2000" i="1" dirty="0" smtClean="0"/>
          </a:p>
          <a:p>
            <a:pPr lvl="1"/>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pPr>
              <a:defRPr/>
            </a:pPr>
            <a:fld id="{F63FB073-C416-4FFE-B8AC-AAF347D6BC2C}" type="datetime1">
              <a:rPr lang="en-US" smtClean="0"/>
              <a:t>10/14/2021</a:t>
            </a:fld>
            <a:endParaRPr lang="en-US"/>
          </a:p>
        </p:txBody>
      </p:sp>
      <p:sp>
        <p:nvSpPr>
          <p:cNvPr id="5" name="Footer Placeholder 4"/>
          <p:cNvSpPr>
            <a:spLocks noGrp="1"/>
          </p:cNvSpPr>
          <p:nvPr>
            <p:ph type="ftr" sz="quarter" idx="11"/>
          </p:nvPr>
        </p:nvSpPr>
        <p:spPr/>
        <p:txBody>
          <a:bodyPr/>
          <a:lstStyle/>
          <a:p>
            <a:pPr>
              <a:defRPr/>
            </a:pPr>
            <a:r>
              <a:rPr lang="en-US" smtClean="0"/>
              <a:t>Abt, Baker Pellets and Carbon in the US South</a:t>
            </a:r>
            <a:endParaRPr lang="en-US"/>
          </a:p>
        </p:txBody>
      </p:sp>
      <p:sp>
        <p:nvSpPr>
          <p:cNvPr id="6" name="Slide Number Placeholder 5"/>
          <p:cNvSpPr>
            <a:spLocks noGrp="1"/>
          </p:cNvSpPr>
          <p:nvPr>
            <p:ph type="sldNum" sz="quarter" idx="12"/>
          </p:nvPr>
        </p:nvSpPr>
        <p:spPr/>
        <p:txBody>
          <a:bodyPr/>
          <a:lstStyle/>
          <a:p>
            <a:pPr>
              <a:defRPr/>
            </a:pPr>
            <a:fld id="{3FF2C605-4958-CF43-AA48-80339EFDB0AF}" type="slidenum">
              <a:rPr lang="en-US" smtClean="0"/>
              <a:pPr>
                <a:defRPr/>
              </a:pPr>
              <a:t>26</a:t>
            </a:fld>
            <a:endParaRPr lang="en-US"/>
          </a:p>
        </p:txBody>
      </p:sp>
    </p:spTree>
    <p:extLst>
      <p:ext uri="{BB962C8B-B14F-4D97-AF65-F5344CB8AC3E}">
        <p14:creationId xmlns:p14="http://schemas.microsoft.com/office/powerpoint/2010/main" val="393387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18" y="606865"/>
            <a:ext cx="8229600" cy="1068387"/>
          </a:xfrm>
        </p:spPr>
        <p:txBody>
          <a:bodyPr/>
          <a:lstStyle/>
          <a:p>
            <a:r>
              <a:rPr lang="en-US" dirty="0" smtClean="0"/>
              <a:t>Market and Resource Summary</a:t>
            </a:r>
            <a:endParaRPr lang="en-US" dirty="0"/>
          </a:p>
        </p:txBody>
      </p:sp>
      <p:sp>
        <p:nvSpPr>
          <p:cNvPr id="3" name="Content Placeholder 2"/>
          <p:cNvSpPr>
            <a:spLocks noGrp="1"/>
          </p:cNvSpPr>
          <p:nvPr>
            <p:ph idx="1"/>
          </p:nvPr>
        </p:nvSpPr>
        <p:spPr>
          <a:xfrm>
            <a:off x="254000" y="1207043"/>
            <a:ext cx="8229600" cy="3659410"/>
          </a:xfrm>
        </p:spPr>
        <p:txBody>
          <a:bodyPr/>
          <a:lstStyle/>
          <a:p>
            <a:pPr marL="0" indent="0">
              <a:buNone/>
            </a:pPr>
            <a:endParaRPr lang="en-US" dirty="0" smtClean="0"/>
          </a:p>
          <a:p>
            <a:pPr marL="0" indent="0">
              <a:buNone/>
            </a:pPr>
            <a:r>
              <a:rPr lang="en-US" i="1" dirty="0" smtClean="0"/>
              <a:t>In </a:t>
            </a:r>
            <a:r>
              <a:rPr lang="en-US" i="1" dirty="0" smtClean="0"/>
              <a:t>a </a:t>
            </a:r>
            <a:r>
              <a:rPr lang="en-US" i="1" dirty="0" smtClean="0"/>
              <a:t>private forest</a:t>
            </a:r>
            <a:r>
              <a:rPr lang="en-US" i="1" dirty="0" smtClean="0"/>
              <a:t>land </a:t>
            </a:r>
            <a:r>
              <a:rPr lang="en-US" i="1" dirty="0" smtClean="0"/>
              <a:t>market:</a:t>
            </a:r>
          </a:p>
          <a:p>
            <a:pPr marL="0" indent="0">
              <a:buNone/>
            </a:pPr>
            <a:r>
              <a:rPr lang="en-US" dirty="0" smtClean="0"/>
              <a:t>Increased forest product demand leads to:</a:t>
            </a:r>
          </a:p>
          <a:p>
            <a:pPr marL="0" indent="0">
              <a:buNone/>
            </a:pPr>
            <a:r>
              <a:rPr lang="en-US" dirty="0"/>
              <a:t>	</a:t>
            </a:r>
            <a:r>
              <a:rPr lang="en-US" dirty="0" smtClean="0"/>
              <a:t>	Higher prices</a:t>
            </a:r>
          </a:p>
          <a:p>
            <a:pPr marL="0" indent="0">
              <a:buNone/>
            </a:pPr>
            <a:r>
              <a:rPr lang="en-US" dirty="0"/>
              <a:t>	</a:t>
            </a:r>
            <a:r>
              <a:rPr lang="en-US" dirty="0" smtClean="0"/>
              <a:t>	Land use change and management response </a:t>
            </a:r>
          </a:p>
          <a:p>
            <a:pPr marL="0" indent="0">
              <a:buNone/>
            </a:pPr>
            <a:r>
              <a:rPr lang="en-US" dirty="0"/>
              <a:t>	</a:t>
            </a:r>
            <a:r>
              <a:rPr lang="en-US" dirty="0" smtClean="0"/>
              <a:t>	Net inventory/carbon response depends on local 				markets (shifts, substitutions, expansion)</a:t>
            </a:r>
          </a:p>
          <a:p>
            <a:pPr marL="0" indent="0">
              <a:buNone/>
            </a:pPr>
            <a:r>
              <a:rPr lang="en-US" b="1" dirty="0" smtClean="0"/>
              <a:t>Note: Agriculture markets matter too </a:t>
            </a:r>
          </a:p>
          <a:p>
            <a:pPr marL="0" indent="0">
              <a:buNone/>
            </a:pPr>
            <a:r>
              <a:rPr lang="en-US" dirty="0" smtClean="0"/>
              <a:t>– high prices reduces area of fallow ag land (and reduces CRP land remaining in forest). Ag technical change can reduce demand for ag land and marginal land reverts forest.</a:t>
            </a:r>
          </a:p>
        </p:txBody>
      </p:sp>
      <p:sp>
        <p:nvSpPr>
          <p:cNvPr id="4" name="Date Placeholder 3"/>
          <p:cNvSpPr>
            <a:spLocks noGrp="1"/>
          </p:cNvSpPr>
          <p:nvPr>
            <p:ph type="dt" sz="half" idx="10"/>
          </p:nvPr>
        </p:nvSpPr>
        <p:spPr/>
        <p:txBody>
          <a:bodyPr/>
          <a:lstStyle/>
          <a:p>
            <a:pPr>
              <a:defRPr/>
            </a:pPr>
            <a:fld id="{9577EF1B-8983-4704-A022-FCD31A4B38BF}" type="datetime1">
              <a:rPr lang="en-US" smtClean="0"/>
              <a:t>10/14/2021</a:t>
            </a:fld>
            <a:endParaRPr lang="en-US"/>
          </a:p>
        </p:txBody>
      </p:sp>
      <p:sp>
        <p:nvSpPr>
          <p:cNvPr id="5" name="Footer Placeholder 4"/>
          <p:cNvSpPr>
            <a:spLocks noGrp="1"/>
          </p:cNvSpPr>
          <p:nvPr>
            <p:ph type="ftr" sz="quarter" idx="11"/>
          </p:nvPr>
        </p:nvSpPr>
        <p:spPr/>
        <p:txBody>
          <a:bodyPr/>
          <a:lstStyle/>
          <a:p>
            <a:pPr>
              <a:defRPr/>
            </a:pPr>
            <a:r>
              <a:rPr lang="en-US" smtClean="0"/>
              <a:t>Abt, Baker Pellets and Carbon in the US South</a:t>
            </a:r>
            <a:endParaRPr lang="en-US"/>
          </a:p>
        </p:txBody>
      </p:sp>
      <p:sp>
        <p:nvSpPr>
          <p:cNvPr id="6" name="Slide Number Placeholder 5"/>
          <p:cNvSpPr>
            <a:spLocks noGrp="1"/>
          </p:cNvSpPr>
          <p:nvPr>
            <p:ph type="sldNum" sz="quarter" idx="12"/>
          </p:nvPr>
        </p:nvSpPr>
        <p:spPr/>
        <p:txBody>
          <a:bodyPr/>
          <a:lstStyle/>
          <a:p>
            <a:pPr>
              <a:defRPr/>
            </a:pPr>
            <a:fld id="{3FF2C605-4958-CF43-AA48-80339EFDB0AF}" type="slidenum">
              <a:rPr lang="en-US" smtClean="0"/>
              <a:pPr>
                <a:defRPr/>
              </a:pPr>
              <a:t>27</a:t>
            </a:fld>
            <a:endParaRPr lang="en-US"/>
          </a:p>
        </p:txBody>
      </p:sp>
    </p:spTree>
    <p:extLst>
      <p:ext uri="{BB962C8B-B14F-4D97-AF65-F5344CB8AC3E}">
        <p14:creationId xmlns:p14="http://schemas.microsoft.com/office/powerpoint/2010/main" val="1659966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36" y="1434308"/>
            <a:ext cx="8229600" cy="1068387"/>
          </a:xfrm>
        </p:spPr>
        <p:txBody>
          <a:bodyPr/>
          <a:lstStyle/>
          <a:p>
            <a:r>
              <a:rPr lang="en-US" dirty="0" smtClean="0"/>
              <a:t/>
            </a:r>
            <a:br>
              <a:rPr lang="en-US" dirty="0" smtClean="0"/>
            </a:br>
            <a:r>
              <a:rPr lang="en-US" dirty="0" smtClean="0"/>
              <a:t/>
            </a:r>
            <a:br>
              <a:rPr lang="en-US" dirty="0" smtClean="0"/>
            </a:br>
            <a:r>
              <a:rPr lang="en-US" dirty="0"/>
              <a:t>Questions?</a:t>
            </a:r>
            <a:r>
              <a:rPr lang="en-US" b="0" i="1" dirty="0" smtClean="0"/>
              <a:t/>
            </a:r>
            <a:br>
              <a:rPr lang="en-US" b="0" i="1" dirty="0" smtClean="0"/>
            </a:br>
            <a:r>
              <a:rPr lang="en-US" b="0" i="1" dirty="0" smtClean="0"/>
              <a:t> </a:t>
            </a:r>
            <a:br>
              <a:rPr lang="en-US" b="0" i="1" dirty="0" smtClean="0"/>
            </a:br>
            <a:r>
              <a:rPr lang="en-US" b="0" i="1" dirty="0" smtClean="0"/>
              <a:t>bobabt@ncsu.edu</a:t>
            </a:r>
            <a:br>
              <a:rPr lang="en-US" b="0" i="1" dirty="0" smtClean="0"/>
            </a:br>
            <a:r>
              <a:rPr lang="en-US" b="0" i="1" dirty="0" smtClean="0"/>
              <a:t/>
            </a:r>
            <a:br>
              <a:rPr lang="en-US" b="0" i="1" dirty="0" smtClean="0"/>
            </a:br>
            <a:r>
              <a:rPr lang="en-US" b="0" i="1" dirty="0" smtClean="0"/>
              <a:t>justinbaker@ncsu.edu</a:t>
            </a:r>
            <a:endParaRPr lang="en-US" b="0" i="1" dirty="0"/>
          </a:p>
        </p:txBody>
      </p:sp>
      <p:sp>
        <p:nvSpPr>
          <p:cNvPr id="3" name="Date Placeholder 2"/>
          <p:cNvSpPr>
            <a:spLocks noGrp="1"/>
          </p:cNvSpPr>
          <p:nvPr>
            <p:ph type="dt" sz="half" idx="10"/>
          </p:nvPr>
        </p:nvSpPr>
        <p:spPr/>
        <p:txBody>
          <a:bodyPr/>
          <a:lstStyle/>
          <a:p>
            <a:pPr>
              <a:defRPr/>
            </a:pPr>
            <a:fld id="{4168ABAA-0342-4D65-ADFC-E24E399EA588}" type="datetime1">
              <a:rPr lang="en-US" smtClean="0"/>
              <a:t>10/14/2021</a:t>
            </a:fld>
            <a:endParaRPr lang="en-US"/>
          </a:p>
        </p:txBody>
      </p:sp>
      <p:sp>
        <p:nvSpPr>
          <p:cNvPr id="4" name="Footer Placeholder 3"/>
          <p:cNvSpPr>
            <a:spLocks noGrp="1"/>
          </p:cNvSpPr>
          <p:nvPr>
            <p:ph type="ftr" sz="quarter" idx="11"/>
          </p:nvPr>
        </p:nvSpPr>
        <p:spPr/>
        <p:txBody>
          <a:bodyPr/>
          <a:lstStyle/>
          <a:p>
            <a:pPr>
              <a:defRPr/>
            </a:pPr>
            <a:r>
              <a:rPr lang="en-US" smtClean="0"/>
              <a:t>Abt, Baker Pellets and Carbon in the US South</a:t>
            </a:r>
            <a:endParaRPr lang="en-US"/>
          </a:p>
        </p:txBody>
      </p:sp>
      <p:sp>
        <p:nvSpPr>
          <p:cNvPr id="5" name="Slide Number Placeholder 4"/>
          <p:cNvSpPr>
            <a:spLocks noGrp="1"/>
          </p:cNvSpPr>
          <p:nvPr>
            <p:ph type="sldNum" sz="quarter" idx="12"/>
          </p:nvPr>
        </p:nvSpPr>
        <p:spPr/>
        <p:txBody>
          <a:bodyPr/>
          <a:lstStyle/>
          <a:p>
            <a:pPr>
              <a:defRPr/>
            </a:pPr>
            <a:fld id="{C2AB7D4D-4E81-5B40-91F6-CF14C25F8623}" type="slidenum">
              <a:rPr lang="en-US" smtClean="0"/>
              <a:pPr>
                <a:defRPr/>
              </a:pPr>
              <a:t>28</a:t>
            </a:fld>
            <a:endParaRPr lang="en-US"/>
          </a:p>
        </p:txBody>
      </p:sp>
    </p:spTree>
    <p:extLst>
      <p:ext uri="{BB962C8B-B14F-4D97-AF65-F5344CB8AC3E}">
        <p14:creationId xmlns:p14="http://schemas.microsoft.com/office/powerpoint/2010/main" val="6325095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9178E-0B29-4493-9857-B19D9A4AB093}" type="datetime1">
              <a:rPr lang="en-US" smtClean="0"/>
              <a:t>10/14/2021</a:t>
            </a:fld>
            <a:endParaRPr lang="en-US"/>
          </a:p>
        </p:txBody>
      </p:sp>
      <p:sp>
        <p:nvSpPr>
          <p:cNvPr id="6" name="Footer Placeholder 5"/>
          <p:cNvSpPr>
            <a:spLocks noGrp="1"/>
          </p:cNvSpPr>
          <p:nvPr>
            <p:ph type="ftr" sz="quarter" idx="11"/>
          </p:nvPr>
        </p:nvSpPr>
        <p:spPr/>
        <p:txBody>
          <a:bodyPr/>
          <a:lstStyle/>
          <a:p>
            <a:r>
              <a:rPr lang="en-US" smtClean="0"/>
              <a:t>Abt, Baker Pellets and Carbon in the US South</a:t>
            </a:r>
            <a:endParaRPr lang="en-US" dirty="0"/>
          </a:p>
        </p:txBody>
      </p:sp>
      <p:sp>
        <p:nvSpPr>
          <p:cNvPr id="3" name="Slide Number Placeholder 2"/>
          <p:cNvSpPr>
            <a:spLocks noGrp="1"/>
          </p:cNvSpPr>
          <p:nvPr>
            <p:ph type="sldNum" sz="quarter" idx="12"/>
          </p:nvPr>
        </p:nvSpPr>
        <p:spPr/>
        <p:txBody>
          <a:bodyPr/>
          <a:lstStyle/>
          <a:p>
            <a:fld id="{78D8D30F-B83E-4863-A32E-3E136AB327D8}" type="slidenum">
              <a:rPr lang="en-US" smtClean="0"/>
              <a:t>3</a:t>
            </a:fld>
            <a:endParaRPr lang="en-US"/>
          </a:p>
        </p:txBody>
      </p:sp>
      <p:sp>
        <p:nvSpPr>
          <p:cNvPr id="4" name="Title 3"/>
          <p:cNvSpPr>
            <a:spLocks noGrp="1"/>
          </p:cNvSpPr>
          <p:nvPr>
            <p:ph type="title"/>
          </p:nvPr>
        </p:nvSpPr>
        <p:spPr>
          <a:xfrm>
            <a:off x="647700" y="2863272"/>
            <a:ext cx="7962335" cy="778235"/>
          </a:xfrm>
        </p:spPr>
        <p:txBody>
          <a:bodyPr/>
          <a:lstStyle/>
          <a:p>
            <a:r>
              <a:rPr lang="en-US" dirty="0"/>
              <a:t>Key questions, in a privately owned timberland </a:t>
            </a:r>
            <a:r>
              <a:rPr lang="en-US" dirty="0" smtClean="0"/>
              <a:t>market:</a:t>
            </a:r>
            <a:br>
              <a:rPr lang="en-US" dirty="0" smtClean="0"/>
            </a:br>
            <a:r>
              <a:rPr lang="en-US" dirty="0" smtClean="0"/>
              <a:t/>
            </a:r>
            <a:br>
              <a:rPr lang="en-US" dirty="0" smtClean="0"/>
            </a:br>
            <a:r>
              <a:rPr lang="en-US" dirty="0" smtClean="0"/>
              <a:t>Demand side - how does increased demand for wood affect prices, harvest, forest inventory and forest carbon?</a:t>
            </a:r>
            <a:br>
              <a:rPr lang="en-US" dirty="0" smtClean="0"/>
            </a:br>
            <a:r>
              <a:rPr lang="en-US" dirty="0" smtClean="0"/>
              <a:t> </a:t>
            </a:r>
            <a:br>
              <a:rPr lang="en-US" dirty="0" smtClean="0"/>
            </a:br>
            <a:r>
              <a:rPr lang="en-US" dirty="0" smtClean="0"/>
              <a:t>Supply side – how are future markets affected by intensive management, hurricanes, and land use change.</a:t>
            </a:r>
            <a:endParaRPr lang="en-US" dirty="0"/>
          </a:p>
        </p:txBody>
      </p:sp>
    </p:spTree>
    <p:extLst>
      <p:ext uri="{BB962C8B-B14F-4D97-AF65-F5344CB8AC3E}">
        <p14:creationId xmlns:p14="http://schemas.microsoft.com/office/powerpoint/2010/main" val="2302995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Today’s Agenda</a:t>
            </a:r>
            <a:endParaRPr lang="en-US" dirty="0"/>
          </a:p>
        </p:txBody>
      </p:sp>
      <p:sp>
        <p:nvSpPr>
          <p:cNvPr id="7" name="Content Placeholder 6"/>
          <p:cNvSpPr>
            <a:spLocks noGrp="1"/>
          </p:cNvSpPr>
          <p:nvPr>
            <p:ph idx="1"/>
          </p:nvPr>
        </p:nvSpPr>
        <p:spPr>
          <a:xfrm>
            <a:off x="457200" y="2346036"/>
            <a:ext cx="8229600" cy="3780129"/>
          </a:xfrm>
        </p:spPr>
        <p:txBody>
          <a:bodyPr/>
          <a:lstStyle/>
          <a:p>
            <a:r>
              <a:rPr lang="en-US" dirty="0" smtClean="0"/>
              <a:t>Brief overview of trends </a:t>
            </a:r>
            <a:r>
              <a:rPr lang="en-US" dirty="0"/>
              <a:t>and current status of </a:t>
            </a:r>
            <a:r>
              <a:rPr lang="en-US" dirty="0" smtClean="0"/>
              <a:t>forest markets in the US South</a:t>
            </a:r>
          </a:p>
          <a:p>
            <a:endParaRPr lang="en-US" dirty="0" smtClean="0"/>
          </a:p>
          <a:p>
            <a:r>
              <a:rPr lang="en-US" dirty="0" smtClean="0"/>
              <a:t>This provides the market context of for the entrance of bioenergy demand for pellet exports</a:t>
            </a:r>
          </a:p>
          <a:p>
            <a:endParaRPr lang="en-US" dirty="0" smtClean="0"/>
          </a:p>
          <a:p>
            <a:r>
              <a:rPr lang="en-US" dirty="0" smtClean="0"/>
              <a:t>Expected and realized effects of pellets on forestland rents – which drive acreage, forest inventory and forest carbon.</a:t>
            </a:r>
          </a:p>
          <a:p>
            <a:endParaRPr lang="en-US" dirty="0" smtClean="0"/>
          </a:p>
          <a:p>
            <a:endParaRPr lang="en-US" dirty="0"/>
          </a:p>
        </p:txBody>
      </p:sp>
      <p:sp>
        <p:nvSpPr>
          <p:cNvPr id="2" name="Date Placeholder 1"/>
          <p:cNvSpPr>
            <a:spLocks noGrp="1"/>
          </p:cNvSpPr>
          <p:nvPr>
            <p:ph type="dt" sz="half" idx="10"/>
          </p:nvPr>
        </p:nvSpPr>
        <p:spPr/>
        <p:txBody>
          <a:bodyPr/>
          <a:lstStyle/>
          <a:p>
            <a:fld id="{A22D1AA9-A6B4-4B48-916A-625A8E162CCF}" type="datetime1">
              <a:rPr lang="en-US" smtClean="0"/>
              <a:t>10/14/2021</a:t>
            </a:fld>
            <a:endParaRPr lang="en-US"/>
          </a:p>
        </p:txBody>
      </p:sp>
      <p:sp>
        <p:nvSpPr>
          <p:cNvPr id="3" name="Footer Placeholder 2"/>
          <p:cNvSpPr>
            <a:spLocks noGrp="1"/>
          </p:cNvSpPr>
          <p:nvPr>
            <p:ph type="ftr" sz="quarter" idx="11"/>
          </p:nvPr>
        </p:nvSpPr>
        <p:spPr/>
        <p:txBody>
          <a:bodyPr/>
          <a:lstStyle/>
          <a:p>
            <a:r>
              <a:rPr lang="en-US" smtClean="0"/>
              <a:t>Abt, Baker Pellets and Carbon in the US South</a:t>
            </a:r>
            <a:endParaRPr lang="en-US" dirty="0"/>
          </a:p>
        </p:txBody>
      </p:sp>
      <p:sp>
        <p:nvSpPr>
          <p:cNvPr id="4" name="Slide Number Placeholder 3"/>
          <p:cNvSpPr>
            <a:spLocks noGrp="1"/>
          </p:cNvSpPr>
          <p:nvPr>
            <p:ph type="sldNum" sz="quarter" idx="12"/>
          </p:nvPr>
        </p:nvSpPr>
        <p:spPr/>
        <p:txBody>
          <a:bodyPr/>
          <a:lstStyle/>
          <a:p>
            <a:fld id="{78D8D30F-B83E-4863-A32E-3E136AB327D8}" type="slidenum">
              <a:rPr lang="en-US" smtClean="0"/>
              <a:t>4</a:t>
            </a:fld>
            <a:endParaRPr lang="en-US"/>
          </a:p>
        </p:txBody>
      </p:sp>
    </p:spTree>
    <p:extLst>
      <p:ext uri="{BB962C8B-B14F-4D97-AF65-F5344CB8AC3E}">
        <p14:creationId xmlns:p14="http://schemas.microsoft.com/office/powerpoint/2010/main" val="3189809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709160" y="2042052"/>
            <a:ext cx="3094884" cy="1955514"/>
          </a:xfrm>
        </p:spPr>
        <p:txBody>
          <a:bodyPr>
            <a:normAutofit fontScale="90000"/>
          </a:bodyPr>
          <a:lstStyle/>
          <a:p>
            <a:pPr algn="ctr"/>
            <a:r>
              <a:rPr lang="en-US" sz="2400" b="0" dirty="0"/>
              <a:t>Southern Plantations</a:t>
            </a:r>
            <a:br>
              <a:rPr lang="en-US" sz="2400" b="0" dirty="0"/>
            </a:br>
            <a:r>
              <a:rPr lang="en-US" sz="2400" b="0" dirty="0"/>
              <a:t/>
            </a:r>
            <a:br>
              <a:rPr lang="en-US" sz="2400" b="0" dirty="0"/>
            </a:br>
            <a:r>
              <a:rPr lang="en-US" sz="2400" b="0" dirty="0"/>
              <a:t>26% of timberland</a:t>
            </a:r>
            <a:br>
              <a:rPr lang="en-US" sz="2400" b="0" dirty="0"/>
            </a:br>
            <a:r>
              <a:rPr lang="en-US" sz="2400" b="0" dirty="0"/>
              <a:t>53% of removals</a:t>
            </a:r>
            <a:br>
              <a:rPr lang="en-US" sz="2400" b="0" dirty="0"/>
            </a:br>
            <a:r>
              <a:rPr lang="en-US" sz="2400" b="0" dirty="0"/>
              <a:t>68% of pine removals</a:t>
            </a:r>
            <a:br>
              <a:rPr lang="en-US" sz="2400" b="0" dirty="0"/>
            </a:br>
            <a:r>
              <a:rPr lang="en-US" sz="2400" b="0" dirty="0"/>
              <a:t/>
            </a:r>
            <a:br>
              <a:rPr lang="en-US" sz="2400" b="0" dirty="0"/>
            </a:br>
            <a:endParaRPr lang="en-US" sz="2400" b="0" dirty="0"/>
          </a:p>
        </p:txBody>
      </p:sp>
      <p:sp>
        <p:nvSpPr>
          <p:cNvPr id="8" name="Title 1"/>
          <p:cNvSpPr txBox="1">
            <a:spLocks/>
          </p:cNvSpPr>
          <p:nvPr/>
        </p:nvSpPr>
        <p:spPr>
          <a:xfrm>
            <a:off x="1567042" y="958875"/>
            <a:ext cx="5979319"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dirty="0"/>
              <a:t>Plantations in a Landscape Context</a:t>
            </a:r>
          </a:p>
        </p:txBody>
      </p:sp>
      <p:sp>
        <p:nvSpPr>
          <p:cNvPr id="2" name="Date Placeholder 1"/>
          <p:cNvSpPr>
            <a:spLocks noGrp="1"/>
          </p:cNvSpPr>
          <p:nvPr>
            <p:ph type="dt" sz="half" idx="10"/>
          </p:nvPr>
        </p:nvSpPr>
        <p:spPr/>
        <p:txBody>
          <a:bodyPr/>
          <a:lstStyle/>
          <a:p>
            <a:pPr>
              <a:defRPr/>
            </a:pPr>
            <a:fld id="{B27724B5-EC2A-4F89-870A-95C1293652FD}" type="datetime1">
              <a:rPr lang="en-US" smtClean="0"/>
              <a:t>10/14/2021</a:t>
            </a:fld>
            <a:endParaRPr lang="en-US"/>
          </a:p>
        </p:txBody>
      </p:sp>
      <p:sp>
        <p:nvSpPr>
          <p:cNvPr id="3" name="Footer Placeholder 2"/>
          <p:cNvSpPr>
            <a:spLocks noGrp="1"/>
          </p:cNvSpPr>
          <p:nvPr>
            <p:ph type="ftr" sz="quarter" idx="11"/>
          </p:nvPr>
        </p:nvSpPr>
        <p:spPr/>
        <p:txBody>
          <a:bodyPr/>
          <a:lstStyle/>
          <a:p>
            <a:pPr>
              <a:defRPr/>
            </a:pPr>
            <a:r>
              <a:rPr lang="en-US" smtClean="0"/>
              <a:t>Abt, Baker Pellets and Carbon in the US South</a:t>
            </a:r>
            <a:endParaRPr lang="en-US"/>
          </a:p>
        </p:txBody>
      </p:sp>
      <p:sp>
        <p:nvSpPr>
          <p:cNvPr id="9" name="Slide Number Placeholder 8"/>
          <p:cNvSpPr>
            <a:spLocks noGrp="1"/>
          </p:cNvSpPr>
          <p:nvPr>
            <p:ph type="sldNum" sz="quarter" idx="12"/>
          </p:nvPr>
        </p:nvSpPr>
        <p:spPr/>
        <p:txBody>
          <a:bodyPr/>
          <a:lstStyle/>
          <a:p>
            <a:pPr>
              <a:defRPr/>
            </a:pPr>
            <a:fld id="{C2AB7D4D-4E81-5B40-91F6-CF14C25F8623}" type="slidenum">
              <a:rPr lang="en-US" smtClean="0"/>
              <a:pPr>
                <a:defRPr/>
              </a:pPr>
              <a:t>5</a:t>
            </a:fld>
            <a:endParaRPr lang="en-US"/>
          </a:p>
        </p:txBody>
      </p:sp>
      <p:pic>
        <p:nvPicPr>
          <p:cNvPr id="6" name="Picture 5"/>
          <p:cNvPicPr>
            <a:picLocks noChangeAspect="1"/>
          </p:cNvPicPr>
          <p:nvPr/>
        </p:nvPicPr>
        <p:blipFill>
          <a:blip r:embed="rId2"/>
          <a:stretch>
            <a:fillRect/>
          </a:stretch>
        </p:blipFill>
        <p:spPr>
          <a:xfrm>
            <a:off x="1192983" y="3751812"/>
            <a:ext cx="3438442" cy="2066723"/>
          </a:xfrm>
          <a:prstGeom prst="rect">
            <a:avLst/>
          </a:prstGeom>
        </p:spPr>
      </p:pic>
      <p:pic>
        <p:nvPicPr>
          <p:cNvPr id="11" name="Picture 10"/>
          <p:cNvPicPr>
            <a:picLocks noChangeAspect="1"/>
          </p:cNvPicPr>
          <p:nvPr/>
        </p:nvPicPr>
        <p:blipFill>
          <a:blip r:embed="rId3"/>
          <a:stretch>
            <a:fillRect/>
          </a:stretch>
        </p:blipFill>
        <p:spPr>
          <a:xfrm>
            <a:off x="4631424" y="3761442"/>
            <a:ext cx="3438442" cy="2066723"/>
          </a:xfrm>
          <a:prstGeom prst="rect">
            <a:avLst/>
          </a:prstGeom>
        </p:spPr>
      </p:pic>
      <p:pic>
        <p:nvPicPr>
          <p:cNvPr id="13" name="Picture 12"/>
          <p:cNvPicPr>
            <a:picLocks noChangeAspect="1"/>
          </p:cNvPicPr>
          <p:nvPr/>
        </p:nvPicPr>
        <p:blipFill>
          <a:blip r:embed="rId4"/>
          <a:stretch>
            <a:fillRect/>
          </a:stretch>
        </p:blipFill>
        <p:spPr>
          <a:xfrm>
            <a:off x="1192983" y="1694719"/>
            <a:ext cx="3465877" cy="2066723"/>
          </a:xfrm>
          <a:prstGeom prst="rect">
            <a:avLst/>
          </a:prstGeom>
        </p:spPr>
      </p:pic>
    </p:spTree>
    <p:extLst>
      <p:ext uri="{BB962C8B-B14F-4D97-AF65-F5344CB8AC3E}">
        <p14:creationId xmlns:p14="http://schemas.microsoft.com/office/powerpoint/2010/main" val="2164638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885" y="740192"/>
            <a:ext cx="8229600" cy="1068387"/>
          </a:xfrm>
        </p:spPr>
        <p:txBody>
          <a:bodyPr/>
          <a:lstStyle/>
          <a:p>
            <a:r>
              <a:rPr lang="en-US" dirty="0" smtClean="0"/>
              <a:t>Southwide Forest </a:t>
            </a:r>
            <a:r>
              <a:rPr lang="en-US" dirty="0" smtClean="0"/>
              <a:t>Inventory/Carbon </a:t>
            </a:r>
            <a:r>
              <a:rPr lang="en-US" dirty="0" smtClean="0"/>
              <a:t>Stock </a:t>
            </a:r>
            <a:r>
              <a:rPr lang="en-US" dirty="0" smtClean="0"/>
              <a:t>Increasing</a:t>
            </a:r>
            <a:endParaRPr lang="en-US" dirty="0"/>
          </a:p>
        </p:txBody>
      </p:sp>
      <p:sp>
        <p:nvSpPr>
          <p:cNvPr id="3" name="Date Placeholder 2"/>
          <p:cNvSpPr>
            <a:spLocks noGrp="1"/>
          </p:cNvSpPr>
          <p:nvPr>
            <p:ph type="dt" sz="half" idx="10"/>
          </p:nvPr>
        </p:nvSpPr>
        <p:spPr/>
        <p:txBody>
          <a:bodyPr/>
          <a:lstStyle/>
          <a:p>
            <a:pPr>
              <a:defRPr/>
            </a:pPr>
            <a:fld id="{44F57FE6-5F6D-4818-A638-3DFCFA4BC9FA}" type="datetime1">
              <a:rPr lang="en-US" smtClean="0"/>
              <a:t>10/14/2021</a:t>
            </a:fld>
            <a:endParaRPr lang="en-US"/>
          </a:p>
        </p:txBody>
      </p:sp>
      <p:sp>
        <p:nvSpPr>
          <p:cNvPr id="4" name="Footer Placeholder 3"/>
          <p:cNvSpPr>
            <a:spLocks noGrp="1"/>
          </p:cNvSpPr>
          <p:nvPr>
            <p:ph type="ftr" sz="quarter" idx="11"/>
          </p:nvPr>
        </p:nvSpPr>
        <p:spPr/>
        <p:txBody>
          <a:bodyPr/>
          <a:lstStyle/>
          <a:p>
            <a:pPr>
              <a:defRPr/>
            </a:pPr>
            <a:r>
              <a:rPr lang="en-US" smtClean="0"/>
              <a:t>Abt, Baker Pellets and Carbon in the US South</a:t>
            </a:r>
            <a:endParaRPr lang="en-US"/>
          </a:p>
        </p:txBody>
      </p:sp>
      <p:sp>
        <p:nvSpPr>
          <p:cNvPr id="5" name="Slide Number Placeholder 4"/>
          <p:cNvSpPr>
            <a:spLocks noGrp="1"/>
          </p:cNvSpPr>
          <p:nvPr>
            <p:ph type="sldNum" sz="quarter" idx="12"/>
          </p:nvPr>
        </p:nvSpPr>
        <p:spPr/>
        <p:txBody>
          <a:bodyPr/>
          <a:lstStyle/>
          <a:p>
            <a:pPr>
              <a:defRPr/>
            </a:pPr>
            <a:fld id="{C2AB7D4D-4E81-5B40-91F6-CF14C25F8623}" type="slidenum">
              <a:rPr lang="en-US" smtClean="0"/>
              <a:pPr>
                <a:defRPr/>
              </a:pPr>
              <a:t>6</a:t>
            </a:fld>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27036"/>
          <a:stretch/>
        </p:blipFill>
        <p:spPr>
          <a:xfrm>
            <a:off x="5095567" y="1811903"/>
            <a:ext cx="3451122" cy="4728804"/>
          </a:xfrm>
          <a:prstGeom prst="rect">
            <a:avLst/>
          </a:prstGeom>
        </p:spPr>
      </p:pic>
      <p:sp>
        <p:nvSpPr>
          <p:cNvPr id="6" name="TextBox 5"/>
          <p:cNvSpPr txBox="1"/>
          <p:nvPr/>
        </p:nvSpPr>
        <p:spPr>
          <a:xfrm>
            <a:off x="6459795" y="2933097"/>
            <a:ext cx="619433" cy="369332"/>
          </a:xfrm>
          <a:prstGeom prst="rect">
            <a:avLst/>
          </a:prstGeom>
          <a:noFill/>
        </p:spPr>
        <p:txBody>
          <a:bodyPr wrap="square" rtlCol="0">
            <a:spAutoFit/>
          </a:bodyPr>
          <a:lstStyle/>
          <a:p>
            <a:r>
              <a:rPr lang="en-US" dirty="0" smtClean="0"/>
              <a:t>tree</a:t>
            </a:r>
            <a:endParaRPr lang="en-US" dirty="0"/>
          </a:p>
        </p:txBody>
      </p:sp>
      <p:sp>
        <p:nvSpPr>
          <p:cNvPr id="10" name="TextBox 9"/>
          <p:cNvSpPr txBox="1"/>
          <p:nvPr/>
        </p:nvSpPr>
        <p:spPr>
          <a:xfrm>
            <a:off x="6602364" y="5289168"/>
            <a:ext cx="1814053" cy="646331"/>
          </a:xfrm>
          <a:prstGeom prst="rect">
            <a:avLst/>
          </a:prstGeom>
          <a:noFill/>
        </p:spPr>
        <p:txBody>
          <a:bodyPr wrap="square" rtlCol="0">
            <a:spAutoFit/>
          </a:bodyPr>
          <a:lstStyle/>
          <a:p>
            <a:r>
              <a:rPr lang="en-US" dirty="0" smtClean="0"/>
              <a:t>dead, litter, understory</a:t>
            </a:r>
            <a:endParaRPr lang="en-US" dirty="0"/>
          </a:p>
        </p:txBody>
      </p:sp>
      <p:sp>
        <p:nvSpPr>
          <p:cNvPr id="11" name="TextBox 10"/>
          <p:cNvSpPr txBox="1"/>
          <p:nvPr/>
        </p:nvSpPr>
        <p:spPr>
          <a:xfrm>
            <a:off x="5997679" y="2042443"/>
            <a:ext cx="619433" cy="369332"/>
          </a:xfrm>
          <a:prstGeom prst="rect">
            <a:avLst/>
          </a:prstGeom>
          <a:noFill/>
        </p:spPr>
        <p:txBody>
          <a:bodyPr wrap="square" rtlCol="0">
            <a:spAutoFit/>
          </a:bodyPr>
          <a:lstStyle/>
          <a:p>
            <a:r>
              <a:rPr lang="en-US" dirty="0" smtClean="0"/>
              <a:t>soil</a:t>
            </a:r>
            <a:endParaRPr lang="en-US" dirty="0"/>
          </a:p>
        </p:txBody>
      </p:sp>
      <p:pic>
        <p:nvPicPr>
          <p:cNvPr id="15" name="Picture 14"/>
          <p:cNvPicPr>
            <a:picLocks noChangeAspect="1"/>
          </p:cNvPicPr>
          <p:nvPr/>
        </p:nvPicPr>
        <p:blipFill>
          <a:blip r:embed="rId3"/>
          <a:stretch>
            <a:fillRect/>
          </a:stretch>
        </p:blipFill>
        <p:spPr>
          <a:xfrm>
            <a:off x="0" y="2042445"/>
            <a:ext cx="5283612" cy="3217945"/>
          </a:xfrm>
          <a:prstGeom prst="rect">
            <a:avLst/>
          </a:prstGeom>
        </p:spPr>
      </p:pic>
      <p:cxnSp>
        <p:nvCxnSpPr>
          <p:cNvPr id="12" name="Straight Arrow Connector 11"/>
          <p:cNvCxnSpPr/>
          <p:nvPr/>
        </p:nvCxnSpPr>
        <p:spPr>
          <a:xfrm>
            <a:off x="2641808" y="3087954"/>
            <a:ext cx="4082051" cy="239780"/>
          </a:xfrm>
          <a:prstGeom prst="straightConnector1">
            <a:avLst/>
          </a:prstGeom>
          <a:ln>
            <a:headEnd type="triangle"/>
            <a:tailEnd type="triangle"/>
          </a:ln>
        </p:spPr>
        <p:style>
          <a:lnRef idx="1">
            <a:schemeClr val="accent4"/>
          </a:lnRef>
          <a:fillRef idx="0">
            <a:schemeClr val="accent4"/>
          </a:fillRef>
          <a:effectRef idx="0">
            <a:schemeClr val="accent4"/>
          </a:effectRef>
          <a:fontRef idx="minor">
            <a:schemeClr val="tx1"/>
          </a:fontRef>
        </p:style>
      </p:cxnSp>
      <p:sp>
        <p:nvSpPr>
          <p:cNvPr id="7" name="TextBox 6"/>
          <p:cNvSpPr txBox="1"/>
          <p:nvPr/>
        </p:nvSpPr>
        <p:spPr>
          <a:xfrm>
            <a:off x="5613568" y="4190495"/>
            <a:ext cx="2500975" cy="584775"/>
          </a:xfrm>
          <a:prstGeom prst="rect">
            <a:avLst/>
          </a:prstGeom>
          <a:noFill/>
        </p:spPr>
        <p:txBody>
          <a:bodyPr wrap="square" rtlCol="0">
            <a:spAutoFit/>
          </a:bodyPr>
          <a:lstStyle/>
          <a:p>
            <a:r>
              <a:rPr lang="en-US" sz="1600" i="1" dirty="0" err="1" smtClean="0"/>
              <a:t>Coulston</a:t>
            </a:r>
            <a:r>
              <a:rPr lang="en-US" sz="1600" i="1" dirty="0" smtClean="0"/>
              <a:t>, et al. UFS forest carbon inventory</a:t>
            </a:r>
            <a:endParaRPr lang="en-US" sz="1600" i="1" dirty="0"/>
          </a:p>
        </p:txBody>
      </p:sp>
      <p:sp>
        <p:nvSpPr>
          <p:cNvPr id="8" name="TextBox 7"/>
          <p:cNvSpPr txBox="1"/>
          <p:nvPr/>
        </p:nvSpPr>
        <p:spPr>
          <a:xfrm>
            <a:off x="890178" y="5368605"/>
            <a:ext cx="4263161" cy="646331"/>
          </a:xfrm>
          <a:prstGeom prst="rect">
            <a:avLst/>
          </a:prstGeom>
          <a:noFill/>
        </p:spPr>
        <p:txBody>
          <a:bodyPr wrap="square" rtlCol="0">
            <a:spAutoFit/>
          </a:bodyPr>
          <a:lstStyle/>
          <a:p>
            <a:pPr algn="ctr"/>
            <a:r>
              <a:rPr lang="en-US" dirty="0" smtClean="0"/>
              <a:t>Forest Inventory and Analysis (FIA) plot data used in the model.</a:t>
            </a:r>
            <a:endParaRPr lang="en-US" dirty="0"/>
          </a:p>
        </p:txBody>
      </p:sp>
    </p:spTree>
    <p:extLst>
      <p:ext uri="{BB962C8B-B14F-4D97-AF65-F5344CB8AC3E}">
        <p14:creationId xmlns:p14="http://schemas.microsoft.com/office/powerpoint/2010/main" val="508199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7827"/>
            <a:ext cx="8229600" cy="1068387"/>
          </a:xfrm>
        </p:spPr>
        <p:txBody>
          <a:bodyPr/>
          <a:lstStyle/>
          <a:p>
            <a:r>
              <a:rPr lang="en-US" dirty="0" smtClean="0"/>
              <a:t>Southern Pine Forest Inventory</a:t>
            </a:r>
            <a:br>
              <a:rPr lang="en-US" dirty="0" smtClean="0"/>
            </a:br>
            <a:r>
              <a:rPr lang="en-US" b="0" i="1" dirty="0" smtClean="0"/>
              <a:t>doubles while removals double</a:t>
            </a:r>
            <a:br>
              <a:rPr lang="en-US" b="0" i="1" dirty="0" smtClean="0"/>
            </a:br>
            <a:r>
              <a:rPr lang="en-US" sz="1800" b="0" i="1" dirty="0" smtClean="0"/>
              <a:t>Also True For Total (</a:t>
            </a:r>
            <a:r>
              <a:rPr lang="en-US" sz="1800" b="0" i="1" dirty="0" err="1" smtClean="0"/>
              <a:t>Pine+Hardwood</a:t>
            </a:r>
            <a:r>
              <a:rPr lang="en-US" sz="1800" b="0" i="1" dirty="0" smtClean="0"/>
              <a:t>) Inventory &amp; Removals</a:t>
            </a:r>
            <a:endParaRPr lang="en-US" b="0" i="1" dirty="0"/>
          </a:p>
        </p:txBody>
      </p:sp>
      <p:sp>
        <p:nvSpPr>
          <p:cNvPr id="3" name="Date Placeholder 2"/>
          <p:cNvSpPr>
            <a:spLocks noGrp="1"/>
          </p:cNvSpPr>
          <p:nvPr>
            <p:ph type="dt" sz="half" idx="10"/>
          </p:nvPr>
        </p:nvSpPr>
        <p:spPr/>
        <p:txBody>
          <a:bodyPr/>
          <a:lstStyle/>
          <a:p>
            <a:pPr>
              <a:defRPr/>
            </a:pPr>
            <a:fld id="{0025B538-F12A-48E6-8695-B6A63CB992AD}" type="datetime1">
              <a:rPr lang="en-US" smtClean="0"/>
              <a:t>10/14/2021</a:t>
            </a:fld>
            <a:endParaRPr lang="en-US"/>
          </a:p>
        </p:txBody>
      </p:sp>
      <p:sp>
        <p:nvSpPr>
          <p:cNvPr id="4" name="Footer Placeholder 3"/>
          <p:cNvSpPr>
            <a:spLocks noGrp="1"/>
          </p:cNvSpPr>
          <p:nvPr>
            <p:ph type="ftr" sz="quarter" idx="11"/>
          </p:nvPr>
        </p:nvSpPr>
        <p:spPr/>
        <p:txBody>
          <a:bodyPr/>
          <a:lstStyle/>
          <a:p>
            <a:pPr>
              <a:defRPr/>
            </a:pPr>
            <a:r>
              <a:rPr lang="en-US" smtClean="0"/>
              <a:t>Abt, Baker Pellets and Carbon in the US South</a:t>
            </a:r>
            <a:endParaRPr lang="en-US"/>
          </a:p>
        </p:txBody>
      </p:sp>
      <p:sp>
        <p:nvSpPr>
          <p:cNvPr id="5" name="Slide Number Placeholder 4"/>
          <p:cNvSpPr>
            <a:spLocks noGrp="1"/>
          </p:cNvSpPr>
          <p:nvPr>
            <p:ph type="sldNum" sz="quarter" idx="12"/>
          </p:nvPr>
        </p:nvSpPr>
        <p:spPr/>
        <p:txBody>
          <a:bodyPr/>
          <a:lstStyle/>
          <a:p>
            <a:pPr>
              <a:defRPr/>
            </a:pPr>
            <a:fld id="{C2AB7D4D-4E81-5B40-91F6-CF14C25F8623}" type="slidenum">
              <a:rPr lang="en-US" smtClean="0"/>
              <a:pPr>
                <a:defRPr/>
              </a:pPr>
              <a:t>7</a:t>
            </a:fld>
            <a:endParaRPr lang="en-US"/>
          </a:p>
        </p:txBody>
      </p:sp>
      <p:pic>
        <p:nvPicPr>
          <p:cNvPr id="6" name="Picture 5"/>
          <p:cNvPicPr>
            <a:picLocks noChangeAspect="1"/>
          </p:cNvPicPr>
          <p:nvPr/>
        </p:nvPicPr>
        <p:blipFill>
          <a:blip r:embed="rId2"/>
          <a:stretch>
            <a:fillRect/>
          </a:stretch>
        </p:blipFill>
        <p:spPr>
          <a:xfrm>
            <a:off x="-31275" y="1876596"/>
            <a:ext cx="9175275" cy="2755631"/>
          </a:xfrm>
          <a:prstGeom prst="rect">
            <a:avLst/>
          </a:prstGeom>
        </p:spPr>
      </p:pic>
      <p:cxnSp>
        <p:nvCxnSpPr>
          <p:cNvPr id="8" name="Straight Arrow Connector 7"/>
          <p:cNvCxnSpPr/>
          <p:nvPr/>
        </p:nvCxnSpPr>
        <p:spPr>
          <a:xfrm flipV="1">
            <a:off x="1311564" y="3232727"/>
            <a:ext cx="2179782" cy="2124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6102927" y="2563090"/>
            <a:ext cx="1600200" cy="69132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63762" y="4951097"/>
            <a:ext cx="2902527" cy="120032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accent1"/>
            </a:solidFill>
          </a:ln>
        </p:spPr>
        <p:txBody>
          <a:bodyPr wrap="square" rtlCol="0">
            <a:spAutoFit/>
          </a:bodyPr>
          <a:lstStyle/>
          <a:p>
            <a:r>
              <a:rPr lang="en-US" b="1" dirty="0" err="1" smtClean="0"/>
              <a:t>Pct</a:t>
            </a:r>
            <a:r>
              <a:rPr lang="en-US" b="1" dirty="0" smtClean="0"/>
              <a:t> Forest Area &lt;40 </a:t>
            </a:r>
            <a:r>
              <a:rPr lang="en-US" b="1" dirty="0" err="1" smtClean="0"/>
              <a:t>Yrs</a:t>
            </a:r>
            <a:r>
              <a:rPr lang="en-US" b="1" dirty="0" smtClean="0"/>
              <a:t> Old</a:t>
            </a:r>
          </a:p>
          <a:p>
            <a:pPr marL="285750" indent="-285750">
              <a:buFont typeface="Arial" panose="020B0604020202020204" pitchFamily="34" charset="0"/>
              <a:buChar char="•"/>
            </a:pPr>
            <a:r>
              <a:rPr lang="en-US" b="1" dirty="0" smtClean="0"/>
              <a:t>South 51%</a:t>
            </a:r>
          </a:p>
          <a:p>
            <a:pPr marL="285750" indent="-285750">
              <a:buFont typeface="Arial" panose="020B0604020202020204" pitchFamily="34" charset="0"/>
              <a:buChar char="•"/>
            </a:pPr>
            <a:r>
              <a:rPr lang="en-US" b="1" dirty="0" smtClean="0"/>
              <a:t>North 20%</a:t>
            </a:r>
          </a:p>
          <a:p>
            <a:pPr marL="285750" indent="-285750">
              <a:buFont typeface="Arial" panose="020B0604020202020204" pitchFamily="34" charset="0"/>
              <a:buChar char="•"/>
            </a:pPr>
            <a:r>
              <a:rPr lang="en-US" b="1" dirty="0" smtClean="0"/>
              <a:t>West  22%</a:t>
            </a:r>
            <a:endParaRPr lang="en-US" b="1" dirty="0"/>
          </a:p>
        </p:txBody>
      </p:sp>
      <p:sp>
        <p:nvSpPr>
          <p:cNvPr id="12" name="TextBox 11"/>
          <p:cNvSpPr txBox="1"/>
          <p:nvPr/>
        </p:nvSpPr>
        <p:spPr>
          <a:xfrm>
            <a:off x="3166289" y="4950962"/>
            <a:ext cx="2780145" cy="120032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accent1"/>
            </a:solidFill>
          </a:ln>
        </p:spPr>
        <p:txBody>
          <a:bodyPr wrap="square" rtlCol="0">
            <a:spAutoFit/>
          </a:bodyPr>
          <a:lstStyle/>
          <a:p>
            <a:r>
              <a:rPr lang="en-US" b="1" dirty="0" err="1" smtClean="0"/>
              <a:t>Avg</a:t>
            </a:r>
            <a:r>
              <a:rPr lang="en-US" b="1" dirty="0" smtClean="0"/>
              <a:t> Acres Planted Per Year</a:t>
            </a:r>
          </a:p>
          <a:p>
            <a:pPr marL="285750" indent="-285750">
              <a:buFont typeface="Arial" panose="020B0604020202020204" pitchFamily="34" charset="0"/>
              <a:buChar char="•"/>
            </a:pPr>
            <a:r>
              <a:rPr lang="en-US" b="1" dirty="0" smtClean="0"/>
              <a:t>South 2 million acres</a:t>
            </a:r>
          </a:p>
          <a:p>
            <a:pPr marL="285750" indent="-285750">
              <a:buFont typeface="Arial" panose="020B0604020202020204" pitchFamily="34" charset="0"/>
              <a:buChar char="•"/>
            </a:pPr>
            <a:r>
              <a:rPr lang="en-US" b="1" dirty="0" smtClean="0"/>
              <a:t>North &lt; .5 million acres</a:t>
            </a:r>
          </a:p>
          <a:p>
            <a:pPr marL="285750" indent="-285750">
              <a:buFont typeface="Arial" panose="020B0604020202020204" pitchFamily="34" charset="0"/>
              <a:buChar char="•"/>
            </a:pPr>
            <a:r>
              <a:rPr lang="en-US" b="1" dirty="0" smtClean="0"/>
              <a:t>West &lt; .2 million acres</a:t>
            </a:r>
            <a:endParaRPr lang="en-US" b="1" dirty="0"/>
          </a:p>
        </p:txBody>
      </p:sp>
      <p:sp>
        <p:nvSpPr>
          <p:cNvPr id="13" name="TextBox 12"/>
          <p:cNvSpPr txBox="1"/>
          <p:nvPr/>
        </p:nvSpPr>
        <p:spPr>
          <a:xfrm>
            <a:off x="5946434" y="4950690"/>
            <a:ext cx="2624911" cy="120032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accent1"/>
            </a:solidFill>
          </a:ln>
        </p:spPr>
        <p:txBody>
          <a:bodyPr wrap="square" rtlCol="0">
            <a:spAutoFit/>
          </a:bodyPr>
          <a:lstStyle/>
          <a:p>
            <a:r>
              <a:rPr lang="en-US" b="1" dirty="0" err="1" smtClean="0"/>
              <a:t>Pvt</a:t>
            </a:r>
            <a:r>
              <a:rPr lang="en-US" b="1" dirty="0" smtClean="0"/>
              <a:t> Forestland Ownership</a:t>
            </a:r>
          </a:p>
          <a:p>
            <a:pPr marL="285750" indent="-285750">
              <a:buFont typeface="Arial" panose="020B0604020202020204" pitchFamily="34" charset="0"/>
              <a:buChar char="•"/>
            </a:pPr>
            <a:r>
              <a:rPr lang="en-US" b="1" dirty="0" smtClean="0"/>
              <a:t>South 81%</a:t>
            </a:r>
          </a:p>
          <a:p>
            <a:pPr marL="285750" indent="-285750">
              <a:buFont typeface="Arial" panose="020B0604020202020204" pitchFamily="34" charset="0"/>
              <a:buChar char="•"/>
            </a:pPr>
            <a:r>
              <a:rPr lang="en-US" b="1" dirty="0" smtClean="0"/>
              <a:t>West 22%</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42017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5836E78-6C87-4AF0-A0A4-DDCE22CBC4B6}" type="datetime1">
              <a:rPr lang="en-US" smtClean="0"/>
              <a:t>10/14/2021</a:t>
            </a:fld>
            <a:endParaRPr lang="en-US"/>
          </a:p>
        </p:txBody>
      </p:sp>
      <p:sp>
        <p:nvSpPr>
          <p:cNvPr id="3" name="Footer Placeholder 2"/>
          <p:cNvSpPr>
            <a:spLocks noGrp="1"/>
          </p:cNvSpPr>
          <p:nvPr>
            <p:ph type="ftr" sz="quarter" idx="11"/>
          </p:nvPr>
        </p:nvSpPr>
        <p:spPr/>
        <p:txBody>
          <a:bodyPr/>
          <a:lstStyle/>
          <a:p>
            <a:pPr>
              <a:defRPr/>
            </a:pPr>
            <a:r>
              <a:rPr lang="en-US" smtClean="0"/>
              <a:t>Abt, Baker Pellets and Carbon in the US South</a:t>
            </a:r>
            <a:endParaRPr lang="en-US"/>
          </a:p>
        </p:txBody>
      </p:sp>
      <p:sp>
        <p:nvSpPr>
          <p:cNvPr id="4" name="Slide Number Placeholder 3"/>
          <p:cNvSpPr>
            <a:spLocks noGrp="1"/>
          </p:cNvSpPr>
          <p:nvPr>
            <p:ph type="sldNum" sz="quarter" idx="12"/>
          </p:nvPr>
        </p:nvSpPr>
        <p:spPr/>
        <p:txBody>
          <a:bodyPr/>
          <a:lstStyle/>
          <a:p>
            <a:pPr>
              <a:defRPr/>
            </a:pPr>
            <a:fld id="{B35B2FA7-4FDB-5643-811E-7991DEE50B01}" type="slidenum">
              <a:rPr lang="en-US" smtClean="0"/>
              <a:pPr>
                <a:defRPr/>
              </a:pPr>
              <a:t>8</a:t>
            </a:fld>
            <a:endParaRPr lang="en-US"/>
          </a:p>
        </p:txBody>
      </p:sp>
      <p:pic>
        <p:nvPicPr>
          <p:cNvPr id="8" name="Picture 7"/>
          <p:cNvPicPr>
            <a:picLocks noChangeAspect="1"/>
          </p:cNvPicPr>
          <p:nvPr/>
        </p:nvPicPr>
        <p:blipFill>
          <a:blip r:embed="rId2"/>
          <a:stretch>
            <a:fillRect/>
          </a:stretch>
        </p:blipFill>
        <p:spPr>
          <a:xfrm>
            <a:off x="0" y="482263"/>
            <a:ext cx="4836138" cy="2738017"/>
          </a:xfrm>
          <a:prstGeom prst="rect">
            <a:avLst/>
          </a:prstGeom>
        </p:spPr>
      </p:pic>
      <p:pic>
        <p:nvPicPr>
          <p:cNvPr id="9" name="Picture 8"/>
          <p:cNvPicPr>
            <a:picLocks noChangeAspect="1"/>
          </p:cNvPicPr>
          <p:nvPr/>
        </p:nvPicPr>
        <p:blipFill>
          <a:blip r:embed="rId3"/>
          <a:stretch>
            <a:fillRect/>
          </a:stretch>
        </p:blipFill>
        <p:spPr>
          <a:xfrm>
            <a:off x="0" y="3203680"/>
            <a:ext cx="4836138" cy="2875891"/>
          </a:xfrm>
          <a:prstGeom prst="rect">
            <a:avLst/>
          </a:prstGeom>
        </p:spPr>
      </p:pic>
      <p:pic>
        <p:nvPicPr>
          <p:cNvPr id="11" name="Picture 10"/>
          <p:cNvPicPr>
            <a:picLocks noChangeAspect="1"/>
          </p:cNvPicPr>
          <p:nvPr/>
        </p:nvPicPr>
        <p:blipFill>
          <a:blip r:embed="rId4"/>
          <a:stretch>
            <a:fillRect/>
          </a:stretch>
        </p:blipFill>
        <p:spPr>
          <a:xfrm>
            <a:off x="4634576" y="2647414"/>
            <a:ext cx="4458464" cy="2848818"/>
          </a:xfrm>
          <a:prstGeom prst="rect">
            <a:avLst/>
          </a:prstGeom>
        </p:spPr>
      </p:pic>
      <p:sp>
        <p:nvSpPr>
          <p:cNvPr id="12" name="TextBox 11"/>
          <p:cNvSpPr txBox="1"/>
          <p:nvPr/>
        </p:nvSpPr>
        <p:spPr>
          <a:xfrm>
            <a:off x="5088834" y="953764"/>
            <a:ext cx="2928731" cy="1200329"/>
          </a:xfrm>
          <a:prstGeom prst="rect">
            <a:avLst/>
          </a:prstGeom>
          <a:noFill/>
        </p:spPr>
        <p:txBody>
          <a:bodyPr wrap="square" rtlCol="0">
            <a:spAutoFit/>
          </a:bodyPr>
          <a:lstStyle/>
          <a:p>
            <a:r>
              <a:rPr lang="en-US" dirty="0" smtClean="0"/>
              <a:t>Carbon Stock</a:t>
            </a:r>
          </a:p>
          <a:p>
            <a:endParaRPr lang="en-US" dirty="0"/>
          </a:p>
          <a:p>
            <a:endParaRPr lang="en-US" dirty="0" smtClean="0"/>
          </a:p>
          <a:p>
            <a:r>
              <a:rPr lang="en-US" dirty="0" smtClean="0"/>
              <a:t>Carbon Sequestration</a:t>
            </a:r>
            <a:endParaRPr lang="en-US" dirty="0"/>
          </a:p>
        </p:txBody>
      </p:sp>
      <p:cxnSp>
        <p:nvCxnSpPr>
          <p:cNvPr id="14" name="Straight Arrow Connector 13"/>
          <p:cNvCxnSpPr/>
          <p:nvPr/>
        </p:nvCxnSpPr>
        <p:spPr>
          <a:xfrm>
            <a:off x="6414052" y="2035218"/>
            <a:ext cx="0" cy="6098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4836138" y="1007165"/>
            <a:ext cx="5177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310365" y="553641"/>
            <a:ext cx="2833635" cy="1200329"/>
          </a:xfrm>
          <a:prstGeom prst="rect">
            <a:avLst/>
          </a:prstGeom>
          <a:noFill/>
        </p:spPr>
        <p:txBody>
          <a:bodyPr wrap="square" rtlCol="0">
            <a:spAutoFit/>
          </a:bodyPr>
          <a:lstStyle/>
          <a:p>
            <a:pPr algn="ctr"/>
            <a:r>
              <a:rPr lang="en-US" b="1" dirty="0" smtClean="0"/>
              <a:t>In the southern forest, where’s the carbon stock and where’s the sequestration?</a:t>
            </a:r>
            <a:endParaRPr lang="en-US" b="1" dirty="0"/>
          </a:p>
        </p:txBody>
      </p:sp>
    </p:spTree>
    <p:extLst>
      <p:ext uri="{BB962C8B-B14F-4D97-AF65-F5344CB8AC3E}">
        <p14:creationId xmlns:p14="http://schemas.microsoft.com/office/powerpoint/2010/main" val="2774421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3470"/>
            <a:ext cx="8229600" cy="1068387"/>
          </a:xfrm>
        </p:spPr>
        <p:txBody>
          <a:bodyPr/>
          <a:lstStyle/>
          <a:p>
            <a:r>
              <a:rPr lang="en-US" dirty="0" smtClean="0"/>
              <a:t>Timberland Area Steady but not Static</a:t>
            </a:r>
            <a:endParaRPr lang="en-US" dirty="0"/>
          </a:p>
        </p:txBody>
      </p:sp>
      <p:sp>
        <p:nvSpPr>
          <p:cNvPr id="3" name="Date Placeholder 2"/>
          <p:cNvSpPr>
            <a:spLocks noGrp="1"/>
          </p:cNvSpPr>
          <p:nvPr>
            <p:ph type="dt" sz="half" idx="10"/>
          </p:nvPr>
        </p:nvSpPr>
        <p:spPr/>
        <p:txBody>
          <a:bodyPr/>
          <a:lstStyle/>
          <a:p>
            <a:pPr>
              <a:defRPr/>
            </a:pPr>
            <a:fld id="{8BD3E1ED-D300-49E6-A28B-75ED7D1009F2}" type="datetime1">
              <a:rPr lang="en-US" smtClean="0"/>
              <a:t>10/14/2021</a:t>
            </a:fld>
            <a:endParaRPr lang="en-US"/>
          </a:p>
        </p:txBody>
      </p:sp>
      <p:sp>
        <p:nvSpPr>
          <p:cNvPr id="4" name="Footer Placeholder 3"/>
          <p:cNvSpPr>
            <a:spLocks noGrp="1"/>
          </p:cNvSpPr>
          <p:nvPr>
            <p:ph type="ftr" sz="quarter" idx="11"/>
          </p:nvPr>
        </p:nvSpPr>
        <p:spPr/>
        <p:txBody>
          <a:bodyPr/>
          <a:lstStyle/>
          <a:p>
            <a:pPr>
              <a:defRPr/>
            </a:pPr>
            <a:r>
              <a:rPr lang="en-US" smtClean="0"/>
              <a:t>Abt, Baker Pellets and Carbon in the US South</a:t>
            </a:r>
            <a:endParaRPr lang="en-US"/>
          </a:p>
        </p:txBody>
      </p:sp>
      <p:sp>
        <p:nvSpPr>
          <p:cNvPr id="5" name="Slide Number Placeholder 4"/>
          <p:cNvSpPr>
            <a:spLocks noGrp="1"/>
          </p:cNvSpPr>
          <p:nvPr>
            <p:ph type="sldNum" sz="quarter" idx="12"/>
          </p:nvPr>
        </p:nvSpPr>
        <p:spPr/>
        <p:txBody>
          <a:bodyPr/>
          <a:lstStyle/>
          <a:p>
            <a:pPr>
              <a:defRPr/>
            </a:pPr>
            <a:fld id="{C2AB7D4D-4E81-5B40-91F6-CF14C25F8623}" type="slidenum">
              <a:rPr lang="en-US" smtClean="0"/>
              <a:pPr>
                <a:defRPr/>
              </a:pPr>
              <a:t>9</a:t>
            </a:fld>
            <a:endParaRPr lang="en-US"/>
          </a:p>
        </p:txBody>
      </p:sp>
      <p:pic>
        <p:nvPicPr>
          <p:cNvPr id="6" name="Picture 5"/>
          <p:cNvPicPr>
            <a:picLocks noChangeAspect="1"/>
          </p:cNvPicPr>
          <p:nvPr/>
        </p:nvPicPr>
        <p:blipFill>
          <a:blip r:embed="rId2"/>
          <a:stretch>
            <a:fillRect/>
          </a:stretch>
        </p:blipFill>
        <p:spPr>
          <a:xfrm>
            <a:off x="412955" y="1608409"/>
            <a:ext cx="7779231" cy="4672210"/>
          </a:xfrm>
          <a:prstGeom prst="rect">
            <a:avLst/>
          </a:prstGeom>
        </p:spPr>
      </p:pic>
      <p:sp>
        <p:nvSpPr>
          <p:cNvPr id="7" name="TextBox 6"/>
          <p:cNvSpPr txBox="1"/>
          <p:nvPr/>
        </p:nvSpPr>
        <p:spPr>
          <a:xfrm>
            <a:off x="3050309" y="3325892"/>
            <a:ext cx="3694546" cy="646331"/>
          </a:xfrm>
          <a:prstGeom prst="rect">
            <a:avLst/>
          </a:prstGeom>
          <a:noFill/>
        </p:spPr>
        <p:txBody>
          <a:bodyPr wrap="square" rtlCol="0">
            <a:spAutoFit/>
          </a:bodyPr>
          <a:lstStyle/>
          <a:p>
            <a:r>
              <a:rPr lang="en-US" dirty="0" smtClean="0"/>
              <a:t>Note: Planted and Natural Pine have leveled off in the past two decades.</a:t>
            </a:r>
            <a:endParaRPr lang="en-US" dirty="0"/>
          </a:p>
        </p:txBody>
      </p:sp>
      <p:cxnSp>
        <p:nvCxnSpPr>
          <p:cNvPr id="9" name="Straight Arrow Connector 8"/>
          <p:cNvCxnSpPr/>
          <p:nvPr/>
        </p:nvCxnSpPr>
        <p:spPr>
          <a:xfrm>
            <a:off x="5346279" y="3944514"/>
            <a:ext cx="0" cy="3134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5346279" y="3944514"/>
            <a:ext cx="673521" cy="923050"/>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700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ncstate-ppt-template-horizontal-left-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ncstate-ppt-template-horizontal-left-logo.potx</Template>
  <TotalTime>4189</TotalTime>
  <Words>1529</Words>
  <Application>Microsoft Office PowerPoint</Application>
  <PresentationFormat>On-screen Show (4:3)</PresentationFormat>
  <Paragraphs>219</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ＭＳ Ｐゴシック</vt:lpstr>
      <vt:lpstr>Arial</vt:lpstr>
      <vt:lpstr>Calibri</vt:lpstr>
      <vt:lpstr>Wingdings</vt:lpstr>
      <vt:lpstr>ncstate-ppt-template-horizontal-left-logo</vt:lpstr>
      <vt:lpstr>Southern Forest Markets:  Pellets and Forest Carbon  Why You Must Consider Markets When Evaluating Pellet Impacts in the US South</vt:lpstr>
      <vt:lpstr>Background – Forest Market Models Objective – model the southern forest at a spatial and temporal resolution to be useful for forward-looking decisions. </vt:lpstr>
      <vt:lpstr>Key questions, in a privately owned timberland market:  Demand side - how does increased demand for wood affect prices, harvest, forest inventory and forest carbon?   Supply side – how are future markets affected by intensive management, hurricanes, and land use change.</vt:lpstr>
      <vt:lpstr>Today’s Agenda</vt:lpstr>
      <vt:lpstr>Southern Plantations  26% of timberland 53% of removals 68% of pine removals  </vt:lpstr>
      <vt:lpstr>Southwide Forest Inventory/Carbon Stock Increasing</vt:lpstr>
      <vt:lpstr>Southern Pine Forest Inventory doubles while removals double Also True For Total (Pine+Hardwood) Inventory &amp; Removals</vt:lpstr>
      <vt:lpstr>PowerPoint Presentation</vt:lpstr>
      <vt:lpstr>Timberland Area Steady but not Static</vt:lpstr>
      <vt:lpstr>The Global Forest Change Project Shows How Rural Land in the South is Dynamic</vt:lpstr>
      <vt:lpstr>PowerPoint Presentation</vt:lpstr>
      <vt:lpstr>Southern Timberland is Dynamic Because:</vt:lpstr>
      <vt:lpstr>If Timber Returns Affect Forest Area,  Can Pellets Influence Returns to Forestland?</vt:lpstr>
      <vt:lpstr>For Pellets to Influence Land Rents</vt:lpstr>
      <vt:lpstr>Pine Sawtimber Prices Decline  Relative to Everything</vt:lpstr>
      <vt:lpstr>Pine Sawtimber Prices Decline  Relative to Everything</vt:lpstr>
      <vt:lpstr>Pellet Production</vt:lpstr>
      <vt:lpstr>PowerPoint Presentation</vt:lpstr>
      <vt:lpstr>Small Proportion but Changes Trend </vt:lpstr>
      <vt:lpstr>What do pellet mills use?</vt:lpstr>
      <vt:lpstr>We Have Not Reached Peak Pellets: Recently Added or Announced Capacity</vt:lpstr>
      <vt:lpstr>Pellet Demand and Pine Pulpwood Prices</vt:lpstr>
      <vt:lpstr>Pellet Demand and Pine Pulpwood Prices</vt:lpstr>
      <vt:lpstr>How does pellet demand affect forest carbon?</vt:lpstr>
      <vt:lpstr>PowerPoint Presentation</vt:lpstr>
      <vt:lpstr>The Carbon Score of Wood for Energy Looks Worse When You Assume:</vt:lpstr>
      <vt:lpstr>Market and Resource Summary</vt:lpstr>
      <vt:lpstr>  Questions?   bobabt@ncsu.edu  justinbaker@ncsu.edu</vt:lpstr>
    </vt:vector>
  </TitlesOfParts>
  <Company>NC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 Dearmon</dc:creator>
  <cp:lastModifiedBy>Robert C Abt</cp:lastModifiedBy>
  <cp:revision>151</cp:revision>
  <dcterms:created xsi:type="dcterms:W3CDTF">2014-04-10T19:16:28Z</dcterms:created>
  <dcterms:modified xsi:type="dcterms:W3CDTF">2021-10-14T14:53:30Z</dcterms:modified>
</cp:coreProperties>
</file>