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16"/>
  </p:notesMasterIdLst>
  <p:sldIdLst>
    <p:sldId id="257" r:id="rId3"/>
    <p:sldId id="302" r:id="rId4"/>
    <p:sldId id="312" r:id="rId5"/>
    <p:sldId id="304" r:id="rId6"/>
    <p:sldId id="306" r:id="rId7"/>
    <p:sldId id="305" r:id="rId8"/>
    <p:sldId id="307" r:id="rId9"/>
    <p:sldId id="308" r:id="rId10"/>
    <p:sldId id="313" r:id="rId11"/>
    <p:sldId id="309" r:id="rId12"/>
    <p:sldId id="310" r:id="rId13"/>
    <p:sldId id="311" r:id="rId14"/>
    <p:sldId id="25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ot Hoagland" initials="MH" lastIdx="4" clrIdx="0">
    <p:extLst>
      <p:ext uri="{19B8F6BF-5375-455C-9EA6-DF929625EA0E}">
        <p15:presenceInfo xmlns:p15="http://schemas.microsoft.com/office/powerpoint/2012/main" userId="S::mhoagland@pewtrusts.org::ae5fe8c1-a51f-48ba-b257-887bad41f2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5B673B-7854-4AC5-A13E-D7E6A4248B78}" v="1" dt="2021-09-20T13:42:53.374"/>
    <p1510:client id="{ADF570C5-68AB-7BC6-D1D2-854DDB7572D0}" v="117" dt="2021-09-19T19:31:47.150"/>
    <p1510:client id="{E8F49DDC-499E-4082-A715-263CCE0DDB32}" v="4" dt="2021-09-20T02:52:54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ot Hoagland" userId="ae5fe8c1-a51f-48ba-b257-887bad41f2a9" providerId="ADAL" clId="{1B166D48-D566-46BA-8283-9A6D02D18000}"/>
    <pc:docChg chg="custSel">
      <pc:chgData name="Margot Hoagland" userId="ae5fe8c1-a51f-48ba-b257-887bad41f2a9" providerId="ADAL" clId="{1B166D48-D566-46BA-8283-9A6D02D18000}" dt="2021-09-20T13:50:46.623" v="0" actId="1592"/>
      <pc:docMkLst>
        <pc:docMk/>
      </pc:docMkLst>
      <pc:sldChg chg="delCm">
        <pc:chgData name="Margot Hoagland" userId="ae5fe8c1-a51f-48ba-b257-887bad41f2a9" providerId="ADAL" clId="{1B166D48-D566-46BA-8283-9A6D02D18000}" dt="2021-09-20T13:50:46.623" v="0" actId="1592"/>
        <pc:sldMkLst>
          <pc:docMk/>
          <pc:sldMk cId="3267431129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888D-63E5-4B04-9F71-C27D363BE131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AD1F7-7122-4B1C-8297-C634ED3B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9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71CA-580B-4094-9163-182746861F0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DAE2-6E0D-4E0C-82DF-A1379003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7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71CA-580B-4094-9163-182746861F0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DAE2-6E0D-4E0C-82DF-A1379003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0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71CA-580B-4094-9163-182746861F0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DAE2-6E0D-4E0C-82DF-A1379003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12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619875" cy="821889"/>
          </a:xfrm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105786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71CA-580B-4094-9163-182746861F0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DAE2-6E0D-4E0C-82DF-A1379003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2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71CA-580B-4094-9163-182746861F0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DAE2-6E0D-4E0C-82DF-A1379003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4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71CA-580B-4094-9163-182746861F0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DAE2-6E0D-4E0C-82DF-A1379003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8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71CA-580B-4094-9163-182746861F0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DAE2-6E0D-4E0C-82DF-A1379003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2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71CA-580B-4094-9163-182746861F0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DAE2-6E0D-4E0C-82DF-A1379003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5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71CA-580B-4094-9163-182746861F0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DAE2-6E0D-4E0C-82DF-A1379003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7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71CA-580B-4094-9163-182746861F0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DAE2-6E0D-4E0C-82DF-A1379003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71CA-580B-4094-9163-182746861F0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DAE2-6E0D-4E0C-82DF-A1379003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B71CA-580B-4094-9163-182746861F0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CDAE2-6E0D-4E0C-82DF-A1379003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2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30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kern="0">
              <a:solidFill>
                <a:prstClr val="black"/>
              </a:solidFill>
              <a:ea typeface="ＭＳ Ｐゴシック" pitchFamily="1" charset="-128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512764" y="338327"/>
            <a:ext cx="8108950" cy="821889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1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467699"/>
            <a:ext cx="8118475" cy="42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7" name="Rectangle 10"/>
          <p:cNvSpPr>
            <a:spLocks noChangeArrowheads="1"/>
          </p:cNvSpPr>
          <p:nvPr userDrawn="1"/>
        </p:nvSpPr>
        <p:spPr bwMode="auto">
          <a:xfrm>
            <a:off x="0" y="6391835"/>
            <a:ext cx="9144000" cy="4661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kern="0">
              <a:solidFill>
                <a:prstClr val="black"/>
              </a:solidFill>
              <a:ea typeface="ＭＳ Ｐゴシック" pitchFamily="1" charset="-128"/>
              <a:cs typeface="Arial"/>
            </a:endParaRPr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61" y="404698"/>
            <a:ext cx="1559962" cy="56349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57200" y="6465570"/>
            <a:ext cx="35052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>
                <a:latin typeface="Calibri Light" panose="020F0302020204030204" pitchFamily="34" charset="0"/>
              </a:rPr>
              <a:t>pewtrusts.org/fiscal-health</a:t>
            </a:r>
          </a:p>
        </p:txBody>
      </p:sp>
    </p:spTree>
    <p:extLst>
      <p:ext uri="{BB962C8B-B14F-4D97-AF65-F5344CB8AC3E}">
        <p14:creationId xmlns:p14="http://schemas.microsoft.com/office/powerpoint/2010/main" val="3175901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</p:sldLayoutIdLst>
  <p:transition spd="med">
    <p:wipe dir="r"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lang="en-US" sz="2600" b="1" kern="1200" dirty="0">
          <a:solidFill>
            <a:schemeClr val="bg2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230188" indent="-230188" algn="l" rtl="0" eaLnBrk="0" fontAlgn="base" hangingPunct="0">
        <a:lnSpc>
          <a:spcPct val="95000"/>
        </a:lnSpc>
        <a:spcBef>
          <a:spcPct val="0"/>
        </a:spcBef>
        <a:spcAft>
          <a:spcPts val="1500"/>
        </a:spcAft>
        <a:buClr>
          <a:srgbClr val="4CAFE6"/>
        </a:buClr>
        <a:buSzPct val="130000"/>
        <a:buFont typeface="Arial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lnSpc>
          <a:spcPct val="95000"/>
        </a:lnSpc>
        <a:spcBef>
          <a:spcPct val="0"/>
        </a:spcBef>
        <a:spcAft>
          <a:spcPts val="1500"/>
        </a:spcAft>
        <a:buClr>
          <a:schemeClr val="bg2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46125" indent="-231775" algn="l" rtl="0" eaLnBrk="0" fontAlgn="base" hangingPunct="0">
        <a:lnSpc>
          <a:spcPct val="95000"/>
        </a:lnSpc>
        <a:spcBef>
          <a:spcPct val="0"/>
        </a:spcBef>
        <a:spcAft>
          <a:spcPts val="1500"/>
        </a:spcAft>
        <a:buClr>
          <a:schemeClr val="bg2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030288" indent="-284163" algn="l" rtl="0" eaLnBrk="0" fontAlgn="base" hangingPunct="0">
        <a:lnSpc>
          <a:spcPct val="95000"/>
        </a:lnSpc>
        <a:spcBef>
          <a:spcPct val="0"/>
        </a:spcBef>
        <a:spcAft>
          <a:spcPts val="1500"/>
        </a:spcAft>
        <a:buClr>
          <a:schemeClr val="bg2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260475" indent="-230188" algn="l" rtl="0" eaLnBrk="0" fontAlgn="base" hangingPunct="0">
        <a:lnSpc>
          <a:spcPct val="95000"/>
        </a:lnSpc>
        <a:spcBef>
          <a:spcPct val="0"/>
        </a:spcBef>
        <a:spcAft>
          <a:spcPts val="1500"/>
        </a:spcAft>
        <a:buClr>
          <a:schemeClr val="bg2"/>
        </a:buClr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W-PPT_Title2.jpg">
            <a:extLst>
              <a:ext uri="{FF2B5EF4-FFF2-40B4-BE49-F238E27FC236}">
                <a16:creationId xmlns:a16="http://schemas.microsoft.com/office/drawing/2014/main" id="{B28FA710-F1AF-4AEF-AA4A-38895B5C6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272819-4162-40C5-9545-43513E6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0343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Federal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Spendin</a:t>
            </a:r>
            <a:r>
              <a:rPr lang="en-US" sz="5400" b="1" kern="0">
                <a:solidFill>
                  <a:schemeClr val="bg1"/>
                </a:solidFill>
                <a:latin typeface="Arial"/>
                <a:cs typeface="Arial"/>
              </a:rPr>
              <a:t>g and </a:t>
            </a:r>
            <a:r>
              <a:rPr lang="en-US" sz="5400" b="1" kern="0" dirty="0">
                <a:solidFill>
                  <a:schemeClr val="bg1"/>
                </a:solidFill>
                <a:latin typeface="Arial"/>
                <a:cs typeface="Arial"/>
              </a:rPr>
              <a:t>the States</a:t>
            </a:r>
            <a:endParaRPr lang="en-US" sz="5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B41AA2-FA93-4897-93B5-8CE43B646EC4}"/>
              </a:ext>
            </a:extLst>
          </p:cNvPr>
          <p:cNvSpPr txBox="1">
            <a:spLocks/>
          </p:cNvSpPr>
          <p:nvPr/>
        </p:nvSpPr>
        <p:spPr>
          <a:xfrm>
            <a:off x="565047" y="3832684"/>
            <a:ext cx="8013905" cy="1845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n-US" sz="2500" b="1" kern="0">
                <a:solidFill>
                  <a:prstClr val="white"/>
                </a:solidFill>
                <a:cs typeface="Arial" panose="020B0604020202020204" pitchFamily="34" charset="0"/>
              </a:rPr>
              <a:t>Rebecca Thiess</a:t>
            </a:r>
          </a:p>
          <a:p>
            <a:pPr algn="ctr"/>
            <a:r>
              <a:rPr lang="en-US" sz="2100" b="1" kern="0">
                <a:solidFill>
                  <a:prstClr val="white"/>
                </a:solidFill>
                <a:cs typeface="Arial" panose="020B0604020202020204" pitchFamily="34" charset="0"/>
              </a:rPr>
              <a:t>Fiscal Federalism Initiative</a:t>
            </a:r>
            <a:endParaRPr lang="en-US" sz="1800" b="1" ker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100" b="1" kern="0">
                <a:solidFill>
                  <a:prstClr val="white"/>
                </a:solidFill>
                <a:cs typeface="Arial" panose="020B0604020202020204" pitchFamily="34" charset="0"/>
              </a:rPr>
              <a:t>The Pew Charitable Trusts</a:t>
            </a:r>
          </a:p>
          <a:p>
            <a:pPr algn="ctr"/>
            <a:r>
              <a:rPr lang="en-US" sz="2100" b="1" kern="0">
                <a:solidFill>
                  <a:prstClr val="white"/>
                </a:solidFill>
                <a:cs typeface="Arial" panose="020B0604020202020204" pitchFamily="34" charset="0"/>
              </a:rPr>
              <a:t>September 2021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2318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pandemic aid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1278B-7630-49DC-9CF3-577D046BBD4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2"/>
          <a:stretch/>
        </p:blipFill>
        <p:spPr bwMode="auto">
          <a:xfrm>
            <a:off x="749517" y="1602436"/>
            <a:ext cx="7644965" cy="36531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C8BDA-620B-4F8C-9E6B-2402F869B388}"/>
              </a:ext>
            </a:extLst>
          </p:cNvPr>
          <p:cNvSpPr txBox="1"/>
          <p:nvPr/>
        </p:nvSpPr>
        <p:spPr>
          <a:xfrm>
            <a:off x="1445342" y="6475511"/>
            <a:ext cx="2979174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>
                <a:solidFill>
                  <a:prstClr val="white"/>
                </a:solidFill>
                <a:cs typeface="Arial" pitchFamily="34" charset="0"/>
              </a:rPr>
              <a:t>/fiscal-federalism</a:t>
            </a:r>
            <a:endParaRPr 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74085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ARPA and state budgets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EEF15-D143-4AA5-BD8C-273652755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563"/>
          <a:stretch/>
        </p:blipFill>
        <p:spPr>
          <a:xfrm>
            <a:off x="1681316" y="1318054"/>
            <a:ext cx="5781367" cy="4964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748A96-0C5E-47BF-B0C2-F74843665FAB}"/>
              </a:ext>
            </a:extLst>
          </p:cNvPr>
          <p:cNvSpPr txBox="1"/>
          <p:nvPr/>
        </p:nvSpPr>
        <p:spPr>
          <a:xfrm>
            <a:off x="1519084" y="6487053"/>
            <a:ext cx="2979174" cy="284693"/>
          </a:xfrm>
          <a:prstGeom prst="rect">
            <a:avLst/>
          </a:prstGeom>
          <a:solidFill>
            <a:schemeClr val="bg2"/>
          </a:solidFill>
        </p:spPr>
        <p:txBody>
          <a:bodyPr wrap="square" lIns="0" rIns="0" rtlCol="0">
            <a:spAutoFit/>
          </a:bodyPr>
          <a:lstStyle/>
          <a:p>
            <a:r>
              <a:rPr lang="en-US" sz="125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fiscal-federalism-initiative</a:t>
            </a:r>
            <a:endParaRPr lang="en-US"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46795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3912"/>
            <a:ext cx="7886700" cy="970701"/>
          </a:xfrm>
        </p:spPr>
        <p:txBody>
          <a:bodyPr>
            <a:normAutofit/>
          </a:bodyPr>
          <a:lstStyle/>
          <a:p>
            <a:r>
              <a:rPr lang="en-US" dirty="0"/>
              <a:t>Current proposals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0531A-C948-4252-8C70-97D5E463BA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41EABC-7BE8-477F-ADCA-714979A6D1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51425" y="2543863"/>
            <a:ext cx="5825447" cy="3931648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573161"/>
            <a:ext cx="8118475" cy="970701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rgbClr val="4CAFE6"/>
              </a:buClr>
              <a:buSzPct val="130000"/>
              <a:buFont typeface="Arial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46125" indent="-231775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416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0475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800">
                <a:solidFill>
                  <a:schemeClr val="bg2"/>
                </a:solidFill>
                <a:latin typeface="+mj-lt"/>
              </a:rPr>
              <a:t>(Becky to fill in text here)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BD5FF-84A5-457F-8E9D-45638D769B32}"/>
              </a:ext>
            </a:extLst>
          </p:cNvPr>
          <p:cNvSpPr txBox="1"/>
          <p:nvPr/>
        </p:nvSpPr>
        <p:spPr>
          <a:xfrm>
            <a:off x="1445342" y="6475511"/>
            <a:ext cx="2979174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>
                <a:solidFill>
                  <a:prstClr val="white"/>
                </a:solidFill>
                <a:cs typeface="Arial" pitchFamily="34" charset="0"/>
              </a:rPr>
              <a:t>/fiscal-federalism</a:t>
            </a:r>
            <a:endParaRPr lang="en-US" sz="1400"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E41CC-3748-4319-87ED-E5A3D3049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1522"/>
            <a:ext cx="5383302" cy="39241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D3792B-D640-46C5-831A-B0A4289F71BE}"/>
              </a:ext>
            </a:extLst>
          </p:cNvPr>
          <p:cNvSpPr txBox="1"/>
          <p:nvPr/>
        </p:nvSpPr>
        <p:spPr>
          <a:xfrm>
            <a:off x="710288" y="5092571"/>
            <a:ext cx="220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86CB8-68BB-4336-B03A-514B0393B85F}"/>
              </a:ext>
            </a:extLst>
          </p:cNvPr>
          <p:cNvSpPr txBox="1"/>
          <p:nvPr/>
        </p:nvSpPr>
        <p:spPr>
          <a:xfrm>
            <a:off x="5433566" y="2020643"/>
            <a:ext cx="2863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FY2022 Budget</a:t>
            </a:r>
          </a:p>
        </p:txBody>
      </p:sp>
    </p:spTree>
    <p:extLst>
      <p:ext uri="{BB962C8B-B14F-4D97-AF65-F5344CB8AC3E}">
        <p14:creationId xmlns:p14="http://schemas.microsoft.com/office/powerpoint/2010/main" val="630947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10F4-EB73-4BDD-B1FB-0425064651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52B39-AACE-46C6-A1E2-941DEE874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EW-PPT_Title2.jpg">
            <a:extLst>
              <a:ext uri="{FF2B5EF4-FFF2-40B4-BE49-F238E27FC236}">
                <a16:creationId xmlns:a16="http://schemas.microsoft.com/office/drawing/2014/main" id="{BEF2AA86-D258-41DC-AF70-11D02E340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7"/>
            <a:ext cx="9144000" cy="6858000"/>
          </a:xfrm>
          <a:prstGeom prst="rect">
            <a:avLst/>
          </a:prstGeom>
        </p:spPr>
      </p:pic>
      <p:pic>
        <p:nvPicPr>
          <p:cNvPr id="5" name="Picture 35" descr="PEW_smallFINAL">
            <a:extLst>
              <a:ext uri="{FF2B5EF4-FFF2-40B4-BE49-F238E27FC236}">
                <a16:creationId xmlns:a16="http://schemas.microsoft.com/office/drawing/2014/main" id="{8C151A11-C20E-4C41-9821-FF309057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2197" r="1429" b="35587"/>
          <a:stretch>
            <a:fillRect/>
          </a:stretch>
        </p:blipFill>
        <p:spPr bwMode="auto">
          <a:xfrm>
            <a:off x="411300" y="3074762"/>
            <a:ext cx="3385458" cy="1128486"/>
          </a:xfrm>
          <a:prstGeom prst="rect">
            <a:avLst/>
          </a:prstGeom>
          <a:solidFill>
            <a:srgbClr val="6D952B">
              <a:alpha val="0"/>
            </a:srgbClr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7BF35E-D697-47F5-A6CE-165ACA455FA0}"/>
              </a:ext>
            </a:extLst>
          </p:cNvPr>
          <p:cNvSpPr/>
          <p:nvPr/>
        </p:nvSpPr>
        <p:spPr>
          <a:xfrm>
            <a:off x="3796758" y="2985296"/>
            <a:ext cx="45719" cy="12926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DEE9F-14C9-413B-B6ED-4FC8E748101B}"/>
              </a:ext>
            </a:extLst>
          </p:cNvPr>
          <p:cNvSpPr/>
          <p:nvPr/>
        </p:nvSpPr>
        <p:spPr>
          <a:xfrm>
            <a:off x="4160700" y="31699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Becky Thiess</a:t>
            </a:r>
          </a:p>
          <a:p>
            <a:pPr defTabSz="914400"/>
            <a:r>
              <a: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rthiess@pewtrusts.org</a:t>
            </a:r>
          </a:p>
          <a:p>
            <a:pPr defTabSz="914400"/>
            <a:r>
              <a: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pewtrusts.org/fiscal-federalism-initiative</a:t>
            </a:r>
          </a:p>
        </p:txBody>
      </p:sp>
    </p:spTree>
    <p:extLst>
      <p:ext uri="{BB962C8B-B14F-4D97-AF65-F5344CB8AC3E}">
        <p14:creationId xmlns:p14="http://schemas.microsoft.com/office/powerpoint/2010/main" val="57581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Overview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0445" y="1281708"/>
            <a:ext cx="8118475" cy="382523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0188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rgbClr val="4CAFE6"/>
              </a:buClr>
              <a:buSzPct val="130000"/>
              <a:buFont typeface="Arial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46125" indent="-231775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416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0475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9870" indent="-229870">
              <a:lnSpc>
                <a:spcPct val="10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2"/>
                </a:solidFill>
                <a:latin typeface="+mj-lt"/>
              </a:rPr>
              <a:t>Federal spending and the states</a:t>
            </a:r>
            <a:endParaRPr lang="en-US" sz="3600" dirty="0"/>
          </a:p>
          <a:p>
            <a:pPr lvl="2">
              <a:lnSpc>
                <a:spcPct val="100000"/>
              </a:lnSpc>
              <a:spcAft>
                <a:spcPts val="0"/>
              </a:spcAft>
            </a:pPr>
            <a:endParaRPr lang="en-US" sz="2400" dirty="0">
              <a:solidFill>
                <a:schemeClr val="bg2"/>
              </a:solidFill>
              <a:latin typeface="+mj-lt"/>
              <a:cs typeface="Calibri Light"/>
            </a:endParaRP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2"/>
                </a:solidFill>
                <a:latin typeface="+mj-lt"/>
                <a:cs typeface="Calibri Light"/>
              </a:rPr>
              <a:t>Over 90% of federal spending happens in the states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2"/>
                </a:solidFill>
                <a:latin typeface="+mj-lt"/>
                <a:cs typeface="Calibri Light"/>
              </a:rPr>
              <a:t>How federal spending fits in at the state level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3000" dirty="0">
              <a:solidFill>
                <a:schemeClr val="bg2"/>
              </a:solidFill>
              <a:latin typeface="+mj-lt"/>
              <a:cs typeface="Calibri Light"/>
            </a:endParaRPr>
          </a:p>
          <a:p>
            <a:pPr marL="229870" indent="-229870">
              <a:lnSpc>
                <a:spcPct val="10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2"/>
                </a:solidFill>
                <a:latin typeface="+mj-lt"/>
                <a:cs typeface="Calibri Light"/>
              </a:rPr>
              <a:t>Federal and state spending on natural disasters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180D4E-CDEC-4C88-A03D-F3C8C4B7E1CB}"/>
              </a:ext>
            </a:extLst>
          </p:cNvPr>
          <p:cNvSpPr txBox="1"/>
          <p:nvPr/>
        </p:nvSpPr>
        <p:spPr>
          <a:xfrm>
            <a:off x="1445342" y="6475511"/>
            <a:ext cx="2979174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>
                <a:solidFill>
                  <a:prstClr val="white"/>
                </a:solidFill>
                <a:cs typeface="Arial" pitchFamily="34" charset="0"/>
              </a:rPr>
              <a:t>/fiscal-federalism</a:t>
            </a:r>
            <a:endParaRPr 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56237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180D4E-CDEC-4C88-A03D-F3C8C4B7E1CB}"/>
              </a:ext>
            </a:extLst>
          </p:cNvPr>
          <p:cNvSpPr txBox="1"/>
          <p:nvPr/>
        </p:nvSpPr>
        <p:spPr>
          <a:xfrm>
            <a:off x="1445342" y="6475511"/>
            <a:ext cx="2979174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>
                <a:solidFill>
                  <a:prstClr val="white"/>
                </a:solidFill>
                <a:cs typeface="Arial" pitchFamily="34" charset="0"/>
              </a:rPr>
              <a:t>/fiscal-federalism</a:t>
            </a:r>
            <a:endParaRPr lang="en-US" sz="1400"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6B512831-7F1B-447C-BD91-9FDCEA3E5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0" y="4825407"/>
            <a:ext cx="6194323" cy="878536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431442EA-24CA-41C0-AF48-8F656DD16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" y="1296986"/>
            <a:ext cx="6325783" cy="1133253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68EE8640-B135-4B0C-B0E6-F2992DD25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34" y="2078378"/>
            <a:ext cx="5101666" cy="878535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428980AF-18F8-459B-89DE-ADFD5FEF0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7" y="2979677"/>
            <a:ext cx="7049729" cy="898646"/>
          </a:xfrm>
          <a:prstGeom prst="rect">
            <a:avLst/>
          </a:prstGeom>
        </p:spPr>
      </p:pic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A1FD1E9C-D2B4-4A32-B563-140E87F030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52" y="299992"/>
            <a:ext cx="5153307" cy="1040264"/>
          </a:xfrm>
          <a:prstGeom prst="rect">
            <a:avLst/>
          </a:prstGeom>
        </p:spPr>
      </p:pic>
      <p:pic>
        <p:nvPicPr>
          <p:cNvPr id="25" name="Picture 24" descr="Text&#10;&#10;Description automatically generated with low confidence">
            <a:extLst>
              <a:ext uri="{FF2B5EF4-FFF2-40B4-BE49-F238E27FC236}">
                <a16:creationId xmlns:a16="http://schemas.microsoft.com/office/drawing/2014/main" id="{B5F2CF0B-9A32-412D-AA30-557FC1064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92" y="3878323"/>
            <a:ext cx="5029902" cy="8573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E12FCE-C40D-416A-9024-77D98A998B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9638"/>
            <a:ext cx="9144000" cy="4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311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state funding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6E41-F750-4419-B5EE-D6641A583FBE}"/>
              </a:ext>
            </a:extLst>
          </p:cNvPr>
          <p:cNvSpPr txBox="1"/>
          <p:nvPr/>
        </p:nvSpPr>
        <p:spPr>
          <a:xfrm>
            <a:off x="1445342" y="6475511"/>
            <a:ext cx="2979174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>
                <a:solidFill>
                  <a:prstClr val="white"/>
                </a:solidFill>
                <a:cs typeface="Arial" pitchFamily="34" charset="0"/>
              </a:rPr>
              <a:t>/fiscal-federalism</a:t>
            </a:r>
            <a:endParaRPr lang="en-US" sz="1400">
              <a:cs typeface="Arial" panose="020B0604020202020204" pitchFamily="34" charset="0"/>
            </a:endParaRP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FC0820C7-95EA-4C70-ADD9-6F7E3A043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55" y="1350593"/>
            <a:ext cx="6361922" cy="48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19761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52" y="409163"/>
            <a:ext cx="6619875" cy="821889"/>
          </a:xfrm>
        </p:spPr>
        <p:txBody>
          <a:bodyPr/>
          <a:lstStyle/>
          <a:p>
            <a:r>
              <a:rPr lang="en-US"/>
              <a:t>Federal grants as a share of states’ budgets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3851" y="1349262"/>
            <a:ext cx="8063046" cy="809815"/>
          </a:xfrm>
          <a:prstGeom prst="rect">
            <a:avLst/>
          </a:prstGeom>
        </p:spPr>
        <p:txBody>
          <a:bodyPr lIns="0"/>
          <a:lstStyle>
            <a:lvl1pPr marL="230188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rgbClr val="4CAFE6"/>
              </a:buClr>
              <a:buSzPct val="130000"/>
              <a:buFont typeface="Arial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46125" indent="-231775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416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0475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8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Percentage of state revenue by source, FY 1970-2019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464F2-76E3-4A40-AAB5-49A0DFDD6541}"/>
              </a:ext>
            </a:extLst>
          </p:cNvPr>
          <p:cNvSpPr txBox="1"/>
          <p:nvPr/>
        </p:nvSpPr>
        <p:spPr>
          <a:xfrm>
            <a:off x="1445342" y="6475511"/>
            <a:ext cx="2979174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>
                <a:solidFill>
                  <a:prstClr val="white"/>
                </a:solidFill>
                <a:cs typeface="Arial" pitchFamily="34" charset="0"/>
              </a:rPr>
              <a:t>/fiscal-federalism</a:t>
            </a:r>
            <a:endParaRPr lang="en-US" sz="1400">
              <a:cs typeface="Arial" panose="020B0604020202020204" pitchFamily="34" charset="0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713F10E-AB4B-49C8-B6ED-72DAE0E29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8" b="12018"/>
          <a:stretch/>
        </p:blipFill>
        <p:spPr>
          <a:xfrm>
            <a:off x="1125887" y="1953165"/>
            <a:ext cx="6597258" cy="42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87133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071"/>
            <a:ext cx="6619875" cy="821889"/>
          </a:xfrm>
        </p:spPr>
        <p:txBody>
          <a:bodyPr/>
          <a:lstStyle/>
          <a:p>
            <a:r>
              <a:rPr lang="en-US"/>
              <a:t>Federal grants vary as a share of state budgets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279945"/>
            <a:ext cx="8118475" cy="970701"/>
          </a:xfrm>
          <a:prstGeom prst="rect">
            <a:avLst/>
          </a:prstGeom>
        </p:spPr>
        <p:txBody>
          <a:bodyPr lIns="0"/>
          <a:lstStyle>
            <a:lvl1pPr marL="230188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rgbClr val="4CAFE6"/>
              </a:buClr>
              <a:buSzPct val="130000"/>
              <a:buFont typeface="Arial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46125" indent="-231775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416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0475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800">
                <a:solidFill>
                  <a:schemeClr val="bg2"/>
                </a:solidFill>
                <a:latin typeface="+mj-lt"/>
              </a:rPr>
              <a:t>Percentage of state revenue from federal funds, state FY 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2019</a:t>
            </a:r>
            <a:endParaRPr lang="en-US" sz="280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26E07-8D45-4DFF-A81C-20CFF8FF99C7}"/>
              </a:ext>
            </a:extLst>
          </p:cNvPr>
          <p:cNvSpPr txBox="1"/>
          <p:nvPr/>
        </p:nvSpPr>
        <p:spPr>
          <a:xfrm>
            <a:off x="1445342" y="6475511"/>
            <a:ext cx="2979174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>
                <a:solidFill>
                  <a:prstClr val="white"/>
                </a:solidFill>
                <a:cs typeface="Arial" pitchFamily="34" charset="0"/>
              </a:rPr>
              <a:t>/fiscal-federalism</a:t>
            </a:r>
            <a:endParaRPr lang="en-US" sz="1400">
              <a:cs typeface="Arial" panose="020B0604020202020204" pitchFamily="34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4EDC71E-0D20-48C8-A1AB-8FDEE806E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 b="10833"/>
          <a:stretch/>
        </p:blipFill>
        <p:spPr>
          <a:xfrm>
            <a:off x="1569300" y="2038140"/>
            <a:ext cx="5710432" cy="4200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80B449-4D55-4977-A9D5-FFC862F83AD9}"/>
              </a:ext>
            </a:extLst>
          </p:cNvPr>
          <p:cNvSpPr txBox="1"/>
          <p:nvPr/>
        </p:nvSpPr>
        <p:spPr>
          <a:xfrm>
            <a:off x="7626319" y="5654962"/>
            <a:ext cx="1356851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>
                <a:solidFill>
                  <a:schemeClr val="bg2"/>
                </a:solidFill>
                <a:latin typeface="+mn-lt"/>
              </a:rPr>
              <a:t>Note: This data is preliminary and is not yet published. </a:t>
            </a:r>
          </a:p>
        </p:txBody>
      </p:sp>
    </p:spTree>
    <p:extLst>
      <p:ext uri="{BB962C8B-B14F-4D97-AF65-F5344CB8AC3E}">
        <p14:creationId xmlns:p14="http://schemas.microsoft.com/office/powerpoint/2010/main" val="1115666879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grants to states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07C16-B8E0-4B20-AFDD-C7CD5EB61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84" y="2459988"/>
            <a:ext cx="8448233" cy="34271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B518E2-E20E-4706-9170-8528F32B52C6}"/>
              </a:ext>
            </a:extLst>
          </p:cNvPr>
          <p:cNvSpPr txBox="1">
            <a:spLocks/>
          </p:cNvSpPr>
          <p:nvPr/>
        </p:nvSpPr>
        <p:spPr>
          <a:xfrm>
            <a:off x="126555" y="1489287"/>
            <a:ext cx="8669561" cy="970701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rgbClr val="4CAFE6"/>
              </a:buClr>
              <a:buSzPct val="130000"/>
              <a:buFont typeface="Arial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46125" indent="-231775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416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0475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400" b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COVID-19 Aid Caused a Sharp Rise in Federal Grants to States in 2020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00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Percentage change in funding relative to federal FY 2008, adjusted for inflation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5D34C-550C-43D3-A4BF-FABA6F71A379}"/>
              </a:ext>
            </a:extLst>
          </p:cNvPr>
          <p:cNvSpPr txBox="1"/>
          <p:nvPr/>
        </p:nvSpPr>
        <p:spPr>
          <a:xfrm>
            <a:off x="1445342" y="6475511"/>
            <a:ext cx="2979174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>
                <a:solidFill>
                  <a:prstClr val="white"/>
                </a:solidFill>
                <a:cs typeface="Arial" pitchFamily="34" charset="0"/>
              </a:rPr>
              <a:t>/fiscal-federalism</a:t>
            </a:r>
            <a:endParaRPr 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74206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94" y="457688"/>
            <a:ext cx="6732639" cy="821889"/>
          </a:xfrm>
        </p:spPr>
        <p:txBody>
          <a:bodyPr/>
          <a:lstStyle/>
          <a:p>
            <a:r>
              <a:rPr lang="en-US"/>
              <a:t>Grant aid to states now includes sizeable COVID aid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7484" y="1768259"/>
            <a:ext cx="8878529" cy="970701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rgbClr val="4CAFE6"/>
              </a:buClr>
              <a:buSzPct val="130000"/>
              <a:buFont typeface="Arial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46125" indent="-231775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416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0475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b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COVID-19 Spending Accounted for 25% of Federal Grants to States in 2020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00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Distribution of funding by program area, federal FY 2020</a:t>
            </a:r>
            <a:endParaRPr lang="en-US" sz="1800">
              <a:solidFill>
                <a:schemeClr val="bg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0BDEE-82EF-47EC-B03A-EB584B71E5E4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08" r="1155" b="206"/>
          <a:stretch/>
        </p:blipFill>
        <p:spPr bwMode="auto">
          <a:xfrm>
            <a:off x="1445342" y="2635721"/>
            <a:ext cx="6046245" cy="352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3C9B27-B2E1-4A6C-A1AD-977636711CD0}"/>
              </a:ext>
            </a:extLst>
          </p:cNvPr>
          <p:cNvSpPr txBox="1"/>
          <p:nvPr/>
        </p:nvSpPr>
        <p:spPr>
          <a:xfrm>
            <a:off x="1445342" y="6475511"/>
            <a:ext cx="2979174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>
                <a:solidFill>
                  <a:prstClr val="white"/>
                </a:solidFill>
                <a:cs typeface="Arial" pitchFamily="34" charset="0"/>
              </a:rPr>
              <a:t>/fiscal-federalism</a:t>
            </a:r>
            <a:endParaRPr 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75407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B041-F67B-4693-9566-3BBC9800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75050"/>
            <a:ext cx="6619875" cy="821889"/>
          </a:xfrm>
        </p:spPr>
        <p:txBody>
          <a:bodyPr/>
          <a:lstStyle/>
          <a:p>
            <a:r>
              <a:rPr lang="en-US" dirty="0"/>
              <a:t>Medicaid Dominates FY2019 Grants to States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22D918-A24E-4669-827C-EFFB372C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1" y="1551399"/>
            <a:ext cx="8938516" cy="41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4298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e Budget Policy">
  <a:themeElements>
    <a:clrScheme name="PEW 2012">
      <a:dk1>
        <a:sysClr val="windowText" lastClr="000000"/>
      </a:dk1>
      <a:lt1>
        <a:sysClr val="window" lastClr="FFFFFF"/>
      </a:lt1>
      <a:dk2>
        <a:srgbClr val="005195"/>
      </a:dk2>
      <a:lt2>
        <a:srgbClr val="53BCEB"/>
      </a:lt2>
      <a:accent1>
        <a:srgbClr val="6D952B"/>
      </a:accent1>
      <a:accent2>
        <a:srgbClr val="DE4561"/>
      </a:accent2>
      <a:accent3>
        <a:srgbClr val="F37021"/>
      </a:accent3>
      <a:accent4>
        <a:srgbClr val="CD9803"/>
      </a:accent4>
      <a:accent5>
        <a:srgbClr val="E7CF00"/>
      </a:accent5>
      <a:accent6>
        <a:srgbClr val="473D75"/>
      </a:accent6>
      <a:hlink>
        <a:srgbClr val="FFFFFF"/>
      </a:hlink>
      <a:folHlink>
        <a:srgbClr val="800080"/>
      </a:folHlink>
    </a:clrScheme>
    <a:fontScheme name="State Budget Policy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222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State Budget Policy</vt:lpstr>
      <vt:lpstr>Federal Spending and the States</vt:lpstr>
      <vt:lpstr>Overview</vt:lpstr>
      <vt:lpstr>PowerPoint Presentation</vt:lpstr>
      <vt:lpstr>Sources of state funding</vt:lpstr>
      <vt:lpstr>Federal grants as a share of states’ budgets</vt:lpstr>
      <vt:lpstr>Federal grants vary as a share of state budgets</vt:lpstr>
      <vt:lpstr>Trends in grants to states</vt:lpstr>
      <vt:lpstr>Grant aid to states now includes sizeable COVID aid</vt:lpstr>
      <vt:lpstr>Medicaid Dominates FY2019 Grants to States</vt:lpstr>
      <vt:lpstr>Federal pandemic aid</vt:lpstr>
      <vt:lpstr>ARPA and state budgets</vt:lpstr>
      <vt:lpstr>Current proposals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Margot Hoagland</dc:creator>
  <cp:lastModifiedBy>Margot Hoagland</cp:lastModifiedBy>
  <cp:revision>1</cp:revision>
  <dcterms:created xsi:type="dcterms:W3CDTF">2021-09-17T15:31:54Z</dcterms:created>
  <dcterms:modified xsi:type="dcterms:W3CDTF">2021-09-20T13:50:47Z</dcterms:modified>
</cp:coreProperties>
</file>