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63" r:id="rId2"/>
    <p:sldId id="262" r:id="rId3"/>
    <p:sldId id="258" r:id="rId4"/>
    <p:sldId id="259" r:id="rId5"/>
    <p:sldId id="264" r:id="rId6"/>
    <p:sldId id="256" r:id="rId7"/>
    <p:sldId id="260" r:id="rId8"/>
    <p:sldId id="266" r:id="rId9"/>
    <p:sldId id="265" r:id="rId10"/>
    <p:sldId id="261" r:id="rId11"/>
    <p:sldId id="268"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96"/>
  </p:normalViewPr>
  <p:slideViewPr>
    <p:cSldViewPr snapToGrid="0" snapToObjects="1">
      <p:cViewPr varScale="1">
        <p:scale>
          <a:sx n="111" d="100"/>
          <a:sy n="111" d="100"/>
        </p:scale>
        <p:origin x="63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EFE18E-A489-B440-AB73-6BFC446FDAA7}" type="datetimeFigureOut">
              <a:rPr lang="en-US" smtClean="0"/>
              <a:t>9/19/21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63D9C4-CEB4-574F-83BD-090513F954ED}" type="slidenum">
              <a:rPr lang="en-US" smtClean="0"/>
              <a:t>‹#›</a:t>
            </a:fld>
            <a:endParaRPr lang="en-US"/>
          </a:p>
        </p:txBody>
      </p:sp>
    </p:spTree>
    <p:extLst>
      <p:ext uri="{BB962C8B-B14F-4D97-AF65-F5344CB8AC3E}">
        <p14:creationId xmlns:p14="http://schemas.microsoft.com/office/powerpoint/2010/main" val="4265426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0" y="0"/>
            <a:ext cx="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marL="0" marR="0" lvl="0" indent="0" algn="l" fontAlgn="base">
              <a:lnSpc>
                <a:spcPct val="100000"/>
              </a:lnSpc>
            </a:pPr>
            <a:r>
              <a:rPr lang="en-US" sz="1000" u="none">
                <a:solidFill>
                  <a:srgbClr val="000000">
                    <a:alpha val="100000"/>
                  </a:srgbClr>
                </a:solidFill>
                <a:latin typeface="Calibri"/>
              </a:rPr>
              <a:t>Source:
            Federal Reserve Bank of New York
Release:
            Federal Funds Data
Units: 
Percent, Not Seasonally Adjusted
Frequency: 
          Daily
For additional historical federal funds rate data, please see  Daily Federal Funds Rate from 1928-1954.
The federal funds market consists of domestic unsecured borrowings in U.S. dollars by depository institutions from other depository institutions and certain other entities, primarily government-sponsored enterprises.
The effective federal funds rate (EFFR) is calculated as a volume-weighted median of overnight federal funds transactions reported in the FR 2420 Report of Selected Money Market Rates.
For more information, visit the Federal Reserve Bank of New York.
Federal Reserve Bank of New York,
                    Effective Federal Funds Rate [EFFR],
                    retrieved from FRED,
                    Federal Reserve Bank of St. Louis;
                    https://fred.stlouisfed.org/series/EFFR,
                    September 19, 2021.
Source:
            Board of Governors of the Federal Reserve System (US)
Release:
            H.4.1 Factors Affecting Reserve Balances
Units: 
Millions of U.S. Dollars, Not Seasonally Adjusted
Frequency: 
          Weekly, As of Wednesday
Board of Governors of the Federal Reserve System (US),
                    Assets: Total Assets: Total Assets (Less Eliminations from Consolidation): Wednesday Level [WALCL],
                    retrieved from FRED,
                    Federal Reserve Bank of St. Louis;
                    https://fred.stlouisfed.org/series/WALCL,
                    September 19, 2021.
</a:t>
            </a:r>
          </a:p>
        </p:txBody>
      </p:sp>
    </p:spTree>
    <p:extLst>
      <p:ext uri="{BB962C8B-B14F-4D97-AF65-F5344CB8AC3E}">
        <p14:creationId xmlns:p14="http://schemas.microsoft.com/office/powerpoint/2010/main" val="1780408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0" y="0"/>
            <a:ext cx="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marL="0" marR="0" lvl="0" indent="0" algn="l" fontAlgn="base">
              <a:lnSpc>
                <a:spcPct val="100000"/>
              </a:lnSpc>
            </a:pPr>
            <a:r>
              <a:rPr lang="en-US" sz="1000" u="none">
                <a:solidFill>
                  <a:srgbClr val="000000">
                    <a:alpha val="100000"/>
                  </a:srgbClr>
                </a:solidFill>
                <a:latin typeface="Calibri"/>
              </a:rPr>
              <a:t>Source:
            U.S. Office of Management and Budget
Source:
            Federal Reserve Bank of St. Louis
Release:
            Debt to Gross Domestic Product Ratios
Units: 
Percent of GDP, Seasonally Adjusted
Frequency: 
          Quarterly
Federal Debt Held by the Public as Percent of Gross Domestic Product (FYGFGDQ188S) was first constructed by the Federal Reserve Bank of St. Louis in October 2012. It is calculated using Federal Debt Held by the Public (FYGFDPUN) and Gross Domestic Product, 1 Decimal (GDP):FYGFGDQ188S = ((FYGFDPUN/1000)/GDP)*100FYGFDPUN/1000 transforms FYGFDPUN from millions of dollars to billions of dollars.
U.S. Office of Management and Budget and Federal Reserve Bank of St. Louis,
                    Federal Debt Held by the Public as Percent of Gross Domestic Product [FYGFGDQ188S],
                    retrieved from FRED,
                    Federal Reserve Bank of St. Louis;
                    https://fred.stlouisfed.org/series/FYGFGDQ188S,
                    September 19, 2021.
Source:
            U.S. Office of Management and Budget
Source:
            Federal Reserve Bank of St. Louis
Release:
            Debt to Gross Domestic Product Ratios
Units: 
Percent of GDP, Not Seasonally Adjusted
Frequency: 
          Annual
Federal Surplus or Deficit [-] as Percent of Gross Domestic Product (FYFSGDA188S) was first constructed by the Federal Reserve Bank of St. Louis in October 2012. It is calculated using Federal Surplus or Deficit [-] (FYFSD) and Gross Domestic Product (GDPA):FYFSGDA188S = ((FYFSD/1000)/GDPA)*100FYFSD/1000 transforms FYFSD from millions of dollars to billions of dollars.
U.S. Office of Management and Budget and Federal Reserve Bank of St. Louis,
                    Federal Surplus or Deficit [-] as Percent of Gross Domestic Product [FYFSGDA188S],
                    retrieved from FRED,
                    Federal Reserve Bank of St. Louis;
                    https://fred.stlouisfed.org/series/FYFSGDA188S,
                    September 19, 2021.
</a:t>
            </a:r>
          </a:p>
        </p:txBody>
      </p:sp>
    </p:spTree>
    <p:extLst>
      <p:ext uri="{BB962C8B-B14F-4D97-AF65-F5344CB8AC3E}">
        <p14:creationId xmlns:p14="http://schemas.microsoft.com/office/powerpoint/2010/main" val="358341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3952A-C2C2-AA40-935C-DC6A6C370DB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84B86B-CFDD-FF4D-9F6D-E7F2063FDC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4D894D-58BF-0347-896C-BF7DEB2528BD}"/>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5" name="Footer Placeholder 4">
            <a:extLst>
              <a:ext uri="{FF2B5EF4-FFF2-40B4-BE49-F238E27FC236}">
                <a16:creationId xmlns:a16="http://schemas.microsoft.com/office/drawing/2014/main" id="{4290E278-7648-4C4D-87F9-1EF56ACED3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EB1F30-2F12-0C40-92A3-5837ADCCA758}"/>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3254897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368A1-8D8E-B94C-9C3B-3CFFAAA4CC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7A4019-EE0E-E546-9624-4946DD2236D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ED7DBD-B786-1C41-B922-823F07BC508F}"/>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5" name="Footer Placeholder 4">
            <a:extLst>
              <a:ext uri="{FF2B5EF4-FFF2-40B4-BE49-F238E27FC236}">
                <a16:creationId xmlns:a16="http://schemas.microsoft.com/office/drawing/2014/main" id="{55D94D3B-5C4C-DA46-9BC0-04AA074402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14A037-FE4E-8F4B-B3C9-AAB0EFB45A7B}"/>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329600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F58345-831A-5248-870E-0F7146B63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227D9D-45D2-BA4B-8D5A-436847D7D92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28FFA4-8191-7743-A34C-4AD6255F08A6}"/>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5" name="Footer Placeholder 4">
            <a:extLst>
              <a:ext uri="{FF2B5EF4-FFF2-40B4-BE49-F238E27FC236}">
                <a16:creationId xmlns:a16="http://schemas.microsoft.com/office/drawing/2014/main" id="{48F7D499-574A-4447-812C-1A475EA5C3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002080-5C56-274F-BB00-09B0DC9563B0}"/>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41335307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218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E4A74-4310-604B-9C29-63DA9F967E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C4A967-9CBA-8E4E-9515-37698E23DA5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2C02DC-55B9-E94C-8FC3-64602370DB98}"/>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5" name="Footer Placeholder 4">
            <a:extLst>
              <a:ext uri="{FF2B5EF4-FFF2-40B4-BE49-F238E27FC236}">
                <a16:creationId xmlns:a16="http://schemas.microsoft.com/office/drawing/2014/main" id="{13953C02-FB52-8F46-A144-AD07DA02EF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3F9726-E264-8C46-9F38-2AD5DBC2A80D}"/>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3151863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AFA69-BA60-FE45-B4A0-67E752D4A6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ADC20E-110B-9947-8388-96E7E36427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1FB2443-386F-9E46-81BA-F22A48933B91}"/>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5" name="Footer Placeholder 4">
            <a:extLst>
              <a:ext uri="{FF2B5EF4-FFF2-40B4-BE49-F238E27FC236}">
                <a16:creationId xmlns:a16="http://schemas.microsoft.com/office/drawing/2014/main" id="{24EE74B8-F982-EA42-B22E-9B1321F8E7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97C5BD-62D6-6645-A771-207636F91481}"/>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4256700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4373A-8899-C64A-A3DD-8D84613243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0FB6AA-FA06-9747-AD74-4F8CEA5F43A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2A9681-2759-2B4F-8C04-C03C366D158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0B92BD-B891-BA4E-98BE-903CCE73ECC1}"/>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6" name="Footer Placeholder 5">
            <a:extLst>
              <a:ext uri="{FF2B5EF4-FFF2-40B4-BE49-F238E27FC236}">
                <a16:creationId xmlns:a16="http://schemas.microsoft.com/office/drawing/2014/main" id="{8A8FB6A4-9ECA-414A-8AD0-7D20011641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5640A0-B708-5F4D-A31C-404D1D1BF86B}"/>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2486527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87B09-FD48-DE40-8504-C60717D5EF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97AF02-5F11-4041-A5D3-992BC7EEFE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5430949-6900-2447-974C-F98B72C018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B08B05-1A02-8640-92C1-C6C25804B1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E420D20-B112-DB42-B4D3-0B064347F92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35284A-7239-E64A-956F-AF2E6BE5AD0E}"/>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8" name="Footer Placeholder 7">
            <a:extLst>
              <a:ext uri="{FF2B5EF4-FFF2-40B4-BE49-F238E27FC236}">
                <a16:creationId xmlns:a16="http://schemas.microsoft.com/office/drawing/2014/main" id="{4097FC37-33F9-0A47-B3C0-299726D679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CEC2130-61FF-5848-A9DE-24305B688BFA}"/>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143742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A92F1-0D12-6B49-8457-423D733344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A0ED34-5E00-D44B-9270-7806FB3B74E6}"/>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4" name="Footer Placeholder 3">
            <a:extLst>
              <a:ext uri="{FF2B5EF4-FFF2-40B4-BE49-F238E27FC236}">
                <a16:creationId xmlns:a16="http://schemas.microsoft.com/office/drawing/2014/main" id="{AD73C394-2A18-E240-8CB9-9387355626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C35BA6-8B5A-DC4C-A82B-BBD362106E7F}"/>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146232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EE91EF-3932-6E43-BF03-D32FA5F9651D}"/>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3" name="Footer Placeholder 2">
            <a:extLst>
              <a:ext uri="{FF2B5EF4-FFF2-40B4-BE49-F238E27FC236}">
                <a16:creationId xmlns:a16="http://schemas.microsoft.com/office/drawing/2014/main" id="{5BB61ABB-FBC7-C84E-B3CA-2A13EBE3C1A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E5E9F8-6879-704A-BCEB-D3F7D6490C1C}"/>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2360082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BE62B-E9EA-584E-A55E-C41F4C6B90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257B35-0F25-E249-9BCC-E58688A8B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406DB9-9C49-5640-8E49-5614458F2E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1A4C423-DC3A-EB4C-9E76-C87CC562F7EE}"/>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6" name="Footer Placeholder 5">
            <a:extLst>
              <a:ext uri="{FF2B5EF4-FFF2-40B4-BE49-F238E27FC236}">
                <a16:creationId xmlns:a16="http://schemas.microsoft.com/office/drawing/2014/main" id="{452BB1B7-DECA-B34D-8BDA-302C8AD16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B408B-6320-FD45-9FF0-DAAFB910748F}"/>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2709716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9111F-32F6-EE45-80C9-AB1B2F7BAB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AD8CCA-AC30-994F-8341-4D532F10DD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1422D91-361C-9545-B60E-6BA39A811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7C7D42-8A04-F04E-AC37-CF30696230CD}"/>
              </a:ext>
            </a:extLst>
          </p:cNvPr>
          <p:cNvSpPr>
            <a:spLocks noGrp="1"/>
          </p:cNvSpPr>
          <p:nvPr>
            <p:ph type="dt" sz="half" idx="10"/>
          </p:nvPr>
        </p:nvSpPr>
        <p:spPr/>
        <p:txBody>
          <a:bodyPr/>
          <a:lstStyle/>
          <a:p>
            <a:fld id="{4BB7A3CC-1755-0847-9F0F-1A321468F9D5}" type="datetimeFigureOut">
              <a:rPr lang="en-US" smtClean="0"/>
              <a:t>9/19/21</a:t>
            </a:fld>
            <a:endParaRPr lang="en-US"/>
          </a:p>
        </p:txBody>
      </p:sp>
      <p:sp>
        <p:nvSpPr>
          <p:cNvPr id="6" name="Footer Placeholder 5">
            <a:extLst>
              <a:ext uri="{FF2B5EF4-FFF2-40B4-BE49-F238E27FC236}">
                <a16:creationId xmlns:a16="http://schemas.microsoft.com/office/drawing/2014/main" id="{5A74FFDB-3334-DE45-AAAB-D65E69E54E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42BE67-4793-B64F-8B0C-5201C62B0A95}"/>
              </a:ext>
            </a:extLst>
          </p:cNvPr>
          <p:cNvSpPr>
            <a:spLocks noGrp="1"/>
          </p:cNvSpPr>
          <p:nvPr>
            <p:ph type="sldNum" sz="quarter" idx="12"/>
          </p:nvPr>
        </p:nvSpPr>
        <p:spPr/>
        <p:txBody>
          <a:bodyPr/>
          <a:lstStyle/>
          <a:p>
            <a:fld id="{618E633E-B1D4-974D-813B-D22CA817CB8C}" type="slidenum">
              <a:rPr lang="en-US" smtClean="0"/>
              <a:t>‹#›</a:t>
            </a:fld>
            <a:endParaRPr lang="en-US"/>
          </a:p>
        </p:txBody>
      </p:sp>
    </p:spTree>
    <p:extLst>
      <p:ext uri="{BB962C8B-B14F-4D97-AF65-F5344CB8AC3E}">
        <p14:creationId xmlns:p14="http://schemas.microsoft.com/office/powerpoint/2010/main" val="3412932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DDFD87-7ED0-9B4F-BCCC-5D3B7EACC5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51F63B-940B-EA4A-BC9D-5B757BFEB8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2DFE3C-EF60-B541-AB5E-464090FA38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B7A3CC-1755-0847-9F0F-1A321468F9D5}" type="datetimeFigureOut">
              <a:rPr lang="en-US" smtClean="0"/>
              <a:t>9/19/21</a:t>
            </a:fld>
            <a:endParaRPr lang="en-US"/>
          </a:p>
        </p:txBody>
      </p:sp>
      <p:sp>
        <p:nvSpPr>
          <p:cNvPr id="5" name="Footer Placeholder 4">
            <a:extLst>
              <a:ext uri="{FF2B5EF4-FFF2-40B4-BE49-F238E27FC236}">
                <a16:creationId xmlns:a16="http://schemas.microsoft.com/office/drawing/2014/main" id="{CB51DC0F-6AC6-634A-B614-57293E1E74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03E2A5-FA29-5444-AF23-60F2A95329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8E633E-B1D4-974D-813B-D22CA817CB8C}" type="slidenum">
              <a:rPr lang="en-US" smtClean="0"/>
              <a:t>‹#›</a:t>
            </a:fld>
            <a:endParaRPr lang="en-US"/>
          </a:p>
        </p:txBody>
      </p:sp>
    </p:spTree>
    <p:extLst>
      <p:ext uri="{BB962C8B-B14F-4D97-AF65-F5344CB8AC3E}">
        <p14:creationId xmlns:p14="http://schemas.microsoft.com/office/powerpoint/2010/main" val="438209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fred.stlouisfed.org/graph/?g=GTxU"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fred.stlouisfed.org/graph/?g=GU4u"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B053A-670E-5044-BA9F-3BCFEDCFF576}"/>
              </a:ext>
            </a:extLst>
          </p:cNvPr>
          <p:cNvSpPr>
            <a:spLocks noGrp="1"/>
          </p:cNvSpPr>
          <p:nvPr>
            <p:ph type="ctrTitle"/>
          </p:nvPr>
        </p:nvSpPr>
        <p:spPr/>
        <p:txBody>
          <a:bodyPr/>
          <a:lstStyle/>
          <a:p>
            <a:r>
              <a:rPr lang="en-US" dirty="0"/>
              <a:t>State of the economy</a:t>
            </a:r>
          </a:p>
        </p:txBody>
      </p:sp>
      <p:sp>
        <p:nvSpPr>
          <p:cNvPr id="3" name="Subtitle 2">
            <a:extLst>
              <a:ext uri="{FF2B5EF4-FFF2-40B4-BE49-F238E27FC236}">
                <a16:creationId xmlns:a16="http://schemas.microsoft.com/office/drawing/2014/main" id="{4AEA88AC-7875-3A4D-BF23-A08F0E406FB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23046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7738477-8A54-704A-87D6-0C80225D0A48}"/>
              </a:ext>
            </a:extLst>
          </p:cNvPr>
          <p:cNvPicPr>
            <a:picLocks noChangeAspect="1"/>
          </p:cNvPicPr>
          <p:nvPr/>
        </p:nvPicPr>
        <p:blipFill>
          <a:blip r:embed="rId2"/>
          <a:stretch>
            <a:fillRect/>
          </a:stretch>
        </p:blipFill>
        <p:spPr>
          <a:xfrm>
            <a:off x="3994150" y="1136650"/>
            <a:ext cx="4203700" cy="4584700"/>
          </a:xfrm>
          <a:prstGeom prst="rect">
            <a:avLst/>
          </a:prstGeom>
        </p:spPr>
      </p:pic>
    </p:spTree>
    <p:extLst>
      <p:ext uri="{BB962C8B-B14F-4D97-AF65-F5344CB8AC3E}">
        <p14:creationId xmlns:p14="http://schemas.microsoft.com/office/powerpoint/2010/main" val="1180130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35BB6-8276-B848-926B-B4D32AEF9D3A}"/>
              </a:ext>
            </a:extLst>
          </p:cNvPr>
          <p:cNvSpPr>
            <a:spLocks noGrp="1"/>
          </p:cNvSpPr>
          <p:nvPr>
            <p:ph type="ctrTitle"/>
          </p:nvPr>
        </p:nvSpPr>
        <p:spPr/>
        <p:txBody>
          <a:bodyPr/>
          <a:lstStyle/>
          <a:p>
            <a:r>
              <a:rPr lang="en-US" dirty="0"/>
              <a:t>US vs China</a:t>
            </a:r>
          </a:p>
        </p:txBody>
      </p:sp>
      <p:sp>
        <p:nvSpPr>
          <p:cNvPr id="3" name="Subtitle 2">
            <a:extLst>
              <a:ext uri="{FF2B5EF4-FFF2-40B4-BE49-F238E27FC236}">
                <a16:creationId xmlns:a16="http://schemas.microsoft.com/office/drawing/2014/main" id="{4DB23D40-A63B-0D4B-AD24-8B0E8B78366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76279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7B261B0-C9A3-8B41-AE96-4375D868777B}"/>
              </a:ext>
            </a:extLst>
          </p:cNvPr>
          <p:cNvPicPr>
            <a:picLocks noChangeAspect="1"/>
          </p:cNvPicPr>
          <p:nvPr/>
        </p:nvPicPr>
        <p:blipFill>
          <a:blip r:embed="rId2"/>
          <a:stretch>
            <a:fillRect/>
          </a:stretch>
        </p:blipFill>
        <p:spPr>
          <a:xfrm>
            <a:off x="1955800" y="1130300"/>
            <a:ext cx="8280400" cy="4597400"/>
          </a:xfrm>
          <a:prstGeom prst="rect">
            <a:avLst/>
          </a:prstGeom>
        </p:spPr>
      </p:pic>
    </p:spTree>
    <p:extLst>
      <p:ext uri="{BB962C8B-B14F-4D97-AF65-F5344CB8AC3E}">
        <p14:creationId xmlns:p14="http://schemas.microsoft.com/office/powerpoint/2010/main" val="253327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7B4E8BE-831E-C649-B06D-3C2A3727C855}"/>
              </a:ext>
            </a:extLst>
          </p:cNvPr>
          <p:cNvPicPr>
            <a:picLocks noChangeAspect="1"/>
          </p:cNvPicPr>
          <p:nvPr/>
        </p:nvPicPr>
        <p:blipFill>
          <a:blip r:embed="rId2"/>
          <a:stretch>
            <a:fillRect/>
          </a:stretch>
        </p:blipFill>
        <p:spPr>
          <a:xfrm>
            <a:off x="856526" y="490156"/>
            <a:ext cx="4408266" cy="5877688"/>
          </a:xfrm>
          <a:prstGeom prst="rect">
            <a:avLst/>
          </a:prstGeom>
        </p:spPr>
      </p:pic>
      <p:pic>
        <p:nvPicPr>
          <p:cNvPr id="7" name="Picture 6">
            <a:extLst>
              <a:ext uri="{FF2B5EF4-FFF2-40B4-BE49-F238E27FC236}">
                <a16:creationId xmlns:a16="http://schemas.microsoft.com/office/drawing/2014/main" id="{E8E1EAAC-4F49-CB4C-A580-777FAAB42A47}"/>
              </a:ext>
            </a:extLst>
          </p:cNvPr>
          <p:cNvPicPr>
            <a:picLocks noChangeAspect="1"/>
          </p:cNvPicPr>
          <p:nvPr/>
        </p:nvPicPr>
        <p:blipFill>
          <a:blip r:embed="rId3"/>
          <a:stretch>
            <a:fillRect/>
          </a:stretch>
        </p:blipFill>
        <p:spPr>
          <a:xfrm>
            <a:off x="6591542" y="490156"/>
            <a:ext cx="4171226" cy="5561635"/>
          </a:xfrm>
          <a:prstGeom prst="rect">
            <a:avLst/>
          </a:prstGeom>
        </p:spPr>
      </p:pic>
    </p:spTree>
    <p:extLst>
      <p:ext uri="{BB962C8B-B14F-4D97-AF65-F5344CB8AC3E}">
        <p14:creationId xmlns:p14="http://schemas.microsoft.com/office/powerpoint/2010/main" val="791559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645871F-9936-F44D-9F05-E1DC92B12D99}"/>
              </a:ext>
            </a:extLst>
          </p:cNvPr>
          <p:cNvPicPr>
            <a:picLocks noChangeAspect="1"/>
          </p:cNvPicPr>
          <p:nvPr/>
        </p:nvPicPr>
        <p:blipFill>
          <a:blip r:embed="rId2"/>
          <a:stretch>
            <a:fillRect/>
          </a:stretch>
        </p:blipFill>
        <p:spPr>
          <a:xfrm>
            <a:off x="1460500" y="590550"/>
            <a:ext cx="9271000" cy="5676900"/>
          </a:xfrm>
          <a:prstGeom prst="rect">
            <a:avLst/>
          </a:prstGeom>
        </p:spPr>
      </p:pic>
    </p:spTree>
    <p:extLst>
      <p:ext uri="{BB962C8B-B14F-4D97-AF65-F5344CB8AC3E}">
        <p14:creationId xmlns:p14="http://schemas.microsoft.com/office/powerpoint/2010/main" val="4113575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AA913FA-C7CB-8944-A00C-61BB9AB7230E}"/>
              </a:ext>
            </a:extLst>
          </p:cNvPr>
          <p:cNvPicPr>
            <a:picLocks noChangeAspect="1"/>
          </p:cNvPicPr>
          <p:nvPr/>
        </p:nvPicPr>
        <p:blipFill>
          <a:blip r:embed="rId2"/>
          <a:stretch>
            <a:fillRect/>
          </a:stretch>
        </p:blipFill>
        <p:spPr>
          <a:xfrm>
            <a:off x="1752600" y="254000"/>
            <a:ext cx="8686800" cy="6350000"/>
          </a:xfrm>
          <a:prstGeom prst="rect">
            <a:avLst/>
          </a:prstGeom>
        </p:spPr>
      </p:pic>
    </p:spTree>
    <p:extLst>
      <p:ext uri="{BB962C8B-B14F-4D97-AF65-F5344CB8AC3E}">
        <p14:creationId xmlns:p14="http://schemas.microsoft.com/office/powerpoint/2010/main" val="2308154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5125A-B12A-7A4C-9915-D3B28ACF00C3}"/>
              </a:ext>
            </a:extLst>
          </p:cNvPr>
          <p:cNvSpPr>
            <a:spLocks noGrp="1"/>
          </p:cNvSpPr>
          <p:nvPr>
            <p:ph type="ctrTitle"/>
          </p:nvPr>
        </p:nvSpPr>
        <p:spPr/>
        <p:txBody>
          <a:bodyPr/>
          <a:lstStyle/>
          <a:p>
            <a:r>
              <a:rPr lang="en-US" dirty="0"/>
              <a:t>Monetary policy</a:t>
            </a:r>
          </a:p>
        </p:txBody>
      </p:sp>
      <p:sp>
        <p:nvSpPr>
          <p:cNvPr id="3" name="Subtitle 2">
            <a:extLst>
              <a:ext uri="{FF2B5EF4-FFF2-40B4-BE49-F238E27FC236}">
                <a16:creationId xmlns:a16="http://schemas.microsoft.com/office/drawing/2014/main" id="{3CA68474-6A55-5545-8515-06647238186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23068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381000" y="95250"/>
          <a:ext cx="8667750" cy="6286500"/>
          <a:chOff x="381000" y="95250"/>
          <a:chExt cx="8667750" cy="6286500"/>
        </a:xfrm>
      </p:grpSpPr>
      <p:pic>
        <p:nvPicPr>
          <p:cNvPr id="3" name="FRED Graph Chart" descr="FRED Graph">
            <a:hlinkClick r:id="rId3" tooltip="View this chart in your browser. "/>
          </p:cNvPr>
          <p:cNvPicPr>
            <a:picLocks noChangeAspect="1"/>
          </p:cNvPicPr>
          <p:nvPr/>
        </p:nvPicPr>
        <p:blipFill>
          <a:blip r:embed="rId4"/>
          <a:stretch>
            <a:fillRect/>
          </a:stretch>
        </p:blipFill>
        <p:spPr>
          <a:xfrm>
            <a:off x="2000250" y="762000"/>
            <a:ext cx="8191500" cy="5524500"/>
          </a:xfrm>
          <a:prstGeom prst="rect">
            <a:avLst/>
          </a:prstGeom>
        </p:spPr>
      </p:pic>
      <p:sp>
        <p:nvSpPr>
          <p:cNvPr id="2" name="TextBox 1"/>
          <p:cNvSpPr txBox="1"/>
          <p:nvPr/>
        </p:nvSpPr>
        <p:spPr>
          <a:xfrm>
            <a:off x="1905000" y="95251"/>
            <a:ext cx="7620000" cy="461665"/>
          </a:xfrm>
          <a:prstGeom prst="rect">
            <a:avLst/>
          </a:prstGeom>
        </p:spPr>
        <p:txBody>
          <a:bodyPr lIns="91440" tIns="45720" rIns="91440" bIns="45720" rtlCol="0">
            <a:spAutoFit/>
          </a:bodyPr>
          <a:lstStyle/>
          <a:p>
            <a:pPr algn="ctr" fontAlgn="base"/>
            <a:r>
              <a:rPr lang="en-US" sz="2400">
                <a:solidFill>
                  <a:srgbClr val="333333">
                    <a:alpha val="20000"/>
                  </a:srgbClr>
                </a:solidFill>
                <a:latin typeface="Calibri"/>
              </a:rPr>
              <a:t> </a:t>
            </a:r>
          </a:p>
        </p:txBody>
      </p:sp>
    </p:spTree>
    <p:extLst>
      <p:ext uri="{BB962C8B-B14F-4D97-AF65-F5344CB8AC3E}">
        <p14:creationId xmlns:p14="http://schemas.microsoft.com/office/powerpoint/2010/main" val="2956607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1EA1077-943C-4148-8102-C5CFA1F3DBA3}"/>
              </a:ext>
            </a:extLst>
          </p:cNvPr>
          <p:cNvPicPr>
            <a:picLocks noChangeAspect="1"/>
          </p:cNvPicPr>
          <p:nvPr/>
        </p:nvPicPr>
        <p:blipFill>
          <a:blip r:embed="rId2"/>
          <a:stretch>
            <a:fillRect/>
          </a:stretch>
        </p:blipFill>
        <p:spPr>
          <a:xfrm>
            <a:off x="2159000" y="889000"/>
            <a:ext cx="7874000" cy="5080000"/>
          </a:xfrm>
          <a:prstGeom prst="rect">
            <a:avLst/>
          </a:prstGeom>
        </p:spPr>
      </p:pic>
    </p:spTree>
    <p:extLst>
      <p:ext uri="{BB962C8B-B14F-4D97-AF65-F5344CB8AC3E}">
        <p14:creationId xmlns:p14="http://schemas.microsoft.com/office/powerpoint/2010/main" val="1768455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6DEBC-B670-9F40-AA55-690F56A0051B}"/>
              </a:ext>
            </a:extLst>
          </p:cNvPr>
          <p:cNvSpPr>
            <a:spLocks noGrp="1"/>
          </p:cNvSpPr>
          <p:nvPr>
            <p:ph type="ctrTitle"/>
          </p:nvPr>
        </p:nvSpPr>
        <p:spPr/>
        <p:txBody>
          <a:bodyPr/>
          <a:lstStyle/>
          <a:p>
            <a:r>
              <a:rPr lang="en-US" dirty="0"/>
              <a:t>Fiscal policy</a:t>
            </a:r>
          </a:p>
        </p:txBody>
      </p:sp>
      <p:sp>
        <p:nvSpPr>
          <p:cNvPr id="3" name="Subtitle 2">
            <a:extLst>
              <a:ext uri="{FF2B5EF4-FFF2-40B4-BE49-F238E27FC236}">
                <a16:creationId xmlns:a16="http://schemas.microsoft.com/office/drawing/2014/main" id="{296666C3-9741-AC47-BEA7-FC8BF8A17B8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40797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381000" y="95250"/>
          <a:ext cx="8667750" cy="6286500"/>
          <a:chOff x="381000" y="95250"/>
          <a:chExt cx="8667750" cy="6286500"/>
        </a:xfrm>
      </p:grpSpPr>
      <p:pic>
        <p:nvPicPr>
          <p:cNvPr id="3" name="FRED Graph Chart" descr="FRED Graph">
            <a:hlinkClick r:id="rId3" tooltip="View this chart in your browser. "/>
          </p:cNvPr>
          <p:cNvPicPr>
            <a:picLocks noChangeAspect="1"/>
          </p:cNvPicPr>
          <p:nvPr/>
        </p:nvPicPr>
        <p:blipFill>
          <a:blip r:embed="rId4"/>
          <a:stretch>
            <a:fillRect/>
          </a:stretch>
        </p:blipFill>
        <p:spPr>
          <a:xfrm>
            <a:off x="2000250" y="762000"/>
            <a:ext cx="8191500" cy="5524500"/>
          </a:xfrm>
          <a:prstGeom prst="rect">
            <a:avLst/>
          </a:prstGeom>
        </p:spPr>
      </p:pic>
      <p:sp>
        <p:nvSpPr>
          <p:cNvPr id="2" name="TextBox 1"/>
          <p:cNvSpPr txBox="1"/>
          <p:nvPr/>
        </p:nvSpPr>
        <p:spPr>
          <a:xfrm>
            <a:off x="1905000" y="95251"/>
            <a:ext cx="7620000" cy="461665"/>
          </a:xfrm>
          <a:prstGeom prst="rect">
            <a:avLst/>
          </a:prstGeom>
        </p:spPr>
        <p:txBody>
          <a:bodyPr lIns="91440" tIns="45720" rIns="91440" bIns="45720" rtlCol="0">
            <a:spAutoFit/>
          </a:bodyPr>
          <a:lstStyle/>
          <a:p>
            <a:pPr algn="ctr" fontAlgn="base"/>
            <a:r>
              <a:rPr lang="en-US" sz="2400">
                <a:solidFill>
                  <a:srgbClr val="333333">
                    <a:alpha val="20000"/>
                  </a:srgbClr>
                </a:solidFill>
                <a:latin typeface="Calibri"/>
              </a:rPr>
              <a:t> </a:t>
            </a:r>
          </a:p>
        </p:txBody>
      </p:sp>
    </p:spTree>
    <p:extLst>
      <p:ext uri="{BB962C8B-B14F-4D97-AF65-F5344CB8AC3E}">
        <p14:creationId xmlns:p14="http://schemas.microsoft.com/office/powerpoint/2010/main" val="2927225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545</TotalTime>
  <Words>763</Words>
  <Application>Microsoft Macintosh PowerPoint</Application>
  <PresentationFormat>Widescreen</PresentationFormat>
  <Paragraphs>8</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State of the economy</vt:lpstr>
      <vt:lpstr>PowerPoint Presentation</vt:lpstr>
      <vt:lpstr>PowerPoint Presentation</vt:lpstr>
      <vt:lpstr>PowerPoint Presentation</vt:lpstr>
      <vt:lpstr>Monetary policy</vt:lpstr>
      <vt:lpstr>PowerPoint Presentation</vt:lpstr>
      <vt:lpstr>PowerPoint Presentation</vt:lpstr>
      <vt:lpstr>Fiscal policy</vt:lpstr>
      <vt:lpstr>PowerPoint Presentation</vt:lpstr>
      <vt:lpstr>PowerPoint Presentation</vt:lpstr>
      <vt:lpstr>US vs China</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Ip</dc:creator>
  <cp:lastModifiedBy>Greg Ip</cp:lastModifiedBy>
  <cp:revision>7</cp:revision>
  <dcterms:created xsi:type="dcterms:W3CDTF">2021-09-14T13:17:31Z</dcterms:created>
  <dcterms:modified xsi:type="dcterms:W3CDTF">2021-09-20T02:53:45Z</dcterms:modified>
</cp:coreProperties>
</file>