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359" r:id="rId6"/>
    <p:sldId id="350" r:id="rId7"/>
    <p:sldId id="319" r:id="rId8"/>
    <p:sldId id="361" r:id="rId9"/>
    <p:sldId id="362" r:id="rId10"/>
    <p:sldId id="363" r:id="rId11"/>
    <p:sldId id="364" r:id="rId12"/>
    <p:sldId id="360" r:id="rId13"/>
    <p:sldId id="322" r:id="rId14"/>
    <p:sldId id="324" r:id="rId15"/>
    <p:sldId id="334" r:id="rId16"/>
    <p:sldId id="321" r:id="rId17"/>
    <p:sldId id="335" r:id="rId18"/>
    <p:sldId id="328" r:id="rId19"/>
    <p:sldId id="336" r:id="rId20"/>
    <p:sldId id="333" r:id="rId21"/>
    <p:sldId id="353" r:id="rId22"/>
    <p:sldId id="315" r:id="rId2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Theal" initials="JT" lastIdx="1" clrIdx="0">
    <p:extLst>
      <p:ext uri="{19B8F6BF-5375-455C-9EA6-DF929625EA0E}">
        <p15:presenceInfo xmlns:p15="http://schemas.microsoft.com/office/powerpoint/2012/main" userId="Justin Theal" providerId="None"/>
      </p:ext>
    </p:extLst>
  </p:cmAuthor>
  <p:cmAuthor id="2" name="Sarah Leiseca" initials="SL" lastIdx="1" clrIdx="1">
    <p:extLst>
      <p:ext uri="{19B8F6BF-5375-455C-9EA6-DF929625EA0E}">
        <p15:presenceInfo xmlns:p15="http://schemas.microsoft.com/office/powerpoint/2012/main" userId="S::sleiseca@pewtrusts.org::b7421954-2989-4f4e-83e9-fd365275f3bd" providerId="AD"/>
      </p:ext>
    </p:extLst>
  </p:cmAuthor>
  <p:cmAuthor id="3" name="Madalyn Bryant" initials="MB" lastIdx="2" clrIdx="2">
    <p:extLst>
      <p:ext uri="{19B8F6BF-5375-455C-9EA6-DF929625EA0E}">
        <p15:presenceInfo xmlns:p15="http://schemas.microsoft.com/office/powerpoint/2012/main" userId="S::mbryant@pewtrusts.org::59913c69-7642-4d7a-a95d-adfd3495df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C32"/>
    <a:srgbClr val="5AC7BE"/>
    <a:srgbClr val="D75555"/>
    <a:srgbClr val="E67CAE"/>
    <a:srgbClr val="9EDED9"/>
    <a:srgbClr val="D85555"/>
    <a:srgbClr val="E94551"/>
    <a:srgbClr val="22A6B4"/>
    <a:srgbClr val="EC5728"/>
    <a:srgbClr val="E62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83260-4379-475C-836F-51CABFB8CC44}" v="145" dt="2021-09-20T13:34:35.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4" autoAdjust="0"/>
    <p:restoredTop sz="92884" autoAdjust="0"/>
  </p:normalViewPr>
  <p:slideViewPr>
    <p:cSldViewPr>
      <p:cViewPr varScale="1">
        <p:scale>
          <a:sx n="76" d="100"/>
          <a:sy n="76" d="100"/>
        </p:scale>
        <p:origin x="1445" y="62"/>
      </p:cViewPr>
      <p:guideLst>
        <p:guide orient="horz" pos="2160"/>
        <p:guide pos="2880"/>
      </p:guideLst>
    </p:cSldViewPr>
  </p:slideViewPr>
  <p:notesTextViewPr>
    <p:cViewPr>
      <p:scale>
        <a:sx n="3" d="2"/>
        <a:sy n="3" d="2"/>
      </p:scale>
      <p:origin x="0" y="0"/>
    </p:cViewPr>
  </p:notesTextViewPr>
  <p:sorterViewPr>
    <p:cViewPr>
      <p:scale>
        <a:sx n="100" d="100"/>
        <a:sy n="100" d="100"/>
      </p:scale>
      <p:origin x="0" y="26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3357" tIns="46678" rIns="93357" bIns="46678" rtlCol="0"/>
          <a:lstStyle>
            <a:lvl1pPr algn="r">
              <a:defRPr sz="1200"/>
            </a:lvl1pPr>
          </a:lstStyle>
          <a:p>
            <a:fld id="{26F04D95-8DBE-40B9-AF0D-DE3B7D881388}" type="datetimeFigureOut">
              <a:rPr lang="en-US" smtClean="0"/>
              <a:t>9/16/2021</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57" tIns="46678" rIns="93357" bIns="46678"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3357" tIns="46678" rIns="93357" bIns="46678" rtlCol="0" anchor="b"/>
          <a:lstStyle>
            <a:lvl1pPr algn="r">
              <a:defRPr sz="1200"/>
            </a:lvl1pPr>
          </a:lstStyle>
          <a:p>
            <a:fld id="{E7E74E08-EF5C-4F13-BA2C-303F8F61B2CF}" type="slidenum">
              <a:rPr lang="en-US" smtClean="0"/>
              <a:t>‹#›</a:t>
            </a:fld>
            <a:endParaRPr lang="en-US"/>
          </a:p>
        </p:txBody>
      </p:sp>
    </p:spTree>
    <p:extLst>
      <p:ext uri="{BB962C8B-B14F-4D97-AF65-F5344CB8AC3E}">
        <p14:creationId xmlns:p14="http://schemas.microsoft.com/office/powerpoint/2010/main" val="31296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57" tIns="46678" rIns="93357" bIns="46678" rtlCol="0"/>
          <a:lstStyle>
            <a:lvl1pPr algn="r">
              <a:defRPr sz="1200"/>
            </a:lvl1pPr>
          </a:lstStyle>
          <a:p>
            <a:fld id="{484BEA67-84EE-49BE-8AF0-D8DC7E3679E3}" type="datetimeFigureOut">
              <a:rPr lang="en-US" smtClean="0"/>
              <a:t>9/16/2021</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7" tIns="46678" rIns="93357"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7" tIns="46678" rIns="93357" bIns="466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57" tIns="46678" rIns="93357"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57" tIns="46678" rIns="93357" bIns="46678" rtlCol="0" anchor="b"/>
          <a:lstStyle>
            <a:lvl1pPr algn="r">
              <a:defRPr sz="1200"/>
            </a:lvl1pPr>
          </a:lstStyle>
          <a:p>
            <a:fld id="{B68A5872-5698-4DFA-B9A7-45DE01BDAB2F}" type="slidenum">
              <a:rPr lang="en-US" smtClean="0"/>
              <a:t>‹#›</a:t>
            </a:fld>
            <a:endParaRPr lang="en-US"/>
          </a:p>
        </p:txBody>
      </p:sp>
    </p:spTree>
    <p:extLst>
      <p:ext uri="{BB962C8B-B14F-4D97-AF65-F5344CB8AC3E}">
        <p14:creationId xmlns:p14="http://schemas.microsoft.com/office/powerpoint/2010/main" val="24064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Paying for Disasters in a Time of Rising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October 22,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Hello everyone, </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thanks very much for the opportunity to be here with you. I’m excited to be talking to this group today about work that we’ve been doing at Pew for the last 5 or so years focused on the  intergovernmental challenges of paying for more expensive, frequent, and severe natural disasters in the United States.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After this year I think you’d agree this topic is more important than 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We’ve seen record breaking disasters from Texas’ winter storms early this year to the ongoing wildfires, drought and extreme heat in the western united states.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We’re still midway through the hurricane season but Ida, which hit on the anniversary of Hurricane Katrina, is shaping up to be one of the most expensive to hit the Gulf Coast.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All of these statistics pile on more “record breaking” ones from last year and the years before.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we can’t forget that all of this is happening as we continue to battle a pandemic with impacts reverberating across levels of government, the economy, and of course people’s lives.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 with all of that in mind, my goal for this presentation is for you all to walk away with three things: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First, a better understanding of the intergovernmental way we currently pay for disaster costs in the 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Second, a sense of the ways that system is straining under the weight of increasingly frequent and costly disasters;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third, some ideas based on Pew’s research around the role state governments in particular can play on this issue and some actions we recommend to better manage this growing challenge.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Before we jump in, I want to acknowledge the key difference in how this research is framed versus how we often see disasters written about in the media. That is, here we are primarily concerned with how governments are paying for disaster-related aid and activities and not necessarily how disasters impact individuals, households, or businesses. Of course our ultimate interest is in the human impact of these questions, but today’s discussion is more about the policies and structures at play than it is about the specifics of how disaster relief gets delivered on the ground.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 with that let’s jump right in to answer some key questions: How  we pay for disasters the U.S. and what are the roles of different levels of 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Well, there are two important sub-questions to that: First, What do we pay for and second, who pays for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On the first point, what do we pay for, we can divide disaster assistance spending into four categories or “phases” of disaster: Response, Recovery, Preparedness, and Mitigation.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Response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deals with the immediate direct effects of a disaster, so activities that are intended to limit loss of life, injury, and property damage. Think of search and rescue, emergency food and shelter, or even medical care. This is probably the phase of disaster that is most familiar to us from images we see in the news, but it’s really just one piece of the puzzle.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Recovery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activities are designed to restore communities to normal or better conditions in the short and long-term. Right after a disaster, that could include getting telecommunications and utility systems back up and running or cleaning up debris. And in the longer post-disaster period, which can last several years or even decades, actions could include rebuilding public infrastructure or providing loans and legal assistance to survivors.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 addition to these “after the fact” disaster-related activities, we also pay for disaster preparedness, which is the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continuous process of planning, training, and organizing to identify threats, determine vulnerabilities, and pinpoint the resources to deal with disasters when they strike. These may include inventorying state and local resources, raising public awareness and creating outreach campaigns, or drawing up state response and recovery plans.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And finally, there’s Mitigation: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Steps to reduce or eliminate the harmful consequences of disasters, such as retrofitting buildings and infrastructure, buying out property, establishing state hazard mitigation plans, building tornado safe rooms, and implementing building safety codes.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 you can imagine, there is plenty of grey area related to when each of these phases begins and ends, and what activities constitute what phase, but the key takeaway here is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vast array of actions that go into the disaster assistance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So that’s what we pay for, but what about who pays for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 paying for this diverse set of activities, our disaster assistance system brings to the table all three main levels of 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When a disaster hits, local governments are the first line of defense and the first responders. States step in with their own resources as events become more severe and costly, and finally the federal government becomes involved when capacity at both levels is overwhelmed and a governor requests and receives a presidential declaration—the mechanism through which federal money becomes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 you can guess, the more levels of government involved, the more complicated and intertwined the funding flows become.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There is an additional layer of complexity in who pays for what when we recognize that spending on disaster assistance is spread across government agencies and departments.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How many agencies do you think are involved in disaster assistance at the federal level?</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So the most immediate agency dealing with disasters is of course FEMA, but in fact at least 17 major departments and agencies are involved in disasters</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 quickly to start showing agencies &amp;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It’s a lot! I’d especially point out USDA and the DOI as agencies deeply involved in wildfire issues, for instance.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it’s equally complex at the state level.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For example, in Florida, our research found that as many as 11 different agencies contributed in some way to disaster activities.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 those are the basics on a very complex system and I’m happy to answer questions folks have about how it all works. But at this point, let’s move on to a discussion of how that system is working – and the short answer is that it’s under increasing stress  from the rising cost, frequency, and severity of disasters.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Given the complexity of what we spend, it can be exceedingly challenging to put a number on those costs, but the Government Accountability Office estimates that the federal government spent $460 billion in disaster assistance between 2005 and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It’s also important to note that, before the pandemic every state had received a federal major disaster declaration since </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2015,</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meaning that disaster spending is a nationwide issue, and not something isolated to states that we associate with being “disaster prone.”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result of this rising federal spending has been a message from the federal level going back to the Obama administration and through to the current one, as well as from Congress and watchdog groups that more of the costs and responsibility for disasters should be pushed to the state and local level. This has come in fits and starts, in part because big disasters with large federal responses have continued to occur, but the message and policies that would encourage it have persisted.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That’s taken two main forms.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first is efforts to increase the threshold at which a state become eligible to receive federal funding—in effect making it harder for them to get a disaster declaration. This has been frequently discussed over the years and </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FEMA is currently working on regulations that would do just this, though the future of that effort is unclear.</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second approach seeks to encourage states, either using a carrot or stick approach, to invest more of their own funds in mitigation efforts—those activities that can help manage costs over time</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The latest updates in this department are around large federal investments in these types of activities, for example the creation of FEMA’s Building Resilient Infrastructure and Communities (BRIC) program, investments via ARPA and a potential infrastructure package.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Pew’s research on this topic to date has shown us that there is a lack of understanding about the state role in particular.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Within this system, states, which unlike the federal government must balance their spending and revenue every year, play two key roles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First, for smaller scale disasters, states need to spend their own funds to meet state and local needs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second, for larger disasters where the state receives a federal disaster declaration, states pay initial costs for which they are later reimbursed as well as a partial cost-share of the final expenses.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 all of these cases, state money needs to be immediately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Which is where our research comes in, by filling a data gap for policymakers at both levels with concrete information about what states are doing to meet the challenge of rising disaster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 2016 and 2017, Pew surveyed state emergency managers asking for state spending over a five-year period, across all agencies, and for both federal and state-level disasters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Our key findings were: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Most states don’t comprehensively track their disaster spending across all 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But from the information we were able to collect, state spending varies widely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based on that information, we recommended that state and federal policymakers prioritize more comprehensive tracking.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 identified a number of obstacles for states tracking this spending: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First – As I mentioned before Spending is spread across many 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the sheer number involved contributes to the complexity especially since agencies may use different financial systems making it a challenge to get an interagency picture of spending.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The second challenge is that disasters are episodic in nature.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In most cases, these expenses do not occur in a predictable and annual basis like other state spending.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So governors and legislators don’t pay sustained attention in the same way they do for recurring issues such as Medicaid or K-12.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third—there’s simply the issue of capacity.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 were working with emergency management agencies that were often short staffed and some had ongoing disasters during our survey period. It certainly made it a challenge for them to respond to 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Bottom line? In most states there is no single source for comprehensive information about what the state spends on natural disasters.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But what about the data we were able to collect?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From the 23 states we heard back from, we found that state spending on disasters varies widely, both in dollars and purpose. States spend differently on their own public assistance, individual assistance, and mitigation programs, and in varying degrees on federally-related and state-only spending.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That means federal policy changes that use state-own spending, existence of state level programs, or state investment in mitigation as metrics could affect states very differently.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Which is why our report recommends that state and federal policymakers focus on collecting better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since our report release, a number of states have implemented processes to more comprehensively track these expenses.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One instance is in North Carolina, which established the North Carolina Office of Recovery and Resilience that is tasked with tracking spending on hazards and specifically recent hurricanes.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Ohio took action on this issue while working with us. The state budget office worked with the state emergency management agency to develop a system for collecting spending on state-level disasters across agencies. And we heard from the state that having already created this system facilitated tracking for coronavirus as well.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results in more complete information about the amount and purposes of the money going out the door.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We’ve just looked at how much we know about state spending, but there is an area where we have more information: how states budget for natural disasters.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 went back to states again to examine five state budgeting practices originally identified by the Government Accountability Office, the National Association of State Budget Officers, and previous Pew research. This time we were able to work with all 50 states and 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For states, this report is the most comprehensive analysis to date of how these tools work and how they are used differently state-by-state. This provides an opportunity for states to better understand each of the tools at their disposal and learn from one another.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 found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First, states use preemptive strategies to allocate resources before a disaster: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000"/>
              </a:spcAft>
              <a:buFont typeface="Symbol" panose="05050102010706020507" pitchFamily="18" charset="2"/>
              <a:buChar char=""/>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Statewide Disaster Accounts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000"/>
              </a:spcAft>
              <a:buFont typeface="Symbol" panose="05050102010706020507" pitchFamily="18" charset="2"/>
              <a:buChar char=""/>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Rainy Day Funds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Second states can move money around during or after an event occurs using responsive methods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000"/>
              </a:spcAft>
              <a:buFont typeface="Symbol" panose="05050102010706020507" pitchFamily="18" charset="2"/>
              <a:buChar char=""/>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Transfer Authority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000"/>
              </a:spcAft>
              <a:buFont typeface="Symbol" panose="05050102010706020507" pitchFamily="18" charset="2"/>
              <a:buChar char=""/>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Supplemental Appropriations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 finally they have a tool that can be preemptive or responsive depending on the state and the situation, and that’s spending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state agency budgets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important finding to note here is that while every state uses at least 3 of these 5 mechanisms, they look very different state-by-state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 when and how they are used.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So having sufficiently covered the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tools states have for budgeting for disasters and how each uses them in a different way. We can touch on the last point we’ll discuss 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Mitigation for the future disasters coming our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Budgeting for and tracking disaster spending is not just good fiscal practice.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Knowing the full costs of disasters opens up opportunities to Invest more strategically in cost saving mitigation, which as I mentioned includes activities that reduce future damages like home buyouts, tornado safe rooms, and earthquake retrofits.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National Institute of Building Sciences or NIBS studied the federal return on investment for mitigation grants and found an often cited figure that every $1 spent in federal grants on mitigation can save an average of $6 in post disaster recovery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[CLICK]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We’ve used data from NIBS to look a level deeper and found that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every state sees a positive return on mitigation spending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It ranges from nearly $7 in Kansas to just over $3 in California. And 35 states see a return of $6 or more in savings to $1 invested</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Closing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As I wrap up this presentation today, we can look over what we’ve learned from our research </a:t>
            </a:r>
            <a:r>
              <a:rPr lang="en-US" sz="1400" u="sng" dirty="0" err="1">
                <a:effectLst/>
                <a:latin typeface="Times New Roman" panose="02020603050405020304" pitchFamily="18" charset="0"/>
                <a:ea typeface="Calibri" panose="020F0502020204030204" pitchFamily="34" charset="0"/>
                <a:cs typeface="Times New Roman" panose="02020603050405020304" pitchFamily="18" charset="0"/>
              </a:rPr>
              <a:t>thusfar</a:t>
            </a: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We have a complicated system for spending on disasters across four phases of disaster and three levels of government, a system under pressure from rising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States are and will continue to play a key role in addressing this emerging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And finally, a key goal of greater attention and budgeting should be an eye toward mitigation, which does save money in all 50 states.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information is critical because, while the future of the federal-state dynamic in disaster spending is unclear, we know that disasters will continue to occur, and that questions about how states budget and what role the federal government will play in paying are going to be more relevant than ever. Having a more comprehensive and fact-based view of how states are currently dealing with these expenses and improving how we track the money that is going out the door at all levels of government is a key step in getting a handle on these costs</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Thank you all again for joining </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today’s Pew 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I’m happy to answer any questions if you have them.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Stop Screen share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How much funding is government assistance versus private or non-government entities?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Governments are central players in disaster assistance but as you point out, there are other players involved in paying as well, and I’ll focus on two:</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First is private giving. An organization called the Center for Disaster Philanthropy tracks this spending and found that in 2017:</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Corporate giving was at least $275.4 million (internationally)</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Institutional philanthropies $504 million (internationally?)</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US households approx. $3 billion</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But to give you a sense of order of magnitude, FEMA spent significantly more than these combined at $15.6 billion</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 the second is insurance. Government spending on disasters is primarily for UNINSURED losses and as you can imagine the insurance and reinsurance industries are very interested in this topic. Globally, disaster losses tend to be underinsured, meaning that government is likely filling those gaps.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2"/>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are some of the biggest programs for assistance? Is the spending significant across those 17 agencies?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800"/>
              </a:spcAft>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Given the complexity Madalyn mentioned it can be really difficult to pin down these numbers, but we do have two sources of data we can use to piece it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228600">
              <a:lnSpc>
                <a:spcPct val="107000"/>
              </a:lnSpc>
              <a:spcBef>
                <a:spcPts val="0"/>
              </a:spcBef>
              <a:spcAft>
                <a:spcPts val="800"/>
              </a:spcAft>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recent disasters since 2017, we know that the biggest spending has been through FEMA’s public assistance and preparedness grants, as well as the Community Development Block Grant-Disaster Relief (CDBG-DR) program from the Department of Housing and Urban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228600">
              <a:lnSpc>
                <a:spcPct val="107000"/>
              </a:lnSpc>
              <a:spcBef>
                <a:spcPts val="0"/>
              </a:spcBef>
              <a:spcAft>
                <a:spcPts val="800"/>
              </a:spcAft>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 looking a bit further back but to where we have the most comprehensive information, from 2005-2014 we know that a majority of spending (56%) actually came from outside FEMA, from the budgets of agencies like the USDA, Department of Defense, and Transportation.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a:lnSpc>
                <a:spcPct val="107000"/>
              </a:lnSpc>
              <a:spcBef>
                <a:spcPts val="0"/>
              </a:spcBef>
              <a:spcAft>
                <a:spcPts val="80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3"/>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How do racial inequities arise in natural disaster response?</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Recent request for information from FEMA following priority of the 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Recent shift in  </a:t>
            </a:r>
            <a:r>
              <a:rPr lang="en-US" sz="1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hier’s</a:t>
            </a: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property, which disproportionately effected Black households in the South and had also been a barrier to accessing FEMA for many families in Puerto Rico.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Climate change studies and following up from longstanding environmental justice research: Black, Indigenous, and Hispanic households often more likely to face the direct consequences of increased heat, flooding, and other hazards after decades of segregation and discrimination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While we haven’t researched this directly, there’s a growing body of research looking at how our disaster assistance system perpetuates and exacerbates racial and economic inequality.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Generally, we’ve seen how events like Hurricane Katrina and the pandemic can bring existing inequalities into stark relief, with Black, Hispanic, and indigenous communities bearing negative effects disproportionately.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Recently released studies have found disparities in FEMA and Small Business Administration post-disaster programs, finding that the way these programs direct funds is based on the total cost of damage can be regressive and deepen inequality in the long run.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Renters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As with many areas of structural inequality, there are many factors that come together, for instance, housing discrimination &amp; availability of affordable housing being built in areas more likely to be hit by natural disasters also plays a part.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more info: University of South Carolina’s Hazards &amp; Vulnerability Research Institute collects data on inequality in disaster response. NAACP and an organization called Texas </a:t>
            </a:r>
            <a:r>
              <a:rPr lang="en-US" sz="1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Housers</a:t>
            </a: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have resource guides for individuals, churches, and organizers for advocating for equitable recovery. Additionally, a few academics have written quite a bit about this including James R. Elliot @ Rice University.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If someone asks: How rare is it for the president to reject an aid request/something related to Trump’s initial rejection of California’s request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00075" marR="0" indent="-228600">
              <a:lnSpc>
                <a:spcPct val="107000"/>
              </a:lnSpc>
              <a:spcBef>
                <a:spcPts val="0"/>
              </a:spcBef>
              <a:spcAft>
                <a:spcPts val="800"/>
              </a:spcAft>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It’s not unprecedented for the president to deny a governor’s request or even for the White House to change their ruling when presented with additional evidence &amp; pressure. It is very rare/potentially the first time that change has happened without an appeal in writing, but Former Administrator &amp; Pew </a:t>
            </a:r>
            <a:r>
              <a:rPr lang="en-US" sz="1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Insert Title here</a:t>
            </a: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Craig Fugate was recently interviewed and noted that it isn’t illegal to change that decision outside of the formal appeal. (E&amp;E News)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00075" marR="0" indent="-228600">
              <a:lnSpc>
                <a:spcPct val="107000"/>
              </a:lnSpc>
              <a:spcBef>
                <a:spcPts val="0"/>
              </a:spcBef>
              <a:spcAft>
                <a:spcPts val="800"/>
              </a:spcAft>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There are six factors that qualify a state for a presidential declaration, the primary factor &amp; one at play in this specific back in forth is related to cost of damage (others are insurance coverage, mitigation activities, recent disasters, and availability of other federal disaster programs) (Spending Paper)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00075" marR="0" indent="-228600">
              <a:lnSpc>
                <a:spcPct val="107000"/>
              </a:lnSpc>
              <a:spcBef>
                <a:spcPts val="0"/>
              </a:spcBef>
              <a:spcAft>
                <a:spcPts val="800"/>
              </a:spcAft>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There are regularly questions about how much this process ends up impacted by politics. CRS in 2017 looked into rejections for major disaster declarations slightly decreasing during election years &amp; while there is a difference it isn’t necessarily causal. There is also research referenced in that same report that has not been able to prove if states political parties historically play a role here as well (CRS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Methods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Budgeting paper</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Review publicly available state statutes, constitutions, and websites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Two rounds of verification in late 2018 and early 2020</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Also reaching out to states for calls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between the rounds of verification, analyzed themes across states, creating qualitative coding over multiple rounds of review and having each state be reviewed by two of us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Spending paper</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Extensive scoping meetings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Developed a data collection tool in coordination with partners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Analysis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Verification process</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Lessons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000"/>
              </a:spcAft>
              <a:buSzPts val="1000"/>
              <a:buFont typeface="Symbol" panose="05050102010706020507" pitchFamily="18" charset="2"/>
              <a:buChar char=""/>
              <a:tabLst>
                <a:tab pos="4572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Budgeting paper:</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000"/>
              </a:spcAft>
              <a:buSzPts val="1000"/>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Data collection: have regular meetings if multiple people are collecting data to make really explicit what terms people are using, how you’re searching for the information, sorting relevance. Record these decisions in a place where future team members can find it</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000"/>
              </a:spcAft>
              <a:buSzPts val="1000"/>
              <a:buFont typeface="Courier New" panose="02070309020205020404" pitchFamily="49" charset="0"/>
              <a:buChar char="o"/>
              <a:tabLst>
                <a:tab pos="914400" algn="l"/>
              </a:tabLs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Data verification: make sure you have the data you want before you reach out for verification, strongly encourage offering calls with states, reaching out multiple times (potentially across different times of the year)</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Insurance: at least 42 states and DC employ insurance, at least 25 and DC purchase commercial insurance, at least 36 self-insure in some capacity with more than 21 states and DC using a combination of commercial and self-insurance for risk to government buildings and property due to disasters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Webex</a:t>
            </a:r>
            <a:r>
              <a:rPr lang="en-US" sz="1000" dirty="0">
                <a:effectLst/>
                <a:latin typeface="Calibri" panose="020F0502020204030204" pitchFamily="34" charset="0"/>
                <a:ea typeface="Calibri" panose="020F0502020204030204" pitchFamily="34" charset="0"/>
                <a:cs typeface="Times New Roman" panose="02020603050405020304" pitchFamily="18" charset="0"/>
              </a:rPr>
              <a:t> Poll</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I don’t know if it can work here but a reference to USDA and DOI as the lead agencies for wildfires seems useful potentially? Possible we don’t want to get into wildfires at all but if we do…</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It might be useful to add the context on PA vs IA here before our focus on states</a:t>
            </a:r>
          </a:p>
          <a:p>
            <a:pPr marL="0" marR="0">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/potentially defining a disaster declaration?</a:t>
            </a:r>
          </a:p>
          <a:p>
            <a:pPr marL="0" marR="0">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Admittedly not quite part of straining system. So potentially it should actually be above in what we pay for either verbally described under phases of disasters or another slide. </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Thoughts on providing context on disparities in funding? It would take some work but could be useful. I’m definitely pondering adding something for Bowie State presentation so can pull a slide together if you think it would be useful for this audience.</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Recent proposal, will likely be more</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Could be a place for noting current events (or in mitigation section)</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If you haven’t covered new mitigation &amp; mitigation vs. response should do so here.</a:t>
            </a: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Probably implications here are a bit different, would also make sense to work with Becky and pull in what she is covering (if you are second, which I kind of assumed you were)</a:t>
            </a:r>
          </a:p>
          <a:p>
            <a:endParaRPr lang="en-US" dirty="0"/>
          </a:p>
        </p:txBody>
      </p:sp>
      <p:sp>
        <p:nvSpPr>
          <p:cNvPr id="4" name="Slide Number Placeholder 3"/>
          <p:cNvSpPr>
            <a:spLocks noGrp="1"/>
          </p:cNvSpPr>
          <p:nvPr>
            <p:ph type="sldNum" sz="quarter" idx="10"/>
          </p:nvPr>
        </p:nvSpPr>
        <p:spPr/>
        <p:txBody>
          <a:bodyPr/>
          <a:lstStyle/>
          <a:p>
            <a:fld id="{B68A5872-5698-4DFA-B9A7-45DE01BDAB2F}" type="slidenum">
              <a:rPr lang="en-US" smtClean="0"/>
              <a:t>1</a:t>
            </a:fld>
            <a:endParaRPr lang="en-US"/>
          </a:p>
        </p:txBody>
      </p:sp>
    </p:spTree>
    <p:extLst>
      <p:ext uri="{BB962C8B-B14F-4D97-AF65-F5344CB8AC3E}">
        <p14:creationId xmlns:p14="http://schemas.microsoft.com/office/powerpoint/2010/main" val="398993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B68A5872-5698-4DFA-B9A7-45DE01BDAB2F}" type="slidenum">
              <a:rPr lang="en-US" smtClean="0"/>
              <a:t>10</a:t>
            </a:fld>
            <a:endParaRPr lang="en-US"/>
          </a:p>
        </p:txBody>
      </p:sp>
    </p:spTree>
    <p:extLst>
      <p:ext uri="{BB962C8B-B14F-4D97-AF65-F5344CB8AC3E}">
        <p14:creationId xmlns:p14="http://schemas.microsoft.com/office/powerpoint/2010/main" val="126852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B68A5872-5698-4DFA-B9A7-45DE01BDAB2F}" type="slidenum">
              <a:rPr lang="en-US" smtClean="0"/>
              <a:t>11</a:t>
            </a:fld>
            <a:endParaRPr lang="en-US"/>
          </a:p>
        </p:txBody>
      </p:sp>
    </p:spTree>
    <p:extLst>
      <p:ext uri="{BB962C8B-B14F-4D97-AF65-F5344CB8AC3E}">
        <p14:creationId xmlns:p14="http://schemas.microsoft.com/office/powerpoint/2010/main" val="40220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B68A5872-5698-4DFA-B9A7-45DE01BDAB2F}" type="slidenum">
              <a:rPr lang="en-US" smtClean="0"/>
              <a:t>12</a:t>
            </a:fld>
            <a:endParaRPr lang="en-US"/>
          </a:p>
        </p:txBody>
      </p:sp>
    </p:spTree>
    <p:extLst>
      <p:ext uri="{BB962C8B-B14F-4D97-AF65-F5344CB8AC3E}">
        <p14:creationId xmlns:p14="http://schemas.microsoft.com/office/powerpoint/2010/main" val="31786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B68A5872-5698-4DFA-B9A7-45DE01BDAB2F}" type="slidenum">
              <a:rPr lang="en-US" smtClean="0"/>
              <a:t>13</a:t>
            </a:fld>
            <a:endParaRPr lang="en-US"/>
          </a:p>
        </p:txBody>
      </p:sp>
    </p:spTree>
    <p:extLst>
      <p:ext uri="{BB962C8B-B14F-4D97-AF65-F5344CB8AC3E}">
        <p14:creationId xmlns:p14="http://schemas.microsoft.com/office/powerpoint/2010/main" val="115172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B68A5872-5698-4DFA-B9A7-45DE01BDAB2F}" type="slidenum">
              <a:rPr lang="en-US" smtClean="0"/>
              <a:t>14</a:t>
            </a:fld>
            <a:endParaRPr lang="en-US"/>
          </a:p>
        </p:txBody>
      </p:sp>
    </p:spTree>
    <p:extLst>
      <p:ext uri="{BB962C8B-B14F-4D97-AF65-F5344CB8AC3E}">
        <p14:creationId xmlns:p14="http://schemas.microsoft.com/office/powerpoint/2010/main" val="3560052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Calibri" panose="020F0502020204030204" pitchFamily="34" charset="0"/>
                <a:ea typeface="+mj-ea"/>
                <a:cs typeface="+mj-cs"/>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 name="Picture 35" descr="PEW_smallFINAL"/>
          <p:cNvPicPr>
            <a:picLocks noChangeAspect="1" noChangeArrowheads="1"/>
          </p:cNvPicPr>
          <p:nvPr userDrawn="1"/>
        </p:nvPicPr>
        <p:blipFill rotWithShape="1">
          <a:blip r:embed="rId2" cstate="print"/>
          <a:srcRect t="21568" b="32666"/>
          <a:stretch/>
        </p:blipFill>
        <p:spPr bwMode="auto">
          <a:xfrm>
            <a:off x="6915150" y="352425"/>
            <a:ext cx="1947750" cy="701675"/>
          </a:xfrm>
          <a:prstGeom prst="rect">
            <a:avLst/>
          </a:prstGeom>
          <a:noFill/>
          <a:ln w="9525">
            <a:noFill/>
            <a:miter lim="800000"/>
            <a:headEnd/>
            <a:tailEnd/>
          </a:ln>
          <a:effectLst/>
        </p:spPr>
      </p:pic>
    </p:spTree>
    <p:extLst>
      <p:ext uri="{BB962C8B-B14F-4D97-AF65-F5344CB8AC3E}">
        <p14:creationId xmlns:p14="http://schemas.microsoft.com/office/powerpoint/2010/main" val="376927660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503238" y="3137646"/>
            <a:ext cx="8118475" cy="1349841"/>
          </a:xfrm>
        </p:spPr>
        <p:txBody>
          <a:bodyPr anchor="ctr" anchorCtr="0"/>
          <a:lstStyle>
            <a:lvl1pPr algn="ctr" rtl="0" fontAlgn="base">
              <a:lnSpc>
                <a:spcPct val="110000"/>
              </a:lnSpc>
              <a:spcBef>
                <a:spcPct val="0"/>
              </a:spcBef>
              <a:spcAft>
                <a:spcPct val="0"/>
              </a:spcAft>
              <a:defRPr lang="en-US" sz="3000" b="1" kern="1200" dirty="0">
                <a:ln w="12700">
                  <a:noFill/>
                </a:ln>
                <a:solidFill>
                  <a:schemeClr val="tx1"/>
                </a:solidFill>
                <a:effectLst>
                  <a:outerShdw blurRad="63500" dist="50800" dir="2700000" algn="tl">
                    <a:srgbClr val="000000">
                      <a:alpha val="49000"/>
                    </a:srgbClr>
                  </a:outerShdw>
                </a:effectLst>
                <a:latin typeface="Calibri" panose="020F050202020403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515937" y="5777006"/>
            <a:ext cx="8118476" cy="626969"/>
          </a:xfrm>
        </p:spPr>
        <p:txBody>
          <a:bodyPr anchor="b" anchorCtr="0">
            <a:no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9" name="Picture 35" descr="PEW_smallFINAL"/>
          <p:cNvPicPr>
            <a:picLocks noChangeAspect="1" noChangeArrowheads="1"/>
          </p:cNvPicPr>
          <p:nvPr userDrawn="1"/>
        </p:nvPicPr>
        <p:blipFill rotWithShape="1">
          <a:blip r:embed="rId2" cstate="print"/>
          <a:srcRect t="21568" b="32666"/>
          <a:stretch/>
        </p:blipFill>
        <p:spPr bwMode="auto">
          <a:xfrm>
            <a:off x="1338539" y="290297"/>
            <a:ext cx="6466923" cy="2303547"/>
          </a:xfrm>
          <a:prstGeom prst="rect">
            <a:avLst/>
          </a:prstGeom>
          <a:noFill/>
          <a:ln w="9525">
            <a:noFill/>
            <a:miter lim="800000"/>
            <a:headEnd/>
            <a:tailEnd/>
          </a:ln>
          <a:effectLst/>
        </p:spPr>
      </p:pic>
    </p:spTree>
    <p:extLst>
      <p:ext uri="{BB962C8B-B14F-4D97-AF65-F5344CB8AC3E}">
        <p14:creationId xmlns:p14="http://schemas.microsoft.com/office/powerpoint/2010/main" val="386037677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228600" y="228600"/>
            <a:ext cx="6619875" cy="821889"/>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72699604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2" name="Rectangle 10"/>
          <p:cNvSpPr>
            <a:spLocks noChangeArrowheads="1"/>
          </p:cNvSpPr>
          <p:nvPr userDrawn="1"/>
        </p:nvSpPr>
        <p:spPr bwMode="auto">
          <a:xfrm>
            <a:off x="0" y="0"/>
            <a:ext cx="9144000" cy="130175"/>
          </a:xfrm>
          <a:prstGeom prst="rect">
            <a:avLst/>
          </a:prstGeom>
          <a:solidFill>
            <a:schemeClr val="tx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2" name="Title Placeholder 1"/>
          <p:cNvSpPr>
            <a:spLocks noGrp="1"/>
          </p:cNvSpPr>
          <p:nvPr>
            <p:ph type="title"/>
          </p:nvPr>
        </p:nvSpPr>
        <p:spPr bwMode="black">
          <a:xfrm>
            <a:off x="512764" y="338327"/>
            <a:ext cx="8108950" cy="821889"/>
          </a:xfrm>
          <a:prstGeom prst="rect">
            <a:avLst/>
          </a:prstGeom>
        </p:spPr>
        <p:txBody>
          <a:bodyPr vert="horz" lIns="0" tIns="45720" rIns="0" bIns="45720" rtlCol="0" anchor="ctr" anchorCtr="0">
            <a:noAutofit/>
          </a:bodyPr>
          <a:lstStyle/>
          <a:p>
            <a:r>
              <a:rPr lang="en-US" dirty="0"/>
              <a:t>Click to edit Master </a:t>
            </a:r>
            <a:br>
              <a:rPr lang="en-US" dirty="0"/>
            </a:br>
            <a:r>
              <a:rPr lang="en-US" dirty="0"/>
              <a:t>Title style</a:t>
            </a:r>
          </a:p>
        </p:txBody>
      </p:sp>
      <p:sp>
        <p:nvSpPr>
          <p:cNvPr id="5128" name="Text Placeholder 2"/>
          <p:cNvSpPr>
            <a:spLocks noGrp="1"/>
          </p:cNvSpPr>
          <p:nvPr>
            <p:ph type="body" idx="1"/>
          </p:nvPr>
        </p:nvSpPr>
        <p:spPr bwMode="auto">
          <a:xfrm>
            <a:off x="503238" y="1467699"/>
            <a:ext cx="8118475" cy="427868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7"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pic>
        <p:nvPicPr>
          <p:cNvPr id="100" name="Picture 9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2161" y="404698"/>
            <a:ext cx="1559962" cy="563490"/>
          </a:xfrm>
          <a:prstGeom prst="rect">
            <a:avLst/>
          </a:prstGeom>
        </p:spPr>
      </p:pic>
      <p:sp>
        <p:nvSpPr>
          <p:cNvPr id="8" name="TextBox 7"/>
          <p:cNvSpPr txBox="1"/>
          <p:nvPr userDrawn="1"/>
        </p:nvSpPr>
        <p:spPr>
          <a:xfrm>
            <a:off x="457200" y="6465570"/>
            <a:ext cx="3505200" cy="307777"/>
          </a:xfrm>
          <a:prstGeom prst="rect">
            <a:avLst/>
          </a:prstGeom>
          <a:noFill/>
        </p:spPr>
        <p:txBody>
          <a:bodyPr wrap="square" lIns="0" rIns="0" rtlCol="0">
            <a:spAutoFit/>
          </a:bodyPr>
          <a:lstStyle/>
          <a:p>
            <a:r>
              <a:rPr lang="en-US" sz="1400" dirty="0">
                <a:latin typeface="Calibri" panose="020F0502020204030204" pitchFamily="34" charset="0"/>
              </a:rPr>
              <a:t>pewtrusts.org/fiscal-federalism</a:t>
            </a:r>
          </a:p>
        </p:txBody>
      </p:sp>
    </p:spTree>
    <p:extLst>
      <p:ext uri="{BB962C8B-B14F-4D97-AF65-F5344CB8AC3E}">
        <p14:creationId xmlns:p14="http://schemas.microsoft.com/office/powerpoint/2010/main" val="31759018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ransition spd="med">
    <p:wipe dir="r"/>
  </p:transition>
  <p:txStyles>
    <p:titleStyle>
      <a:lvl1pPr algn="l" rtl="0" eaLnBrk="0" fontAlgn="base" hangingPunct="0">
        <a:lnSpc>
          <a:spcPct val="95000"/>
        </a:lnSpc>
        <a:spcBef>
          <a:spcPct val="0"/>
        </a:spcBef>
        <a:spcAft>
          <a:spcPct val="0"/>
        </a:spcAft>
        <a:defRPr lang="en-US" sz="2600" b="1" kern="1200" dirty="0">
          <a:solidFill>
            <a:schemeClr val="bg2"/>
          </a:solidFill>
          <a:effectLst/>
          <a:latin typeface="Calibri" panose="020F0502020204030204" pitchFamily="34" charset="0"/>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495" y="3276600"/>
            <a:ext cx="8399462" cy="1349841"/>
          </a:xfrm>
        </p:spPr>
        <p:txBody>
          <a:bodyPr/>
          <a:lstStyle/>
          <a:p>
            <a:r>
              <a:rPr lang="en-US" sz="3600" b="0" dirty="0">
                <a:effectLst/>
              </a:rPr>
              <a:t>Paying for Disasters in a Time of Rising Costs:</a:t>
            </a:r>
            <a:br>
              <a:rPr lang="en-US" sz="3200" b="0" dirty="0">
                <a:effectLst/>
              </a:rPr>
            </a:br>
            <a:r>
              <a:rPr lang="en-US" sz="2600" b="0" dirty="0">
                <a:effectLst/>
              </a:rPr>
              <a:t>An overview of government spending and challenges</a:t>
            </a:r>
            <a:br>
              <a:rPr lang="en-US" sz="4400" b="0" dirty="0">
                <a:effectLst/>
              </a:rPr>
            </a:br>
            <a:endParaRPr lang="en-US" sz="1800" b="0" dirty="0">
              <a:effectLst/>
            </a:endParaRPr>
          </a:p>
        </p:txBody>
      </p:sp>
      <p:sp>
        <p:nvSpPr>
          <p:cNvPr id="3" name="Subtitle 2"/>
          <p:cNvSpPr>
            <a:spLocks noGrp="1"/>
          </p:cNvSpPr>
          <p:nvPr>
            <p:ph type="subTitle" idx="1"/>
          </p:nvPr>
        </p:nvSpPr>
        <p:spPr>
          <a:xfrm>
            <a:off x="534988" y="4800600"/>
            <a:ext cx="8118476" cy="1146175"/>
          </a:xfrm>
        </p:spPr>
        <p:txBody>
          <a:bodyPr/>
          <a:lstStyle/>
          <a:p>
            <a:pPr>
              <a:lnSpc>
                <a:spcPct val="100000"/>
              </a:lnSpc>
              <a:spcAft>
                <a:spcPts val="600"/>
              </a:spcAft>
            </a:pPr>
            <a:r>
              <a:rPr lang="en-US" dirty="0">
                <a:effectLst/>
                <a:latin typeface="Calibri" panose="020F0502020204030204" pitchFamily="34" charset="0"/>
              </a:rPr>
              <a:t>Colin Foard</a:t>
            </a:r>
          </a:p>
          <a:p>
            <a:pPr>
              <a:lnSpc>
                <a:spcPct val="100000"/>
              </a:lnSpc>
              <a:spcAft>
                <a:spcPts val="600"/>
              </a:spcAft>
            </a:pPr>
            <a:r>
              <a:rPr lang="en-US" dirty="0">
                <a:effectLst/>
                <a:latin typeface="Calibri" panose="020F0502020204030204" pitchFamily="34" charset="0"/>
              </a:rPr>
              <a:t>Manager, Fiscal Federalism Initiative</a:t>
            </a:r>
          </a:p>
          <a:p>
            <a:pPr>
              <a:lnSpc>
                <a:spcPct val="100000"/>
              </a:lnSpc>
              <a:spcAft>
                <a:spcPts val="600"/>
              </a:spcAft>
            </a:pPr>
            <a:r>
              <a:rPr lang="en-US" dirty="0">
                <a:effectLst/>
                <a:latin typeface="Calibri" panose="020F0502020204030204" pitchFamily="34" charset="0"/>
              </a:rPr>
              <a:t>September 20, 2021</a:t>
            </a:r>
          </a:p>
        </p:txBody>
      </p:sp>
    </p:spTree>
    <p:extLst>
      <p:ext uri="{BB962C8B-B14F-4D97-AF65-F5344CB8AC3E}">
        <p14:creationId xmlns:p14="http://schemas.microsoft.com/office/powerpoint/2010/main" val="2182135863"/>
      </p:ext>
    </p:extLst>
  </p:cSld>
  <p:clrMapOvr>
    <a:masterClrMapping/>
  </p:clrMapOvr>
  <p:transition spd="med" advTm="128438">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322162" y="355909"/>
            <a:ext cx="8499676" cy="821889"/>
          </a:xfrm>
        </p:spPr>
        <p:txBody>
          <a:bodyPr/>
          <a:lstStyle/>
          <a:p>
            <a:r>
              <a:rPr lang="en-US" sz="3400" dirty="0"/>
              <a:t>Spending spread across many agencies</a:t>
            </a:r>
          </a:p>
        </p:txBody>
      </p:sp>
      <p:sp>
        <p:nvSpPr>
          <p:cNvPr id="19" name="TextBox 18">
            <a:extLst>
              <a:ext uri="{FF2B5EF4-FFF2-40B4-BE49-F238E27FC236}">
                <a16:creationId xmlns:a16="http://schemas.microsoft.com/office/drawing/2014/main" id="{FF80C1A4-E468-4C1C-9891-6DCA4D1C6714}"/>
              </a:ext>
            </a:extLst>
          </p:cNvPr>
          <p:cNvSpPr txBox="1"/>
          <p:nvPr/>
        </p:nvSpPr>
        <p:spPr>
          <a:xfrm>
            <a:off x="1390072" y="1524000"/>
            <a:ext cx="7601528" cy="830997"/>
          </a:xfrm>
          <a:prstGeom prst="rect">
            <a:avLst/>
          </a:prstGeom>
          <a:noFill/>
        </p:spPr>
        <p:txBody>
          <a:bodyPr wrap="square" lIns="0" rIns="0" rtlCol="0">
            <a:spAutoFit/>
          </a:bodyPr>
          <a:lstStyle/>
          <a:p>
            <a:pPr>
              <a:spcAft>
                <a:spcPts val="4200"/>
              </a:spcAft>
            </a:pPr>
            <a:r>
              <a:rPr lang="en-US" sz="2400" dirty="0">
                <a:solidFill>
                  <a:srgbClr val="005195"/>
                </a:solidFill>
                <a:latin typeface="Calibri" panose="020F0502020204030204" pitchFamily="34" charset="0"/>
              </a:rPr>
              <a:t>Federal level: At least 17 major departments and agencies are involved in disasters</a:t>
            </a:r>
          </a:p>
        </p:txBody>
      </p:sp>
      <p:grpSp>
        <p:nvGrpSpPr>
          <p:cNvPr id="20" name="Group 19">
            <a:extLst>
              <a:ext uri="{FF2B5EF4-FFF2-40B4-BE49-F238E27FC236}">
                <a16:creationId xmlns:a16="http://schemas.microsoft.com/office/drawing/2014/main" id="{EE0F1982-4287-4A35-A295-9424EA3D4239}"/>
              </a:ext>
            </a:extLst>
          </p:cNvPr>
          <p:cNvGrpSpPr/>
          <p:nvPr/>
        </p:nvGrpSpPr>
        <p:grpSpPr>
          <a:xfrm>
            <a:off x="0" y="1630472"/>
            <a:ext cx="1243515" cy="288995"/>
            <a:chOff x="576462" y="1898368"/>
            <a:chExt cx="1243515" cy="288995"/>
          </a:xfrm>
        </p:grpSpPr>
        <p:sp>
          <p:nvSpPr>
            <p:cNvPr id="21" name="Oval 20">
              <a:extLst>
                <a:ext uri="{FF2B5EF4-FFF2-40B4-BE49-F238E27FC236}">
                  <a16:creationId xmlns:a16="http://schemas.microsoft.com/office/drawing/2014/main" id="{DF8FDCCC-0C3B-48B3-9D4F-7C296BA7546E}"/>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E50E43D-B454-42AB-9705-99911F184118}"/>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4CBEC25-615B-4B4F-9761-474BFD40DE65}"/>
              </a:ext>
            </a:extLst>
          </p:cNvPr>
          <p:cNvSpPr txBox="1"/>
          <p:nvPr/>
        </p:nvSpPr>
        <p:spPr>
          <a:xfrm>
            <a:off x="5638800" y="1539515"/>
            <a:ext cx="4419600" cy="461665"/>
          </a:xfrm>
          <a:prstGeom prst="rect">
            <a:avLst/>
          </a:prstGeom>
          <a:noFill/>
        </p:spPr>
        <p:txBody>
          <a:bodyPr wrap="square" lIns="0" rIns="0" rtlCol="0">
            <a:spAutoFit/>
          </a:bodyPr>
          <a:lstStyle/>
          <a:p>
            <a:r>
              <a:rPr lang="en-US" sz="2400" dirty="0">
                <a:solidFill>
                  <a:srgbClr val="005195"/>
                </a:solidFill>
                <a:latin typeface="+mn-lt"/>
              </a:rPr>
              <a:t>Department of Agriculture</a:t>
            </a:r>
          </a:p>
        </p:txBody>
      </p:sp>
      <p:sp>
        <p:nvSpPr>
          <p:cNvPr id="23" name="TextBox 22">
            <a:extLst>
              <a:ext uri="{FF2B5EF4-FFF2-40B4-BE49-F238E27FC236}">
                <a16:creationId xmlns:a16="http://schemas.microsoft.com/office/drawing/2014/main" id="{81E228BD-EBDB-4B2F-8481-5661065B349B}"/>
              </a:ext>
            </a:extLst>
          </p:cNvPr>
          <p:cNvSpPr txBox="1"/>
          <p:nvPr/>
        </p:nvSpPr>
        <p:spPr>
          <a:xfrm>
            <a:off x="1774371" y="1916992"/>
            <a:ext cx="6019800" cy="461665"/>
          </a:xfrm>
          <a:prstGeom prst="rect">
            <a:avLst/>
          </a:prstGeom>
          <a:noFill/>
        </p:spPr>
        <p:txBody>
          <a:bodyPr wrap="square" lIns="0" rIns="0" rtlCol="0">
            <a:spAutoFit/>
          </a:bodyPr>
          <a:lstStyle/>
          <a:p>
            <a:r>
              <a:rPr lang="en-US" sz="2400" dirty="0">
                <a:solidFill>
                  <a:srgbClr val="005195"/>
                </a:solidFill>
                <a:latin typeface="+mn-lt"/>
              </a:rPr>
              <a:t>Department of Housing and Urban Development</a:t>
            </a:r>
          </a:p>
        </p:txBody>
      </p:sp>
      <p:sp>
        <p:nvSpPr>
          <p:cNvPr id="24" name="TextBox 23">
            <a:extLst>
              <a:ext uri="{FF2B5EF4-FFF2-40B4-BE49-F238E27FC236}">
                <a16:creationId xmlns:a16="http://schemas.microsoft.com/office/drawing/2014/main" id="{346EBE62-979B-4AF4-8FB9-C7FEA71043BE}"/>
              </a:ext>
            </a:extLst>
          </p:cNvPr>
          <p:cNvSpPr txBox="1"/>
          <p:nvPr/>
        </p:nvSpPr>
        <p:spPr>
          <a:xfrm>
            <a:off x="516504" y="2763543"/>
            <a:ext cx="4419600" cy="461665"/>
          </a:xfrm>
          <a:prstGeom prst="rect">
            <a:avLst/>
          </a:prstGeom>
          <a:noFill/>
        </p:spPr>
        <p:txBody>
          <a:bodyPr wrap="square" lIns="0" rIns="0" rtlCol="0">
            <a:spAutoFit/>
          </a:bodyPr>
          <a:lstStyle/>
          <a:p>
            <a:r>
              <a:rPr lang="en-US" sz="2400" dirty="0">
                <a:solidFill>
                  <a:srgbClr val="005195"/>
                </a:solidFill>
                <a:latin typeface="+mn-lt"/>
              </a:rPr>
              <a:t>Department of Defense</a:t>
            </a:r>
          </a:p>
        </p:txBody>
      </p:sp>
      <p:sp>
        <p:nvSpPr>
          <p:cNvPr id="25" name="TextBox 24">
            <a:extLst>
              <a:ext uri="{FF2B5EF4-FFF2-40B4-BE49-F238E27FC236}">
                <a16:creationId xmlns:a16="http://schemas.microsoft.com/office/drawing/2014/main" id="{E22CC343-6ACB-41C6-BEF9-C38929F337DB}"/>
              </a:ext>
            </a:extLst>
          </p:cNvPr>
          <p:cNvSpPr txBox="1"/>
          <p:nvPr/>
        </p:nvSpPr>
        <p:spPr>
          <a:xfrm>
            <a:off x="2583868" y="4906393"/>
            <a:ext cx="4419600" cy="461665"/>
          </a:xfrm>
          <a:prstGeom prst="rect">
            <a:avLst/>
          </a:prstGeom>
          <a:noFill/>
        </p:spPr>
        <p:txBody>
          <a:bodyPr wrap="square" lIns="0" rIns="0" rtlCol="0">
            <a:spAutoFit/>
          </a:bodyPr>
          <a:lstStyle/>
          <a:p>
            <a:r>
              <a:rPr lang="en-US" sz="2400" dirty="0">
                <a:solidFill>
                  <a:srgbClr val="005195"/>
                </a:solidFill>
                <a:latin typeface="+mn-lt"/>
              </a:rPr>
              <a:t>Department of Transportation</a:t>
            </a:r>
          </a:p>
        </p:txBody>
      </p:sp>
      <p:sp>
        <p:nvSpPr>
          <p:cNvPr id="26" name="TextBox 25">
            <a:extLst>
              <a:ext uri="{FF2B5EF4-FFF2-40B4-BE49-F238E27FC236}">
                <a16:creationId xmlns:a16="http://schemas.microsoft.com/office/drawing/2014/main" id="{EBD2419B-72CE-4360-8988-D661450A16D1}"/>
              </a:ext>
            </a:extLst>
          </p:cNvPr>
          <p:cNvSpPr txBox="1"/>
          <p:nvPr/>
        </p:nvSpPr>
        <p:spPr>
          <a:xfrm>
            <a:off x="501797" y="4049253"/>
            <a:ext cx="6417696" cy="461665"/>
          </a:xfrm>
          <a:prstGeom prst="rect">
            <a:avLst/>
          </a:prstGeom>
          <a:noFill/>
        </p:spPr>
        <p:txBody>
          <a:bodyPr wrap="square" lIns="0" rIns="0" rtlCol="0">
            <a:spAutoFit/>
          </a:bodyPr>
          <a:lstStyle/>
          <a:p>
            <a:r>
              <a:rPr lang="en-US" sz="2400" dirty="0">
                <a:solidFill>
                  <a:srgbClr val="005195"/>
                </a:solidFill>
              </a:rPr>
              <a:t>Corporation for National and Community Service </a:t>
            </a:r>
            <a:endParaRPr lang="en-US" sz="2400" dirty="0">
              <a:solidFill>
                <a:srgbClr val="005195"/>
              </a:solidFill>
              <a:latin typeface="+mn-lt"/>
            </a:endParaRPr>
          </a:p>
        </p:txBody>
      </p:sp>
      <p:sp>
        <p:nvSpPr>
          <p:cNvPr id="27" name="TextBox 26">
            <a:extLst>
              <a:ext uri="{FF2B5EF4-FFF2-40B4-BE49-F238E27FC236}">
                <a16:creationId xmlns:a16="http://schemas.microsoft.com/office/drawing/2014/main" id="{E882BD81-BA29-496D-A4DF-BC6867E9BF39}"/>
              </a:ext>
            </a:extLst>
          </p:cNvPr>
          <p:cNvSpPr txBox="1"/>
          <p:nvPr/>
        </p:nvSpPr>
        <p:spPr>
          <a:xfrm>
            <a:off x="4572000" y="2769583"/>
            <a:ext cx="4419600" cy="461665"/>
          </a:xfrm>
          <a:prstGeom prst="rect">
            <a:avLst/>
          </a:prstGeom>
          <a:noFill/>
        </p:spPr>
        <p:txBody>
          <a:bodyPr wrap="square" lIns="0" rIns="0" rtlCol="0">
            <a:spAutoFit/>
          </a:bodyPr>
          <a:lstStyle/>
          <a:p>
            <a:r>
              <a:rPr lang="en-US" sz="2400" dirty="0">
                <a:solidFill>
                  <a:srgbClr val="005195"/>
                </a:solidFill>
                <a:latin typeface="+mn-lt"/>
              </a:rPr>
              <a:t>Environmental Protection Agency</a:t>
            </a:r>
          </a:p>
        </p:txBody>
      </p:sp>
      <p:sp>
        <p:nvSpPr>
          <p:cNvPr id="28" name="TextBox 27">
            <a:extLst>
              <a:ext uri="{FF2B5EF4-FFF2-40B4-BE49-F238E27FC236}">
                <a16:creationId xmlns:a16="http://schemas.microsoft.com/office/drawing/2014/main" id="{5B55F4AA-E547-4FD1-A60D-C4344D3666F5}"/>
              </a:ext>
            </a:extLst>
          </p:cNvPr>
          <p:cNvSpPr txBox="1"/>
          <p:nvPr/>
        </p:nvSpPr>
        <p:spPr>
          <a:xfrm>
            <a:off x="3692240" y="4475743"/>
            <a:ext cx="5751080" cy="461665"/>
          </a:xfrm>
          <a:prstGeom prst="rect">
            <a:avLst/>
          </a:prstGeom>
          <a:noFill/>
        </p:spPr>
        <p:txBody>
          <a:bodyPr wrap="square" lIns="0" rIns="0" rtlCol="0">
            <a:spAutoFit/>
          </a:bodyPr>
          <a:lstStyle/>
          <a:p>
            <a:r>
              <a:rPr lang="en-US" sz="2400" dirty="0">
                <a:solidFill>
                  <a:srgbClr val="005195"/>
                </a:solidFill>
                <a:latin typeface="+mn-lt"/>
              </a:rPr>
              <a:t>Federal Communications Commission</a:t>
            </a:r>
          </a:p>
        </p:txBody>
      </p:sp>
      <p:sp>
        <p:nvSpPr>
          <p:cNvPr id="29" name="TextBox 28">
            <a:extLst>
              <a:ext uri="{FF2B5EF4-FFF2-40B4-BE49-F238E27FC236}">
                <a16:creationId xmlns:a16="http://schemas.microsoft.com/office/drawing/2014/main" id="{D9BC197A-D6B8-44E4-8313-A7A806A1A52E}"/>
              </a:ext>
            </a:extLst>
          </p:cNvPr>
          <p:cNvSpPr txBox="1"/>
          <p:nvPr/>
        </p:nvSpPr>
        <p:spPr>
          <a:xfrm>
            <a:off x="5426240" y="3620683"/>
            <a:ext cx="4419600" cy="461665"/>
          </a:xfrm>
          <a:prstGeom prst="rect">
            <a:avLst/>
          </a:prstGeom>
          <a:noFill/>
        </p:spPr>
        <p:txBody>
          <a:bodyPr wrap="square" lIns="0" rIns="0" rtlCol="0">
            <a:spAutoFit/>
          </a:bodyPr>
          <a:lstStyle/>
          <a:p>
            <a:r>
              <a:rPr lang="en-US" sz="2400" dirty="0">
                <a:solidFill>
                  <a:srgbClr val="005195"/>
                </a:solidFill>
                <a:latin typeface="+mn-lt"/>
              </a:rPr>
              <a:t>Department of Energy</a:t>
            </a:r>
          </a:p>
        </p:txBody>
      </p:sp>
      <p:sp>
        <p:nvSpPr>
          <p:cNvPr id="30" name="TextBox 29">
            <a:extLst>
              <a:ext uri="{FF2B5EF4-FFF2-40B4-BE49-F238E27FC236}">
                <a16:creationId xmlns:a16="http://schemas.microsoft.com/office/drawing/2014/main" id="{7D43CA0C-C2D2-48B8-9660-BF481C8DEAA7}"/>
              </a:ext>
            </a:extLst>
          </p:cNvPr>
          <p:cNvSpPr txBox="1"/>
          <p:nvPr/>
        </p:nvSpPr>
        <p:spPr>
          <a:xfrm>
            <a:off x="1349829" y="2334973"/>
            <a:ext cx="6019800" cy="461665"/>
          </a:xfrm>
          <a:prstGeom prst="rect">
            <a:avLst/>
          </a:prstGeom>
          <a:noFill/>
        </p:spPr>
        <p:txBody>
          <a:bodyPr wrap="square" lIns="0" rIns="0" rtlCol="0">
            <a:spAutoFit/>
          </a:bodyPr>
          <a:lstStyle/>
          <a:p>
            <a:r>
              <a:rPr lang="en-US" sz="2400" dirty="0">
                <a:solidFill>
                  <a:srgbClr val="005195"/>
                </a:solidFill>
                <a:latin typeface="+mn-lt"/>
              </a:rPr>
              <a:t>Department of Health and Human Services</a:t>
            </a:r>
          </a:p>
        </p:txBody>
      </p:sp>
      <p:sp>
        <p:nvSpPr>
          <p:cNvPr id="31" name="TextBox 30">
            <a:extLst>
              <a:ext uri="{FF2B5EF4-FFF2-40B4-BE49-F238E27FC236}">
                <a16:creationId xmlns:a16="http://schemas.microsoft.com/office/drawing/2014/main" id="{C1468206-E23D-407B-9A65-7468A6A03181}"/>
              </a:ext>
            </a:extLst>
          </p:cNvPr>
          <p:cNvSpPr txBox="1"/>
          <p:nvPr/>
        </p:nvSpPr>
        <p:spPr>
          <a:xfrm>
            <a:off x="4398607" y="3193153"/>
            <a:ext cx="4419600" cy="461665"/>
          </a:xfrm>
          <a:prstGeom prst="rect">
            <a:avLst/>
          </a:prstGeom>
          <a:noFill/>
        </p:spPr>
        <p:txBody>
          <a:bodyPr wrap="square" lIns="0" rIns="0" rtlCol="0">
            <a:spAutoFit/>
          </a:bodyPr>
          <a:lstStyle/>
          <a:p>
            <a:r>
              <a:rPr lang="en-US" sz="2400" dirty="0">
                <a:solidFill>
                  <a:srgbClr val="005195"/>
                </a:solidFill>
                <a:latin typeface="+mn-lt"/>
              </a:rPr>
              <a:t>Department of Homeland Security</a:t>
            </a:r>
          </a:p>
        </p:txBody>
      </p:sp>
      <p:sp>
        <p:nvSpPr>
          <p:cNvPr id="32" name="TextBox 31">
            <a:extLst>
              <a:ext uri="{FF2B5EF4-FFF2-40B4-BE49-F238E27FC236}">
                <a16:creationId xmlns:a16="http://schemas.microsoft.com/office/drawing/2014/main" id="{A86F8DAA-064F-4C58-BFE2-D19003033367}"/>
              </a:ext>
            </a:extLst>
          </p:cNvPr>
          <p:cNvSpPr txBox="1"/>
          <p:nvPr/>
        </p:nvSpPr>
        <p:spPr>
          <a:xfrm>
            <a:off x="5257800" y="5337044"/>
            <a:ext cx="4419600" cy="461665"/>
          </a:xfrm>
          <a:prstGeom prst="rect">
            <a:avLst/>
          </a:prstGeom>
          <a:noFill/>
        </p:spPr>
        <p:txBody>
          <a:bodyPr wrap="square" lIns="0" rIns="0" rtlCol="0">
            <a:spAutoFit/>
          </a:bodyPr>
          <a:lstStyle/>
          <a:p>
            <a:r>
              <a:rPr lang="en-US" sz="2400" dirty="0">
                <a:solidFill>
                  <a:srgbClr val="005195"/>
                </a:solidFill>
                <a:latin typeface="+mn-lt"/>
              </a:rPr>
              <a:t>Department of Interior</a:t>
            </a:r>
          </a:p>
        </p:txBody>
      </p:sp>
      <p:sp>
        <p:nvSpPr>
          <p:cNvPr id="33" name="TextBox 32">
            <a:extLst>
              <a:ext uri="{FF2B5EF4-FFF2-40B4-BE49-F238E27FC236}">
                <a16:creationId xmlns:a16="http://schemas.microsoft.com/office/drawing/2014/main" id="{DCE476FB-01F9-4FC1-A7EF-707544C1EDDC}"/>
              </a:ext>
            </a:extLst>
          </p:cNvPr>
          <p:cNvSpPr txBox="1"/>
          <p:nvPr/>
        </p:nvSpPr>
        <p:spPr>
          <a:xfrm>
            <a:off x="609600" y="4477823"/>
            <a:ext cx="4419600" cy="461665"/>
          </a:xfrm>
          <a:prstGeom prst="rect">
            <a:avLst/>
          </a:prstGeom>
          <a:noFill/>
        </p:spPr>
        <p:txBody>
          <a:bodyPr wrap="square" lIns="0" rIns="0" rtlCol="0">
            <a:spAutoFit/>
          </a:bodyPr>
          <a:lstStyle/>
          <a:p>
            <a:r>
              <a:rPr lang="en-US" sz="2400" dirty="0">
                <a:solidFill>
                  <a:srgbClr val="005195"/>
                </a:solidFill>
                <a:latin typeface="+mn-lt"/>
              </a:rPr>
              <a:t>Department of Justice</a:t>
            </a:r>
          </a:p>
        </p:txBody>
      </p:sp>
      <p:sp>
        <p:nvSpPr>
          <p:cNvPr id="34" name="TextBox 33">
            <a:extLst>
              <a:ext uri="{FF2B5EF4-FFF2-40B4-BE49-F238E27FC236}">
                <a16:creationId xmlns:a16="http://schemas.microsoft.com/office/drawing/2014/main" id="{46C34C83-3A1C-4B5F-91A6-42FEFE27BC5F}"/>
              </a:ext>
            </a:extLst>
          </p:cNvPr>
          <p:cNvSpPr txBox="1"/>
          <p:nvPr/>
        </p:nvSpPr>
        <p:spPr>
          <a:xfrm>
            <a:off x="690921" y="3192200"/>
            <a:ext cx="4419600" cy="461665"/>
          </a:xfrm>
          <a:prstGeom prst="rect">
            <a:avLst/>
          </a:prstGeom>
          <a:noFill/>
        </p:spPr>
        <p:txBody>
          <a:bodyPr wrap="square" lIns="0" rIns="0" rtlCol="0">
            <a:spAutoFit/>
          </a:bodyPr>
          <a:lstStyle/>
          <a:p>
            <a:r>
              <a:rPr lang="en-US" sz="2400" dirty="0">
                <a:solidFill>
                  <a:srgbClr val="005195"/>
                </a:solidFill>
                <a:latin typeface="+mn-lt"/>
              </a:rPr>
              <a:t>Department of Treasury</a:t>
            </a:r>
          </a:p>
        </p:txBody>
      </p:sp>
      <p:sp>
        <p:nvSpPr>
          <p:cNvPr id="35" name="TextBox 34">
            <a:extLst>
              <a:ext uri="{FF2B5EF4-FFF2-40B4-BE49-F238E27FC236}">
                <a16:creationId xmlns:a16="http://schemas.microsoft.com/office/drawing/2014/main" id="{8633870D-CA97-4B7F-B460-BFA22B938679}"/>
              </a:ext>
            </a:extLst>
          </p:cNvPr>
          <p:cNvSpPr txBox="1"/>
          <p:nvPr/>
        </p:nvSpPr>
        <p:spPr>
          <a:xfrm>
            <a:off x="1066800" y="3620683"/>
            <a:ext cx="4419600" cy="461665"/>
          </a:xfrm>
          <a:prstGeom prst="rect">
            <a:avLst/>
          </a:prstGeom>
          <a:noFill/>
        </p:spPr>
        <p:txBody>
          <a:bodyPr wrap="square" lIns="0" rIns="0" rtlCol="0">
            <a:spAutoFit/>
          </a:bodyPr>
          <a:lstStyle/>
          <a:p>
            <a:r>
              <a:rPr lang="en-US" sz="2400" dirty="0">
                <a:solidFill>
                  <a:srgbClr val="005195"/>
                </a:solidFill>
                <a:latin typeface="+mn-lt"/>
              </a:rPr>
              <a:t>Small Business Administration</a:t>
            </a:r>
          </a:p>
        </p:txBody>
      </p:sp>
      <p:sp>
        <p:nvSpPr>
          <p:cNvPr id="36" name="TextBox 35">
            <a:extLst>
              <a:ext uri="{FF2B5EF4-FFF2-40B4-BE49-F238E27FC236}">
                <a16:creationId xmlns:a16="http://schemas.microsoft.com/office/drawing/2014/main" id="{61C7E866-53AD-4987-BAFA-4CFDDDE1AAF8}"/>
              </a:ext>
            </a:extLst>
          </p:cNvPr>
          <p:cNvSpPr txBox="1"/>
          <p:nvPr/>
        </p:nvSpPr>
        <p:spPr>
          <a:xfrm>
            <a:off x="1397259" y="5763534"/>
            <a:ext cx="6914140" cy="461665"/>
          </a:xfrm>
          <a:prstGeom prst="rect">
            <a:avLst/>
          </a:prstGeom>
          <a:noFill/>
        </p:spPr>
        <p:txBody>
          <a:bodyPr wrap="square" lIns="0" rIns="0" rtlCol="0">
            <a:spAutoFit/>
          </a:bodyPr>
          <a:lstStyle/>
          <a:p>
            <a:r>
              <a:rPr lang="en-US" sz="2400" dirty="0">
                <a:solidFill>
                  <a:srgbClr val="005195"/>
                </a:solidFill>
              </a:rPr>
              <a:t>National Aeronautics and Space Administration</a:t>
            </a:r>
            <a:endParaRPr lang="en-US" sz="2400" dirty="0">
              <a:solidFill>
                <a:srgbClr val="005195"/>
              </a:solidFill>
              <a:latin typeface="+mn-lt"/>
            </a:endParaRPr>
          </a:p>
        </p:txBody>
      </p:sp>
      <p:sp>
        <p:nvSpPr>
          <p:cNvPr id="37" name="TextBox 36">
            <a:extLst>
              <a:ext uri="{FF2B5EF4-FFF2-40B4-BE49-F238E27FC236}">
                <a16:creationId xmlns:a16="http://schemas.microsoft.com/office/drawing/2014/main" id="{71710093-FCDB-4584-8A76-A07CA98858A3}"/>
              </a:ext>
            </a:extLst>
          </p:cNvPr>
          <p:cNvSpPr txBox="1"/>
          <p:nvPr/>
        </p:nvSpPr>
        <p:spPr>
          <a:xfrm>
            <a:off x="586273" y="5334963"/>
            <a:ext cx="4419600" cy="461665"/>
          </a:xfrm>
          <a:prstGeom prst="rect">
            <a:avLst/>
          </a:prstGeom>
          <a:noFill/>
        </p:spPr>
        <p:txBody>
          <a:bodyPr wrap="square" lIns="0" rIns="0" rtlCol="0">
            <a:spAutoFit/>
          </a:bodyPr>
          <a:lstStyle/>
          <a:p>
            <a:r>
              <a:rPr lang="en-US" sz="2400" dirty="0">
                <a:solidFill>
                  <a:srgbClr val="005195"/>
                </a:solidFill>
              </a:rPr>
              <a:t>Army Corps of Engineers</a:t>
            </a:r>
            <a:endParaRPr lang="en-US" sz="2400" dirty="0">
              <a:solidFill>
                <a:srgbClr val="005195"/>
              </a:solidFill>
              <a:latin typeface="+mn-lt"/>
            </a:endParaRPr>
          </a:p>
        </p:txBody>
      </p:sp>
      <p:sp>
        <p:nvSpPr>
          <p:cNvPr id="38" name="TextBox 37">
            <a:extLst>
              <a:ext uri="{FF2B5EF4-FFF2-40B4-BE49-F238E27FC236}">
                <a16:creationId xmlns:a16="http://schemas.microsoft.com/office/drawing/2014/main" id="{FE620487-39C7-496E-9ED2-2674376824ED}"/>
              </a:ext>
            </a:extLst>
          </p:cNvPr>
          <p:cNvSpPr txBox="1"/>
          <p:nvPr/>
        </p:nvSpPr>
        <p:spPr>
          <a:xfrm>
            <a:off x="273733" y="1539515"/>
            <a:ext cx="5105400" cy="461665"/>
          </a:xfrm>
          <a:prstGeom prst="rect">
            <a:avLst/>
          </a:prstGeom>
          <a:noFill/>
        </p:spPr>
        <p:txBody>
          <a:bodyPr wrap="square" lIns="0" rIns="0" rtlCol="0">
            <a:spAutoFit/>
          </a:bodyPr>
          <a:lstStyle/>
          <a:p>
            <a:r>
              <a:rPr lang="en-US" sz="2400" dirty="0">
                <a:solidFill>
                  <a:srgbClr val="005195"/>
                </a:solidFill>
                <a:latin typeface="+mn-lt"/>
              </a:rPr>
              <a:t>Federal Emergency Management Agency</a:t>
            </a:r>
          </a:p>
        </p:txBody>
      </p:sp>
    </p:spTree>
    <p:extLst>
      <p:ext uri="{BB962C8B-B14F-4D97-AF65-F5344CB8AC3E}">
        <p14:creationId xmlns:p14="http://schemas.microsoft.com/office/powerpoint/2010/main" val="39264139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F80C1A4-E468-4C1C-9891-6DCA4D1C6714}"/>
              </a:ext>
            </a:extLst>
          </p:cNvPr>
          <p:cNvSpPr txBox="1"/>
          <p:nvPr/>
        </p:nvSpPr>
        <p:spPr>
          <a:xfrm>
            <a:off x="1390072" y="1524000"/>
            <a:ext cx="7601528" cy="830997"/>
          </a:xfrm>
          <a:prstGeom prst="rect">
            <a:avLst/>
          </a:prstGeom>
          <a:noFill/>
        </p:spPr>
        <p:txBody>
          <a:bodyPr wrap="square" lIns="0" rIns="0" rtlCol="0">
            <a:spAutoFit/>
          </a:bodyPr>
          <a:lstStyle/>
          <a:p>
            <a:pPr>
              <a:spcAft>
                <a:spcPts val="4200"/>
              </a:spcAft>
            </a:pPr>
            <a:r>
              <a:rPr lang="en-US" sz="2400" dirty="0">
                <a:solidFill>
                  <a:srgbClr val="005195"/>
                </a:solidFill>
                <a:latin typeface="Calibri" panose="020F0502020204030204" pitchFamily="34" charset="0"/>
              </a:rPr>
              <a:t>Florida: At least 11 major departments and agencies are involved in disasters</a:t>
            </a:r>
          </a:p>
        </p:txBody>
      </p:sp>
      <p:grpSp>
        <p:nvGrpSpPr>
          <p:cNvPr id="20" name="Group 19">
            <a:extLst>
              <a:ext uri="{FF2B5EF4-FFF2-40B4-BE49-F238E27FC236}">
                <a16:creationId xmlns:a16="http://schemas.microsoft.com/office/drawing/2014/main" id="{EE0F1982-4287-4A35-A295-9424EA3D4239}"/>
              </a:ext>
            </a:extLst>
          </p:cNvPr>
          <p:cNvGrpSpPr/>
          <p:nvPr/>
        </p:nvGrpSpPr>
        <p:grpSpPr>
          <a:xfrm>
            <a:off x="0" y="1630472"/>
            <a:ext cx="1243515" cy="288995"/>
            <a:chOff x="576462" y="1898368"/>
            <a:chExt cx="1243515" cy="288995"/>
          </a:xfrm>
        </p:grpSpPr>
        <p:sp>
          <p:nvSpPr>
            <p:cNvPr id="21" name="Oval 20">
              <a:extLst>
                <a:ext uri="{FF2B5EF4-FFF2-40B4-BE49-F238E27FC236}">
                  <a16:creationId xmlns:a16="http://schemas.microsoft.com/office/drawing/2014/main" id="{DF8FDCCC-0C3B-48B3-9D4F-7C296BA7546E}"/>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E50E43D-B454-42AB-9705-99911F184118}"/>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4CBEC25-615B-4B4F-9761-474BFD40DE65}"/>
              </a:ext>
            </a:extLst>
          </p:cNvPr>
          <p:cNvSpPr txBox="1"/>
          <p:nvPr/>
        </p:nvSpPr>
        <p:spPr>
          <a:xfrm>
            <a:off x="491924" y="1632298"/>
            <a:ext cx="6047575" cy="461665"/>
          </a:xfrm>
          <a:prstGeom prst="rect">
            <a:avLst/>
          </a:prstGeom>
          <a:noFill/>
        </p:spPr>
        <p:txBody>
          <a:bodyPr wrap="square" lIns="0" rIns="0" rtlCol="0">
            <a:spAutoFit/>
          </a:bodyPr>
          <a:lstStyle/>
          <a:p>
            <a:r>
              <a:rPr lang="en-US" sz="2400" dirty="0">
                <a:solidFill>
                  <a:srgbClr val="005195"/>
                </a:solidFill>
              </a:rPr>
              <a:t>Division of Emergency Management</a:t>
            </a:r>
            <a:endParaRPr lang="en-US" sz="2400" dirty="0">
              <a:solidFill>
                <a:srgbClr val="005195"/>
              </a:solidFill>
              <a:latin typeface="+mn-lt"/>
            </a:endParaRPr>
          </a:p>
        </p:txBody>
      </p:sp>
      <p:sp>
        <p:nvSpPr>
          <p:cNvPr id="39" name="TextBox 38">
            <a:extLst>
              <a:ext uri="{FF2B5EF4-FFF2-40B4-BE49-F238E27FC236}">
                <a16:creationId xmlns:a16="http://schemas.microsoft.com/office/drawing/2014/main" id="{C4BF9A70-A594-41D9-A2D7-4803930DE15F}"/>
              </a:ext>
            </a:extLst>
          </p:cNvPr>
          <p:cNvSpPr txBox="1"/>
          <p:nvPr/>
        </p:nvSpPr>
        <p:spPr>
          <a:xfrm>
            <a:off x="1099017" y="2658630"/>
            <a:ext cx="6047575" cy="461665"/>
          </a:xfrm>
          <a:prstGeom prst="rect">
            <a:avLst/>
          </a:prstGeom>
          <a:noFill/>
        </p:spPr>
        <p:txBody>
          <a:bodyPr wrap="square" lIns="0" rIns="0" rtlCol="0">
            <a:spAutoFit/>
          </a:bodyPr>
          <a:lstStyle/>
          <a:p>
            <a:r>
              <a:rPr lang="en-US" sz="2400" dirty="0">
                <a:solidFill>
                  <a:srgbClr val="005195"/>
                </a:solidFill>
              </a:rPr>
              <a:t>Agency for Persons with Disabilities</a:t>
            </a:r>
            <a:endParaRPr lang="en-US" sz="2400" dirty="0">
              <a:solidFill>
                <a:srgbClr val="005195"/>
              </a:solidFill>
              <a:latin typeface="+mn-lt"/>
            </a:endParaRPr>
          </a:p>
        </p:txBody>
      </p:sp>
      <p:sp>
        <p:nvSpPr>
          <p:cNvPr id="40" name="TextBox 39">
            <a:extLst>
              <a:ext uri="{FF2B5EF4-FFF2-40B4-BE49-F238E27FC236}">
                <a16:creationId xmlns:a16="http://schemas.microsoft.com/office/drawing/2014/main" id="{A335AE9C-5E67-4267-8BCD-3FAD970F630F}"/>
              </a:ext>
            </a:extLst>
          </p:cNvPr>
          <p:cNvSpPr txBox="1"/>
          <p:nvPr/>
        </p:nvSpPr>
        <p:spPr>
          <a:xfrm>
            <a:off x="5334000" y="3197546"/>
            <a:ext cx="6047575" cy="461665"/>
          </a:xfrm>
          <a:prstGeom prst="rect">
            <a:avLst/>
          </a:prstGeom>
          <a:noFill/>
        </p:spPr>
        <p:txBody>
          <a:bodyPr wrap="square" lIns="0" rIns="0" rtlCol="0">
            <a:spAutoFit/>
          </a:bodyPr>
          <a:lstStyle/>
          <a:p>
            <a:r>
              <a:rPr lang="en-US" sz="2400" dirty="0">
                <a:solidFill>
                  <a:srgbClr val="005195"/>
                </a:solidFill>
              </a:rPr>
              <a:t>Department of Health</a:t>
            </a:r>
            <a:endParaRPr lang="en-US" sz="2400" dirty="0">
              <a:solidFill>
                <a:srgbClr val="005195"/>
              </a:solidFill>
              <a:latin typeface="+mn-lt"/>
            </a:endParaRPr>
          </a:p>
        </p:txBody>
      </p:sp>
      <p:sp>
        <p:nvSpPr>
          <p:cNvPr id="41" name="TextBox 40">
            <a:extLst>
              <a:ext uri="{FF2B5EF4-FFF2-40B4-BE49-F238E27FC236}">
                <a16:creationId xmlns:a16="http://schemas.microsoft.com/office/drawing/2014/main" id="{F475C47D-B1A8-4D6E-A30F-90D579867445}"/>
              </a:ext>
            </a:extLst>
          </p:cNvPr>
          <p:cNvSpPr txBox="1"/>
          <p:nvPr/>
        </p:nvSpPr>
        <p:spPr>
          <a:xfrm>
            <a:off x="609600" y="3684962"/>
            <a:ext cx="6047575" cy="461665"/>
          </a:xfrm>
          <a:prstGeom prst="rect">
            <a:avLst/>
          </a:prstGeom>
          <a:noFill/>
        </p:spPr>
        <p:txBody>
          <a:bodyPr wrap="square" lIns="0" rIns="0" rtlCol="0">
            <a:spAutoFit/>
          </a:bodyPr>
          <a:lstStyle/>
          <a:p>
            <a:r>
              <a:rPr lang="en-US" sz="2400" dirty="0">
                <a:solidFill>
                  <a:srgbClr val="005195"/>
                </a:solidFill>
              </a:rPr>
              <a:t>Department of Children and Families</a:t>
            </a:r>
            <a:endParaRPr lang="en-US" sz="2400" dirty="0">
              <a:solidFill>
                <a:srgbClr val="005195"/>
              </a:solidFill>
              <a:latin typeface="+mn-lt"/>
            </a:endParaRPr>
          </a:p>
        </p:txBody>
      </p:sp>
      <p:sp>
        <p:nvSpPr>
          <p:cNvPr id="42" name="TextBox 41">
            <a:extLst>
              <a:ext uri="{FF2B5EF4-FFF2-40B4-BE49-F238E27FC236}">
                <a16:creationId xmlns:a16="http://schemas.microsoft.com/office/drawing/2014/main" id="{AD30DEF2-BBFB-4767-9659-127EBB6ED8AB}"/>
              </a:ext>
            </a:extLst>
          </p:cNvPr>
          <p:cNvSpPr txBox="1"/>
          <p:nvPr/>
        </p:nvSpPr>
        <p:spPr>
          <a:xfrm>
            <a:off x="609599" y="4711294"/>
            <a:ext cx="6047575" cy="461665"/>
          </a:xfrm>
          <a:prstGeom prst="rect">
            <a:avLst/>
          </a:prstGeom>
          <a:noFill/>
        </p:spPr>
        <p:txBody>
          <a:bodyPr wrap="square" lIns="0" rIns="0" rtlCol="0">
            <a:spAutoFit/>
          </a:bodyPr>
          <a:lstStyle/>
          <a:p>
            <a:r>
              <a:rPr lang="en-US" sz="2400" dirty="0">
                <a:solidFill>
                  <a:srgbClr val="005195"/>
                </a:solidFill>
              </a:rPr>
              <a:t>Department of Elder Affairs</a:t>
            </a:r>
            <a:endParaRPr lang="en-US" sz="2400" dirty="0">
              <a:solidFill>
                <a:srgbClr val="005195"/>
              </a:solidFill>
              <a:latin typeface="+mn-lt"/>
            </a:endParaRPr>
          </a:p>
        </p:txBody>
      </p:sp>
      <p:sp>
        <p:nvSpPr>
          <p:cNvPr id="43" name="TextBox 42">
            <a:extLst>
              <a:ext uri="{FF2B5EF4-FFF2-40B4-BE49-F238E27FC236}">
                <a16:creationId xmlns:a16="http://schemas.microsoft.com/office/drawing/2014/main" id="{88A42D58-3E78-4339-BE12-978BB2C0FED7}"/>
              </a:ext>
            </a:extLst>
          </p:cNvPr>
          <p:cNvSpPr txBox="1"/>
          <p:nvPr/>
        </p:nvSpPr>
        <p:spPr>
          <a:xfrm>
            <a:off x="1472012" y="5224460"/>
            <a:ext cx="6047575" cy="461665"/>
          </a:xfrm>
          <a:prstGeom prst="rect">
            <a:avLst/>
          </a:prstGeom>
          <a:noFill/>
        </p:spPr>
        <p:txBody>
          <a:bodyPr wrap="square" lIns="0" rIns="0" rtlCol="0">
            <a:spAutoFit/>
          </a:bodyPr>
          <a:lstStyle/>
          <a:p>
            <a:r>
              <a:rPr lang="en-US" sz="2400" dirty="0">
                <a:solidFill>
                  <a:srgbClr val="005195"/>
                </a:solidFill>
              </a:rPr>
              <a:t>Department of Juvenile Justice</a:t>
            </a:r>
            <a:endParaRPr lang="en-US" sz="2400" dirty="0">
              <a:solidFill>
                <a:srgbClr val="005195"/>
              </a:solidFill>
              <a:latin typeface="+mn-lt"/>
            </a:endParaRPr>
          </a:p>
        </p:txBody>
      </p:sp>
      <p:sp>
        <p:nvSpPr>
          <p:cNvPr id="44" name="TextBox 43">
            <a:extLst>
              <a:ext uri="{FF2B5EF4-FFF2-40B4-BE49-F238E27FC236}">
                <a16:creationId xmlns:a16="http://schemas.microsoft.com/office/drawing/2014/main" id="{F38EC698-E633-45B6-9BD8-EF96A6178998}"/>
              </a:ext>
            </a:extLst>
          </p:cNvPr>
          <p:cNvSpPr txBox="1"/>
          <p:nvPr/>
        </p:nvSpPr>
        <p:spPr>
          <a:xfrm>
            <a:off x="1676400" y="5737626"/>
            <a:ext cx="6324600" cy="461665"/>
          </a:xfrm>
          <a:prstGeom prst="rect">
            <a:avLst/>
          </a:prstGeom>
          <a:noFill/>
        </p:spPr>
        <p:txBody>
          <a:bodyPr wrap="square" lIns="0" rIns="0" rtlCol="0">
            <a:spAutoFit/>
          </a:bodyPr>
          <a:lstStyle/>
          <a:p>
            <a:r>
              <a:rPr lang="en-US" sz="2400" dirty="0">
                <a:solidFill>
                  <a:srgbClr val="005195"/>
                </a:solidFill>
              </a:rPr>
              <a:t>Department of Agriculture and Consumer Services</a:t>
            </a:r>
            <a:endParaRPr lang="en-US" sz="2400" dirty="0">
              <a:solidFill>
                <a:srgbClr val="005195"/>
              </a:solidFill>
              <a:latin typeface="+mn-lt"/>
            </a:endParaRPr>
          </a:p>
        </p:txBody>
      </p:sp>
      <p:sp>
        <p:nvSpPr>
          <p:cNvPr id="45" name="TextBox 44">
            <a:extLst>
              <a:ext uri="{FF2B5EF4-FFF2-40B4-BE49-F238E27FC236}">
                <a16:creationId xmlns:a16="http://schemas.microsoft.com/office/drawing/2014/main" id="{A269B401-34F5-4E60-9B79-A3A37CC968A6}"/>
              </a:ext>
            </a:extLst>
          </p:cNvPr>
          <p:cNvSpPr txBox="1"/>
          <p:nvPr/>
        </p:nvSpPr>
        <p:spPr>
          <a:xfrm>
            <a:off x="3515711" y="2145464"/>
            <a:ext cx="6047575" cy="461665"/>
          </a:xfrm>
          <a:prstGeom prst="rect">
            <a:avLst/>
          </a:prstGeom>
          <a:noFill/>
        </p:spPr>
        <p:txBody>
          <a:bodyPr wrap="square" lIns="0" rIns="0" rtlCol="0">
            <a:spAutoFit/>
          </a:bodyPr>
          <a:lstStyle/>
          <a:p>
            <a:r>
              <a:rPr lang="en-US" sz="2400" dirty="0">
                <a:solidFill>
                  <a:srgbClr val="005195"/>
                </a:solidFill>
              </a:rPr>
              <a:t>Department of Environmental Protection </a:t>
            </a:r>
            <a:endParaRPr lang="en-US" sz="2400" dirty="0">
              <a:solidFill>
                <a:srgbClr val="005195"/>
              </a:solidFill>
              <a:latin typeface="+mn-lt"/>
            </a:endParaRPr>
          </a:p>
        </p:txBody>
      </p:sp>
      <p:sp>
        <p:nvSpPr>
          <p:cNvPr id="46" name="TextBox 45">
            <a:extLst>
              <a:ext uri="{FF2B5EF4-FFF2-40B4-BE49-F238E27FC236}">
                <a16:creationId xmlns:a16="http://schemas.microsoft.com/office/drawing/2014/main" id="{67EB8FED-9D98-4AE5-AF48-F5B9F7538F2A}"/>
              </a:ext>
            </a:extLst>
          </p:cNvPr>
          <p:cNvSpPr txBox="1"/>
          <p:nvPr/>
        </p:nvSpPr>
        <p:spPr>
          <a:xfrm>
            <a:off x="4419600" y="4708192"/>
            <a:ext cx="6047575" cy="461665"/>
          </a:xfrm>
          <a:prstGeom prst="rect">
            <a:avLst/>
          </a:prstGeom>
          <a:noFill/>
        </p:spPr>
        <p:txBody>
          <a:bodyPr wrap="square" lIns="0" rIns="0" rtlCol="0">
            <a:spAutoFit/>
          </a:bodyPr>
          <a:lstStyle/>
          <a:p>
            <a:r>
              <a:rPr lang="en-US" sz="2400" dirty="0">
                <a:solidFill>
                  <a:srgbClr val="005195"/>
                </a:solidFill>
              </a:rPr>
              <a:t>Department of Transportation </a:t>
            </a:r>
            <a:endParaRPr lang="en-US" sz="2400" dirty="0">
              <a:solidFill>
                <a:srgbClr val="005195"/>
              </a:solidFill>
              <a:latin typeface="+mn-lt"/>
            </a:endParaRPr>
          </a:p>
        </p:txBody>
      </p:sp>
      <p:sp>
        <p:nvSpPr>
          <p:cNvPr id="47" name="TextBox 46">
            <a:extLst>
              <a:ext uri="{FF2B5EF4-FFF2-40B4-BE49-F238E27FC236}">
                <a16:creationId xmlns:a16="http://schemas.microsoft.com/office/drawing/2014/main" id="{09326210-D247-40D1-AD19-B1D48831F6D9}"/>
              </a:ext>
            </a:extLst>
          </p:cNvPr>
          <p:cNvSpPr txBox="1"/>
          <p:nvPr/>
        </p:nvSpPr>
        <p:spPr>
          <a:xfrm>
            <a:off x="2805513" y="4198128"/>
            <a:ext cx="6047575" cy="461665"/>
          </a:xfrm>
          <a:prstGeom prst="rect">
            <a:avLst/>
          </a:prstGeom>
          <a:noFill/>
        </p:spPr>
        <p:txBody>
          <a:bodyPr wrap="square" lIns="0" rIns="0" rtlCol="0">
            <a:spAutoFit/>
          </a:bodyPr>
          <a:lstStyle/>
          <a:p>
            <a:r>
              <a:rPr lang="en-US" sz="2400" dirty="0">
                <a:solidFill>
                  <a:srgbClr val="005195"/>
                </a:solidFill>
              </a:rPr>
              <a:t>Department of Military Affairs</a:t>
            </a:r>
            <a:endParaRPr lang="en-US" sz="2400" dirty="0">
              <a:solidFill>
                <a:srgbClr val="005195"/>
              </a:solidFill>
              <a:latin typeface="+mn-lt"/>
            </a:endParaRPr>
          </a:p>
        </p:txBody>
      </p:sp>
      <p:sp>
        <p:nvSpPr>
          <p:cNvPr id="48" name="TextBox 47">
            <a:extLst>
              <a:ext uri="{FF2B5EF4-FFF2-40B4-BE49-F238E27FC236}">
                <a16:creationId xmlns:a16="http://schemas.microsoft.com/office/drawing/2014/main" id="{0FADC6BB-C9FF-4D92-8D05-58078E1925E4}"/>
              </a:ext>
            </a:extLst>
          </p:cNvPr>
          <p:cNvSpPr txBox="1"/>
          <p:nvPr/>
        </p:nvSpPr>
        <p:spPr>
          <a:xfrm>
            <a:off x="381000" y="3171796"/>
            <a:ext cx="6047575" cy="461665"/>
          </a:xfrm>
          <a:prstGeom prst="rect">
            <a:avLst/>
          </a:prstGeom>
          <a:noFill/>
        </p:spPr>
        <p:txBody>
          <a:bodyPr wrap="square" lIns="0" rIns="0" rtlCol="0">
            <a:spAutoFit/>
          </a:bodyPr>
          <a:lstStyle/>
          <a:p>
            <a:r>
              <a:rPr lang="en-US" sz="2400" dirty="0">
                <a:solidFill>
                  <a:srgbClr val="005195"/>
                </a:solidFill>
              </a:rPr>
              <a:t>Highway Safety and Motor Vehicles</a:t>
            </a:r>
            <a:endParaRPr lang="en-US" sz="2400" dirty="0">
              <a:solidFill>
                <a:srgbClr val="005195"/>
              </a:solidFill>
              <a:latin typeface="+mn-lt"/>
            </a:endParaRPr>
          </a:p>
        </p:txBody>
      </p:sp>
      <p:sp>
        <p:nvSpPr>
          <p:cNvPr id="23" name="Title 2">
            <a:extLst>
              <a:ext uri="{FF2B5EF4-FFF2-40B4-BE49-F238E27FC236}">
                <a16:creationId xmlns:a16="http://schemas.microsoft.com/office/drawing/2014/main" id="{5522B4CC-ACBC-4B27-A6AB-AFFB3E22B52F}"/>
              </a:ext>
            </a:extLst>
          </p:cNvPr>
          <p:cNvSpPr txBox="1">
            <a:spLocks/>
          </p:cNvSpPr>
          <p:nvPr/>
        </p:nvSpPr>
        <p:spPr bwMode="black">
          <a:xfrm>
            <a:off x="322162" y="355909"/>
            <a:ext cx="8499676" cy="821889"/>
          </a:xfrm>
          <a:prstGeom prst="rect">
            <a:avLst/>
          </a:prstGeom>
        </p:spPr>
        <p:txBody>
          <a:bodyPr vert="horz" lIns="0" tIns="45720" rIns="0" bIns="45720" rtlCol="0" anchor="ctr" anchorCtr="0">
            <a:noAutofit/>
          </a:bodyPr>
          <a:lstStyle>
            <a:lvl1pPr algn="l" rtl="0" eaLnBrk="0" fontAlgn="base" hangingPunct="0">
              <a:lnSpc>
                <a:spcPct val="95000"/>
              </a:lnSpc>
              <a:spcBef>
                <a:spcPct val="0"/>
              </a:spcBef>
              <a:spcAft>
                <a:spcPct val="0"/>
              </a:spcAft>
              <a:defRPr lang="en-US" sz="4000" b="1" kern="1200" dirty="0">
                <a:solidFill>
                  <a:schemeClr val="bg2"/>
                </a:solidFill>
                <a:effectLst/>
                <a:latin typeface="Calibri" panose="020F0502020204030204" pitchFamily="34" charset="0"/>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a:lstStyle>
          <a:p>
            <a:r>
              <a:rPr lang="en-US" sz="3400" dirty="0"/>
              <a:t>Spending spread across many agencies</a:t>
            </a:r>
          </a:p>
        </p:txBody>
      </p:sp>
    </p:spTree>
    <p:extLst>
      <p:ext uri="{BB962C8B-B14F-4D97-AF65-F5344CB8AC3E}">
        <p14:creationId xmlns:p14="http://schemas.microsoft.com/office/powerpoint/2010/main" val="32439591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39" grpId="0"/>
      <p:bldP spid="40" grpId="0"/>
      <p:bldP spid="41"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F0B8B5-56C2-48F2-A324-02540E584CE0}"/>
              </a:ext>
            </a:extLst>
          </p:cNvPr>
          <p:cNvGrpSpPr/>
          <p:nvPr/>
        </p:nvGrpSpPr>
        <p:grpSpPr>
          <a:xfrm>
            <a:off x="-2822" y="1770506"/>
            <a:ext cx="8189480" cy="461665"/>
            <a:chOff x="0" y="4872335"/>
            <a:chExt cx="8189480" cy="461665"/>
          </a:xfrm>
        </p:grpSpPr>
        <p:grpSp>
          <p:nvGrpSpPr>
            <p:cNvPr id="15" name="Group 14"/>
            <p:cNvGrpSpPr/>
            <p:nvPr/>
          </p:nvGrpSpPr>
          <p:grpSpPr>
            <a:xfrm>
              <a:off x="0" y="4958670"/>
              <a:ext cx="1243515" cy="288995"/>
              <a:chOff x="576462" y="1898368"/>
              <a:chExt cx="1243515" cy="288995"/>
            </a:xfrm>
          </p:grpSpPr>
          <p:sp>
            <p:nvSpPr>
              <p:cNvPr id="16" name="Oval 15"/>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CCCDBF50-2F1C-4538-A744-776E25087218}"/>
                </a:ext>
              </a:extLst>
            </p:cNvPr>
            <p:cNvSpPr/>
            <p:nvPr/>
          </p:nvSpPr>
          <p:spPr>
            <a:xfrm>
              <a:off x="1245328" y="4872335"/>
              <a:ext cx="6944152" cy="461665"/>
            </a:xfrm>
            <a:prstGeom prst="rect">
              <a:avLst/>
            </a:prstGeom>
          </p:spPr>
          <p:txBody>
            <a:bodyPr wrap="square">
              <a:spAutoFit/>
            </a:bodyPr>
            <a:lstStyle/>
            <a:p>
              <a:pPr lvl="0"/>
              <a:r>
                <a:rPr lang="en-US" sz="2400" dirty="0">
                  <a:solidFill>
                    <a:srgbClr val="005195"/>
                  </a:solidFill>
                </a:rPr>
                <a:t>Rising costs and frequency of disasters</a:t>
              </a:r>
            </a:p>
          </p:txBody>
        </p:sp>
      </p:grpSp>
      <p:grpSp>
        <p:nvGrpSpPr>
          <p:cNvPr id="7" name="Group 6">
            <a:extLst>
              <a:ext uri="{FF2B5EF4-FFF2-40B4-BE49-F238E27FC236}">
                <a16:creationId xmlns:a16="http://schemas.microsoft.com/office/drawing/2014/main" id="{FA73412D-DCF7-4B0B-AB25-1E66E4A4D976}"/>
              </a:ext>
            </a:extLst>
          </p:cNvPr>
          <p:cNvGrpSpPr/>
          <p:nvPr/>
        </p:nvGrpSpPr>
        <p:grpSpPr>
          <a:xfrm>
            <a:off x="0" y="3164889"/>
            <a:ext cx="8763000" cy="461665"/>
            <a:chOff x="0" y="3388665"/>
            <a:chExt cx="8763000" cy="461665"/>
          </a:xfrm>
        </p:grpSpPr>
        <p:sp>
          <p:nvSpPr>
            <p:cNvPr id="4" name="TextBox 3"/>
            <p:cNvSpPr txBox="1"/>
            <p:nvPr/>
          </p:nvSpPr>
          <p:spPr>
            <a:xfrm>
              <a:off x="1371600" y="3388665"/>
              <a:ext cx="7391400" cy="461665"/>
            </a:xfrm>
            <a:prstGeom prst="rect">
              <a:avLst/>
            </a:prstGeom>
            <a:noFill/>
          </p:spPr>
          <p:txBody>
            <a:bodyPr wrap="square" lIns="0" rIns="0" rtlCol="0">
              <a:spAutoFit/>
            </a:bodyPr>
            <a:lstStyle/>
            <a:p>
              <a:r>
                <a:rPr lang="en-US" sz="2400" dirty="0">
                  <a:solidFill>
                    <a:srgbClr val="005195"/>
                  </a:solidFill>
                </a:rPr>
                <a:t>Federal disaster assistance over $460 billion since 2005</a:t>
              </a:r>
            </a:p>
          </p:txBody>
        </p:sp>
        <p:grpSp>
          <p:nvGrpSpPr>
            <p:cNvPr id="11" name="Group 10">
              <a:extLst>
                <a:ext uri="{FF2B5EF4-FFF2-40B4-BE49-F238E27FC236}">
                  <a16:creationId xmlns:a16="http://schemas.microsoft.com/office/drawing/2014/main" id="{EAF80A4F-3C38-4751-89C9-99D4AF25DEDE}"/>
                </a:ext>
              </a:extLst>
            </p:cNvPr>
            <p:cNvGrpSpPr/>
            <p:nvPr/>
          </p:nvGrpSpPr>
          <p:grpSpPr>
            <a:xfrm>
              <a:off x="0" y="3475001"/>
              <a:ext cx="1243515" cy="288995"/>
              <a:chOff x="576462" y="1898368"/>
              <a:chExt cx="1243515" cy="288995"/>
            </a:xfrm>
          </p:grpSpPr>
          <p:sp>
            <p:nvSpPr>
              <p:cNvPr id="12" name="Oval 11">
                <a:extLst>
                  <a:ext uri="{FF2B5EF4-FFF2-40B4-BE49-F238E27FC236}">
                    <a16:creationId xmlns:a16="http://schemas.microsoft.com/office/drawing/2014/main" id="{D3FEFB39-6520-47CE-B6FA-5A0213AB3A53}"/>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123B28B-2D01-440C-B851-6E98C5A13A2C}"/>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1" name="TextBox 20">
            <a:extLst>
              <a:ext uri="{FF2B5EF4-FFF2-40B4-BE49-F238E27FC236}">
                <a16:creationId xmlns:a16="http://schemas.microsoft.com/office/drawing/2014/main" id="{ABA91131-6D4A-4292-8C7A-53497F47744A}"/>
              </a:ext>
            </a:extLst>
          </p:cNvPr>
          <p:cNvSpPr txBox="1"/>
          <p:nvPr/>
        </p:nvSpPr>
        <p:spPr>
          <a:xfrm>
            <a:off x="491924" y="375047"/>
            <a:ext cx="6324600" cy="615553"/>
          </a:xfrm>
          <a:prstGeom prst="rect">
            <a:avLst/>
          </a:prstGeom>
          <a:noFill/>
        </p:spPr>
        <p:txBody>
          <a:bodyPr wrap="square" lIns="0" rIns="0" rtlCol="0">
            <a:spAutoFit/>
          </a:bodyPr>
          <a:lstStyle/>
          <a:p>
            <a:r>
              <a:rPr lang="en-US" sz="3400" b="1" dirty="0">
                <a:solidFill>
                  <a:schemeClr val="bg2"/>
                </a:solidFill>
              </a:rPr>
              <a:t>Federal and state budget pressures</a:t>
            </a:r>
          </a:p>
        </p:txBody>
      </p:sp>
      <p:grpSp>
        <p:nvGrpSpPr>
          <p:cNvPr id="14" name="Group 13">
            <a:extLst>
              <a:ext uri="{FF2B5EF4-FFF2-40B4-BE49-F238E27FC236}">
                <a16:creationId xmlns:a16="http://schemas.microsoft.com/office/drawing/2014/main" id="{2D1FDECD-469C-424A-A09E-0B8E1641EEE5}"/>
              </a:ext>
            </a:extLst>
          </p:cNvPr>
          <p:cNvGrpSpPr/>
          <p:nvPr/>
        </p:nvGrpSpPr>
        <p:grpSpPr>
          <a:xfrm>
            <a:off x="0" y="4559274"/>
            <a:ext cx="8189480" cy="461665"/>
            <a:chOff x="0" y="4872335"/>
            <a:chExt cx="8189480" cy="461665"/>
          </a:xfrm>
        </p:grpSpPr>
        <p:grpSp>
          <p:nvGrpSpPr>
            <p:cNvPr id="18" name="Group 17">
              <a:extLst>
                <a:ext uri="{FF2B5EF4-FFF2-40B4-BE49-F238E27FC236}">
                  <a16:creationId xmlns:a16="http://schemas.microsoft.com/office/drawing/2014/main" id="{97EEC071-C847-482A-BDFF-758F974F9E8A}"/>
                </a:ext>
              </a:extLst>
            </p:cNvPr>
            <p:cNvGrpSpPr/>
            <p:nvPr/>
          </p:nvGrpSpPr>
          <p:grpSpPr>
            <a:xfrm>
              <a:off x="0" y="4958670"/>
              <a:ext cx="1243515" cy="288995"/>
              <a:chOff x="576462" y="1898368"/>
              <a:chExt cx="1243515" cy="288995"/>
            </a:xfrm>
          </p:grpSpPr>
          <p:sp>
            <p:nvSpPr>
              <p:cNvPr id="20" name="Oval 19">
                <a:extLst>
                  <a:ext uri="{FF2B5EF4-FFF2-40B4-BE49-F238E27FC236}">
                    <a16:creationId xmlns:a16="http://schemas.microsoft.com/office/drawing/2014/main" id="{3EAC1D78-CFD1-4705-9B1D-A369070B0301}"/>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38AE4A00-A41C-42CC-BF78-73F5B2E8623A}"/>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F7886C7E-EC86-4D26-A67A-F7F9E0913C2D}"/>
                </a:ext>
              </a:extLst>
            </p:cNvPr>
            <p:cNvSpPr/>
            <p:nvPr/>
          </p:nvSpPr>
          <p:spPr>
            <a:xfrm>
              <a:off x="1245328" y="4872335"/>
              <a:ext cx="6944152" cy="461665"/>
            </a:xfrm>
            <a:prstGeom prst="rect">
              <a:avLst/>
            </a:prstGeom>
          </p:spPr>
          <p:txBody>
            <a:bodyPr wrap="square">
              <a:spAutoFit/>
            </a:bodyPr>
            <a:lstStyle/>
            <a:p>
              <a:pPr lvl="0"/>
              <a:r>
                <a:rPr lang="en-US" sz="2400" dirty="0">
                  <a:solidFill>
                    <a:srgbClr val="005195"/>
                  </a:solidFill>
                </a:rPr>
                <a:t>Since 2015, every state has had a federal declaration</a:t>
              </a:r>
            </a:p>
          </p:txBody>
        </p:sp>
      </p:grpSp>
    </p:spTree>
    <p:custDataLst>
      <p:tags r:id="rId1"/>
    </p:custDataLst>
    <p:extLst>
      <p:ext uri="{BB962C8B-B14F-4D97-AF65-F5344CB8AC3E}">
        <p14:creationId xmlns:p14="http://schemas.microsoft.com/office/powerpoint/2010/main" val="638263914"/>
      </p:ext>
    </p:extLst>
  </p:cSld>
  <p:clrMapOvr>
    <a:masterClrMapping/>
  </p:clrMapOvr>
  <mc:AlternateContent xmlns:mc="http://schemas.openxmlformats.org/markup-compatibility/2006" xmlns:p14="http://schemas.microsoft.com/office/powerpoint/2010/main">
    <mc:Choice Requires="p14">
      <p:transition spd="med" p14:dur="700" advTm="2142">
        <p:fade/>
      </p:transition>
    </mc:Choice>
    <mc:Fallback xmlns="">
      <p:transition spd="med" advTm="21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319391" y="323193"/>
            <a:ext cx="7133618" cy="821889"/>
          </a:xfrm>
        </p:spPr>
        <p:txBody>
          <a:bodyPr/>
          <a:lstStyle/>
          <a:p>
            <a:r>
              <a:rPr lang="en-US" sz="3400" dirty="0"/>
              <a:t>Federal efforts to manage costs</a:t>
            </a:r>
          </a:p>
        </p:txBody>
      </p:sp>
      <p:sp>
        <p:nvSpPr>
          <p:cNvPr id="2" name="Rectangle 1">
            <a:extLst>
              <a:ext uri="{FF2B5EF4-FFF2-40B4-BE49-F238E27FC236}">
                <a16:creationId xmlns:a16="http://schemas.microsoft.com/office/drawing/2014/main" id="{20557CFF-B822-4178-9A98-21E9B364E3F7}"/>
              </a:ext>
            </a:extLst>
          </p:cNvPr>
          <p:cNvSpPr/>
          <p:nvPr/>
        </p:nvSpPr>
        <p:spPr>
          <a:xfrm>
            <a:off x="685801" y="1600199"/>
            <a:ext cx="3276600" cy="821889"/>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Adjusting the threshold for federal assistance</a:t>
            </a:r>
          </a:p>
        </p:txBody>
      </p:sp>
      <p:sp>
        <p:nvSpPr>
          <p:cNvPr id="20" name="Rectangle 19">
            <a:extLst>
              <a:ext uri="{FF2B5EF4-FFF2-40B4-BE49-F238E27FC236}">
                <a16:creationId xmlns:a16="http://schemas.microsoft.com/office/drawing/2014/main" id="{45E4BC86-BCA1-4941-94C2-9BFA9C711A4D}"/>
              </a:ext>
            </a:extLst>
          </p:cNvPr>
          <p:cNvSpPr/>
          <p:nvPr/>
        </p:nvSpPr>
        <p:spPr>
          <a:xfrm>
            <a:off x="5181600" y="1600199"/>
            <a:ext cx="3276600" cy="821889"/>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Encouraging mitigation activities</a:t>
            </a:r>
          </a:p>
        </p:txBody>
      </p:sp>
      <p:sp>
        <p:nvSpPr>
          <p:cNvPr id="3" name="Oval 2">
            <a:extLst>
              <a:ext uri="{FF2B5EF4-FFF2-40B4-BE49-F238E27FC236}">
                <a16:creationId xmlns:a16="http://schemas.microsoft.com/office/drawing/2014/main" id="{11561CAF-10A6-402B-9417-2609C0BBCD76}"/>
              </a:ext>
            </a:extLst>
          </p:cNvPr>
          <p:cNvSpPr/>
          <p:nvPr/>
        </p:nvSpPr>
        <p:spPr>
          <a:xfrm>
            <a:off x="486382" y="1447800"/>
            <a:ext cx="365760" cy="365760"/>
          </a:xfrm>
          <a:prstGeom prst="ellipse">
            <a:avLst/>
          </a:prstGeom>
          <a:solidFill>
            <a:schemeClr val="tx1"/>
          </a:solidFill>
          <a:ln>
            <a:solidFill>
              <a:srgbClr val="005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195"/>
                </a:solidFill>
              </a:rPr>
              <a:t>1</a:t>
            </a:r>
          </a:p>
        </p:txBody>
      </p:sp>
      <p:sp>
        <p:nvSpPr>
          <p:cNvPr id="21" name="Oval 20">
            <a:extLst>
              <a:ext uri="{FF2B5EF4-FFF2-40B4-BE49-F238E27FC236}">
                <a16:creationId xmlns:a16="http://schemas.microsoft.com/office/drawing/2014/main" id="{4EA97D39-9147-4E44-A78C-919A5C54795E}"/>
              </a:ext>
            </a:extLst>
          </p:cNvPr>
          <p:cNvSpPr/>
          <p:nvPr/>
        </p:nvSpPr>
        <p:spPr>
          <a:xfrm>
            <a:off x="4998720" y="1447800"/>
            <a:ext cx="365760" cy="365760"/>
          </a:xfrm>
          <a:prstGeom prst="ellipse">
            <a:avLst/>
          </a:prstGeom>
          <a:solidFill>
            <a:schemeClr val="tx1"/>
          </a:solidFill>
          <a:ln>
            <a:solidFill>
              <a:srgbClr val="005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195"/>
                </a:solidFill>
              </a:rPr>
              <a:t>2</a:t>
            </a:r>
          </a:p>
        </p:txBody>
      </p:sp>
      <p:sp>
        <p:nvSpPr>
          <p:cNvPr id="4" name="TextBox 3">
            <a:extLst>
              <a:ext uri="{FF2B5EF4-FFF2-40B4-BE49-F238E27FC236}">
                <a16:creationId xmlns:a16="http://schemas.microsoft.com/office/drawing/2014/main" id="{4C47E6A3-54EE-40E3-B3E9-CFAB14653197}"/>
              </a:ext>
            </a:extLst>
          </p:cNvPr>
          <p:cNvSpPr txBox="1"/>
          <p:nvPr/>
        </p:nvSpPr>
        <p:spPr>
          <a:xfrm>
            <a:off x="852142" y="2743199"/>
            <a:ext cx="3034058" cy="1200329"/>
          </a:xfrm>
          <a:prstGeom prst="rect">
            <a:avLst/>
          </a:prstGeom>
          <a:noFill/>
        </p:spPr>
        <p:txBody>
          <a:bodyPr wrap="square" lIns="0" rIns="0" rtlCol="0">
            <a:spAutoFit/>
          </a:bodyPr>
          <a:lstStyle/>
          <a:p>
            <a:pPr marL="342900" indent="-342900">
              <a:spcAft>
                <a:spcPts val="2400"/>
              </a:spcAft>
              <a:buFont typeface="Calibri" panose="020F0502020204030204" pitchFamily="34" charset="0"/>
              <a:buChar char="→"/>
            </a:pPr>
            <a:r>
              <a:rPr lang="en-US" sz="2400" dirty="0">
                <a:solidFill>
                  <a:schemeClr val="bg2"/>
                </a:solidFill>
                <a:latin typeface="Calibri" panose="020F0502020204030204" pitchFamily="34" charset="0"/>
              </a:rPr>
              <a:t>FEMA currently working on regulations </a:t>
            </a:r>
          </a:p>
        </p:txBody>
      </p:sp>
      <p:sp>
        <p:nvSpPr>
          <p:cNvPr id="22" name="TextBox 21">
            <a:extLst>
              <a:ext uri="{FF2B5EF4-FFF2-40B4-BE49-F238E27FC236}">
                <a16:creationId xmlns:a16="http://schemas.microsoft.com/office/drawing/2014/main" id="{96B6E5EE-4894-49A3-9D71-81E238AEBFF5}"/>
              </a:ext>
            </a:extLst>
          </p:cNvPr>
          <p:cNvSpPr txBox="1"/>
          <p:nvPr/>
        </p:nvSpPr>
        <p:spPr>
          <a:xfrm>
            <a:off x="5364480" y="2743199"/>
            <a:ext cx="3093720" cy="1877437"/>
          </a:xfrm>
          <a:prstGeom prst="rect">
            <a:avLst/>
          </a:prstGeom>
          <a:noFill/>
        </p:spPr>
        <p:txBody>
          <a:bodyPr wrap="square" lIns="0" rIns="0" rtlCol="0">
            <a:spAutoFit/>
          </a:bodyPr>
          <a:lstStyle/>
          <a:p>
            <a:pPr marL="342900" indent="-342900">
              <a:spcAft>
                <a:spcPts val="2400"/>
              </a:spcAft>
              <a:buFont typeface="Calibri" panose="020F0502020204030204" pitchFamily="34" charset="0"/>
              <a:buChar char="→"/>
            </a:pPr>
            <a:r>
              <a:rPr lang="en-US" sz="2400" dirty="0">
                <a:solidFill>
                  <a:schemeClr val="bg2"/>
                </a:solidFill>
                <a:latin typeface="Calibri" panose="020F0502020204030204" pitchFamily="34" charset="0"/>
              </a:rPr>
              <a:t>Building Resilient Infrastructure and Communities (BRIC)</a:t>
            </a:r>
          </a:p>
          <a:p>
            <a:pPr marL="342900" indent="-342900">
              <a:spcAft>
                <a:spcPts val="2400"/>
              </a:spcAft>
              <a:buFont typeface="Calibri" panose="020F0502020204030204" pitchFamily="34" charset="0"/>
              <a:buChar char="→"/>
            </a:pPr>
            <a:r>
              <a:rPr lang="en-US" sz="2400" dirty="0">
                <a:solidFill>
                  <a:schemeClr val="bg2"/>
                </a:solidFill>
                <a:latin typeface="Calibri" panose="020F0502020204030204" pitchFamily="34" charset="0"/>
              </a:rPr>
              <a:t>ARPA, Infrastructure</a:t>
            </a:r>
          </a:p>
        </p:txBody>
      </p:sp>
      <p:sp>
        <p:nvSpPr>
          <p:cNvPr id="5" name="Rectangle 4">
            <a:extLst>
              <a:ext uri="{FF2B5EF4-FFF2-40B4-BE49-F238E27FC236}">
                <a16:creationId xmlns:a16="http://schemas.microsoft.com/office/drawing/2014/main" id="{2C6B7675-D45F-451D-8659-C15C0A494430}"/>
              </a:ext>
            </a:extLst>
          </p:cNvPr>
          <p:cNvSpPr/>
          <p:nvPr/>
        </p:nvSpPr>
        <p:spPr>
          <a:xfrm>
            <a:off x="685800" y="2422088"/>
            <a:ext cx="3276600" cy="3369112"/>
          </a:xfrm>
          <a:prstGeom prst="rect">
            <a:avLst/>
          </a:prstGeom>
          <a:noFill/>
          <a:ln w="6350">
            <a:solidFill>
              <a:srgbClr val="005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3CCC2E5-D802-4D19-B93A-47CDA553496A}"/>
              </a:ext>
            </a:extLst>
          </p:cNvPr>
          <p:cNvSpPr/>
          <p:nvPr/>
        </p:nvSpPr>
        <p:spPr>
          <a:xfrm>
            <a:off x="5181600" y="2422088"/>
            <a:ext cx="3276600" cy="3369112"/>
          </a:xfrm>
          <a:prstGeom prst="rect">
            <a:avLst/>
          </a:prstGeom>
          <a:noFill/>
          <a:ln w="6350">
            <a:solidFill>
              <a:srgbClr val="005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5294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1000"/>
                                        <p:tgtEl>
                                          <p:spTgt spid="23"/>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 grpId="0" animBg="1"/>
      <p:bldP spid="21" grpId="0" animBg="1"/>
      <p:bldP spid="4" grpId="0"/>
      <p:bldP spid="22" grpId="0"/>
      <p:bldP spid="5"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216" y="284231"/>
            <a:ext cx="6324600" cy="821889"/>
          </a:xfrm>
        </p:spPr>
        <p:txBody>
          <a:bodyPr/>
          <a:lstStyle/>
          <a:p>
            <a:r>
              <a:rPr lang="en-US" sz="3400" dirty="0"/>
              <a:t>What is the state role?</a:t>
            </a:r>
            <a:endParaRPr lang="en-US" sz="3400" i="1" dirty="0"/>
          </a:p>
        </p:txBody>
      </p:sp>
      <p:grpSp>
        <p:nvGrpSpPr>
          <p:cNvPr id="2" name="Group 1">
            <a:extLst>
              <a:ext uri="{FF2B5EF4-FFF2-40B4-BE49-F238E27FC236}">
                <a16:creationId xmlns:a16="http://schemas.microsoft.com/office/drawing/2014/main" id="{7124C979-3AD5-4E2A-8A5D-C690613E2075}"/>
              </a:ext>
            </a:extLst>
          </p:cNvPr>
          <p:cNvGrpSpPr/>
          <p:nvPr/>
        </p:nvGrpSpPr>
        <p:grpSpPr>
          <a:xfrm>
            <a:off x="2336" y="1828800"/>
            <a:ext cx="8608264" cy="461665"/>
            <a:chOff x="2336" y="1828800"/>
            <a:chExt cx="8608264" cy="461665"/>
          </a:xfrm>
        </p:grpSpPr>
        <p:grpSp>
          <p:nvGrpSpPr>
            <p:cNvPr id="9" name="Group 8">
              <a:extLst>
                <a:ext uri="{FF2B5EF4-FFF2-40B4-BE49-F238E27FC236}">
                  <a16:creationId xmlns:a16="http://schemas.microsoft.com/office/drawing/2014/main" id="{5AE0C65E-1BB4-4013-9FB8-1C65C8B8B98E}"/>
                </a:ext>
              </a:extLst>
            </p:cNvPr>
            <p:cNvGrpSpPr/>
            <p:nvPr/>
          </p:nvGrpSpPr>
          <p:grpSpPr>
            <a:xfrm>
              <a:off x="2336" y="1899349"/>
              <a:ext cx="1243515" cy="288995"/>
              <a:chOff x="576462" y="1898368"/>
              <a:chExt cx="1243515" cy="288995"/>
            </a:xfrm>
          </p:grpSpPr>
          <p:sp>
            <p:nvSpPr>
              <p:cNvPr id="10" name="Oval 9">
                <a:extLst>
                  <a:ext uri="{FF2B5EF4-FFF2-40B4-BE49-F238E27FC236}">
                    <a16:creationId xmlns:a16="http://schemas.microsoft.com/office/drawing/2014/main" id="{147865D5-FA6C-4EC6-8FAC-B3C12DE32B12}"/>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7DD6043-5229-4EEA-9BC7-461985C4A089}"/>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DEFA6847-134E-4474-93CA-96C5637FEDCB}"/>
                </a:ext>
              </a:extLst>
            </p:cNvPr>
            <p:cNvSpPr/>
            <p:nvPr/>
          </p:nvSpPr>
          <p:spPr>
            <a:xfrm>
              <a:off x="1371600" y="1828800"/>
              <a:ext cx="7239000" cy="461665"/>
            </a:xfrm>
            <a:prstGeom prst="rect">
              <a:avLst/>
            </a:prstGeom>
          </p:spPr>
          <p:txBody>
            <a:bodyPr wrap="square">
              <a:spAutoFit/>
            </a:bodyPr>
            <a:lstStyle/>
            <a:p>
              <a:pPr lvl="0"/>
              <a:r>
                <a:rPr lang="en-US" sz="2400" dirty="0">
                  <a:solidFill>
                    <a:srgbClr val="005195"/>
                  </a:solidFill>
                </a:rPr>
                <a:t>States spend money on disasters in two ways:</a:t>
              </a:r>
            </a:p>
          </p:txBody>
        </p:sp>
      </p:grpSp>
      <p:grpSp>
        <p:nvGrpSpPr>
          <p:cNvPr id="4" name="Group 3">
            <a:extLst>
              <a:ext uri="{FF2B5EF4-FFF2-40B4-BE49-F238E27FC236}">
                <a16:creationId xmlns:a16="http://schemas.microsoft.com/office/drawing/2014/main" id="{8886DE42-A3D5-45BE-9773-8A22C6EB9AA2}"/>
              </a:ext>
            </a:extLst>
          </p:cNvPr>
          <p:cNvGrpSpPr/>
          <p:nvPr/>
        </p:nvGrpSpPr>
        <p:grpSpPr>
          <a:xfrm>
            <a:off x="1488309" y="2962747"/>
            <a:ext cx="6055491" cy="830997"/>
            <a:chOff x="1488309" y="2962747"/>
            <a:chExt cx="6055491" cy="830997"/>
          </a:xfrm>
        </p:grpSpPr>
        <p:sp>
          <p:nvSpPr>
            <p:cNvPr id="13" name="Rectangle 12">
              <a:extLst>
                <a:ext uri="{FF2B5EF4-FFF2-40B4-BE49-F238E27FC236}">
                  <a16:creationId xmlns:a16="http://schemas.microsoft.com/office/drawing/2014/main" id="{F67AFE7F-06F2-4CE7-9EEB-71BE66AD390F}"/>
                </a:ext>
              </a:extLst>
            </p:cNvPr>
            <p:cNvSpPr/>
            <p:nvPr/>
          </p:nvSpPr>
          <p:spPr>
            <a:xfrm>
              <a:off x="2286000" y="2962747"/>
              <a:ext cx="5257800" cy="830997"/>
            </a:xfrm>
            <a:prstGeom prst="rect">
              <a:avLst/>
            </a:prstGeom>
          </p:spPr>
          <p:txBody>
            <a:bodyPr wrap="square">
              <a:spAutoFit/>
            </a:bodyPr>
            <a:lstStyle/>
            <a:p>
              <a:pPr lvl="0"/>
              <a:r>
                <a:rPr lang="en-US" sz="2400" dirty="0">
                  <a:solidFill>
                    <a:srgbClr val="005195"/>
                  </a:solidFill>
                </a:rPr>
                <a:t>State and local disasters that don’t get a federal declaration</a:t>
              </a:r>
            </a:p>
          </p:txBody>
        </p:sp>
        <p:sp>
          <p:nvSpPr>
            <p:cNvPr id="16" name="Oval 15">
              <a:extLst>
                <a:ext uri="{FF2B5EF4-FFF2-40B4-BE49-F238E27FC236}">
                  <a16:creationId xmlns:a16="http://schemas.microsoft.com/office/drawing/2014/main" id="{D32B80F7-1318-434C-A994-253B601ABC71}"/>
                </a:ext>
              </a:extLst>
            </p:cNvPr>
            <p:cNvSpPr/>
            <p:nvPr/>
          </p:nvSpPr>
          <p:spPr>
            <a:xfrm>
              <a:off x="1488309" y="3037754"/>
              <a:ext cx="680982" cy="6809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anose="020B0A04020102020204" pitchFamily="34" charset="0"/>
                </a:rPr>
                <a:t>1</a:t>
              </a:r>
            </a:p>
          </p:txBody>
        </p:sp>
      </p:grpSp>
      <p:grpSp>
        <p:nvGrpSpPr>
          <p:cNvPr id="5" name="Group 4">
            <a:extLst>
              <a:ext uri="{FF2B5EF4-FFF2-40B4-BE49-F238E27FC236}">
                <a16:creationId xmlns:a16="http://schemas.microsoft.com/office/drawing/2014/main" id="{2A89F8B3-A6AC-4880-AC64-C216379BE736}"/>
              </a:ext>
            </a:extLst>
          </p:cNvPr>
          <p:cNvGrpSpPr/>
          <p:nvPr/>
        </p:nvGrpSpPr>
        <p:grpSpPr>
          <a:xfrm>
            <a:off x="1488309" y="4267200"/>
            <a:ext cx="5826891" cy="830997"/>
            <a:chOff x="1488309" y="4267200"/>
            <a:chExt cx="5826891" cy="830997"/>
          </a:xfrm>
        </p:grpSpPr>
        <p:sp>
          <p:nvSpPr>
            <p:cNvPr id="14" name="Rectangle 13">
              <a:extLst>
                <a:ext uri="{FF2B5EF4-FFF2-40B4-BE49-F238E27FC236}">
                  <a16:creationId xmlns:a16="http://schemas.microsoft.com/office/drawing/2014/main" id="{27F1E9C3-77C3-43D7-9842-8F521A10CB65}"/>
                </a:ext>
              </a:extLst>
            </p:cNvPr>
            <p:cNvSpPr/>
            <p:nvPr/>
          </p:nvSpPr>
          <p:spPr>
            <a:xfrm>
              <a:off x="2286000" y="4267200"/>
              <a:ext cx="5029200" cy="830997"/>
            </a:xfrm>
            <a:prstGeom prst="rect">
              <a:avLst/>
            </a:prstGeom>
          </p:spPr>
          <p:txBody>
            <a:bodyPr wrap="square">
              <a:spAutoFit/>
            </a:bodyPr>
            <a:lstStyle/>
            <a:p>
              <a:pPr lvl="0"/>
              <a:r>
                <a:rPr lang="en-US" sz="2400" dirty="0">
                  <a:solidFill>
                    <a:srgbClr val="005195"/>
                  </a:solidFill>
                </a:rPr>
                <a:t>Cost-shares and matches required for federal disaster grants</a:t>
              </a:r>
            </a:p>
          </p:txBody>
        </p:sp>
        <p:sp>
          <p:nvSpPr>
            <p:cNvPr id="18" name="Oval 17">
              <a:extLst>
                <a:ext uri="{FF2B5EF4-FFF2-40B4-BE49-F238E27FC236}">
                  <a16:creationId xmlns:a16="http://schemas.microsoft.com/office/drawing/2014/main" id="{C6241896-D0B2-44C7-BDCB-0B27F60FB157}"/>
                </a:ext>
              </a:extLst>
            </p:cNvPr>
            <p:cNvSpPr/>
            <p:nvPr/>
          </p:nvSpPr>
          <p:spPr>
            <a:xfrm>
              <a:off x="1488309" y="4342207"/>
              <a:ext cx="680982" cy="6809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anose="020B0A04020102020204" pitchFamily="34" charset="0"/>
                </a:rPr>
                <a:t>2</a:t>
              </a:r>
            </a:p>
          </p:txBody>
        </p:sp>
      </p:grpSp>
    </p:spTree>
    <p:custDataLst>
      <p:tags r:id="rId1"/>
    </p:custDataLst>
    <p:extLst>
      <p:ext uri="{BB962C8B-B14F-4D97-AF65-F5344CB8AC3E}">
        <p14:creationId xmlns:p14="http://schemas.microsoft.com/office/powerpoint/2010/main" val="2174765508"/>
      </p:ext>
    </p:extLst>
  </p:cSld>
  <p:clrMapOvr>
    <a:masterClrMapping/>
  </p:clrMapOvr>
  <p:transition spd="med" advTm="2951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55FB9-D525-4535-B015-426D232C994A}"/>
              </a:ext>
            </a:extLst>
          </p:cNvPr>
          <p:cNvSpPr>
            <a:spLocks noGrp="1"/>
          </p:cNvSpPr>
          <p:nvPr>
            <p:ph type="title"/>
          </p:nvPr>
        </p:nvSpPr>
        <p:spPr>
          <a:xfrm>
            <a:off x="493250" y="346230"/>
            <a:ext cx="6944152" cy="821889"/>
          </a:xfrm>
        </p:spPr>
        <p:txBody>
          <a:bodyPr/>
          <a:lstStyle/>
          <a:p>
            <a:pPr lvl="0"/>
            <a:r>
              <a:rPr lang="en-US" sz="3400" dirty="0">
                <a:solidFill>
                  <a:srgbClr val="005195"/>
                </a:solidFill>
              </a:rPr>
              <a:t>Tracking state disaster spending</a:t>
            </a:r>
          </a:p>
        </p:txBody>
      </p:sp>
      <p:grpSp>
        <p:nvGrpSpPr>
          <p:cNvPr id="2" name="Group 1">
            <a:extLst>
              <a:ext uri="{FF2B5EF4-FFF2-40B4-BE49-F238E27FC236}">
                <a16:creationId xmlns:a16="http://schemas.microsoft.com/office/drawing/2014/main" id="{6F71477C-BC8D-40FB-809B-35A2161C9945}"/>
              </a:ext>
            </a:extLst>
          </p:cNvPr>
          <p:cNvGrpSpPr/>
          <p:nvPr/>
        </p:nvGrpSpPr>
        <p:grpSpPr>
          <a:xfrm>
            <a:off x="-18644" y="1909581"/>
            <a:ext cx="8063187" cy="461665"/>
            <a:chOff x="-18644" y="1909581"/>
            <a:chExt cx="8063187" cy="461665"/>
          </a:xfrm>
        </p:grpSpPr>
        <p:grpSp>
          <p:nvGrpSpPr>
            <p:cNvPr id="4" name="Group 3">
              <a:extLst>
                <a:ext uri="{FF2B5EF4-FFF2-40B4-BE49-F238E27FC236}">
                  <a16:creationId xmlns:a16="http://schemas.microsoft.com/office/drawing/2014/main" id="{69154550-47F4-4026-B5E1-C7BD5BDE48B0}"/>
                </a:ext>
              </a:extLst>
            </p:cNvPr>
            <p:cNvGrpSpPr/>
            <p:nvPr/>
          </p:nvGrpSpPr>
          <p:grpSpPr>
            <a:xfrm>
              <a:off x="-18644" y="1989103"/>
              <a:ext cx="1243515" cy="288995"/>
              <a:chOff x="576462" y="1898368"/>
              <a:chExt cx="1243515" cy="288995"/>
            </a:xfrm>
          </p:grpSpPr>
          <p:sp>
            <p:nvSpPr>
              <p:cNvPr id="5" name="Oval 4">
                <a:extLst>
                  <a:ext uri="{FF2B5EF4-FFF2-40B4-BE49-F238E27FC236}">
                    <a16:creationId xmlns:a16="http://schemas.microsoft.com/office/drawing/2014/main" id="{E022A91E-2882-4848-AA1C-DC2C4A1C2294}"/>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B25B1F38-8848-4BDD-AD77-D868FCCF5805}"/>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E4282B04-D0CB-4DF4-B796-0ABA14891041}"/>
                </a:ext>
              </a:extLst>
            </p:cNvPr>
            <p:cNvSpPr txBox="1"/>
            <p:nvPr/>
          </p:nvSpPr>
          <p:spPr>
            <a:xfrm>
              <a:off x="1447800" y="1909581"/>
              <a:ext cx="6596743" cy="461665"/>
            </a:xfrm>
            <a:prstGeom prst="rect">
              <a:avLst/>
            </a:prstGeom>
            <a:noFill/>
          </p:spPr>
          <p:txBody>
            <a:bodyPr wrap="square" lIns="0" rIns="0" rtlCol="0">
              <a:spAutoFit/>
            </a:bodyPr>
            <a:lstStyle/>
            <a:p>
              <a:r>
                <a:rPr lang="en-US" sz="2400" dirty="0">
                  <a:solidFill>
                    <a:schemeClr val="bg2"/>
                  </a:solidFill>
                </a:rPr>
                <a:t>Most states don’t comprehensively track spending</a:t>
              </a:r>
              <a:endParaRPr lang="en-US" sz="2400" i="1" dirty="0">
                <a:solidFill>
                  <a:schemeClr val="bg2"/>
                </a:solidFill>
              </a:endParaRPr>
            </a:p>
          </p:txBody>
        </p:sp>
      </p:grpSp>
      <p:grpSp>
        <p:nvGrpSpPr>
          <p:cNvPr id="14" name="Group 13">
            <a:extLst>
              <a:ext uri="{FF2B5EF4-FFF2-40B4-BE49-F238E27FC236}">
                <a16:creationId xmlns:a16="http://schemas.microsoft.com/office/drawing/2014/main" id="{892EE7D6-6931-4934-A6E6-3FFF5AEE456E}"/>
              </a:ext>
            </a:extLst>
          </p:cNvPr>
          <p:cNvGrpSpPr/>
          <p:nvPr/>
        </p:nvGrpSpPr>
        <p:grpSpPr>
          <a:xfrm>
            <a:off x="1326" y="3388667"/>
            <a:ext cx="8304474" cy="461665"/>
            <a:chOff x="1326" y="3388667"/>
            <a:chExt cx="8304474" cy="461665"/>
          </a:xfrm>
        </p:grpSpPr>
        <p:grpSp>
          <p:nvGrpSpPr>
            <p:cNvPr id="7" name="Group 6">
              <a:extLst>
                <a:ext uri="{FF2B5EF4-FFF2-40B4-BE49-F238E27FC236}">
                  <a16:creationId xmlns:a16="http://schemas.microsoft.com/office/drawing/2014/main" id="{2C9BB380-9068-4DDD-BD01-8D0F82AF2889}"/>
                </a:ext>
              </a:extLst>
            </p:cNvPr>
            <p:cNvGrpSpPr/>
            <p:nvPr/>
          </p:nvGrpSpPr>
          <p:grpSpPr>
            <a:xfrm>
              <a:off x="1326" y="3470075"/>
              <a:ext cx="1243515" cy="288995"/>
              <a:chOff x="576462" y="1898368"/>
              <a:chExt cx="1243515" cy="288995"/>
            </a:xfrm>
          </p:grpSpPr>
          <p:sp>
            <p:nvSpPr>
              <p:cNvPr id="8" name="Oval 7">
                <a:extLst>
                  <a:ext uri="{FF2B5EF4-FFF2-40B4-BE49-F238E27FC236}">
                    <a16:creationId xmlns:a16="http://schemas.microsoft.com/office/drawing/2014/main" id="{AFF92FAB-3DA3-4410-9881-DE3FB118A3E2}"/>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E58833D-36C1-4EB9-903E-C80A0D745E04}"/>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9879D036-C8C9-4B44-BDC6-DA8F2A5EC8FF}"/>
                </a:ext>
              </a:extLst>
            </p:cNvPr>
            <p:cNvSpPr/>
            <p:nvPr/>
          </p:nvSpPr>
          <p:spPr>
            <a:xfrm>
              <a:off x="1361648" y="3388667"/>
              <a:ext cx="6944152" cy="461665"/>
            </a:xfrm>
            <a:prstGeom prst="rect">
              <a:avLst/>
            </a:prstGeom>
          </p:spPr>
          <p:txBody>
            <a:bodyPr wrap="square">
              <a:spAutoFit/>
            </a:bodyPr>
            <a:lstStyle/>
            <a:p>
              <a:pPr lvl="0"/>
              <a:r>
                <a:rPr lang="en-US" sz="2400" dirty="0">
                  <a:solidFill>
                    <a:srgbClr val="005195"/>
                  </a:solidFill>
                </a:rPr>
                <a:t>Spending varies widely</a:t>
              </a:r>
            </a:p>
          </p:txBody>
        </p:sp>
      </p:grpSp>
      <p:grpSp>
        <p:nvGrpSpPr>
          <p:cNvPr id="17" name="Group 16">
            <a:extLst>
              <a:ext uri="{FF2B5EF4-FFF2-40B4-BE49-F238E27FC236}">
                <a16:creationId xmlns:a16="http://schemas.microsoft.com/office/drawing/2014/main" id="{6C8431AF-2E2B-4CDC-852E-1AE5D34725EF}"/>
              </a:ext>
            </a:extLst>
          </p:cNvPr>
          <p:cNvGrpSpPr/>
          <p:nvPr/>
        </p:nvGrpSpPr>
        <p:grpSpPr>
          <a:xfrm>
            <a:off x="1326" y="4867232"/>
            <a:ext cx="8370722" cy="461665"/>
            <a:chOff x="1326" y="4867232"/>
            <a:chExt cx="8370722" cy="461665"/>
          </a:xfrm>
        </p:grpSpPr>
        <p:grpSp>
          <p:nvGrpSpPr>
            <p:cNvPr id="10" name="Group 9">
              <a:extLst>
                <a:ext uri="{FF2B5EF4-FFF2-40B4-BE49-F238E27FC236}">
                  <a16:creationId xmlns:a16="http://schemas.microsoft.com/office/drawing/2014/main" id="{B889E03B-23A2-4AC8-A488-A765829C35CD}"/>
                </a:ext>
              </a:extLst>
            </p:cNvPr>
            <p:cNvGrpSpPr/>
            <p:nvPr/>
          </p:nvGrpSpPr>
          <p:grpSpPr>
            <a:xfrm>
              <a:off x="1326" y="4953000"/>
              <a:ext cx="1243515" cy="288995"/>
              <a:chOff x="576462" y="1898368"/>
              <a:chExt cx="1243515" cy="288995"/>
            </a:xfrm>
          </p:grpSpPr>
          <p:sp>
            <p:nvSpPr>
              <p:cNvPr id="11" name="Oval 10">
                <a:extLst>
                  <a:ext uri="{FF2B5EF4-FFF2-40B4-BE49-F238E27FC236}">
                    <a16:creationId xmlns:a16="http://schemas.microsoft.com/office/drawing/2014/main" id="{3A4893D1-30E4-4C1A-9A58-6EFD0621AC04}"/>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3BA224E0-6B02-446A-ADD8-3589D73F1C39}"/>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74D9CE3D-1FEE-4C9A-A7D1-3B2A690D7259}"/>
                </a:ext>
              </a:extLst>
            </p:cNvPr>
            <p:cNvSpPr/>
            <p:nvPr/>
          </p:nvSpPr>
          <p:spPr>
            <a:xfrm>
              <a:off x="1361648" y="4867232"/>
              <a:ext cx="7010400" cy="461665"/>
            </a:xfrm>
            <a:prstGeom prst="rect">
              <a:avLst/>
            </a:prstGeom>
          </p:spPr>
          <p:txBody>
            <a:bodyPr wrap="square">
              <a:spAutoFit/>
            </a:bodyPr>
            <a:lstStyle/>
            <a:p>
              <a:pPr lvl="0"/>
              <a:r>
                <a:rPr lang="en-US" sz="2400" dirty="0">
                  <a:solidFill>
                    <a:srgbClr val="005195"/>
                  </a:solidFill>
                </a:rPr>
                <a:t>Recommend commitment to data collection</a:t>
              </a:r>
            </a:p>
          </p:txBody>
        </p:sp>
      </p:grpSp>
    </p:spTree>
    <p:extLst>
      <p:ext uri="{BB962C8B-B14F-4D97-AF65-F5344CB8AC3E}">
        <p14:creationId xmlns:p14="http://schemas.microsoft.com/office/powerpoint/2010/main" val="29303721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448C5C-61D6-4A43-AFFD-F44011D13616}"/>
              </a:ext>
            </a:extLst>
          </p:cNvPr>
          <p:cNvSpPr>
            <a:spLocks noGrp="1"/>
          </p:cNvSpPr>
          <p:nvPr>
            <p:ph type="title"/>
          </p:nvPr>
        </p:nvSpPr>
        <p:spPr>
          <a:xfrm>
            <a:off x="228600" y="457200"/>
            <a:ext cx="6934200" cy="821889"/>
          </a:xfrm>
        </p:spPr>
        <p:txBody>
          <a:bodyPr/>
          <a:lstStyle/>
          <a:p>
            <a:r>
              <a:rPr lang="en-US" sz="3400" dirty="0"/>
              <a:t>Mitigation: Proactive investment can reduce future costs</a:t>
            </a:r>
          </a:p>
        </p:txBody>
      </p:sp>
      <p:grpSp>
        <p:nvGrpSpPr>
          <p:cNvPr id="2" name="Group 1">
            <a:extLst>
              <a:ext uri="{FF2B5EF4-FFF2-40B4-BE49-F238E27FC236}">
                <a16:creationId xmlns:a16="http://schemas.microsoft.com/office/drawing/2014/main" id="{5F4B1FD0-B5EA-454D-BD7D-89A81F8B4AC8}"/>
              </a:ext>
            </a:extLst>
          </p:cNvPr>
          <p:cNvGrpSpPr/>
          <p:nvPr/>
        </p:nvGrpSpPr>
        <p:grpSpPr>
          <a:xfrm>
            <a:off x="3798" y="2375338"/>
            <a:ext cx="8835402" cy="443198"/>
            <a:chOff x="3798" y="2376202"/>
            <a:chExt cx="8835402" cy="443198"/>
          </a:xfrm>
        </p:grpSpPr>
        <p:grpSp>
          <p:nvGrpSpPr>
            <p:cNvPr id="6" name="Group 5">
              <a:extLst>
                <a:ext uri="{FF2B5EF4-FFF2-40B4-BE49-F238E27FC236}">
                  <a16:creationId xmlns:a16="http://schemas.microsoft.com/office/drawing/2014/main" id="{3A9ABBAC-3BA3-45BD-858F-E4934D7907F1}"/>
                </a:ext>
              </a:extLst>
            </p:cNvPr>
            <p:cNvGrpSpPr/>
            <p:nvPr/>
          </p:nvGrpSpPr>
          <p:grpSpPr>
            <a:xfrm>
              <a:off x="3798" y="2431618"/>
              <a:ext cx="1243515" cy="288995"/>
              <a:chOff x="576462" y="1898368"/>
              <a:chExt cx="1243515" cy="288995"/>
            </a:xfrm>
          </p:grpSpPr>
          <p:sp>
            <p:nvSpPr>
              <p:cNvPr id="7" name="Oval 6">
                <a:extLst>
                  <a:ext uri="{FF2B5EF4-FFF2-40B4-BE49-F238E27FC236}">
                    <a16:creationId xmlns:a16="http://schemas.microsoft.com/office/drawing/2014/main" id="{549B4A01-285D-4FAE-A881-22F6F1313276}"/>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BD3DA52-2D99-4AED-A4CB-48F6F06A34B0}"/>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1BC83CD-C94F-42ED-B0D6-F5F359A65DAD}"/>
                </a:ext>
              </a:extLst>
            </p:cNvPr>
            <p:cNvSpPr/>
            <p:nvPr/>
          </p:nvSpPr>
          <p:spPr>
            <a:xfrm>
              <a:off x="1295400" y="2376202"/>
              <a:ext cx="7543800" cy="443198"/>
            </a:xfrm>
            <a:prstGeom prst="rect">
              <a:avLst/>
            </a:prstGeom>
          </p:spPr>
          <p:txBody>
            <a:bodyPr wrap="square">
              <a:spAutoFit/>
            </a:bodyPr>
            <a:lstStyle/>
            <a:p>
              <a:pPr eaLnBrk="0" fontAlgn="base" hangingPunct="0">
                <a:lnSpc>
                  <a:spcPct val="95000"/>
                </a:lnSpc>
                <a:spcBef>
                  <a:spcPct val="0"/>
                </a:spcBef>
                <a:spcAft>
                  <a:spcPts val="1500"/>
                </a:spcAft>
                <a:buClr>
                  <a:srgbClr val="005195"/>
                </a:buClr>
                <a:buSzPct val="100000"/>
              </a:pPr>
              <a:r>
                <a:rPr lang="en-US" sz="2400" dirty="0">
                  <a:solidFill>
                    <a:schemeClr val="bg2"/>
                  </a:solidFill>
                  <a:latin typeface="Calibri" panose="020F0502020204030204" pitchFamily="34" charset="0"/>
                </a:rPr>
                <a:t>You can’t mitigate what you don’t track</a:t>
              </a:r>
              <a:endParaRPr lang="en-US" sz="2400" dirty="0">
                <a:solidFill>
                  <a:srgbClr val="005195"/>
                </a:solidFill>
              </a:endParaRPr>
            </a:p>
          </p:txBody>
        </p:sp>
      </p:grpSp>
      <p:grpSp>
        <p:nvGrpSpPr>
          <p:cNvPr id="4" name="Group 3">
            <a:extLst>
              <a:ext uri="{FF2B5EF4-FFF2-40B4-BE49-F238E27FC236}">
                <a16:creationId xmlns:a16="http://schemas.microsoft.com/office/drawing/2014/main" id="{AF774682-95A8-4C0D-AC4A-873F0A6B7E5C}"/>
              </a:ext>
            </a:extLst>
          </p:cNvPr>
          <p:cNvGrpSpPr/>
          <p:nvPr/>
        </p:nvGrpSpPr>
        <p:grpSpPr>
          <a:xfrm>
            <a:off x="0" y="4052602"/>
            <a:ext cx="8839200" cy="443198"/>
            <a:chOff x="0" y="4052602"/>
            <a:chExt cx="8839200" cy="443198"/>
          </a:xfrm>
        </p:grpSpPr>
        <p:grpSp>
          <p:nvGrpSpPr>
            <p:cNvPr id="10" name="Group 9">
              <a:extLst>
                <a:ext uri="{FF2B5EF4-FFF2-40B4-BE49-F238E27FC236}">
                  <a16:creationId xmlns:a16="http://schemas.microsoft.com/office/drawing/2014/main" id="{B0BAEA61-62AF-4FE9-A482-31DE861CFB5F}"/>
                </a:ext>
              </a:extLst>
            </p:cNvPr>
            <p:cNvGrpSpPr/>
            <p:nvPr/>
          </p:nvGrpSpPr>
          <p:grpSpPr>
            <a:xfrm>
              <a:off x="0" y="4129704"/>
              <a:ext cx="1243515" cy="288995"/>
              <a:chOff x="576462" y="1898368"/>
              <a:chExt cx="1243515" cy="288995"/>
            </a:xfrm>
          </p:grpSpPr>
          <p:sp>
            <p:nvSpPr>
              <p:cNvPr id="11" name="Oval 10">
                <a:extLst>
                  <a:ext uri="{FF2B5EF4-FFF2-40B4-BE49-F238E27FC236}">
                    <a16:creationId xmlns:a16="http://schemas.microsoft.com/office/drawing/2014/main" id="{3BE57711-5E63-4DE3-A54F-AFE09197BF6B}"/>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2C5D885-398A-45FB-8BBE-9FEC3ABDC788}"/>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84F26B49-908A-48D0-B715-C144A900F62D}"/>
                </a:ext>
              </a:extLst>
            </p:cNvPr>
            <p:cNvSpPr/>
            <p:nvPr/>
          </p:nvSpPr>
          <p:spPr>
            <a:xfrm>
              <a:off x="1295400" y="4052602"/>
              <a:ext cx="7543800" cy="443198"/>
            </a:xfrm>
            <a:prstGeom prst="rect">
              <a:avLst/>
            </a:prstGeom>
          </p:spPr>
          <p:txBody>
            <a:bodyPr wrap="square">
              <a:spAutoFit/>
            </a:bodyPr>
            <a:lstStyle/>
            <a:p>
              <a:pPr eaLnBrk="0" fontAlgn="base" hangingPunct="0">
                <a:lnSpc>
                  <a:spcPct val="95000"/>
                </a:lnSpc>
                <a:spcBef>
                  <a:spcPct val="0"/>
                </a:spcBef>
                <a:spcAft>
                  <a:spcPts val="1500"/>
                </a:spcAft>
                <a:buClr>
                  <a:srgbClr val="005195"/>
                </a:buClr>
                <a:buSzPct val="100000"/>
              </a:pPr>
              <a:r>
                <a:rPr lang="en-US" sz="2400" dirty="0">
                  <a:solidFill>
                    <a:schemeClr val="bg2"/>
                  </a:solidFill>
                  <a:latin typeface="Calibri" panose="020F0502020204030204" pitchFamily="34" charset="0"/>
                </a:rPr>
                <a:t>$1 in mitigation </a:t>
              </a:r>
              <a:r>
                <a:rPr lang="en-US" sz="2400" dirty="0">
                  <a:solidFill>
                    <a:schemeClr val="bg2"/>
                  </a:solidFill>
                  <a:latin typeface="Calibri" panose="020F0502020204030204" pitchFamily="34" charset="0"/>
                  <a:sym typeface="Wingdings" panose="05000000000000000000" pitchFamily="2" charset="2"/>
                </a:rPr>
                <a:t> $6 saved in post-disaster recovery costs</a:t>
              </a:r>
              <a:endParaRPr lang="en-US" sz="2400" dirty="0">
                <a:solidFill>
                  <a:srgbClr val="005195"/>
                </a:solidFill>
              </a:endParaRPr>
            </a:p>
          </p:txBody>
        </p:sp>
      </p:grpSp>
    </p:spTree>
    <p:extLst>
      <p:ext uri="{BB962C8B-B14F-4D97-AF65-F5344CB8AC3E}">
        <p14:creationId xmlns:p14="http://schemas.microsoft.com/office/powerpoint/2010/main" val="18018808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448C5C-61D6-4A43-AFFD-F44011D13616}"/>
              </a:ext>
            </a:extLst>
          </p:cNvPr>
          <p:cNvSpPr>
            <a:spLocks noGrp="1"/>
          </p:cNvSpPr>
          <p:nvPr>
            <p:ph type="title"/>
          </p:nvPr>
        </p:nvSpPr>
        <p:spPr/>
        <p:txBody>
          <a:bodyPr/>
          <a:lstStyle/>
          <a:p>
            <a:r>
              <a:rPr lang="en-US" sz="3400" dirty="0"/>
              <a:t>Mitigation Saves in Every State</a:t>
            </a:r>
          </a:p>
        </p:txBody>
      </p:sp>
      <p:sp>
        <p:nvSpPr>
          <p:cNvPr id="2" name="TextBox 1">
            <a:extLst>
              <a:ext uri="{FF2B5EF4-FFF2-40B4-BE49-F238E27FC236}">
                <a16:creationId xmlns:a16="http://schemas.microsoft.com/office/drawing/2014/main" id="{29FA8DE7-3727-47A9-AA43-50942C2F927B}"/>
              </a:ext>
            </a:extLst>
          </p:cNvPr>
          <p:cNvSpPr txBox="1"/>
          <p:nvPr/>
        </p:nvSpPr>
        <p:spPr>
          <a:xfrm>
            <a:off x="228600" y="1048434"/>
            <a:ext cx="8686800" cy="369332"/>
          </a:xfrm>
          <a:prstGeom prst="rect">
            <a:avLst/>
          </a:prstGeom>
          <a:noFill/>
        </p:spPr>
        <p:txBody>
          <a:bodyPr wrap="square" lIns="0" rIns="0" rtlCol="0">
            <a:spAutoFit/>
          </a:bodyPr>
          <a:lstStyle/>
          <a:p>
            <a:r>
              <a:rPr lang="en-US" dirty="0">
                <a:solidFill>
                  <a:schemeClr val="bg2"/>
                </a:solidFill>
                <a:latin typeface="+mn-lt"/>
              </a:rPr>
              <a:t>Money saved on average per dollar spent for select federal mitigation programs, 1993-2016</a:t>
            </a:r>
          </a:p>
        </p:txBody>
      </p:sp>
      <p:pic>
        <p:nvPicPr>
          <p:cNvPr id="9" name="Picture 8">
            <a:extLst>
              <a:ext uri="{FF2B5EF4-FFF2-40B4-BE49-F238E27FC236}">
                <a16:creationId xmlns:a16="http://schemas.microsoft.com/office/drawing/2014/main" id="{EC789509-3CE6-4164-94F9-9826FD2951D8}"/>
              </a:ext>
            </a:extLst>
          </p:cNvPr>
          <p:cNvPicPr>
            <a:picLocks noChangeAspect="1"/>
          </p:cNvPicPr>
          <p:nvPr/>
        </p:nvPicPr>
        <p:blipFill rotWithShape="1">
          <a:blip r:embed="rId2"/>
          <a:srcRect l="4167"/>
          <a:stretch/>
        </p:blipFill>
        <p:spPr>
          <a:xfrm>
            <a:off x="838200" y="1362123"/>
            <a:ext cx="7467600" cy="5001332"/>
          </a:xfrm>
          <a:prstGeom prst="rect">
            <a:avLst/>
          </a:prstGeom>
        </p:spPr>
      </p:pic>
    </p:spTree>
    <p:extLst>
      <p:ext uri="{BB962C8B-B14F-4D97-AF65-F5344CB8AC3E}">
        <p14:creationId xmlns:p14="http://schemas.microsoft.com/office/powerpoint/2010/main" val="179947182"/>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3BC22C-F6F8-401B-9F88-99FB367D5EC6}"/>
              </a:ext>
            </a:extLst>
          </p:cNvPr>
          <p:cNvSpPr>
            <a:spLocks noGrp="1"/>
          </p:cNvSpPr>
          <p:nvPr>
            <p:ph type="title"/>
          </p:nvPr>
        </p:nvSpPr>
        <p:spPr/>
        <p:txBody>
          <a:bodyPr/>
          <a:lstStyle/>
          <a:p>
            <a:r>
              <a:rPr lang="en-US" dirty="0"/>
              <a:t>Takeaways</a:t>
            </a:r>
          </a:p>
        </p:txBody>
      </p:sp>
      <p:grpSp>
        <p:nvGrpSpPr>
          <p:cNvPr id="15" name="Group 14">
            <a:extLst>
              <a:ext uri="{FF2B5EF4-FFF2-40B4-BE49-F238E27FC236}">
                <a16:creationId xmlns:a16="http://schemas.microsoft.com/office/drawing/2014/main" id="{F0BF4FF2-A274-4139-8855-8ACF9581056F}"/>
              </a:ext>
            </a:extLst>
          </p:cNvPr>
          <p:cNvGrpSpPr/>
          <p:nvPr/>
        </p:nvGrpSpPr>
        <p:grpSpPr>
          <a:xfrm>
            <a:off x="-22858" y="4490887"/>
            <a:ext cx="8063187" cy="461665"/>
            <a:chOff x="-18644" y="1909581"/>
            <a:chExt cx="8063187" cy="461665"/>
          </a:xfrm>
        </p:grpSpPr>
        <p:grpSp>
          <p:nvGrpSpPr>
            <p:cNvPr id="16" name="Group 15">
              <a:extLst>
                <a:ext uri="{FF2B5EF4-FFF2-40B4-BE49-F238E27FC236}">
                  <a16:creationId xmlns:a16="http://schemas.microsoft.com/office/drawing/2014/main" id="{9F784751-BDB7-4021-BC77-B4E3D773D9BA}"/>
                </a:ext>
              </a:extLst>
            </p:cNvPr>
            <p:cNvGrpSpPr/>
            <p:nvPr/>
          </p:nvGrpSpPr>
          <p:grpSpPr>
            <a:xfrm>
              <a:off x="-18644" y="1995915"/>
              <a:ext cx="1244569" cy="288995"/>
              <a:chOff x="576462" y="1905180"/>
              <a:chExt cx="1244569" cy="288995"/>
            </a:xfrm>
          </p:grpSpPr>
          <p:sp>
            <p:nvSpPr>
              <p:cNvPr id="18" name="Oval 17">
                <a:extLst>
                  <a:ext uri="{FF2B5EF4-FFF2-40B4-BE49-F238E27FC236}">
                    <a16:creationId xmlns:a16="http://schemas.microsoft.com/office/drawing/2014/main" id="{D5CB685E-A73C-43EA-95B7-254384399E29}"/>
                  </a:ext>
                </a:extLst>
              </p:cNvPr>
              <p:cNvSpPr/>
              <p:nvPr/>
            </p:nvSpPr>
            <p:spPr>
              <a:xfrm>
                <a:off x="1532036" y="1905180"/>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07ADE7DB-B39E-4909-9BB6-640EBEE32C66}"/>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FDA80C0-5789-4725-82B0-31B5895AC526}"/>
                </a:ext>
              </a:extLst>
            </p:cNvPr>
            <p:cNvSpPr txBox="1"/>
            <p:nvPr/>
          </p:nvSpPr>
          <p:spPr>
            <a:xfrm>
              <a:off x="1447800" y="1909581"/>
              <a:ext cx="6596743" cy="461665"/>
            </a:xfrm>
            <a:prstGeom prst="rect">
              <a:avLst/>
            </a:prstGeom>
            <a:noFill/>
          </p:spPr>
          <p:txBody>
            <a:bodyPr wrap="square" lIns="0" rIns="0" rtlCol="0">
              <a:spAutoFit/>
            </a:bodyPr>
            <a:lstStyle/>
            <a:p>
              <a:r>
                <a:rPr lang="en-US" sz="2400" dirty="0">
                  <a:solidFill>
                    <a:schemeClr val="bg2"/>
                  </a:solidFill>
                </a:rPr>
                <a:t>States will play a key role</a:t>
              </a:r>
            </a:p>
          </p:txBody>
        </p:sp>
      </p:grpSp>
      <p:grpSp>
        <p:nvGrpSpPr>
          <p:cNvPr id="25" name="Group 24">
            <a:extLst>
              <a:ext uri="{FF2B5EF4-FFF2-40B4-BE49-F238E27FC236}">
                <a16:creationId xmlns:a16="http://schemas.microsoft.com/office/drawing/2014/main" id="{2256CD9E-4FFB-4072-A936-656F2B5EE00B}"/>
              </a:ext>
            </a:extLst>
          </p:cNvPr>
          <p:cNvGrpSpPr/>
          <p:nvPr/>
        </p:nvGrpSpPr>
        <p:grpSpPr>
          <a:xfrm>
            <a:off x="-22858" y="3013501"/>
            <a:ext cx="8063187" cy="830997"/>
            <a:chOff x="-18644" y="1909581"/>
            <a:chExt cx="8063187" cy="830997"/>
          </a:xfrm>
        </p:grpSpPr>
        <p:grpSp>
          <p:nvGrpSpPr>
            <p:cNvPr id="26" name="Group 25">
              <a:extLst>
                <a:ext uri="{FF2B5EF4-FFF2-40B4-BE49-F238E27FC236}">
                  <a16:creationId xmlns:a16="http://schemas.microsoft.com/office/drawing/2014/main" id="{CAFC6D4E-7AFF-420A-A59E-67E43E9227B8}"/>
                </a:ext>
              </a:extLst>
            </p:cNvPr>
            <p:cNvGrpSpPr/>
            <p:nvPr/>
          </p:nvGrpSpPr>
          <p:grpSpPr>
            <a:xfrm>
              <a:off x="-18644" y="1989103"/>
              <a:ext cx="1243515" cy="288995"/>
              <a:chOff x="576462" y="1898368"/>
              <a:chExt cx="1243515" cy="288995"/>
            </a:xfrm>
          </p:grpSpPr>
          <p:sp>
            <p:nvSpPr>
              <p:cNvPr id="28" name="Oval 27">
                <a:extLst>
                  <a:ext uri="{FF2B5EF4-FFF2-40B4-BE49-F238E27FC236}">
                    <a16:creationId xmlns:a16="http://schemas.microsoft.com/office/drawing/2014/main" id="{EDE3D8B2-ADB5-4801-913F-E5529A53A81D}"/>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9C0419C5-D27F-40D8-BD62-CA23950934B3}"/>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62CF47A-A578-4EA5-A77E-52C3B3752D0A}"/>
                </a:ext>
              </a:extLst>
            </p:cNvPr>
            <p:cNvSpPr txBox="1"/>
            <p:nvPr/>
          </p:nvSpPr>
          <p:spPr>
            <a:xfrm>
              <a:off x="1447800" y="1909581"/>
              <a:ext cx="6596743" cy="830997"/>
            </a:xfrm>
            <a:prstGeom prst="rect">
              <a:avLst/>
            </a:prstGeom>
            <a:noFill/>
          </p:spPr>
          <p:txBody>
            <a:bodyPr wrap="square" lIns="0" rIns="0" rtlCol="0">
              <a:spAutoFit/>
            </a:bodyPr>
            <a:lstStyle/>
            <a:p>
              <a:r>
                <a:rPr lang="en-US" sz="2400" dirty="0">
                  <a:solidFill>
                    <a:schemeClr val="bg2"/>
                  </a:solidFill>
                </a:rPr>
                <a:t>Big picture intergovernmental tensions are mounting as disasters become more costly and frequent</a:t>
              </a:r>
            </a:p>
          </p:txBody>
        </p:sp>
      </p:grpSp>
      <p:grpSp>
        <p:nvGrpSpPr>
          <p:cNvPr id="35" name="Group 34">
            <a:extLst>
              <a:ext uri="{FF2B5EF4-FFF2-40B4-BE49-F238E27FC236}">
                <a16:creationId xmlns:a16="http://schemas.microsoft.com/office/drawing/2014/main" id="{81F4DC04-51C4-4262-83EA-4B8E2294C812}"/>
              </a:ext>
            </a:extLst>
          </p:cNvPr>
          <p:cNvGrpSpPr/>
          <p:nvPr/>
        </p:nvGrpSpPr>
        <p:grpSpPr>
          <a:xfrm>
            <a:off x="-22858" y="1457077"/>
            <a:ext cx="8063187" cy="830997"/>
            <a:chOff x="-18644" y="1862691"/>
            <a:chExt cx="8063187" cy="830997"/>
          </a:xfrm>
        </p:grpSpPr>
        <p:grpSp>
          <p:nvGrpSpPr>
            <p:cNvPr id="36" name="Group 35">
              <a:extLst>
                <a:ext uri="{FF2B5EF4-FFF2-40B4-BE49-F238E27FC236}">
                  <a16:creationId xmlns:a16="http://schemas.microsoft.com/office/drawing/2014/main" id="{8FA31A6C-0660-4EDC-B9EB-1DDF6B4A671A}"/>
                </a:ext>
              </a:extLst>
            </p:cNvPr>
            <p:cNvGrpSpPr/>
            <p:nvPr/>
          </p:nvGrpSpPr>
          <p:grpSpPr>
            <a:xfrm>
              <a:off x="-18644" y="1989103"/>
              <a:ext cx="1243515" cy="288995"/>
              <a:chOff x="576462" y="1898368"/>
              <a:chExt cx="1243515" cy="288995"/>
            </a:xfrm>
          </p:grpSpPr>
          <p:sp>
            <p:nvSpPr>
              <p:cNvPr id="38" name="Oval 37">
                <a:extLst>
                  <a:ext uri="{FF2B5EF4-FFF2-40B4-BE49-F238E27FC236}">
                    <a16:creationId xmlns:a16="http://schemas.microsoft.com/office/drawing/2014/main" id="{2C2BE35D-795C-4B5E-AC7C-F2AD0C464AD0}"/>
                  </a:ext>
                </a:extLst>
              </p:cNvPr>
              <p:cNvSpPr/>
              <p:nvPr/>
            </p:nvSpPr>
            <p:spPr>
              <a:xfrm>
                <a:off x="1530982" y="1898368"/>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5DAD4A61-065D-4C4B-8301-D3EF92A63B79}"/>
                  </a:ext>
                </a:extLst>
              </p:cNvPr>
              <p:cNvCxnSpPr/>
              <p:nvPr/>
            </p:nvCxnSpPr>
            <p:spPr>
              <a:xfrm flipH="1">
                <a:off x="576462" y="2042866"/>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FB32F79D-EA91-4A18-8EB5-C3ABD2A72260}"/>
                </a:ext>
              </a:extLst>
            </p:cNvPr>
            <p:cNvSpPr txBox="1"/>
            <p:nvPr/>
          </p:nvSpPr>
          <p:spPr>
            <a:xfrm>
              <a:off x="1447800" y="1862691"/>
              <a:ext cx="6596743" cy="830997"/>
            </a:xfrm>
            <a:prstGeom prst="rect">
              <a:avLst/>
            </a:prstGeom>
            <a:noFill/>
          </p:spPr>
          <p:txBody>
            <a:bodyPr wrap="square" lIns="0" rIns="0" rtlCol="0">
              <a:spAutoFit/>
            </a:bodyPr>
            <a:lstStyle/>
            <a:p>
              <a:r>
                <a:rPr lang="en-US" sz="2400" dirty="0">
                  <a:solidFill>
                    <a:schemeClr val="bg2"/>
                  </a:solidFill>
                </a:rPr>
                <a:t>Disaster spending is complicated and spread across levels of government</a:t>
              </a:r>
            </a:p>
          </p:txBody>
        </p:sp>
      </p:grpSp>
    </p:spTree>
    <p:extLst>
      <p:ext uri="{BB962C8B-B14F-4D97-AF65-F5344CB8AC3E}">
        <p14:creationId xmlns:p14="http://schemas.microsoft.com/office/powerpoint/2010/main" val="22494304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8"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data:image/jpeg;base64,/9j/4AAQSkZJRgABAQAAAQABAAD/2wCEAAkGBw8SEhAUEA8RFhQVFxcUFBcVERQVFRIQFBUXFhcSFRQYHCggGBolHRYUITItJSkrLi4uFx8zODMsNygtLiwBCgoKDg0OGxAQGiwkICQsLCwsLDYsLCwsLCwsLCwsLCwsLCwsKzQsLCwsLCwsLC0sLCwsLCwsLywsLCwsLCwsLP/AABEIAOAA4AMBEQACEQEDEQH/xAAbAAEAAQUBAAAAAAAAAAAAAAAABgECAwQFB//EAEoQAAEEAAEGBQ8LBAEEAwAAAAEAAgMRBAUGEiExUSJBYXGBExQVMlJTcnORk6Gxs9HSByMzQlRigpKUsvBjosHC4XSDhKMkNEP/xAAZAQEAAwEBAAAAAAAAAAAAAAAAAQMEBQL/xAAwEQEAAQICCQIGAgMBAAAAAAAAAQIDBBESITEyQVFxkbETUiJhgaHh8MHRFDNCBf/aAAwDAQACEQMRAD8A9xQEETypntGHFmDj64eNReHaMDDyyfWPI2+dbLeDqnXXqj79mO7jKadVOufs4OIynlGX6TGdTB+rh42sA5nv0nLXTYs07Kc+rHVibtXHLo1TBJx4zGnnxcv+CrMqfbHaFfqV+6e8nWz/ALVjP1c3xJlT7Y7Qj1K/dPeVOtnfacX+qm+JMqfbHaDTr9095OtT9oxX6qb4kyp9sdoNOrnPeTrQ9/xX6qb4kyjlHaDTq5z3lTrP+tif1M3xKdXKO0GnVznvJ1kO/Yn9TN8SauUdoNOrnPeVOsR33EfqZviTVyjtCNKrnPeTrBvfJ/1M3xJq5R2g0quc95Ox7O7n/UTfEmrlHaDSq5z3lTsdH3U36ib4kz+UdoNKrnPeTsbHvl/UTfEmfyjtBnPOe8qdjIv6vn5vjU5/KO0IznnPeTsXDuk89L8SZ/uUGc857nYuHc/z0vxJnP7Cc55qdiYO5d52T4k0pRnPM7E4fuD5yT4k0pM5U7D4fvf97/iTSkU7DYbvQ/M73qdOoVbkjDjtWFp3tke0+UOUaUztNmxt4ebFw64MbMPuynqzDyU/WBzFV1W7dW9TH01Lab9ynZV/Lv5Lz2AIZjoxETqEzCTA4/eJ1x9NjlWS7g5229fy4/lttYyJ1V6vnw/CYNIOsbP8LC2qoKEgayg85y/lx+Oc5kTi3CAkEg07FEajr4ovX6urYw8Wo0qt7x+XKxGJmv4adnn8NaNgaAGgADUABQA5leyrrQLQLQLQLQLQLQLQLQLQLQLQLQLQLQUtAtAtAtAtAtAtBR4BBBAIOog6wRuIQbOb+W3YFzWSOJwjjQJNnCuOw33o+j10YixF2NKne8/lqw2ImidGrZ4/D0cFcp1UO+UDKRIjwkbqMwL5iNrcMDRbyaZ4PMHLdgrWc+pPDZ1/DDjbuUaEcdvT8o8wAAAAADUAOIDiW5zlbQLQLQLQLQLQLQLQLQLQLQLQLQLQLQLQLQLQLQLQLQLQLQLQWyNDgQ4WCKIPGDxKUJN8n+UnFkmGkcS/D1oE7X4Z3aHlLaLegLn4y1lVpxsny6mDu6VOjO2PCM4vE9WxWMlPHIYmckcPAFchdpHpW21ToW6Y+Wfdhv16VyZ+nYte1JaBaBaBaBaBaBaBaBaBaBaBaBaBaBaBaBaCloFoFoFoFoFoFoFoM2RcR1LHYR/FJpYd/KHt0mD87B5VViKdK1VHLWvwtWjdj56nLyQ+4mk7XFzjzue4n1q+qMpyUTOetuWvIWgWgWgWgWgWgWgWgWgWgWgWgWgWgWgWgWpBQFoFoFoFoFoFoFoMUh+cwh3YnDn/ANrVFW5V0nw929+nrHlq5GPzMfMf3Fe6trw3bUBaBaBaBaBaBaBaBaBaBaBaBaBaBaDPgsJJM8Mjbbj5AO6J4gvFdcURnL1RRVXOVKTnNQUxgd96STjO5kbeIbSSeTbsGL/LnXPaP7b/APDjVHef4h1sPkqGEfNQhz+IuOu95ebocw6FRVdqrn4p1NFNmi3Hwxr/AHi5zs1zI90k85LnGyGNAA4gAXXqAobOJXRitGNGiFE4TSmaq6tc8nBzhydHh5GtjkLrFkOolp4rIA2rVYu1XKc5hkxFqm3VlEuVavUFoFoFoFoFoMUh4eG/6iD2rVFW7V0nw9W9+nrHlrZJ+iZ+L9xXqra8y3LUILQLQESpaIVtBS0C0C0C0C0C0C0C0GTDwukc1jBbnGgOVRVVFMZy9U0zVOUPRsi5KZh2aI1uOt7u6PuHEuReuzcqzdmzZi3TlH1dBVLWrjJJgPmo2uO9z9EegEn0L3RFP/UvFc1xux90cypJlYg8Cm/0aJ9Zd5Frtxh+ff8AcmK7OJ5dv3NFJLs6V6V67u75b12t8ZZamCc89a20QWgWgWgWgWgxyHh4f/qIPatUVbtXSfD3b36eseWvkz6NvO797l6l5na2rUILQLQb+QJg3EwE92B+bg/5VV+M7dUfJdYnK5TPzTrH5Bw0tl0Ya7umcE3vNaj0grm0Yi5Rsl1LmHt17YRvKGaEzbMLw8bjwXe4+ha6MZTO9GTFcwVUbs5o9iIHxnRkY5p3OBB59e0LXTVFUZxLJVTNM5TGTHal5LQLQLQLQLQLQTfM3JWgzqzxwnjgfdj385281cq52Lu6U6EbI8ung7OjTpztnwkqxtogICDUyhk2GYVKwHcdjhzOGsL3Rcqon4ZeLlqmuPihCcu5uyQW5pL4t/1meEN3KPQulZxEXNU6pcy/hqreuNcOJa0MpaBaBaBaDHIeHh/Hwe1alW7PSfD3b346x5YMnfRjnf8AvcvUvM7ZbNqEFoFoAcg9NyDlMYiFrvrDgvG5429B29K41616deXZ27F2LlGfHi6KqWsWIw8cg0ZGNcNzgCppqmmc4lFVMVRlMI3lLM6N1mB5Ye5dbm9B2j0rZbxkxvxmxXMFTOuickWyhkyeA/OxkDidtaeZw1f5W23dor3ZYblqu3vQ07VistAtAtB0cgZP64maw9qOE/wBxdJodKpv3PToz48F1i16lcRw4vTANy47tKoCAgICChF7UEDzqyF1E9UiHzROsd7cf9T6Nm5dPDX9P4atvly8Th9D4qdnhHbWtjLQLQLQWSHhQePh9q1RVuz0nw9Ub8dY8sOB7T8T/aOXpFW2We1CC0C0C0G9kjKkmHk02awdTmnY9u47juPF5VXdtRcpylZauzbqzh6NkrKkWIbpRu8Jp7Zp3EfwLk3LVVucqnYtXabkZ0t1VrBBR7QQQQCDqIIsEcoTYbUcyrmjDJZhPU3btrD0fV6PItdvF1U6qtflju4OmrXTq8IflLJc8BqVhA4nDW13M7361vt3abm7Ln3LVdvehpWrFZaD0HMvJ/U4NMjhS8L/ALY7Ues/iXLxdzSry5Org7ejRpc0gWVrEBAQEBAQWTwte1zXi2uBBG8FTEzE5wiYiYyl5blfAOglfGeLW090w7D/ADjBXatXIuUxU4l23NuuaWna9qy0C0FjzwofHQ+1alW7PSfD1RvR1jyw4M8E+HJ7Rynkirenqz2iC0C0C0HfzUyPDiTJ1RzwWaJAaQAQb22CeL0rLib1VvLR4tWGs0Xc9Lgl2EzdwsTg5jHBw2O6rJfocsFWIuVRlM/aG+jDW6ZziPvLrKleICAgslia4FrmhzTqIIsEcoUxMxOcImImMpQjOPNYx3JhwSza5m1zBvb3TfSOXi6NjFaXw17ebm4jCaPxUbOTgZKwZmmjjH1jr5GDW4+QFarlehRNTLao064pesNaAAAKA1AbgOJcN3VUBAQEBAQEBBFM/sFcbJQNbDou8B2y+Z1fmK24KvKqaebDjqM6Yr5IPa6TmloFoMch4UPjofatUVbs9J8PVG9HWPLHhtjvDk9o5TGyOkIq3p6yzWjyWgWgWg6GQMpnDzNfr0e1eBxsO2uUUD0Kq9a9SjJdYu+nXpd3qUMrXta5hBa4WCNhB41xpiYnKXaiYmM4XqEiAgICAg5uFyJDHO+ZgoubRb9UEmy4DiJofwq2q9VVRFEqabFNNc1w6SqXCAgICAgICAg08r4Pq0MsYq3NIbezT2tJ6QF7tV6FcVPF2jToml5/JmtjgfoL5RJHXpda6sYq1PH7S5U4W7HD7wvhzSxrtsbW+FI3/UlROLtRx+yYwl2eGX1bGNzbZhojJiZgTsYxmrTfxDSOut+rYCvFGJm5Vo0R9XqvDRbp0q5+iLyHXF42L2rVrq3Z6T4ZaN6OseVkH1/GSe0ckbI6QV709ZZLUvJaBaBaBaDsZCzimw2ocOM6ywnYd7T9U+j1rPew9NzXsnm0WcRVa1bY5Jxk3OXCTVUgY7uZKab3A7D0Fc65hrlHDN0reJt18cnYCoXiAgICAgICAgICAgICAgIMM+KjYLfIxo+84N9amKaqtkIqqinbLg5Tzxw0YIiuV33dTAeV529FrVbwddW9qZbmMt07uuUGyplOXEP05XWdgA1NYNzR/CujbtU24ypc25dquTnU0ZDri8bF7Vq9zsnpPh5o3o6x5WR7ZPGS+0cpjZHSPBXvT1nyvtHktAtAtAtB0sgZKOKlEYeGgDScTt0QQOCOM6wqr130qdJbYterVo5vQ8Dm3g4gKha491IA8k79eodAC5VeIuVcXVow1ung6kbA0U0ADcBQ8ipmc9q+Iy2LkBAQEBAQEBAQEBAQEBAQaeMyVh5dcsMbjvLRpfmGte6btdG7Kuu1RXvRDly5m4I7GPbzSO/2tXRjLscfspnB2uX3cPLmScm4UcJ0r5PqxiQXzuIbwR/Ba02bt67syiOeTPetWLUa85nlmh0p1s4vnI+j5xq2zsnpPhio3o6x5Wt7aXxsvtHKY3Y6R4RXvT1nyutSgtAtAtAtBmweLfE9skZpzTYP+DvBFjpXmqmKo0ZTTVNM6UbXqGQM4IcU0UQ2QDhMJ18pb3Tf4Vx71iq1Py5uzZxFN2PnyddULxAQEBAQEBAQEBAQEBAQYsXOI2Pe7YxpceZos+pTTTpTEQiqqKYmZ4IQ/P8Akrg4ZgPLIXf6hdGMBHu+znf59Xt+7l47O7GyCuqCMboxon8xJcOghXUYS1Twz6qa8Xdq45dHDLiSSTZOsk7Sd5WhmY5DrZ4yP2jUnZPSXqjejrAe2l8bL7RyU7sdI8Ir3p6z5VtS8loFoFoFoFoKteQQQSCNYINEHeDxJknN28FnbjmUBJp8QD26R8opxPSs1eEtVa8smijF3adWeb0DIrsY5odiupNJGpjGODh4Ti4i+QDpXMu+nE5UZ9XTterMZ3Mun7LpqpcICAgICAgICAgICAgjGf8AlDqeH6mDwpTo/gbRcf2j8S14K3pXNLkyY25o29Hm82tdZyS0QWgtkPaeHH7Rqidk9JeqN6OsKv7ebxsvtHJTux0jwV789Z8qWvTyWgWgWgWgWgWg6+aZZ15htOq0jt7vRdof3aKoxOfpVZfv7C/DZerTn+8vu9bXEdsQEBAQEBAQEBAQEBAQeS515W65xDnNNsbwI9xaNruk2eal2sNa9OjKdvFxMTd9SvONnBx7WhQWgWgskPa+Gz97VE7JeqN6Oq+X6Scf1pfauUUbsdI8Jub89Z8rSV6eC0C0C0C0C0C0C0EvyRn5LG0Nnj6oBq0wdF9feGxx8nSsNzA01TnROTdax1VMZVxmmWQ8rjFML2wyMZsDn6I0zx6IBNgb/wDmsF616c5TMTLfZu+pGcRMQ6aqWiAgICAgICAgICCJ5+Zd6lH1CM/OSDhV9SI6j0u1jmvkW3B2NKrTnZHlixl/Rp0I2z4ebWuq5RaBaBaC2Q9r4TP3tUTsl6o3oX4n6XEeOm9o5RRux0jwXN+rrPl2smYaPGDqZeI8SBwHHtMQ0DtX7njeNo2gkWqblU2fi20+Pwut003vhzyq89fm5mUcnzQO0Zo3MPFex3K1w1HoVtFymuM6ZU126qJyqhq2vbwWgWgWgWgvhic9waxrnOOxrQSTzAKJmIjOUxEzOUJxm7mMdUmM5xEDfnHD1Dy8S59/G8Lff+nQsYLjc7f2nbGgAAAAAUABQAGwALnOkqgICAgICAgICAg5OcmXY8JFpOovdYjZxudvO5o4z/khXWLM3asuHFTfvxapznbwh5Hi8U+V75JHaT3G3Hef8Di6F26aYpjKNjiVVTVM1TtYrUvJaBaBaCyU6h4Tf3BJ2PVO9DLi/psR46b2jlFvcp6R4Tc36us+VjXkEEEgg2CDRBGsEHiK9PD0fNjOWLFtGHxbWGTYNJoLJgOQ6g/k49o3DlYjD1Wp07ezx+HVw+IpuxoXNvn8s2UMw8I+zE58R3A6TL8F2vyELzRjrkbdb1Xgbc7NThYn5PcSPo5oXD72kw+QB3rWmnH0cYnz/TNVgK42TE/b+2ocxcfui85/wvf+ba+fZ4/wbvy7s0OYGMPbPgaPCc4+QNr0rzOOt8Il6jAXOMw7OB+T2EUZp3v5GNDBzE6yeilRXj6p3Yy+6+jAUxvTn9koydkvDwCoYms3kDhHwnHWekrHXcrrnOqc2yi3RRGVMZNxeHsQEBAQEBAQEBAQcfOPOGHCMt3CkI4EYOt3Ke5by+S1fYsVXZ1bOai/fptRr28nlGUsoy4iR0krrcfI1vE1o4gP5rXZt26aKdGlxq7lVdWlU1bXt4LQLQLQLQWSnV0t/cEnY9U70M2OPz2J8fN7Vy829ynpHhN3fq6z5YbXp4VDv5yoJ1mvnzWjHjCSNjZdpHJIOPn8vGVzsRgs/it9v6dHD43L4bnf+/7T+ORrgHNIIIsEGwQeMEbVzZjLVLpROeuFyAgICAgICAgICAgICASghmcmfUcdx4WpH7C/bGzwe7Po59i3WMFNWuvVHLj+GG/jYp1Ua558Py86xGJfI5z5HlznGy5xskrqU0xTGUOXVVNU5yx2pQWgWgWgWgWgsmOrpHrCJp2tjKP0+K8fN7Vy829ynpHh6u79XWfLBa9vBaBaDrZCzixOEPzT7ZdmN1lh3kD6p5R02qbuHou723mutX67W7s5PQ8iZ64Seg93UZO5eRok/dk2Hpo8i5d3B3KNca4/eDp2sZbr1Tqn94pKsrUICAgICAgICAgEoI1lnPXBwWGO6s/uYyC0H70mwdFnkWq1g7leudUfvBlu4y3RqjXPy/tAMu50YrFWHu0Y+9ssNI+8dr+nVyBdKzhqLWuNvNzb2Jru6p2cv3a4trQoLQLQLQLQUQEBBZOeCej1omNrayn/APYxXj5vauXi1uU9I8PV3/ZV1ny1rXt4LQLQLQLRDp5KzgxeHoQzODR9Q8JnNonZ0Uqrli3c3oXW79y3uz9OCV5P+Uk6hiMPe90Tq/sd8Sx1/wDn+yrv+/w2Uf8Aoe+nt/U/2kODz2yfJ/8AtoHdIxza/FWj6Vlqwd6nhm004yzVxydfDZTw8n0eIhf4MjXeoqmq3XTtiY+i6m5RVuzE/Vtrw9iCjnAbTXOg0cTlrCR/SYmBvIZWX5LtWU2blWymeyuq7bp21R3cfGZ+ZPZei98hHEyM/udQPlV9OCuztjJRVjbUbJz+iP5Q+UiQ2MPh2t+9I4uP5W0B5StNH/nx/wBT2Z68fV/xHf8Af5RXKeXMViPpp3uHc3os/I2genWtluzbt7sMdy9Xc3pc+1YqLRJaILQLQLRJaBaBaBaDHOeCVJDcyuKxOLG7ETe1cq7X+unpHh7vf7Kus+WrasVloFoFoFoFoFoFoKFDJdG8t7Ukcxr1KJ17SNWxk66k74/87veo0Y5PWlVzlhdr1nWeXWvUanmYz2gQVtAtAtAtAtAtAtAtAtAtAtAtAtBa5pdqG0kAc5IAUTq1vVMZzk72fmDMWPxG6TRmbzOFO/ua5Z8HXpWY+WpoxlOjdn563BtaWUtAtAtAtAtAtAtAtAtAtAtAtAtAtAtAtAtBS0C0C0C0C0C0C0C0HVzVwRnxmFYNgkEjuRkXDN8hoDpVOJr0LVU/Tuvw1GndiPr2T75TsimaBs8Yt8FlwG10B7f8tB3MHLm4G9oV6M7J8ujjbWnRpRtjw8qBXZcctAtAtAtAtAtAtEFoFoFoktAtAtAtAtAtAtAtAtAtAtAtAtAtAtB6d8l2QzHG7FSNp0o0Yr2iAG9L8Ro8zWnjXIx97Sq0I4bev4dbA2dGnTnj4Tsrnt7yLPnNB2Fc6aBt4dxtwA+gJ4q73uPFs3X2cJiouRo1bfP5cjFYXQnSp2ePwiFrcwFoFoFoFoFoFoFoFoFoFoFoFoFoFoFoFoFoFoFoFoFoFoFoJfmRmc7FObNiGluHGsA6jOeID+nvPHsG8YcVi4txo07fH5b8LhZr+KrZ5/D1xrQAABQGocgXGddVBRwB1Eajt5QggmcXycRSEvwbhE46zGQepE/drXH0WOQLoWcfVTqr1/Pj+WC9gaatdGrx+EFyjmxj4CeqYWUjuox1RpG+2XQ56XQoxNqvZV/DBXhrtG2P5ch4LTTgQdxBB8hV8TE7FM0zG2FukiMpV0kzMpVF7j5CmcJ0Z5K6Lu5d+UqNKDQq5K9Td3Lvyn3JpRzToVcleov7h/5He5NKnmaFXI6hJ3uT8jvcmnTzPTq5K9bS96k8273KNOnnB6dfKVetZe9S+bf7k06ecHp18p7K9aTd5l80/wByadHOD06+U9jrKfvE3mn+5PUo5x3PTr5T2V6xn7xN5mT3J6lHOO8Hp1+2e0nWGI+zz+Zk9yepRzjvB6dftntKvY/E/Zp/Mye5PUo90d4T6VftntKvY7E/ZsR5iT4VHqUe6O8HpV+2e0q9jMV9lxHmJPhT1aPdHeD0q/bPaTsXivsuJ8xL8Kerb90d4PSr9s9pV7FYv7Jif08vwp6tv3R3g9K57Z7Sq3I+MOzB4o/+PL8Ketb90d4T6Nz2z2l1cBmRlKUj/wCP1Md1K4MA/CLd6FTXjLNPHPotpwd2rhkm2b/yd4eEh+Jd1d41hpbUTT4H1+nVyLn3sdXXqp1R92+1gqKNdWufsmwCwtog/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ata:image/jpeg;base64,/9j/4AAQSkZJRgABAQAAAQABAAD/2wCEAAkGBwgHBhUIBxQTExUUFRsaFxgXGR8ZIRobGxoiHBoYHhobHyggGCAlJxcgIjEtJjErLjo6GiEzOj8sNygtLisBCgoKBQUFDgUFDisZExkrKysrKysrKysrKysrKysrKysrKysrKysrKysrKysrKysrKysrKysrKysrKysrKysrK//AABEIAMoA+QMBIgACEQEDEQH/xAAcAAEAAgMBAQEAAAAAAAAAAAAABwgDBQYEAQL/xABHEAABAgUBBQMHCAcGBwAAAAABAAIDBAUGESEHEjFBYSJRcRMUMkKBkaEII1JicoKSsTNDU5OiwtEVFiQ0VLIYJTWDs8HS/8QAFAEBAAAAAAAAAAAAAAAAAAAAAP/EABQRAQAAAAAAAAAAAAAAAAAAAAD/2gAMAwEAAhEDEQA/AINRFsbdpExX65BpMp6UZ4aDxwPWcejQCT4INcimHa5srh0aSbWbaYTChsDY8PiW7ox5bqDjtdx7XAnEPICIiAiIgIiICIiAiIgIiICL9MY6I8Mhgkk4AGpJPAAc1PmzDY/Ak2Nq92tD4h1ZLnVrOsQeu76vAc8ngEbWXsxuG7AJiEzyEA/rYuQCO9jeMTxHZ0xlTHb2xS16YwPqW/NvGMl5LG56MYeHRxcpKAAGAvqDW0+36LTG7tPlpeF9iG1vxA1WxAAGAvqIPBPUSk1Fm5UJeBFHc+G135hcXXtjdo1UF8rDfKvOu9Cdp+B2WgfZwpDRBV28tkdxW210zLATcEa78IHeaO90PUjn6O8ABkkKPleNRdtM2SyVwQ3VK32sgzOpc0dlkY8Tnkx5+lwPPjvAK2otrL23XZqcdJy0tMPiMduva2G4lrhxDsDs+1dtQdil1VJwdUBDlWZ133Bzsd4YzPucWoI0XRWpZVeuuNu0iESzODFd2WN8Xc/AZPRTzbGxi2aMRGqAdORBziaMz0hDQjo4uW/2gXJL2XaL5uCGtfjycBgAA3yOzhvDDfSPRqCrFy0uHRK7FpcKII3kXbjngYBeB2wBk6B2W9d3OmcDWL9RHviPMSISSTkk6kk8STzX5QFMHycaM2ZrsesRR+ghhjMj1ohOSD3hrCPvqH1ZP5PEn5vYz5g8Ysw8+xrWtA97T70EnuaHN3Xag8VXja9sufRXvrtvMzLnWJDb+p73Afs/9vhwsQvhAcMO1BQUdRTbtR2PuhF9ZtBhLdXRJZo1HeYQ5j6n4dMNEJnQ4KD4iIgIiICIiAiIgIi6bZzbLrsu2FTXZ8nnfjEcobdXeG9o0HvcEEo7Cdn7IcFt11huXO/yzHD0R+2IPM+r07WuQRNi/MKGyDCEKEA1rQAANAANAAOQX6QEREBERAREQEREBEXhq9WlKPKGZnSccmtaXucfotY0Fzj4fkgzT87LU6SfOzz2w4cNpc5ztAAFVPabesa9K95w3LYELLYDDyaTq8/WdgE92ANcZPbXqNoO0eY8hJSUeXlGu7EOJiEXd0SJ5Qt3jzwMgcsnU/KHsDqUYh9cmYcIfRhAxDjuy7dDT+JBDaKeruo9nbLKII0lBbMTsTSAY+IhaR+tLSNxoZyw3JOB3kQz/eSvf6uZ/fP/APpBq1aHYOQdnEIDlEi5/Gf6qrysT8nCfbGtWPIk5dCmN7Hc2IwY95Y74oJaREQFHG0fZRTrq3qhTN2XmtSTjsRT9cAaH6w111DtMSOiCl9wUCqW7UDI1iE6E8cM8HD6TXDRw6haxXRr1CpdwyJkqzCZFYeAcNWn6TXDVh6jBUF3rsQqVPLpu13ecQ+PknYERo6H0YnwPAYKCIkWWZl48pHMvNNcx7ThzXAtIPcQdQsSAiIgIiICsB8nCiiDRpitRB2osQQ25+iwZJHiX4+4q/q2WyCTEjs5lIY9Zhefvvc/8nAexB2KIiAiIgIiICIiAiIgIiIC0F6XZTrPoxqFROTwhwwe1Ed9Edw7zy9wPmvu+KXZdO8vOnfiuHzUFp7Tz3/Vb3uPsydDV67Lnqd11Y1GrOyTo1o0axvJrRyHxPEoMNzV+oXNWX1SqO3nvOgHBjfVY0cmj+pOSSVq0RAUm7AK8KXeRp8Y4ZNM3P8AuN7TPhvN8XBRkssrMRpOabNSxLXscHNcOIc05BHgQgu8i5+xbnl7ttuHVIGA4jditHqRB6TfjkdCF0CAiIgIiINJctpUK54Pk61AZEIGA/0Xt8Htw4eHBRBc2wWahZi2zHEQfs4/Zd7HtG64+Ib4qekQU0rtr123n7tZl4sLlvFuWnweMtPsK06vE9rXtLXgEHiCuSrWzOz6wS+YlYbHH1oWYRyeeGYBPiCgqUin6qbAabE1pM3Fh9IrGxPZlu5j4rl57YPc0FxMnFlYo5dpzD7i3A96CKVcDZw4OsKSLf8ATQ/g0ZVeJjZHfEBxHmu8BzbFhHPs38/BT/stlKjIWNLyNYhuhxYQc0td3B7t3gSPRIQdWiIgIiICIiAiIgIiICxTTnMlXOZoQ0keOFlWCeIbJPceTHfkgpbU6jO1aedPVKI6LEecuc45J/oBwAGg4BeVEQEREBZIkCNChtixGuDXglhIIDgCWkg8wCCNOYKxqzWyKn02ubKZeSqcKHGY10UFr2h2D5Z7sjPA9riEEL7Mr4mLKrflH5fLxcCMwd3J7frNz7RkaZBFqKdPStTkWT0g9sSHEbvNc3gQoxruwm350l9HixZUng0/OsHscQ/+JfbKse9LGnSynTEtMyrjl8GI58M5+mzsODHe3B58iAlZF8aSW5Ix0X1AREQEREBERAREQEREBERAREQEREBERAREQFq7pmBJ2zNTR9SXiu/DDJ/9LaLktq84JHZ3ORTzhbn7xwh/zoKkoiICIiArA/JuqjYtDmaU46wooiD7MRuNPAw/4lX5dpsjuRts3rCjzB3YUX5qKTwDXkYd03XBpJ7soLXoiICIiAiIgIiICIiAiIgIiICIiAiIgIiICIiAiIgKLflEVDzWymSbTrHjtBH1WAuPxDVKSrz8o+qecXJL0xvCBBLj9qK7Ue6G0+1BESIiAiIgIiILNbFb4ZclCFKnnf4mWaAcnWJDGjYmupI0a7rg+spJVKaLVZ2iVRlSpjyyJDOWkfEEcwRoR3FWl2d7QKbekjhhEOYYPnIJOvV7PpM/LIB5ZDsUREBERAREQEREBERAREQEREBERAREQEREBERAJwMlU5vqs/3gu+ZqjTlsSKdw/Ub2GfwtCsrtar/93rGjx4ZxEijyMPXHaiaEjq1u877qqagIiICIiAiIgLPIzkzT5ts3IvdDiMOWuacEHoQsC7vZLbVCu2rRaRWzFY8sD4Lobg09k9tuHAgkhwPDgwoO6sjblDLGyd4NII084htyD1fDGo8WZ48AphpNXp1ZlvOaVFhxmd7HB2OhxwPQqMH7A7fLuxMzQHXcP8gWxo2xa36TNiagx53fHNsUQ/jDa1w96CS0WCTlWScsJeEXkNGMve6I4+L3kuPtKzoCIiAiIgIiICIiAiIgIiICIiAiIgIi0d63FAta2o1Wj4JY3DGn1oh0Y32nj0BPJBB3ygrk/tO5WUWXOWSre1jgYr8E9DujA6EuUUrLNzMacmnzU04ufEcXOceJc45JPiSsSAiIgIiICIiAthb9XmaDWoVVkvTgvDh172noQSD4rXogunb9YlLgo0Kq085ZFaHDvB5tOObTkHqFsFWHZDtCNo1HzCpEmUjO7XPyT+HlAOY0AcOOACOGDZuDFhx4IjQCHNcAWuacgg6ggjQgoP2iIgIiICIiAiIgIiICIiAiIgIiICIiAq17dbx/t24P7GknZgSpIOOD4vBx6hvoj73IqU9sV8C06D5pIuxNTAIh44sbwdF6dzeuuu6VV1AREQEREBERAREQEREBSFs12oT1nkSM8HR5Un0M9qHniYZOmOZadM66EkmPUQXPt64aVcciJyjRWxW88cWnuc06tPitoqT0upz9InBOUuK+DEHBzHFpx3HHEaag6KUbe271qTaIVcgw5kDHbafJP6k4BY7wAagsOijKnbcbSmh/ihMQD9eHvD2FhcfgF3tDrMlXqeJ+ml7obvRc5j4eeoD2gkdRog2CIiAiIgIiICIiAiIgIiIC092XHIWrRH1WpHDW6NaOL3n0WN7ycewAk6Ar2ViqSVFpr6jU3iHDhjLnH4ADiSeAA1JICqrtGvibvWs+XflkCHkQYf0Rzc7kXOxr7ByQae5q9PXLWolVqRy950HJjfVY3uAGnxOSSVqkRAREQEREBERAREQEREBEXUUDZ9dNfcDIS0QNOO3EHk24PMF+N77uUHLrY0Oh1Svzok6NCfGf3NGg6ucdGjqSAprtbYPKQHCPc8YxT+yg5a3wMQ9pw8A1S1SaTT6LJiTpUJkFg9Vgx7T3nqdUEY2DsXkKS5s/c5bMRRqIQ1hN8cj50+OG6nQ6FS0AAMBfUQEREBERAREQEREBERAXhrdXkKFTXVGqvEOGwak/AAcXE8gNVqr0vSj2dIeXqbsvcPm4TdXvPQcm95OntwDWS971q15VHziou3YbSfJwm+jDH8zu9x18BgAPdtJv+evao41hy0M/NQs+zyj8aF59wBwOZdxiIgIiICIiAiIgIiIJCsy3bFucNlZiamJOYOm5FdDcx54DcfuNGT9E4OuBniu7/wCH+nZ/zkb923+qgJd1Zu1S4rXDZcu84gDTyUUk4Hcx/pM8NR0QSXA2BUJv6eZmXfZ3G/m0rcyOxWzJVuI8ONG6xIrh/wCPcXotTa1a9wAQo0TzWKfUjYAJ+rE9E8dM4J7l3jSHN3m6goNRSbWoFGO9S5WBCI9ZrBvfjxvH3rcIiAiIgIiICIiAiIgIiICLFNTMCTlzMTb2w2NGXOeQ0Ad5J0CjS7NtdApIMCigzcQaZb2YYPV5GXfdBB7wgk2NGhS8Exo7g1rRlznHAAHEknQBQ/fu2yUkg6RtLEaJqDHcOw3l2Af0h6+jwPaCiS7b6uC7Yn/Nop8nnIhM7MMfdz2j1cSVzSD1VOozlVnXTtSiOixHnLnOOSf6AcgNAvKiICIiAiIgIiICIiAiIgIiIC39uXncVtYbR5iIxo/VntM45PYdloz3jBWgRBNdB2+zDMQ7glWv73wXbp/A/IJ+8F31H2uWZVAAY5gOPqxmlmPFwyz+JVWRBdiQqlPqUPylOjQow74b2vH8JK9ao61xa7eboRwXQ0K57ghTzIUKcmmtzwEZ4HuDkFwUUfWrUZ6PCBjxYjvtPJ/Mrs4MR5hgkn3oPci1E/Gisad1zhpyKiy/a3VpWUc6VmI7Dj1Yjm/kUE1LV1K46JSv+pTMvC6PiNB9gJyVUGdr1ZqDNyfmZiKDxD4r3/7iVrkFnKxtptCnjEq+LMuzjEJhA/FE3Rjwyo/r+3itTYMOhwYUuDkbzvnX9CMgMHgQ5RGiDZ1u4axX43lqzHixjnIDnaD7LfRb7AFrERAREQEREBERAREQEREBERAREQf/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wgHBhUIBxQTExUUFRsaFxgXGR8ZIRobGxoiHBoYHhobHyggGCAlJxcgIjEtJjErLjo6GiEzOj8sNygtLisBCgoKBQUFDgUFDisZExkrKysrKysrKysrKysrKysrKysrKysrKysrKysrKysrKysrKysrKysrKysrKysrKysrK//AABEIAMoA+QMBIgACEQEDEQH/xAAcAAEAAgMBAQEAAAAAAAAAAAAABwgDBQYEAQL/xABHEAABAgUBBQMHCAcGBwAAAAABAAIDBAUGESEHEjFBYSJRcRMUMkKBkaEII1JicoKSsTNDU5OiwtEVFiQ0VLIYJTWDs8HS/8QAFAEBAAAAAAAAAAAAAAAAAAAAAP/EABQRAQAAAAAAAAAAAAAAAAAAAAD/2gAMAwEAAhEDEQA/AINRFsbdpExX65BpMp6UZ4aDxwPWcejQCT4INcimHa5srh0aSbWbaYTChsDY8PiW7ox5bqDjtdx7XAnEPICIiAiIgIiICIiAiIgIiICL9MY6I8Mhgkk4AGpJPAAc1PmzDY/Ak2Nq92tD4h1ZLnVrOsQeu76vAc8ngEbWXsxuG7AJiEzyEA/rYuQCO9jeMTxHZ0xlTHb2xS16YwPqW/NvGMl5LG56MYeHRxcpKAAGAvqDW0+36LTG7tPlpeF9iG1vxA1WxAAGAvqIPBPUSk1Fm5UJeBFHc+G135hcXXtjdo1UF8rDfKvOu9Cdp+B2WgfZwpDRBV28tkdxW210zLATcEa78IHeaO90PUjn6O8ABkkKPleNRdtM2SyVwQ3VK32sgzOpc0dlkY8Tnkx5+lwPPjvAK2otrL23XZqcdJy0tMPiMduva2G4lrhxDsDs+1dtQdil1VJwdUBDlWZ133Bzsd4YzPucWoI0XRWpZVeuuNu0iESzODFd2WN8Xc/AZPRTzbGxi2aMRGqAdORBziaMz0hDQjo4uW/2gXJL2XaL5uCGtfjycBgAA3yOzhvDDfSPRqCrFy0uHRK7FpcKII3kXbjngYBeB2wBk6B2W9d3OmcDWL9RHviPMSISSTkk6kk8STzX5QFMHycaM2ZrsesRR+ghhjMj1ohOSD3hrCPvqH1ZP5PEn5vYz5g8Ysw8+xrWtA97T70EnuaHN3Xag8VXja9sufRXvrtvMzLnWJDb+p73Afs/9vhwsQvhAcMO1BQUdRTbtR2PuhF9ZtBhLdXRJZo1HeYQ5j6n4dMNEJnQ4KD4iIgIiICIiAiIgIi6bZzbLrsu2FTXZ8nnfjEcobdXeG9o0HvcEEo7Cdn7IcFt11huXO/yzHD0R+2IPM+r07WuQRNi/MKGyDCEKEA1rQAANAANAAOQX6QEREBERAREQEREBEXhq9WlKPKGZnSccmtaXucfotY0Fzj4fkgzT87LU6SfOzz2w4cNpc5ztAAFVPabesa9K95w3LYELLYDDyaTq8/WdgE92ANcZPbXqNoO0eY8hJSUeXlGu7EOJiEXd0SJ5Qt3jzwMgcsnU/KHsDqUYh9cmYcIfRhAxDjuy7dDT+JBDaKeruo9nbLKII0lBbMTsTSAY+IhaR+tLSNxoZyw3JOB3kQz/eSvf6uZ/fP/APpBq1aHYOQdnEIDlEi5/Gf6qrysT8nCfbGtWPIk5dCmN7Hc2IwY95Y74oJaREQFHG0fZRTrq3qhTN2XmtSTjsRT9cAaH6w111DtMSOiCl9wUCqW7UDI1iE6E8cM8HD6TXDRw6haxXRr1CpdwyJkqzCZFYeAcNWn6TXDVh6jBUF3rsQqVPLpu13ecQ+PknYERo6H0YnwPAYKCIkWWZl48pHMvNNcx7ThzXAtIPcQdQsSAiIgIiICsB8nCiiDRpitRB2osQQ25+iwZJHiX4+4q/q2WyCTEjs5lIY9Zhefvvc/8nAexB2KIiAiIgIiICIiAiIgIiIC0F6XZTrPoxqFROTwhwwe1Ed9Edw7zy9wPmvu+KXZdO8vOnfiuHzUFp7Tz3/Vb3uPsydDV67Lnqd11Y1GrOyTo1o0axvJrRyHxPEoMNzV+oXNWX1SqO3nvOgHBjfVY0cmj+pOSSVq0RAUm7AK8KXeRp8Y4ZNM3P8AuN7TPhvN8XBRkssrMRpOabNSxLXscHNcOIc05BHgQgu8i5+xbnl7ttuHVIGA4jditHqRB6TfjkdCF0CAiIgIiINJctpUK54Pk61AZEIGA/0Xt8Htw4eHBRBc2wWahZi2zHEQfs4/Zd7HtG64+Ib4qekQU0rtr123n7tZl4sLlvFuWnweMtPsK06vE9rXtLXgEHiCuSrWzOz6wS+YlYbHH1oWYRyeeGYBPiCgqUin6qbAabE1pM3Fh9IrGxPZlu5j4rl57YPc0FxMnFlYo5dpzD7i3A96CKVcDZw4OsKSLf8ATQ/g0ZVeJjZHfEBxHmu8BzbFhHPs38/BT/stlKjIWNLyNYhuhxYQc0td3B7t3gSPRIQdWiIgIiICIiAiIgIiICxTTnMlXOZoQ0keOFlWCeIbJPceTHfkgpbU6jO1aedPVKI6LEecuc45J/oBwAGg4BeVEQEREBZIkCNChtixGuDXglhIIDgCWkg8wCCNOYKxqzWyKn02ubKZeSqcKHGY10UFr2h2D5Z7sjPA9riEEL7Mr4mLKrflH5fLxcCMwd3J7frNz7RkaZBFqKdPStTkWT0g9sSHEbvNc3gQoxruwm350l9HixZUng0/OsHscQ/+JfbKse9LGnSynTEtMyrjl8GI58M5+mzsODHe3B58iAlZF8aSW5Ix0X1AREQEREBERAREQEREBERAREQEREBERAREQFq7pmBJ2zNTR9SXiu/DDJ/9LaLktq84JHZ3ORTzhbn7xwh/zoKkoiICIiArA/JuqjYtDmaU46wooiD7MRuNPAw/4lX5dpsjuRts3rCjzB3YUX5qKTwDXkYd03XBpJ7soLXoiICIiAiIgIiICIiAiIgIiICIiAiIgIiICIiAiIgKLflEVDzWymSbTrHjtBH1WAuPxDVKSrz8o+qecXJL0xvCBBLj9qK7Ue6G0+1BESIiAiIgIiILNbFb4ZclCFKnnf4mWaAcnWJDGjYmupI0a7rg+spJVKaLVZ2iVRlSpjyyJDOWkfEEcwRoR3FWl2d7QKbekjhhEOYYPnIJOvV7PpM/LIB5ZDsUREBERAREQEREBERAREQEREBERAREQEREBERAJwMlU5vqs/3gu+ZqjTlsSKdw/Ub2GfwtCsrtar/93rGjx4ZxEijyMPXHaiaEjq1u877qqagIiICIiAiIgLPIzkzT5ts3IvdDiMOWuacEHoQsC7vZLbVCu2rRaRWzFY8sD4Lobg09k9tuHAgkhwPDgwoO6sjblDLGyd4NII084htyD1fDGo8WZ48AphpNXp1ZlvOaVFhxmd7HB2OhxwPQqMH7A7fLuxMzQHXcP8gWxo2xa36TNiagx53fHNsUQ/jDa1w96CS0WCTlWScsJeEXkNGMve6I4+L3kuPtKzoCIiAiIgIiICIiAiIgIiICIiAiIgIi0d63FAta2o1Wj4JY3DGn1oh0Y32nj0BPJBB3ygrk/tO5WUWXOWSre1jgYr8E9DujA6EuUUrLNzMacmnzU04ufEcXOceJc45JPiSsSAiIgIiICIiAthb9XmaDWoVVkvTgvDh172noQSD4rXogunb9YlLgo0Kq085ZFaHDvB5tOObTkHqFsFWHZDtCNo1HzCpEmUjO7XPyT+HlAOY0AcOOACOGDZuDFhx4IjQCHNcAWuacgg6ggjQgoP2iIgIiICIiAiIgIiICIiAiIgIiICIiAq17dbx/t24P7GknZgSpIOOD4vBx6hvoj73IqU9sV8C06D5pIuxNTAIh44sbwdF6dzeuuu6VV1AREQEREBERAREQEREBSFs12oT1nkSM8HR5Un0M9qHniYZOmOZadM66EkmPUQXPt64aVcciJyjRWxW88cWnuc06tPitoqT0upz9InBOUuK+DEHBzHFpx3HHEaag6KUbe271qTaIVcgw5kDHbafJP6k4BY7wAagsOijKnbcbSmh/ihMQD9eHvD2FhcfgF3tDrMlXqeJ+ml7obvRc5j4eeoD2gkdRog2CIiAiIgIiICIiAiIgIiIC092XHIWrRH1WpHDW6NaOL3n0WN7ycewAk6Ar2ViqSVFpr6jU3iHDhjLnH4ADiSeAA1JICqrtGvibvWs+XflkCHkQYf0Rzc7kXOxr7ByQae5q9PXLWolVqRy950HJjfVY3uAGnxOSSVqkRAREQEREBERAREQEREBEXUUDZ9dNfcDIS0QNOO3EHk24PMF+N77uUHLrY0Oh1Svzok6NCfGf3NGg6ucdGjqSAprtbYPKQHCPc8YxT+yg5a3wMQ9pw8A1S1SaTT6LJiTpUJkFg9Vgx7T3nqdUEY2DsXkKS5s/c5bMRRqIQ1hN8cj50+OG6nQ6FS0AAMBfUQEREBERAREQEREBERAXhrdXkKFTXVGqvEOGwak/AAcXE8gNVqr0vSj2dIeXqbsvcPm4TdXvPQcm95OntwDWS971q15VHziou3YbSfJwm+jDH8zu9x18BgAPdtJv+evao41hy0M/NQs+zyj8aF59wBwOZdxiIgIiICIiAiIgIiIJCsy3bFucNlZiamJOYOm5FdDcx54DcfuNGT9E4OuBniu7/wCH+nZ/zkb923+qgJd1Zu1S4rXDZcu84gDTyUUk4Hcx/pM8NR0QSXA2BUJv6eZmXfZ3G/m0rcyOxWzJVuI8ONG6xIrh/wCPcXotTa1a9wAQo0TzWKfUjYAJ+rE9E8dM4J7l3jSHN3m6goNRSbWoFGO9S5WBCI9ZrBvfjxvH3rcIiAiIgIiICIiAiIgIiICLFNTMCTlzMTb2w2NGXOeQ0Ad5J0CjS7NtdApIMCigzcQaZb2YYPV5GXfdBB7wgk2NGhS8Exo7g1rRlznHAAHEknQBQ/fu2yUkg6RtLEaJqDHcOw3l2Af0h6+jwPaCiS7b6uC7Yn/Nop8nnIhM7MMfdz2j1cSVzSD1VOozlVnXTtSiOixHnLnOOSf6AcgNAvKiICIiAiIgIiICIiAiIgIiIC39uXncVtYbR5iIxo/VntM45PYdloz3jBWgRBNdB2+zDMQ7glWv73wXbp/A/IJ+8F31H2uWZVAAY5gOPqxmlmPFwyz+JVWRBdiQqlPqUPylOjQow74b2vH8JK9ao61xa7eboRwXQ0K57ghTzIUKcmmtzwEZ4HuDkFwUUfWrUZ6PCBjxYjvtPJ/Mrs4MR5hgkn3oPci1E/Gisad1zhpyKiy/a3VpWUc6VmI7Dj1Yjm/kUE1LV1K46JSv+pTMvC6PiNB9gJyVUGdr1ZqDNyfmZiKDxD4r3/7iVrkFnKxtptCnjEq+LMuzjEJhA/FE3Rjwyo/r+3itTYMOhwYUuDkbzvnX9CMgMHgQ5RGiDZ1u4axX43lqzHixjnIDnaD7LfRb7AFrERAREQEREBERAREQEREBERAREQf/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data:image/jpeg;base64,/9j/4AAQSkZJRgABAQAAAQABAAD/2wCEAAkGBw8PDw8PEAwPDQ8PDQwPDw8NDA8NDA8PFBQWFhQUFBQYHCggGBolHBQUITEhJSkrLi4uFx8zODMsNygtLisBCgoKBQUFDgUFDisZExkrKysrKysrKysrKysrKysrKysrKysrKysrKysrKysrKysrKysrKysrKysrKysrKysrK//AABEIAMIBAwMBIgACEQEDEQH/xAAWAAEBAQAAAAAAAAAAAAAAAAAAAQf/xAAXEAEBAQEAAAAAAAAAAAAAAAAAEQFB/8QAFAEBAAAAAAAAAAAAAAAAAAAAAP/EABQRAQAAAAAAAAAAAAAAAAAAAAD/2gAMAwEAAhEDEQA/ANxAAAAAAAAAAAAAAAAAAAAAAAAAAAAAAAAAAAAAoAAAAAAAigGCAoAAAAAAgCgAJVABIoAAAAAAAAIqKCKJgKAAAAIoCaoAGAAACaoBoAAgCiRQBFAAAAAAAAARQAEBcAABAUAARQAAAAAAAAAAAAAAAAAAAAAAAAAAAAEUARQBFAAAAAEUAAAAAAAAARQAxFAAAAAEUARQATQUAAABFAAARRAUwTAUAAAEqgBUqgCKAAAAAAAmKAIqYoAICggKJigAAAYAioCgmAaqaoAigiiAoAAAAAAACaoAaICgAAaAAAAAAAigCaoAIoGgAIoAIoAlUAAAAAABM6qApgmAoACKgKAAAAAAABgigAAmqAAAAACRQEUQFAAAAAAAAABKolBRMUARQAAAAATAVABRKoAAAAAAAIAoAAAAAlCEApSEAAgAaQAIQAIQAIQCgQANwgAbhAAhAFSEACEAKQgGKmKAAAAAAAAAAAAAAAAAAAAAAAAAAAAAAAAAAAAAAAAAAAAAAAAAAAAAAAAAAAAAAAAAAAAAA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6"/>
          <p:cNvSpPr txBox="1">
            <a:spLocks/>
          </p:cNvSpPr>
          <p:nvPr/>
        </p:nvSpPr>
        <p:spPr bwMode="black">
          <a:xfrm>
            <a:off x="0" y="6175144"/>
            <a:ext cx="9158056" cy="682856"/>
          </a:xfrm>
          <a:prstGeom prst="rect">
            <a:avLst/>
          </a:prstGeom>
          <a:noFill/>
          <a:ln w="57150">
            <a:noFill/>
          </a:ln>
          <a:effectLst/>
        </p:spPr>
        <p:txBody>
          <a:bodyPr vert="horz" lIns="0" tIns="45720" rIns="0" bIns="45720" rtlCol="0" anchor="ctr" anchorCtr="0">
            <a:noAutofit/>
          </a:bodyPr>
          <a:lstStyle>
            <a:lvl1pPr algn="ctr" rtl="0" eaLnBrk="0" fontAlgn="base" hangingPunct="0">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a:lstStyle>
          <a:p>
            <a:pPr>
              <a:lnSpc>
                <a:spcPct val="80000"/>
              </a:lnSpc>
            </a:pPr>
            <a:endParaRPr lang="en-US" b="0" dirty="0">
              <a:latin typeface="Calibri Light" panose="020F0302020204030204" pitchFamily="34" charset="0"/>
            </a:endParaRPr>
          </a:p>
        </p:txBody>
      </p:sp>
      <p:pic>
        <p:nvPicPr>
          <p:cNvPr id="14" name="Picture 35" descr="PEW_smallFINAL">
            <a:extLst>
              <a:ext uri="{FF2B5EF4-FFF2-40B4-BE49-F238E27FC236}">
                <a16:creationId xmlns:a16="http://schemas.microsoft.com/office/drawing/2014/main" id="{1C39BF3C-2AEE-4D2F-A80C-35762EA45645}"/>
              </a:ext>
            </a:extLst>
          </p:cNvPr>
          <p:cNvPicPr>
            <a:picLocks noChangeAspect="1" noChangeArrowheads="1"/>
          </p:cNvPicPr>
          <p:nvPr/>
        </p:nvPicPr>
        <p:blipFill>
          <a:blip r:embed="rId2" cstate="print"/>
          <a:srcRect t="22197" r="1429" b="35587"/>
          <a:stretch>
            <a:fillRect/>
          </a:stretch>
        </p:blipFill>
        <p:spPr bwMode="auto">
          <a:xfrm>
            <a:off x="411301" y="3051316"/>
            <a:ext cx="3385458" cy="1128486"/>
          </a:xfrm>
          <a:prstGeom prst="rect">
            <a:avLst/>
          </a:prstGeom>
          <a:solidFill>
            <a:schemeClr val="accent1">
              <a:alpha val="0"/>
            </a:schemeClr>
          </a:solidFill>
        </p:spPr>
      </p:pic>
      <p:sp>
        <p:nvSpPr>
          <p:cNvPr id="15" name="Rectangle 14">
            <a:extLst>
              <a:ext uri="{FF2B5EF4-FFF2-40B4-BE49-F238E27FC236}">
                <a16:creationId xmlns:a16="http://schemas.microsoft.com/office/drawing/2014/main" id="{2E0FFE1C-0BD7-4DC1-AF6E-E101456D21A4}"/>
              </a:ext>
            </a:extLst>
          </p:cNvPr>
          <p:cNvSpPr/>
          <p:nvPr/>
        </p:nvSpPr>
        <p:spPr>
          <a:xfrm>
            <a:off x="3796758" y="2985296"/>
            <a:ext cx="45719" cy="1292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 name="Rectangle 5">
            <a:extLst>
              <a:ext uri="{FF2B5EF4-FFF2-40B4-BE49-F238E27FC236}">
                <a16:creationId xmlns:a16="http://schemas.microsoft.com/office/drawing/2014/main" id="{59CE803F-26C7-47FC-A56F-1F1F6FACFF4B}"/>
              </a:ext>
            </a:extLst>
          </p:cNvPr>
          <p:cNvSpPr/>
          <p:nvPr/>
        </p:nvSpPr>
        <p:spPr>
          <a:xfrm>
            <a:off x="4160699" y="3074762"/>
            <a:ext cx="4572000" cy="1200329"/>
          </a:xfrm>
          <a:prstGeom prst="rect">
            <a:avLst/>
          </a:prstGeom>
        </p:spPr>
        <p:txBody>
          <a:bodyPr>
            <a:spAutoFit/>
          </a:bodyPr>
          <a:lstStyle/>
          <a:p>
            <a:r>
              <a:rPr lang="en-US" dirty="0">
                <a:solidFill>
                  <a:prstClr val="white"/>
                </a:solidFill>
                <a:latin typeface="Arial" pitchFamily="34" charset="0"/>
                <a:cs typeface="Arial" pitchFamily="34" charset="0"/>
              </a:rPr>
              <a:t>Colin Foard</a:t>
            </a:r>
          </a:p>
          <a:p>
            <a:r>
              <a:rPr lang="en-US" dirty="0">
                <a:solidFill>
                  <a:prstClr val="white"/>
                </a:solidFill>
                <a:latin typeface="Arial" pitchFamily="34" charset="0"/>
                <a:cs typeface="Arial" pitchFamily="34" charset="0"/>
              </a:rPr>
              <a:t>cfoard@pewtrusts.org</a:t>
            </a:r>
          </a:p>
          <a:p>
            <a:r>
              <a:rPr lang="en-US" dirty="0">
                <a:solidFill>
                  <a:prstClr val="white"/>
                </a:solidFill>
                <a:latin typeface="Arial" pitchFamily="34" charset="0"/>
                <a:cs typeface="Arial" pitchFamily="34" charset="0"/>
              </a:rPr>
              <a:t>202-552-2197</a:t>
            </a:r>
          </a:p>
          <a:p>
            <a:r>
              <a:rPr lang="en-US" dirty="0">
                <a:solidFill>
                  <a:prstClr val="white"/>
                </a:solidFill>
                <a:latin typeface="Arial" pitchFamily="34" charset="0"/>
                <a:cs typeface="Arial" pitchFamily="34" charset="0"/>
              </a:rPr>
              <a:t>pewtrusts.org/fiscal-federalism</a:t>
            </a:r>
          </a:p>
        </p:txBody>
      </p:sp>
    </p:spTree>
    <p:extLst>
      <p:ext uri="{BB962C8B-B14F-4D97-AF65-F5344CB8AC3E}">
        <p14:creationId xmlns:p14="http://schemas.microsoft.com/office/powerpoint/2010/main" val="3213709802"/>
      </p:ext>
    </p:extLst>
  </p:cSld>
  <p:clrMapOvr>
    <a:masterClrMapping/>
  </p:clrMapOvr>
  <p:transition spd="med" advTm="5136">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B89424-868A-4332-8367-AFD8261D5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57940" y="-1499434"/>
            <a:ext cx="7131138" cy="96090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10;&#10;Description automatically generated">
            <a:extLst>
              <a:ext uri="{FF2B5EF4-FFF2-40B4-BE49-F238E27FC236}">
                <a16:creationId xmlns:a16="http://schemas.microsoft.com/office/drawing/2014/main" id="{3DFF8494-7874-4100-B033-BC8FA230B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509" y="1088827"/>
            <a:ext cx="4418264" cy="879961"/>
          </a:xfrm>
          <a:prstGeom prst="rect">
            <a:avLst/>
          </a:prstGeom>
        </p:spPr>
      </p:pic>
      <p:pic>
        <p:nvPicPr>
          <p:cNvPr id="19" name="Picture 18">
            <a:extLst>
              <a:ext uri="{FF2B5EF4-FFF2-40B4-BE49-F238E27FC236}">
                <a16:creationId xmlns:a16="http://schemas.microsoft.com/office/drawing/2014/main" id="{6161232C-F989-4A6A-8896-8A62329B8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95" y="2162180"/>
            <a:ext cx="6914599" cy="423484"/>
          </a:xfrm>
          <a:prstGeom prst="rect">
            <a:avLst/>
          </a:prstGeom>
        </p:spPr>
      </p:pic>
      <p:pic>
        <p:nvPicPr>
          <p:cNvPr id="8" name="Picture 7" descr="A picture containing text, orange&#10;&#10;Description automatically generated">
            <a:extLst>
              <a:ext uri="{FF2B5EF4-FFF2-40B4-BE49-F238E27FC236}">
                <a16:creationId xmlns:a16="http://schemas.microsoft.com/office/drawing/2014/main" id="{E94EC631-2995-41AF-988D-ECF97B4D5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8369" y="2792642"/>
            <a:ext cx="5485733" cy="1040541"/>
          </a:xfrm>
          <a:prstGeom prst="rect">
            <a:avLst/>
          </a:prstGeom>
        </p:spPr>
      </p:pic>
      <p:pic>
        <p:nvPicPr>
          <p:cNvPr id="10" name="Picture 9" descr="Text&#10;&#10;Description automatically generated">
            <a:extLst>
              <a:ext uri="{FF2B5EF4-FFF2-40B4-BE49-F238E27FC236}">
                <a16:creationId xmlns:a16="http://schemas.microsoft.com/office/drawing/2014/main" id="{6044DEB9-F212-4805-8EE5-E54D8BEAE4FF}"/>
              </a:ext>
            </a:extLst>
          </p:cNvPr>
          <p:cNvPicPr>
            <a:picLocks noChangeAspect="1"/>
          </p:cNvPicPr>
          <p:nvPr/>
        </p:nvPicPr>
        <p:blipFill rotWithShape="1">
          <a:blip r:embed="rId6">
            <a:extLst>
              <a:ext uri="{28A0092B-C50C-407E-A947-70E740481C1C}">
                <a14:useLocalDpi xmlns:a14="http://schemas.microsoft.com/office/drawing/2010/main" val="0"/>
              </a:ext>
            </a:extLst>
          </a:blip>
          <a:srcRect l="1681" r="1681"/>
          <a:stretch/>
        </p:blipFill>
        <p:spPr>
          <a:xfrm>
            <a:off x="2463586" y="4946161"/>
            <a:ext cx="6553622" cy="846968"/>
          </a:xfrm>
          <a:prstGeom prst="rect">
            <a:avLst/>
          </a:prstGeom>
        </p:spPr>
      </p:pic>
      <p:pic>
        <p:nvPicPr>
          <p:cNvPr id="18" name="Picture 17" descr="Text&#10;&#10;Description automatically generated">
            <a:extLst>
              <a:ext uri="{FF2B5EF4-FFF2-40B4-BE49-F238E27FC236}">
                <a16:creationId xmlns:a16="http://schemas.microsoft.com/office/drawing/2014/main" id="{6091435C-E0F9-4387-B4B4-C6D59E2A52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4038798"/>
            <a:ext cx="6019801" cy="751692"/>
          </a:xfrm>
          <a:prstGeom prst="rect">
            <a:avLst/>
          </a:prstGeom>
        </p:spPr>
      </p:pic>
      <p:pic>
        <p:nvPicPr>
          <p:cNvPr id="22" name="Picture 21" descr="Text&#10;&#10;Description automatically generated">
            <a:extLst>
              <a:ext uri="{FF2B5EF4-FFF2-40B4-BE49-F238E27FC236}">
                <a16:creationId xmlns:a16="http://schemas.microsoft.com/office/drawing/2014/main" id="{D19D0DBA-C371-4DAC-B18C-C7E34F3921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9216"/>
            <a:ext cx="4785942" cy="752409"/>
          </a:xfrm>
          <a:prstGeom prst="rect">
            <a:avLst/>
          </a:prstGeom>
        </p:spPr>
      </p:pic>
      <p:pic>
        <p:nvPicPr>
          <p:cNvPr id="24" name="Picture 23" descr="Text&#10;&#10;Description automatically generated">
            <a:extLst>
              <a:ext uri="{FF2B5EF4-FFF2-40B4-BE49-F238E27FC236}">
                <a16:creationId xmlns:a16="http://schemas.microsoft.com/office/drawing/2014/main" id="{29389DFD-A399-49A9-96EF-430D902D0E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746" y="5948800"/>
            <a:ext cx="4082450" cy="766174"/>
          </a:xfrm>
          <a:prstGeom prst="rect">
            <a:avLst/>
          </a:prstGeom>
        </p:spPr>
      </p:pic>
    </p:spTree>
    <p:extLst>
      <p:ext uri="{BB962C8B-B14F-4D97-AF65-F5344CB8AC3E}">
        <p14:creationId xmlns:p14="http://schemas.microsoft.com/office/powerpoint/2010/main" val="23407195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589B1E-0FE5-4955-A6AB-33A7A549B2EC}"/>
              </a:ext>
            </a:extLst>
          </p:cNvPr>
          <p:cNvGrpSpPr/>
          <p:nvPr/>
        </p:nvGrpSpPr>
        <p:grpSpPr>
          <a:xfrm>
            <a:off x="-10510" y="1727778"/>
            <a:ext cx="8098873" cy="461665"/>
            <a:chOff x="-18644" y="1952801"/>
            <a:chExt cx="8098873" cy="461665"/>
          </a:xfrm>
        </p:grpSpPr>
        <p:grpSp>
          <p:nvGrpSpPr>
            <p:cNvPr id="20" name="Group 19">
              <a:extLst>
                <a:ext uri="{FF2B5EF4-FFF2-40B4-BE49-F238E27FC236}">
                  <a16:creationId xmlns:a16="http://schemas.microsoft.com/office/drawing/2014/main" id="{8632237D-6360-4559-A6D6-3C024A32A601}"/>
                </a:ext>
              </a:extLst>
            </p:cNvPr>
            <p:cNvGrpSpPr/>
            <p:nvPr/>
          </p:nvGrpSpPr>
          <p:grpSpPr>
            <a:xfrm>
              <a:off x="-18644" y="2039136"/>
              <a:ext cx="1243515" cy="288995"/>
              <a:chOff x="576462" y="1948401"/>
              <a:chExt cx="1243515" cy="288995"/>
            </a:xfrm>
          </p:grpSpPr>
          <p:sp>
            <p:nvSpPr>
              <p:cNvPr id="22" name="Oval 21">
                <a:extLst>
                  <a:ext uri="{FF2B5EF4-FFF2-40B4-BE49-F238E27FC236}">
                    <a16:creationId xmlns:a16="http://schemas.microsoft.com/office/drawing/2014/main" id="{7B183B7D-63E4-4FC5-A06E-A82A03C0FE1F}"/>
                  </a:ext>
                </a:extLst>
              </p:cNvPr>
              <p:cNvSpPr/>
              <p:nvPr/>
            </p:nvSpPr>
            <p:spPr>
              <a:xfrm>
                <a:off x="1530982" y="1948401"/>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5038664-A9BB-4D76-AB07-E08ED8ABFB40}"/>
                  </a:ext>
                </a:extLst>
              </p:cNvPr>
              <p:cNvCxnSpPr/>
              <p:nvPr/>
            </p:nvCxnSpPr>
            <p:spPr>
              <a:xfrm flipH="1">
                <a:off x="576462" y="2092898"/>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6271328B-98C8-4FB2-8670-63A5B22A6F3C}"/>
                </a:ext>
              </a:extLst>
            </p:cNvPr>
            <p:cNvSpPr txBox="1"/>
            <p:nvPr/>
          </p:nvSpPr>
          <p:spPr>
            <a:xfrm>
              <a:off x="1483486" y="1952801"/>
              <a:ext cx="6596743" cy="461665"/>
            </a:xfrm>
            <a:prstGeom prst="rect">
              <a:avLst/>
            </a:prstGeom>
            <a:noFill/>
          </p:spPr>
          <p:txBody>
            <a:bodyPr wrap="square" lIns="0" rIns="0" rtlCol="0">
              <a:spAutoFit/>
            </a:bodyPr>
            <a:lstStyle/>
            <a:p>
              <a:r>
                <a:rPr lang="en-US" sz="2400" dirty="0">
                  <a:solidFill>
                    <a:srgbClr val="005195"/>
                  </a:solidFill>
                </a:rPr>
                <a:t>Government disaster spending 101</a:t>
              </a:r>
            </a:p>
          </p:txBody>
        </p:sp>
      </p:grpSp>
      <p:grpSp>
        <p:nvGrpSpPr>
          <p:cNvPr id="24" name="Group 23">
            <a:extLst>
              <a:ext uri="{FF2B5EF4-FFF2-40B4-BE49-F238E27FC236}">
                <a16:creationId xmlns:a16="http://schemas.microsoft.com/office/drawing/2014/main" id="{C8F3B933-7801-4DDF-8AB5-F028DC329E46}"/>
              </a:ext>
            </a:extLst>
          </p:cNvPr>
          <p:cNvGrpSpPr/>
          <p:nvPr/>
        </p:nvGrpSpPr>
        <p:grpSpPr>
          <a:xfrm>
            <a:off x="-10510" y="3928028"/>
            <a:ext cx="8109383" cy="461665"/>
            <a:chOff x="-18644" y="1921141"/>
            <a:chExt cx="8109383" cy="442606"/>
          </a:xfrm>
        </p:grpSpPr>
        <p:grpSp>
          <p:nvGrpSpPr>
            <p:cNvPr id="25" name="Group 24">
              <a:extLst>
                <a:ext uri="{FF2B5EF4-FFF2-40B4-BE49-F238E27FC236}">
                  <a16:creationId xmlns:a16="http://schemas.microsoft.com/office/drawing/2014/main" id="{B5821C90-2F73-47F4-9EE3-1F83B5EA9C41}"/>
                </a:ext>
              </a:extLst>
            </p:cNvPr>
            <p:cNvGrpSpPr/>
            <p:nvPr/>
          </p:nvGrpSpPr>
          <p:grpSpPr>
            <a:xfrm>
              <a:off x="-18644" y="2039136"/>
              <a:ext cx="1243515" cy="288995"/>
              <a:chOff x="576462" y="1948401"/>
              <a:chExt cx="1243515" cy="288995"/>
            </a:xfrm>
          </p:grpSpPr>
          <p:sp>
            <p:nvSpPr>
              <p:cNvPr id="27" name="Oval 26">
                <a:extLst>
                  <a:ext uri="{FF2B5EF4-FFF2-40B4-BE49-F238E27FC236}">
                    <a16:creationId xmlns:a16="http://schemas.microsoft.com/office/drawing/2014/main" id="{D15D6A26-AC78-430E-B333-75D34D201994}"/>
                  </a:ext>
                </a:extLst>
              </p:cNvPr>
              <p:cNvSpPr/>
              <p:nvPr/>
            </p:nvSpPr>
            <p:spPr>
              <a:xfrm>
                <a:off x="1530982" y="1948401"/>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0B2B8DC1-ED75-489F-B153-21B907BD0C49}"/>
                  </a:ext>
                </a:extLst>
              </p:cNvPr>
              <p:cNvCxnSpPr/>
              <p:nvPr/>
            </p:nvCxnSpPr>
            <p:spPr>
              <a:xfrm flipH="1">
                <a:off x="576462" y="2092898"/>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5E0B24A0-609B-4D00-9827-11AE557A56C0}"/>
                </a:ext>
              </a:extLst>
            </p:cNvPr>
            <p:cNvSpPr txBox="1"/>
            <p:nvPr/>
          </p:nvSpPr>
          <p:spPr>
            <a:xfrm>
              <a:off x="1493996" y="1921141"/>
              <a:ext cx="6596743" cy="442606"/>
            </a:xfrm>
            <a:prstGeom prst="rect">
              <a:avLst/>
            </a:prstGeom>
            <a:noFill/>
          </p:spPr>
          <p:txBody>
            <a:bodyPr wrap="square" lIns="0" rIns="0" rtlCol="0">
              <a:spAutoFit/>
            </a:bodyPr>
            <a:lstStyle/>
            <a:p>
              <a:r>
                <a:rPr lang="en-US" sz="2400" dirty="0">
                  <a:solidFill>
                    <a:srgbClr val="005195"/>
                  </a:solidFill>
                </a:rPr>
                <a:t>The state role and what can be done</a:t>
              </a:r>
            </a:p>
          </p:txBody>
        </p:sp>
      </p:grpSp>
      <p:grpSp>
        <p:nvGrpSpPr>
          <p:cNvPr id="13" name="Group 12">
            <a:extLst>
              <a:ext uri="{FF2B5EF4-FFF2-40B4-BE49-F238E27FC236}">
                <a16:creationId xmlns:a16="http://schemas.microsoft.com/office/drawing/2014/main" id="{E752045C-B5FF-4BF2-A090-0D1677F0A57C}"/>
              </a:ext>
            </a:extLst>
          </p:cNvPr>
          <p:cNvGrpSpPr/>
          <p:nvPr/>
        </p:nvGrpSpPr>
        <p:grpSpPr>
          <a:xfrm>
            <a:off x="-10510" y="2820337"/>
            <a:ext cx="8098873" cy="461665"/>
            <a:chOff x="-18644" y="1952801"/>
            <a:chExt cx="8098873" cy="461665"/>
          </a:xfrm>
        </p:grpSpPr>
        <p:grpSp>
          <p:nvGrpSpPr>
            <p:cNvPr id="14" name="Group 13">
              <a:extLst>
                <a:ext uri="{FF2B5EF4-FFF2-40B4-BE49-F238E27FC236}">
                  <a16:creationId xmlns:a16="http://schemas.microsoft.com/office/drawing/2014/main" id="{2145A792-06E4-44D4-A8E9-AE908427483A}"/>
                </a:ext>
              </a:extLst>
            </p:cNvPr>
            <p:cNvGrpSpPr/>
            <p:nvPr/>
          </p:nvGrpSpPr>
          <p:grpSpPr>
            <a:xfrm>
              <a:off x="-18644" y="2039136"/>
              <a:ext cx="1243515" cy="288995"/>
              <a:chOff x="576462" y="1948401"/>
              <a:chExt cx="1243515" cy="288995"/>
            </a:xfrm>
          </p:grpSpPr>
          <p:sp>
            <p:nvSpPr>
              <p:cNvPr id="16" name="Oval 15">
                <a:extLst>
                  <a:ext uri="{FF2B5EF4-FFF2-40B4-BE49-F238E27FC236}">
                    <a16:creationId xmlns:a16="http://schemas.microsoft.com/office/drawing/2014/main" id="{7EF1D1E9-48E0-4663-B669-F13D0A4A4698}"/>
                  </a:ext>
                </a:extLst>
              </p:cNvPr>
              <p:cNvSpPr/>
              <p:nvPr/>
            </p:nvSpPr>
            <p:spPr>
              <a:xfrm>
                <a:off x="1530982" y="1948401"/>
                <a:ext cx="288995" cy="288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36ECF919-711E-480C-99CA-76E5866BDCBD}"/>
                  </a:ext>
                </a:extLst>
              </p:cNvPr>
              <p:cNvCxnSpPr/>
              <p:nvPr/>
            </p:nvCxnSpPr>
            <p:spPr>
              <a:xfrm flipH="1">
                <a:off x="576462" y="2092898"/>
                <a:ext cx="983848"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23CA6E6D-FF10-4555-82C3-18C06CA36254}"/>
                </a:ext>
              </a:extLst>
            </p:cNvPr>
            <p:cNvSpPr txBox="1"/>
            <p:nvPr/>
          </p:nvSpPr>
          <p:spPr>
            <a:xfrm>
              <a:off x="1483486" y="1952801"/>
              <a:ext cx="6596743" cy="461665"/>
            </a:xfrm>
            <a:prstGeom prst="rect">
              <a:avLst/>
            </a:prstGeom>
            <a:noFill/>
          </p:spPr>
          <p:txBody>
            <a:bodyPr wrap="square" lIns="0" rIns="0" rtlCol="0">
              <a:spAutoFit/>
            </a:bodyPr>
            <a:lstStyle/>
            <a:p>
              <a:r>
                <a:rPr lang="en-US" sz="2400" dirty="0">
                  <a:solidFill>
                    <a:srgbClr val="005195"/>
                  </a:solidFill>
                </a:rPr>
                <a:t>A system under pressure</a:t>
              </a:r>
            </a:p>
          </p:txBody>
        </p:sp>
      </p:grpSp>
      <p:sp>
        <p:nvSpPr>
          <p:cNvPr id="3" name="Title 2">
            <a:extLst>
              <a:ext uri="{FF2B5EF4-FFF2-40B4-BE49-F238E27FC236}">
                <a16:creationId xmlns:a16="http://schemas.microsoft.com/office/drawing/2014/main" id="{8A486413-D943-4EE7-AA32-67B6B1802159}"/>
              </a:ext>
            </a:extLst>
          </p:cNvPr>
          <p:cNvSpPr>
            <a:spLocks noGrp="1"/>
          </p:cNvSpPr>
          <p:nvPr>
            <p:ph type="title"/>
          </p:nvPr>
        </p:nvSpPr>
        <p:spPr/>
        <p:txBody>
          <a:bodyPr/>
          <a:lstStyle/>
          <a:p>
            <a:r>
              <a:rPr lang="en-US" dirty="0"/>
              <a:t>Overview</a:t>
            </a:r>
          </a:p>
        </p:txBody>
      </p:sp>
    </p:spTree>
    <p:custDataLst>
      <p:tags r:id="rId1"/>
    </p:custDataLst>
    <p:extLst>
      <p:ext uri="{BB962C8B-B14F-4D97-AF65-F5344CB8AC3E}">
        <p14:creationId xmlns:p14="http://schemas.microsoft.com/office/powerpoint/2010/main" val="2695203390"/>
      </p:ext>
    </p:extLst>
  </p:cSld>
  <p:clrMapOvr>
    <a:masterClrMapping/>
  </p:clrMapOvr>
  <p:transition spd="med" advTm="41481">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1C681-82E1-452A-A773-DFD64A85A0AD}"/>
              </a:ext>
            </a:extLst>
          </p:cNvPr>
          <p:cNvSpPr>
            <a:spLocks noGrp="1"/>
          </p:cNvSpPr>
          <p:nvPr>
            <p:ph type="title"/>
          </p:nvPr>
        </p:nvSpPr>
        <p:spPr>
          <a:xfrm>
            <a:off x="319557" y="225498"/>
            <a:ext cx="6619875" cy="821889"/>
          </a:xfrm>
        </p:spPr>
        <p:txBody>
          <a:bodyPr/>
          <a:lstStyle/>
          <a:p>
            <a:r>
              <a:rPr lang="en-US" dirty="0"/>
              <a:t>What do we pay for?</a:t>
            </a:r>
          </a:p>
        </p:txBody>
      </p:sp>
      <p:sp>
        <p:nvSpPr>
          <p:cNvPr id="6" name="Rectangle 5">
            <a:extLst>
              <a:ext uri="{FF2B5EF4-FFF2-40B4-BE49-F238E27FC236}">
                <a16:creationId xmlns:a16="http://schemas.microsoft.com/office/drawing/2014/main" id="{1BC75D45-3C5D-49E7-813D-58C62501600D}"/>
              </a:ext>
            </a:extLst>
          </p:cNvPr>
          <p:cNvSpPr/>
          <p:nvPr/>
        </p:nvSpPr>
        <p:spPr>
          <a:xfrm>
            <a:off x="1165764" y="1597287"/>
            <a:ext cx="2743200" cy="914400"/>
          </a:xfrm>
          <a:prstGeom prst="rect">
            <a:avLst/>
          </a:prstGeom>
          <a:solidFill>
            <a:srgbClr val="E67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Preparedness</a:t>
            </a:r>
          </a:p>
        </p:txBody>
      </p:sp>
      <p:sp>
        <p:nvSpPr>
          <p:cNvPr id="7" name="Rectangle 6">
            <a:extLst>
              <a:ext uri="{FF2B5EF4-FFF2-40B4-BE49-F238E27FC236}">
                <a16:creationId xmlns:a16="http://schemas.microsoft.com/office/drawing/2014/main" id="{C4415F34-E48F-42DF-97F1-A50616A09C35}"/>
              </a:ext>
            </a:extLst>
          </p:cNvPr>
          <p:cNvSpPr/>
          <p:nvPr/>
        </p:nvSpPr>
        <p:spPr>
          <a:xfrm>
            <a:off x="1165764" y="4800600"/>
            <a:ext cx="2743200" cy="914400"/>
          </a:xfrm>
          <a:prstGeom prst="rect">
            <a:avLst/>
          </a:prstGeom>
          <a:solidFill>
            <a:srgbClr val="D8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Response</a:t>
            </a:r>
          </a:p>
        </p:txBody>
      </p:sp>
      <p:sp>
        <p:nvSpPr>
          <p:cNvPr id="8" name="Rectangle 7">
            <a:extLst>
              <a:ext uri="{FF2B5EF4-FFF2-40B4-BE49-F238E27FC236}">
                <a16:creationId xmlns:a16="http://schemas.microsoft.com/office/drawing/2014/main" id="{14570E53-A578-4A75-826D-36EF02165B8D}"/>
              </a:ext>
            </a:extLst>
          </p:cNvPr>
          <p:cNvSpPr/>
          <p:nvPr/>
        </p:nvSpPr>
        <p:spPr>
          <a:xfrm>
            <a:off x="5392706" y="1600689"/>
            <a:ext cx="2743200" cy="914400"/>
          </a:xfrm>
          <a:prstGeom prst="rect">
            <a:avLst/>
          </a:prstGeom>
          <a:solidFill>
            <a:srgbClr val="5A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Mitigation</a:t>
            </a:r>
          </a:p>
        </p:txBody>
      </p:sp>
      <p:sp>
        <p:nvSpPr>
          <p:cNvPr id="9" name="Explosion: 8 Points 8">
            <a:extLst>
              <a:ext uri="{FF2B5EF4-FFF2-40B4-BE49-F238E27FC236}">
                <a16:creationId xmlns:a16="http://schemas.microsoft.com/office/drawing/2014/main" id="{73EED22C-1CC8-42ED-97CD-B8CBF59E7DDA}"/>
              </a:ext>
            </a:extLst>
          </p:cNvPr>
          <p:cNvSpPr/>
          <p:nvPr/>
        </p:nvSpPr>
        <p:spPr>
          <a:xfrm>
            <a:off x="3203188" y="2531985"/>
            <a:ext cx="2895295" cy="2243907"/>
          </a:xfrm>
          <a:prstGeom prst="irregularSeal1">
            <a:avLst/>
          </a:prstGeom>
          <a:noFill/>
          <a:ln w="63500">
            <a:solidFill>
              <a:srgbClr val="9E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9EDED9"/>
                </a:solidFill>
              </a:rPr>
              <a:t>Disaster</a:t>
            </a:r>
          </a:p>
        </p:txBody>
      </p:sp>
      <p:sp>
        <p:nvSpPr>
          <p:cNvPr id="33" name="Rectangle 32">
            <a:extLst>
              <a:ext uri="{FF2B5EF4-FFF2-40B4-BE49-F238E27FC236}">
                <a16:creationId xmlns:a16="http://schemas.microsoft.com/office/drawing/2014/main" id="{1731F87D-5480-45CC-84C4-B196E6DEF623}"/>
              </a:ext>
            </a:extLst>
          </p:cNvPr>
          <p:cNvSpPr/>
          <p:nvPr/>
        </p:nvSpPr>
        <p:spPr>
          <a:xfrm>
            <a:off x="5392706" y="4800600"/>
            <a:ext cx="2743200" cy="914400"/>
          </a:xfrm>
          <a:prstGeom prst="rect">
            <a:avLst/>
          </a:prstGeom>
          <a:solidFill>
            <a:srgbClr val="FA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Recovery</a:t>
            </a:r>
          </a:p>
        </p:txBody>
      </p:sp>
    </p:spTree>
    <p:custDataLst>
      <p:tags r:id="rId1"/>
    </p:custDataLst>
    <p:extLst>
      <p:ext uri="{BB962C8B-B14F-4D97-AF65-F5344CB8AC3E}">
        <p14:creationId xmlns:p14="http://schemas.microsoft.com/office/powerpoint/2010/main" val="2546293304"/>
      </p:ext>
    </p:extLst>
  </p:cSld>
  <p:clrMapOvr>
    <a:masterClrMapping/>
  </p:clrMapOvr>
  <p:transition spd="med" advTm="38188">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1C681-82E1-452A-A773-DFD64A85A0AD}"/>
              </a:ext>
            </a:extLst>
          </p:cNvPr>
          <p:cNvSpPr>
            <a:spLocks noGrp="1"/>
          </p:cNvSpPr>
          <p:nvPr>
            <p:ph type="title"/>
          </p:nvPr>
        </p:nvSpPr>
        <p:spPr>
          <a:xfrm>
            <a:off x="319557" y="225498"/>
            <a:ext cx="6619875" cy="821889"/>
          </a:xfrm>
        </p:spPr>
        <p:txBody>
          <a:bodyPr/>
          <a:lstStyle/>
          <a:p>
            <a:r>
              <a:rPr lang="en-US" dirty="0"/>
              <a:t>What do we pay for?</a:t>
            </a:r>
          </a:p>
        </p:txBody>
      </p:sp>
      <p:sp>
        <p:nvSpPr>
          <p:cNvPr id="7" name="Rectangle 6">
            <a:extLst>
              <a:ext uri="{FF2B5EF4-FFF2-40B4-BE49-F238E27FC236}">
                <a16:creationId xmlns:a16="http://schemas.microsoft.com/office/drawing/2014/main" id="{C4415F34-E48F-42DF-97F1-A50616A09C35}"/>
              </a:ext>
            </a:extLst>
          </p:cNvPr>
          <p:cNvSpPr/>
          <p:nvPr/>
        </p:nvSpPr>
        <p:spPr>
          <a:xfrm>
            <a:off x="1165764" y="4800600"/>
            <a:ext cx="2743200" cy="914400"/>
          </a:xfrm>
          <a:prstGeom prst="rect">
            <a:avLst/>
          </a:prstGeom>
          <a:solidFill>
            <a:srgbClr val="D8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Response</a:t>
            </a:r>
          </a:p>
        </p:txBody>
      </p:sp>
      <p:pic>
        <p:nvPicPr>
          <p:cNvPr id="1034" name="Picture 10" descr="flood">
            <a:extLst>
              <a:ext uri="{FF2B5EF4-FFF2-40B4-BE49-F238E27FC236}">
                <a16:creationId xmlns:a16="http://schemas.microsoft.com/office/drawing/2014/main" id="{706A43EA-921C-4F5C-9CCE-23EE6E9FA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05050"/>
            <a:ext cx="57150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90104E0-2A16-4A64-A574-95F666788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113" y="1371600"/>
            <a:ext cx="6877050"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8441281"/>
      </p:ext>
    </p:extLst>
  </p:cSld>
  <p:clrMapOvr>
    <a:masterClrMapping/>
  </p:clrMapOvr>
  <p:transition spd="med" advTm="3818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56" presetClass="path" presetSubtype="0" accel="50000" decel="50000" fill="hold" grpId="1" nodeType="afterEffect">
                                  <p:stCondLst>
                                    <p:cond delay="0"/>
                                  </p:stCondLst>
                                  <p:childTnLst>
                                    <p:animMotion origin="layout" path="M -5.55556E-7 3.33333E-6 L 0.22257 -0.46667 " pathEditMode="relative" rAng="0" ptsTypes="AA">
                                      <p:cBhvr>
                                        <p:cTn id="10" dur="2000" fill="hold"/>
                                        <p:tgtEl>
                                          <p:spTgt spid="7"/>
                                        </p:tgtEl>
                                        <p:attrNameLst>
                                          <p:attrName>ppt_x</p:attrName>
                                          <p:attrName>ppt_y</p:attrName>
                                        </p:attrNameLst>
                                      </p:cBhvr>
                                      <p:rCtr x="11128" y="-23333"/>
                                    </p:animMotion>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fade">
                                      <p:cBhvr>
                                        <p:cTn id="14" dur="2000"/>
                                        <p:tgtEl>
                                          <p:spTgt spid="1034"/>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1C681-82E1-452A-A773-DFD64A85A0AD}"/>
              </a:ext>
            </a:extLst>
          </p:cNvPr>
          <p:cNvSpPr>
            <a:spLocks noGrp="1"/>
          </p:cNvSpPr>
          <p:nvPr>
            <p:ph type="title"/>
          </p:nvPr>
        </p:nvSpPr>
        <p:spPr>
          <a:xfrm>
            <a:off x="319557" y="225498"/>
            <a:ext cx="6619875" cy="821889"/>
          </a:xfrm>
        </p:spPr>
        <p:txBody>
          <a:bodyPr/>
          <a:lstStyle/>
          <a:p>
            <a:r>
              <a:rPr lang="en-US" dirty="0"/>
              <a:t>What do we pay for?</a:t>
            </a:r>
          </a:p>
        </p:txBody>
      </p:sp>
      <p:sp>
        <p:nvSpPr>
          <p:cNvPr id="33" name="Rectangle 32">
            <a:extLst>
              <a:ext uri="{FF2B5EF4-FFF2-40B4-BE49-F238E27FC236}">
                <a16:creationId xmlns:a16="http://schemas.microsoft.com/office/drawing/2014/main" id="{1731F87D-5480-45CC-84C4-B196E6DEF623}"/>
              </a:ext>
            </a:extLst>
          </p:cNvPr>
          <p:cNvSpPr/>
          <p:nvPr/>
        </p:nvSpPr>
        <p:spPr>
          <a:xfrm>
            <a:off x="5392706" y="4800600"/>
            <a:ext cx="2743200" cy="914400"/>
          </a:xfrm>
          <a:prstGeom prst="rect">
            <a:avLst/>
          </a:prstGeom>
          <a:solidFill>
            <a:srgbClr val="FA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Recovery</a:t>
            </a:r>
          </a:p>
        </p:txBody>
      </p:sp>
      <p:pic>
        <p:nvPicPr>
          <p:cNvPr id="3074" name="Picture 2" descr="Debris Removal and Disaster Clean Up">
            <a:extLst>
              <a:ext uri="{FF2B5EF4-FFF2-40B4-BE49-F238E27FC236}">
                <a16:creationId xmlns:a16="http://schemas.microsoft.com/office/drawing/2014/main" id="{4A770854-F549-4210-8058-02968395F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66107"/>
            <a:ext cx="9144000" cy="349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40 bridge disaster - Wikipedia">
            <a:extLst>
              <a:ext uri="{FF2B5EF4-FFF2-40B4-BE49-F238E27FC236}">
                <a16:creationId xmlns:a16="http://schemas.microsoft.com/office/drawing/2014/main" id="{1C6A0FBF-B691-4071-A03E-AE190C9C8D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8428" y="246519"/>
            <a:ext cx="8458200" cy="487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9518124"/>
      </p:ext>
    </p:extLst>
  </p:cSld>
  <p:clrMapOvr>
    <a:masterClrMapping/>
  </p:clrMapOvr>
  <p:transition spd="med" advTm="3818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3.05556E-6 3.33333E-6 L -0.23976 -0.48889 " pathEditMode="relative" rAng="0" ptsTypes="AA">
                                      <p:cBhvr>
                                        <p:cTn id="6" dur="2000" fill="hold"/>
                                        <p:tgtEl>
                                          <p:spTgt spid="33"/>
                                        </p:tgtEl>
                                        <p:attrNameLst>
                                          <p:attrName>ppt_x</p:attrName>
                                          <p:attrName>ppt_y</p:attrName>
                                        </p:attrNameLst>
                                      </p:cBhvr>
                                      <p:rCtr x="-11997" y="-2444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3080"/>
                                        </p:tgtEl>
                                        <p:attrNameLst>
                                          <p:attrName>style.visibility</p:attrName>
                                        </p:attrNameLst>
                                      </p:cBhvr>
                                      <p:to>
                                        <p:strVal val="visible"/>
                                      </p:to>
                                    </p:set>
                                    <p:animEffect transition="in" filter="fade">
                                      <p:cBhvr>
                                        <p:cTn id="14" dur="125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1C681-82E1-452A-A773-DFD64A85A0AD}"/>
              </a:ext>
            </a:extLst>
          </p:cNvPr>
          <p:cNvSpPr>
            <a:spLocks noGrp="1"/>
          </p:cNvSpPr>
          <p:nvPr>
            <p:ph type="title"/>
          </p:nvPr>
        </p:nvSpPr>
        <p:spPr>
          <a:xfrm>
            <a:off x="319557" y="225498"/>
            <a:ext cx="6619875" cy="821889"/>
          </a:xfrm>
        </p:spPr>
        <p:txBody>
          <a:bodyPr/>
          <a:lstStyle/>
          <a:p>
            <a:r>
              <a:rPr lang="en-US" dirty="0"/>
              <a:t>What do we pay for?</a:t>
            </a:r>
          </a:p>
        </p:txBody>
      </p:sp>
      <p:sp>
        <p:nvSpPr>
          <p:cNvPr id="6" name="Rectangle 5">
            <a:extLst>
              <a:ext uri="{FF2B5EF4-FFF2-40B4-BE49-F238E27FC236}">
                <a16:creationId xmlns:a16="http://schemas.microsoft.com/office/drawing/2014/main" id="{1BC75D45-3C5D-49E7-813D-58C62501600D}"/>
              </a:ext>
            </a:extLst>
          </p:cNvPr>
          <p:cNvSpPr/>
          <p:nvPr/>
        </p:nvSpPr>
        <p:spPr>
          <a:xfrm>
            <a:off x="1165764" y="1597287"/>
            <a:ext cx="2743200" cy="914400"/>
          </a:xfrm>
          <a:prstGeom prst="rect">
            <a:avLst/>
          </a:prstGeom>
          <a:solidFill>
            <a:srgbClr val="E67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Preparedness</a:t>
            </a:r>
          </a:p>
        </p:txBody>
      </p:sp>
      <p:pic>
        <p:nvPicPr>
          <p:cNvPr id="4098" name="Picture 2" descr="DHS watchdog: FEMA's IT-related issues 'hindered' its response to 2017  hurricanes">
            <a:extLst>
              <a:ext uri="{FF2B5EF4-FFF2-40B4-BE49-F238E27FC236}">
                <a16:creationId xmlns:a16="http://schemas.microsoft.com/office/drawing/2014/main" id="{8CD176EB-4A1D-4CA9-9386-366480B48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62" y="391892"/>
            <a:ext cx="8382000" cy="4714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RSPECTIVE: Successful National Preparedness Requires a Radical New  Approach – Homeland Security Today">
            <a:extLst>
              <a:ext uri="{FF2B5EF4-FFF2-40B4-BE49-F238E27FC236}">
                <a16:creationId xmlns:a16="http://schemas.microsoft.com/office/drawing/2014/main" id="{929B86D1-88AD-4502-A213-4F3E58A0E7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98549"/>
            <a:ext cx="5943600" cy="39675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6477176"/>
      </p:ext>
    </p:extLst>
  </p:cSld>
  <p:clrMapOvr>
    <a:masterClrMapping/>
  </p:clrMapOvr>
  <p:transition spd="med" advTm="3818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5.55556E-7 2.96296E-6 L 0.22257 -0.01065 " pathEditMode="relative" rAng="0" ptsTypes="AA">
                                      <p:cBhvr>
                                        <p:cTn id="6" dur="2000" fill="hold"/>
                                        <p:tgtEl>
                                          <p:spTgt spid="6"/>
                                        </p:tgtEl>
                                        <p:attrNameLst>
                                          <p:attrName>ppt_x</p:attrName>
                                          <p:attrName>ppt_y</p:attrName>
                                        </p:attrNameLst>
                                      </p:cBhvr>
                                      <p:rCtr x="11128" y="-53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2000"/>
                                        <p:tgtEl>
                                          <p:spTgt spid="4098"/>
                                        </p:tgtEl>
                                      </p:cBhvr>
                                    </p:animEffec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2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1C681-82E1-452A-A773-DFD64A85A0AD}"/>
              </a:ext>
            </a:extLst>
          </p:cNvPr>
          <p:cNvSpPr>
            <a:spLocks noGrp="1"/>
          </p:cNvSpPr>
          <p:nvPr>
            <p:ph type="title"/>
          </p:nvPr>
        </p:nvSpPr>
        <p:spPr>
          <a:xfrm>
            <a:off x="319557" y="225498"/>
            <a:ext cx="6619875" cy="821889"/>
          </a:xfrm>
        </p:spPr>
        <p:txBody>
          <a:bodyPr/>
          <a:lstStyle/>
          <a:p>
            <a:r>
              <a:rPr lang="en-US" dirty="0"/>
              <a:t>What do we pay for?</a:t>
            </a:r>
          </a:p>
        </p:txBody>
      </p:sp>
      <p:sp>
        <p:nvSpPr>
          <p:cNvPr id="8" name="Rectangle 7">
            <a:extLst>
              <a:ext uri="{FF2B5EF4-FFF2-40B4-BE49-F238E27FC236}">
                <a16:creationId xmlns:a16="http://schemas.microsoft.com/office/drawing/2014/main" id="{14570E53-A578-4A75-826D-36EF02165B8D}"/>
              </a:ext>
            </a:extLst>
          </p:cNvPr>
          <p:cNvSpPr/>
          <p:nvPr/>
        </p:nvSpPr>
        <p:spPr>
          <a:xfrm>
            <a:off x="5392706" y="1600689"/>
            <a:ext cx="2743200" cy="914400"/>
          </a:xfrm>
          <a:prstGeom prst="rect">
            <a:avLst/>
          </a:prstGeom>
          <a:solidFill>
            <a:srgbClr val="5A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Mitigation</a:t>
            </a:r>
          </a:p>
        </p:txBody>
      </p:sp>
      <p:pic>
        <p:nvPicPr>
          <p:cNvPr id="5122" name="Picture 2">
            <a:extLst>
              <a:ext uri="{FF2B5EF4-FFF2-40B4-BE49-F238E27FC236}">
                <a16:creationId xmlns:a16="http://schemas.microsoft.com/office/drawing/2014/main" id="{AB52EE9A-769E-464C-9450-B2BBEEE02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 y="1752600"/>
            <a:ext cx="6939432" cy="46286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afe Rooms 100% FEMA Compliant- verified Safe Rooms - Tornado Alley Armor  Safe Rooms AwesomeBlog!">
            <a:extLst>
              <a:ext uri="{FF2B5EF4-FFF2-40B4-BE49-F238E27FC236}">
                <a16:creationId xmlns:a16="http://schemas.microsoft.com/office/drawing/2014/main" id="{CD14BBC2-712E-431A-841B-B92B648E5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430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0158418"/>
      </p:ext>
    </p:extLst>
  </p:cSld>
  <p:clrMapOvr>
    <a:masterClrMapping/>
  </p:clrMapOvr>
  <p:transition spd="med" advTm="3818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3.05556E-6 5.55112E-17 L -0.23976 -0.01111 " pathEditMode="relative" rAng="0" ptsTypes="AA">
                                      <p:cBhvr>
                                        <p:cTn id="6" dur="2000" fill="hold"/>
                                        <p:tgtEl>
                                          <p:spTgt spid="8"/>
                                        </p:tgtEl>
                                        <p:attrNameLst>
                                          <p:attrName>ppt_x</p:attrName>
                                          <p:attrName>ppt_y</p:attrName>
                                        </p:attrNameLst>
                                      </p:cBhvr>
                                      <p:rCtr x="-11997" y="-556"/>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2000"/>
                                        <p:tgtEl>
                                          <p:spTgt spid="5122"/>
                                        </p:tgtEl>
                                      </p:cBhvr>
                                    </p:animEffec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125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1C681-82E1-452A-A773-DFD64A85A0AD}"/>
              </a:ext>
            </a:extLst>
          </p:cNvPr>
          <p:cNvSpPr>
            <a:spLocks noGrp="1"/>
          </p:cNvSpPr>
          <p:nvPr>
            <p:ph type="title"/>
          </p:nvPr>
        </p:nvSpPr>
        <p:spPr>
          <a:xfrm>
            <a:off x="319557" y="225498"/>
            <a:ext cx="6619875" cy="821889"/>
          </a:xfrm>
        </p:spPr>
        <p:txBody>
          <a:bodyPr/>
          <a:lstStyle/>
          <a:p>
            <a:r>
              <a:rPr lang="en-US" dirty="0"/>
              <a:t>Who pays for these costs? </a:t>
            </a:r>
          </a:p>
        </p:txBody>
      </p:sp>
      <p:sp>
        <p:nvSpPr>
          <p:cNvPr id="6" name="Rectangle 5">
            <a:extLst>
              <a:ext uri="{FF2B5EF4-FFF2-40B4-BE49-F238E27FC236}">
                <a16:creationId xmlns:a16="http://schemas.microsoft.com/office/drawing/2014/main" id="{1BC75D45-3C5D-49E7-813D-58C62501600D}"/>
              </a:ext>
            </a:extLst>
          </p:cNvPr>
          <p:cNvSpPr/>
          <p:nvPr/>
        </p:nvSpPr>
        <p:spPr>
          <a:xfrm>
            <a:off x="2599764" y="1752600"/>
            <a:ext cx="3733800" cy="821889"/>
          </a:xfrm>
          <a:prstGeom prst="rect">
            <a:avLst/>
          </a:prstGeom>
          <a:solidFill>
            <a:srgbClr val="E67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Local government</a:t>
            </a:r>
          </a:p>
        </p:txBody>
      </p:sp>
      <p:sp>
        <p:nvSpPr>
          <p:cNvPr id="7" name="Rectangle 6">
            <a:extLst>
              <a:ext uri="{FF2B5EF4-FFF2-40B4-BE49-F238E27FC236}">
                <a16:creationId xmlns:a16="http://schemas.microsoft.com/office/drawing/2014/main" id="{C4415F34-E48F-42DF-97F1-A50616A09C35}"/>
              </a:ext>
            </a:extLst>
          </p:cNvPr>
          <p:cNvSpPr/>
          <p:nvPr/>
        </p:nvSpPr>
        <p:spPr>
          <a:xfrm>
            <a:off x="2599764" y="3291293"/>
            <a:ext cx="3733800" cy="821889"/>
          </a:xfrm>
          <a:prstGeom prst="rect">
            <a:avLst/>
          </a:prstGeom>
          <a:solidFill>
            <a:srgbClr val="D8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State government</a:t>
            </a:r>
          </a:p>
        </p:txBody>
      </p:sp>
      <p:sp>
        <p:nvSpPr>
          <p:cNvPr id="8" name="Rectangle 7">
            <a:extLst>
              <a:ext uri="{FF2B5EF4-FFF2-40B4-BE49-F238E27FC236}">
                <a16:creationId xmlns:a16="http://schemas.microsoft.com/office/drawing/2014/main" id="{14570E53-A578-4A75-826D-36EF02165B8D}"/>
              </a:ext>
            </a:extLst>
          </p:cNvPr>
          <p:cNvSpPr/>
          <p:nvPr/>
        </p:nvSpPr>
        <p:spPr>
          <a:xfrm>
            <a:off x="2599764" y="4829987"/>
            <a:ext cx="3733800" cy="821889"/>
          </a:xfrm>
          <a:prstGeom prst="rect">
            <a:avLst/>
          </a:prstGeom>
          <a:solidFill>
            <a:srgbClr val="5A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Federal government</a:t>
            </a:r>
          </a:p>
        </p:txBody>
      </p:sp>
      <p:sp>
        <p:nvSpPr>
          <p:cNvPr id="9" name="Explosion: 8 Points 8">
            <a:extLst>
              <a:ext uri="{FF2B5EF4-FFF2-40B4-BE49-F238E27FC236}">
                <a16:creationId xmlns:a16="http://schemas.microsoft.com/office/drawing/2014/main" id="{73EED22C-1CC8-42ED-97CD-B8CBF59E7DDA}"/>
              </a:ext>
            </a:extLst>
          </p:cNvPr>
          <p:cNvSpPr/>
          <p:nvPr/>
        </p:nvSpPr>
        <p:spPr>
          <a:xfrm>
            <a:off x="201706" y="2586079"/>
            <a:ext cx="1931894" cy="2243907"/>
          </a:xfrm>
          <a:prstGeom prst="irregularSeal1">
            <a:avLst/>
          </a:prstGeom>
          <a:solidFill>
            <a:schemeClr val="tx1"/>
          </a:solidFill>
          <a:ln>
            <a:solidFill>
              <a:srgbClr val="9E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EDED9"/>
                </a:solidFill>
              </a:rPr>
              <a:t>Disaster</a:t>
            </a:r>
          </a:p>
        </p:txBody>
      </p:sp>
      <p:sp>
        <p:nvSpPr>
          <p:cNvPr id="10" name="Oval 9">
            <a:extLst>
              <a:ext uri="{FF2B5EF4-FFF2-40B4-BE49-F238E27FC236}">
                <a16:creationId xmlns:a16="http://schemas.microsoft.com/office/drawing/2014/main" id="{463993D5-3668-4731-A587-B4AEA6DA705A}"/>
              </a:ext>
            </a:extLst>
          </p:cNvPr>
          <p:cNvSpPr/>
          <p:nvPr/>
        </p:nvSpPr>
        <p:spPr>
          <a:xfrm>
            <a:off x="7089644" y="2868454"/>
            <a:ext cx="1701231" cy="1703425"/>
          </a:xfrm>
          <a:prstGeom prst="ellipse">
            <a:avLst/>
          </a:prstGeom>
          <a:noFill/>
          <a:ln>
            <a:solidFill>
              <a:srgbClr val="9E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EDED9"/>
                </a:solidFill>
              </a:rPr>
              <a:t>Disaster response </a:t>
            </a:r>
          </a:p>
          <a:p>
            <a:pPr algn="ctr"/>
            <a:r>
              <a:rPr lang="en-US" dirty="0">
                <a:solidFill>
                  <a:srgbClr val="9EDED9"/>
                </a:solidFill>
              </a:rPr>
              <a:t>&amp; recovery</a:t>
            </a:r>
          </a:p>
        </p:txBody>
      </p:sp>
      <p:cxnSp>
        <p:nvCxnSpPr>
          <p:cNvPr id="17" name="Connector: Elbow 16">
            <a:extLst>
              <a:ext uri="{FF2B5EF4-FFF2-40B4-BE49-F238E27FC236}">
                <a16:creationId xmlns:a16="http://schemas.microsoft.com/office/drawing/2014/main" id="{AD63FA4E-2799-41C1-8326-086DC1239F6A}"/>
              </a:ext>
            </a:extLst>
          </p:cNvPr>
          <p:cNvCxnSpPr>
            <a:stCxn id="9" idx="0"/>
            <a:endCxn id="6" idx="1"/>
          </p:cNvCxnSpPr>
          <p:nvPr/>
        </p:nvCxnSpPr>
        <p:spPr>
          <a:xfrm rot="5400000" flipH="1" flipV="1">
            <a:off x="1838888" y="1825204"/>
            <a:ext cx="422534" cy="1099217"/>
          </a:xfrm>
          <a:prstGeom prst="bentConnector2">
            <a:avLst/>
          </a:prstGeom>
          <a:ln w="25400">
            <a:solidFill>
              <a:srgbClr val="9EDED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7D60B8-668E-4CD7-A1EA-E7FD7B97BD39}"/>
              </a:ext>
            </a:extLst>
          </p:cNvPr>
          <p:cNvCxnSpPr>
            <a:stCxn id="8" idx="0"/>
            <a:endCxn id="7" idx="2"/>
          </p:cNvCxnSpPr>
          <p:nvPr/>
        </p:nvCxnSpPr>
        <p:spPr>
          <a:xfrm flipV="1">
            <a:off x="4466664" y="4113182"/>
            <a:ext cx="0" cy="716805"/>
          </a:xfrm>
          <a:prstGeom prst="straightConnector1">
            <a:avLst/>
          </a:prstGeom>
          <a:ln w="25400">
            <a:solidFill>
              <a:srgbClr val="5AC7B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912727-2B05-4DE6-B2CF-30A179FDA10D}"/>
              </a:ext>
            </a:extLst>
          </p:cNvPr>
          <p:cNvCxnSpPr>
            <a:stCxn id="7" idx="0"/>
            <a:endCxn id="6" idx="2"/>
          </p:cNvCxnSpPr>
          <p:nvPr/>
        </p:nvCxnSpPr>
        <p:spPr>
          <a:xfrm flipV="1">
            <a:off x="4466664" y="2574489"/>
            <a:ext cx="0" cy="716804"/>
          </a:xfrm>
          <a:prstGeom prst="straightConnector1">
            <a:avLst/>
          </a:prstGeom>
          <a:ln w="25400">
            <a:solidFill>
              <a:srgbClr val="5AC7B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AABDDD-22F5-4223-A11D-50D0F74C27F5}"/>
              </a:ext>
            </a:extLst>
          </p:cNvPr>
          <p:cNvCxnSpPr/>
          <p:nvPr/>
        </p:nvCxnSpPr>
        <p:spPr>
          <a:xfrm flipV="1">
            <a:off x="4724400" y="2569340"/>
            <a:ext cx="0" cy="716804"/>
          </a:xfrm>
          <a:prstGeom prst="straightConnector1">
            <a:avLst/>
          </a:prstGeom>
          <a:ln w="25400">
            <a:solidFill>
              <a:srgbClr val="D75555"/>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E37AC84-8426-426E-9D2C-C7EB9DA7867E}"/>
              </a:ext>
            </a:extLst>
          </p:cNvPr>
          <p:cNvSpPr txBox="1"/>
          <p:nvPr/>
        </p:nvSpPr>
        <p:spPr>
          <a:xfrm>
            <a:off x="4611624" y="4343400"/>
            <a:ext cx="1295398" cy="369332"/>
          </a:xfrm>
          <a:prstGeom prst="rect">
            <a:avLst/>
          </a:prstGeom>
          <a:noFill/>
        </p:spPr>
        <p:txBody>
          <a:bodyPr wrap="square" lIns="0" rIns="0" rtlCol="0">
            <a:spAutoFit/>
          </a:bodyPr>
          <a:lstStyle/>
          <a:p>
            <a:r>
              <a:rPr lang="en-US" i="1" dirty="0">
                <a:solidFill>
                  <a:srgbClr val="5AC7BE"/>
                </a:solidFill>
              </a:rPr>
              <a:t>Federal</a:t>
            </a:r>
            <a:r>
              <a:rPr lang="en-US" i="1" dirty="0">
                <a:solidFill>
                  <a:srgbClr val="6866AE"/>
                </a:solidFill>
              </a:rPr>
              <a:t> </a:t>
            </a:r>
            <a:r>
              <a:rPr lang="en-US" i="1" dirty="0">
                <a:solidFill>
                  <a:srgbClr val="5AC7BE"/>
                </a:solidFill>
              </a:rPr>
              <a:t>aid</a:t>
            </a:r>
          </a:p>
        </p:txBody>
      </p:sp>
      <p:sp>
        <p:nvSpPr>
          <p:cNvPr id="27" name="TextBox 26">
            <a:extLst>
              <a:ext uri="{FF2B5EF4-FFF2-40B4-BE49-F238E27FC236}">
                <a16:creationId xmlns:a16="http://schemas.microsoft.com/office/drawing/2014/main" id="{ACE3A5DE-9CB7-457C-8F08-53B03F74BE54}"/>
              </a:ext>
            </a:extLst>
          </p:cNvPr>
          <p:cNvSpPr txBox="1"/>
          <p:nvPr/>
        </p:nvSpPr>
        <p:spPr>
          <a:xfrm>
            <a:off x="4881283" y="2770462"/>
            <a:ext cx="1295398" cy="369332"/>
          </a:xfrm>
          <a:prstGeom prst="rect">
            <a:avLst/>
          </a:prstGeom>
          <a:noFill/>
        </p:spPr>
        <p:txBody>
          <a:bodyPr wrap="square" lIns="0" rIns="0" rtlCol="0">
            <a:spAutoFit/>
          </a:bodyPr>
          <a:lstStyle/>
          <a:p>
            <a:r>
              <a:rPr lang="en-US" i="1" dirty="0">
                <a:solidFill>
                  <a:srgbClr val="D75555"/>
                </a:solidFill>
              </a:rPr>
              <a:t>State aid</a:t>
            </a:r>
          </a:p>
        </p:txBody>
      </p:sp>
      <p:cxnSp>
        <p:nvCxnSpPr>
          <p:cNvPr id="29" name="Connector: Elbow 28">
            <a:extLst>
              <a:ext uri="{FF2B5EF4-FFF2-40B4-BE49-F238E27FC236}">
                <a16:creationId xmlns:a16="http://schemas.microsoft.com/office/drawing/2014/main" id="{880B9C6C-4F97-47EA-858A-C338643C0CAD}"/>
              </a:ext>
            </a:extLst>
          </p:cNvPr>
          <p:cNvCxnSpPr>
            <a:cxnSpLocks/>
          </p:cNvCxnSpPr>
          <p:nvPr/>
        </p:nvCxnSpPr>
        <p:spPr>
          <a:xfrm>
            <a:off x="6333564" y="2002026"/>
            <a:ext cx="1866900" cy="906669"/>
          </a:xfrm>
          <a:prstGeom prst="bentConnector3">
            <a:avLst>
              <a:gd name="adj1" fmla="val 100420"/>
            </a:avLst>
          </a:prstGeom>
          <a:ln w="25400">
            <a:solidFill>
              <a:srgbClr val="E67CA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836F60E-4022-49C7-9B25-3F8B8BD76B53}"/>
              </a:ext>
            </a:extLst>
          </p:cNvPr>
          <p:cNvCxnSpPr>
            <a:cxnSpLocks/>
            <a:endCxn id="10" idx="0"/>
          </p:cNvCxnSpPr>
          <p:nvPr/>
        </p:nvCxnSpPr>
        <p:spPr>
          <a:xfrm>
            <a:off x="6342205" y="2169190"/>
            <a:ext cx="1598055" cy="699264"/>
          </a:xfrm>
          <a:prstGeom prst="bentConnector2">
            <a:avLst/>
          </a:prstGeom>
          <a:ln w="25400">
            <a:solidFill>
              <a:srgbClr val="D7555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E88C944-203C-4E9C-A178-937D0836EBF6}"/>
              </a:ext>
            </a:extLst>
          </p:cNvPr>
          <p:cNvCxnSpPr>
            <a:cxnSpLocks/>
          </p:cNvCxnSpPr>
          <p:nvPr/>
        </p:nvCxnSpPr>
        <p:spPr>
          <a:xfrm>
            <a:off x="6345347" y="2354561"/>
            <a:ext cx="1298107" cy="525650"/>
          </a:xfrm>
          <a:prstGeom prst="bentConnector3">
            <a:avLst>
              <a:gd name="adj1" fmla="val 100108"/>
            </a:avLst>
          </a:prstGeom>
          <a:ln w="25400">
            <a:solidFill>
              <a:srgbClr val="5AC7B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805744C-FE3C-4EA5-97AB-C497857ABEC8}"/>
              </a:ext>
            </a:extLst>
          </p:cNvPr>
          <p:cNvCxnSpPr/>
          <p:nvPr/>
        </p:nvCxnSpPr>
        <p:spPr>
          <a:xfrm>
            <a:off x="6333564" y="3581400"/>
            <a:ext cx="756080" cy="0"/>
          </a:xfrm>
          <a:prstGeom prst="straightConnector1">
            <a:avLst/>
          </a:prstGeom>
          <a:ln w="25400">
            <a:solidFill>
              <a:srgbClr val="D7555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57A83DC-A7A2-41C1-BF47-484ECDFB2406}"/>
              </a:ext>
            </a:extLst>
          </p:cNvPr>
          <p:cNvCxnSpPr/>
          <p:nvPr/>
        </p:nvCxnSpPr>
        <p:spPr>
          <a:xfrm>
            <a:off x="6324923" y="3810000"/>
            <a:ext cx="756080" cy="0"/>
          </a:xfrm>
          <a:prstGeom prst="straightConnector1">
            <a:avLst/>
          </a:prstGeom>
          <a:ln w="25400">
            <a:solidFill>
              <a:srgbClr val="5AC7B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E85DEA32-70BE-4268-B104-70D81836B4E0}"/>
              </a:ext>
            </a:extLst>
          </p:cNvPr>
          <p:cNvCxnSpPr>
            <a:stCxn id="8" idx="3"/>
            <a:endCxn id="10" idx="4"/>
          </p:cNvCxnSpPr>
          <p:nvPr/>
        </p:nvCxnSpPr>
        <p:spPr>
          <a:xfrm flipV="1">
            <a:off x="6333564" y="4571879"/>
            <a:ext cx="1606696" cy="669053"/>
          </a:xfrm>
          <a:prstGeom prst="bentConnector2">
            <a:avLst/>
          </a:prstGeom>
          <a:ln w="25400">
            <a:solidFill>
              <a:srgbClr val="5AC7BE"/>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EF2F0783-3245-4B02-8549-087CEC45051B}"/>
              </a:ext>
            </a:extLst>
          </p:cNvPr>
          <p:cNvGrpSpPr/>
          <p:nvPr/>
        </p:nvGrpSpPr>
        <p:grpSpPr>
          <a:xfrm>
            <a:off x="961891" y="5893170"/>
            <a:ext cx="2314709" cy="369332"/>
            <a:chOff x="1367544" y="5909984"/>
            <a:chExt cx="2314709" cy="369332"/>
          </a:xfrm>
        </p:grpSpPr>
        <p:cxnSp>
          <p:nvCxnSpPr>
            <p:cNvPr id="12" name="Straight Connector 11">
              <a:extLst>
                <a:ext uri="{FF2B5EF4-FFF2-40B4-BE49-F238E27FC236}">
                  <a16:creationId xmlns:a16="http://schemas.microsoft.com/office/drawing/2014/main" id="{AC6DBF49-18EA-41EF-B600-9F63AAA011B7}"/>
                </a:ext>
              </a:extLst>
            </p:cNvPr>
            <p:cNvCxnSpPr/>
            <p:nvPr/>
          </p:nvCxnSpPr>
          <p:spPr>
            <a:xfrm>
              <a:off x="1367544" y="6094650"/>
              <a:ext cx="889747" cy="0"/>
            </a:xfrm>
            <a:prstGeom prst="line">
              <a:avLst/>
            </a:prstGeom>
            <a:ln w="25400">
              <a:solidFill>
                <a:srgbClr val="E67CAE"/>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5090E86-04DD-44B2-B532-0453BECD1BCE}"/>
                </a:ext>
              </a:extLst>
            </p:cNvPr>
            <p:cNvSpPr txBox="1"/>
            <p:nvPr/>
          </p:nvSpPr>
          <p:spPr>
            <a:xfrm>
              <a:off x="2386853" y="5909984"/>
              <a:ext cx="1295400" cy="369332"/>
            </a:xfrm>
            <a:prstGeom prst="rect">
              <a:avLst/>
            </a:prstGeom>
            <a:noFill/>
          </p:spPr>
          <p:txBody>
            <a:bodyPr wrap="square" lIns="0" rIns="0" rtlCol="0">
              <a:spAutoFit/>
            </a:bodyPr>
            <a:lstStyle/>
            <a:p>
              <a:r>
                <a:rPr lang="en-US" dirty="0">
                  <a:solidFill>
                    <a:schemeClr val="bg1">
                      <a:lumMod val="75000"/>
                      <a:lumOff val="25000"/>
                    </a:schemeClr>
                  </a:solidFill>
                  <a:latin typeface="+mn-lt"/>
                </a:rPr>
                <a:t>Local funds</a:t>
              </a:r>
            </a:p>
          </p:txBody>
        </p:sp>
      </p:grpSp>
      <p:grpSp>
        <p:nvGrpSpPr>
          <p:cNvPr id="45" name="Group 44">
            <a:extLst>
              <a:ext uri="{FF2B5EF4-FFF2-40B4-BE49-F238E27FC236}">
                <a16:creationId xmlns:a16="http://schemas.microsoft.com/office/drawing/2014/main" id="{754192C5-BF60-45D6-88F1-7DF1E10AF228}"/>
              </a:ext>
            </a:extLst>
          </p:cNvPr>
          <p:cNvGrpSpPr/>
          <p:nvPr/>
        </p:nvGrpSpPr>
        <p:grpSpPr>
          <a:xfrm>
            <a:off x="3585373" y="5893170"/>
            <a:ext cx="2282029" cy="369332"/>
            <a:chOff x="3682253" y="5907899"/>
            <a:chExt cx="2282029" cy="369332"/>
          </a:xfrm>
        </p:grpSpPr>
        <p:cxnSp>
          <p:nvCxnSpPr>
            <p:cNvPr id="13" name="Straight Connector 12">
              <a:extLst>
                <a:ext uri="{FF2B5EF4-FFF2-40B4-BE49-F238E27FC236}">
                  <a16:creationId xmlns:a16="http://schemas.microsoft.com/office/drawing/2014/main" id="{0604C92C-305F-4256-B7D5-3E37B92E6391}"/>
                </a:ext>
              </a:extLst>
            </p:cNvPr>
            <p:cNvCxnSpPr/>
            <p:nvPr/>
          </p:nvCxnSpPr>
          <p:spPr>
            <a:xfrm>
              <a:off x="3682253" y="6094650"/>
              <a:ext cx="889747" cy="0"/>
            </a:xfrm>
            <a:prstGeom prst="line">
              <a:avLst/>
            </a:prstGeom>
            <a:ln w="25400">
              <a:solidFill>
                <a:srgbClr val="D75555"/>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635552D-7D0D-4731-B248-CC8F4217A3BB}"/>
                </a:ext>
              </a:extLst>
            </p:cNvPr>
            <p:cNvSpPr txBox="1"/>
            <p:nvPr/>
          </p:nvSpPr>
          <p:spPr>
            <a:xfrm>
              <a:off x="4668882" y="5907899"/>
              <a:ext cx="1295400" cy="369332"/>
            </a:xfrm>
            <a:prstGeom prst="rect">
              <a:avLst/>
            </a:prstGeom>
            <a:noFill/>
            <a:ln>
              <a:noFill/>
            </a:ln>
          </p:spPr>
          <p:txBody>
            <a:bodyPr wrap="square" lIns="0" rIns="0" rtlCol="0">
              <a:spAutoFit/>
            </a:bodyPr>
            <a:lstStyle/>
            <a:p>
              <a:r>
                <a:rPr lang="en-US" dirty="0">
                  <a:solidFill>
                    <a:schemeClr val="bg1">
                      <a:lumMod val="75000"/>
                      <a:lumOff val="25000"/>
                    </a:schemeClr>
                  </a:solidFill>
                  <a:latin typeface="+mn-lt"/>
                </a:rPr>
                <a:t>State funds</a:t>
              </a:r>
            </a:p>
          </p:txBody>
        </p:sp>
      </p:grpSp>
      <p:grpSp>
        <p:nvGrpSpPr>
          <p:cNvPr id="44" name="Group 43">
            <a:extLst>
              <a:ext uri="{FF2B5EF4-FFF2-40B4-BE49-F238E27FC236}">
                <a16:creationId xmlns:a16="http://schemas.microsoft.com/office/drawing/2014/main" id="{D23441A9-EB33-4EBB-9889-BF991778A719}"/>
              </a:ext>
            </a:extLst>
          </p:cNvPr>
          <p:cNvGrpSpPr/>
          <p:nvPr/>
        </p:nvGrpSpPr>
        <p:grpSpPr>
          <a:xfrm>
            <a:off x="6319433" y="5893170"/>
            <a:ext cx="2256525" cy="369332"/>
            <a:chOff x="6191256" y="5909984"/>
            <a:chExt cx="2256525" cy="369332"/>
          </a:xfrm>
        </p:grpSpPr>
        <p:cxnSp>
          <p:nvCxnSpPr>
            <p:cNvPr id="14" name="Straight Connector 13">
              <a:extLst>
                <a:ext uri="{FF2B5EF4-FFF2-40B4-BE49-F238E27FC236}">
                  <a16:creationId xmlns:a16="http://schemas.microsoft.com/office/drawing/2014/main" id="{CC6E6196-B91C-4602-BAC5-C501AD21BE5D}"/>
                </a:ext>
              </a:extLst>
            </p:cNvPr>
            <p:cNvCxnSpPr/>
            <p:nvPr/>
          </p:nvCxnSpPr>
          <p:spPr>
            <a:xfrm>
              <a:off x="6191256" y="6094650"/>
              <a:ext cx="889747" cy="0"/>
            </a:xfrm>
            <a:prstGeom prst="line">
              <a:avLst/>
            </a:prstGeom>
            <a:ln w="25400">
              <a:solidFill>
                <a:srgbClr val="5AC7BE"/>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EC6C2D5-541F-4D41-B123-82AFE6ED4264}"/>
                </a:ext>
              </a:extLst>
            </p:cNvPr>
            <p:cNvSpPr txBox="1"/>
            <p:nvPr/>
          </p:nvSpPr>
          <p:spPr>
            <a:xfrm>
              <a:off x="7152381" y="5909984"/>
              <a:ext cx="1295400" cy="369332"/>
            </a:xfrm>
            <a:prstGeom prst="rect">
              <a:avLst/>
            </a:prstGeom>
            <a:noFill/>
          </p:spPr>
          <p:txBody>
            <a:bodyPr wrap="square" lIns="0" rIns="0" rtlCol="0">
              <a:spAutoFit/>
            </a:bodyPr>
            <a:lstStyle/>
            <a:p>
              <a:r>
                <a:rPr lang="en-US" dirty="0">
                  <a:solidFill>
                    <a:schemeClr val="bg1">
                      <a:lumMod val="75000"/>
                      <a:lumOff val="25000"/>
                    </a:schemeClr>
                  </a:solidFill>
                  <a:latin typeface="+mn-lt"/>
                </a:rPr>
                <a:t>Federal funds</a:t>
              </a:r>
            </a:p>
          </p:txBody>
        </p:sp>
      </p:grpSp>
    </p:spTree>
    <p:custDataLst>
      <p:tags r:id="rId1"/>
    </p:custDataLst>
    <p:extLst>
      <p:ext uri="{BB962C8B-B14F-4D97-AF65-F5344CB8AC3E}">
        <p14:creationId xmlns:p14="http://schemas.microsoft.com/office/powerpoint/2010/main" val="4051557976"/>
      </p:ext>
    </p:extLst>
  </p:cSld>
  <p:clrMapOvr>
    <a:masterClrMapping/>
  </p:clrMapOvr>
  <p:transition spd="med" advTm="3818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000"/>
                                        <p:tgtEl>
                                          <p:spTgt spid="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1000"/>
                                        <p:tgtEl>
                                          <p:spTgt spid="30"/>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1000"/>
                                        <p:tgtEl>
                                          <p:spTgt spid="37"/>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1000"/>
                                        <p:tgtEl>
                                          <p:spTgt spid="2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1000"/>
                                        <p:tgtEl>
                                          <p:spTgt spid="27"/>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1000"/>
                                        <p:tgtEl>
                                          <p:spTgt spid="29"/>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1000"/>
                                        <p:tgtEl>
                                          <p:spTgt spid="40"/>
                                        </p:tgtEl>
                                      </p:cBhvr>
                                    </p:animEffect>
                                  </p:childTnLst>
                                </p:cTn>
                              </p:par>
                              <p:par>
                                <p:cTn id="62" presetID="2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1000"/>
                                        <p:tgtEl>
                                          <p:spTgt spid="2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1000"/>
                                        <p:tgtEl>
                                          <p:spTgt spid="26"/>
                                        </p:tgtEl>
                                      </p:cBhvr>
                                    </p:animEffect>
                                  </p:childTnLst>
                                </p:cTn>
                              </p:par>
                              <p:par>
                                <p:cTn id="68" presetID="22" presetClass="entr" presetSubtype="8"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1000"/>
                                        <p:tgtEl>
                                          <p:spTgt spid="38"/>
                                        </p:tgtEl>
                                      </p:cBhvr>
                                    </p:animEffect>
                                  </p:childTnLst>
                                </p:cTn>
                              </p:par>
                              <p:par>
                                <p:cTn id="71" presetID="22" presetClass="entr" presetSubtype="8"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1000"/>
                                        <p:tgtEl>
                                          <p:spTgt spid="31"/>
                                        </p:tgtEl>
                                      </p:cBhvr>
                                    </p:animEffect>
                                  </p:childTnLst>
                                </p:cTn>
                              </p:par>
                              <p:par>
                                <p:cTn id="74" presetID="22" presetClass="entr" presetSubtype="4"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1000"/>
                                        <p:tgtEl>
                                          <p:spTgt spid="24"/>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2.6|7.9"/>
</p:tagLst>
</file>

<file path=ppt/tags/tag2.xml><?xml version="1.0" encoding="utf-8"?>
<p:tagLst xmlns:a="http://schemas.openxmlformats.org/drawingml/2006/main" xmlns:r="http://schemas.openxmlformats.org/officeDocument/2006/relationships" xmlns:p="http://schemas.openxmlformats.org/presentationml/2006/main">
  <p:tag name="TIMING" val="|14.5|1.2|5.9"/>
</p:tagLst>
</file>

<file path=ppt/tags/tag3.xml><?xml version="1.0" encoding="utf-8"?>
<p:tagLst xmlns:a="http://schemas.openxmlformats.org/drawingml/2006/main" xmlns:r="http://schemas.openxmlformats.org/officeDocument/2006/relationships" xmlns:p="http://schemas.openxmlformats.org/presentationml/2006/main">
  <p:tag name="TIMING" val="|14.5|1.2|5.9"/>
</p:tagLst>
</file>

<file path=ppt/tags/tag4.xml><?xml version="1.0" encoding="utf-8"?>
<p:tagLst xmlns:a="http://schemas.openxmlformats.org/drawingml/2006/main" xmlns:r="http://schemas.openxmlformats.org/officeDocument/2006/relationships" xmlns:p="http://schemas.openxmlformats.org/presentationml/2006/main">
  <p:tag name="TIMING" val="|14.5|1.2|5.9"/>
</p:tagLst>
</file>

<file path=ppt/tags/tag5.xml><?xml version="1.0" encoding="utf-8"?>
<p:tagLst xmlns:a="http://schemas.openxmlformats.org/drawingml/2006/main" xmlns:r="http://schemas.openxmlformats.org/officeDocument/2006/relationships" xmlns:p="http://schemas.openxmlformats.org/presentationml/2006/main">
  <p:tag name="TIMING" val="|14.5|1.2|5.9"/>
</p:tagLst>
</file>

<file path=ppt/tags/tag6.xml><?xml version="1.0" encoding="utf-8"?>
<p:tagLst xmlns:a="http://schemas.openxmlformats.org/drawingml/2006/main" xmlns:r="http://schemas.openxmlformats.org/officeDocument/2006/relationships" xmlns:p="http://schemas.openxmlformats.org/presentationml/2006/main">
  <p:tag name="TIMING" val="|14.5|1.2|5.9"/>
</p:tagLst>
</file>

<file path=ppt/tags/tag7.xml><?xml version="1.0" encoding="utf-8"?>
<p:tagLst xmlns:a="http://schemas.openxmlformats.org/drawingml/2006/main" xmlns:r="http://schemas.openxmlformats.org/officeDocument/2006/relationships" xmlns:p="http://schemas.openxmlformats.org/presentationml/2006/main">
  <p:tag name="TIMING" val="|14.5|1.2|5.9"/>
</p:tagLst>
</file>

<file path=ppt/tags/tag8.xml><?xml version="1.0" encoding="utf-8"?>
<p:tagLst xmlns:a="http://schemas.openxmlformats.org/drawingml/2006/main" xmlns:r="http://schemas.openxmlformats.org/officeDocument/2006/relationships" xmlns:p="http://schemas.openxmlformats.org/presentationml/2006/main">
  <p:tag name="TIMING" val="|0.6|0.6"/>
</p:tagLst>
</file>

<file path=ppt/tags/tag9.xml><?xml version="1.0" encoding="utf-8"?>
<p:tagLst xmlns:a="http://schemas.openxmlformats.org/drawingml/2006/main" xmlns:r="http://schemas.openxmlformats.org/officeDocument/2006/relationships" xmlns:p="http://schemas.openxmlformats.org/presentationml/2006/main">
  <p:tag name="TIMING" val="|1.5|5.7"/>
</p:tagLst>
</file>

<file path=ppt/theme/theme1.xml><?xml version="1.0" encoding="utf-8"?>
<a:theme xmlns:a="http://schemas.openxmlformats.org/drawingml/2006/main" name="State Budget Policy">
  <a:themeElements>
    <a:clrScheme name="PEW 2012">
      <a:dk1>
        <a:sysClr val="windowText" lastClr="000000"/>
      </a:dk1>
      <a:lt1>
        <a:sysClr val="window" lastClr="FFFFFF"/>
      </a:lt1>
      <a:dk2>
        <a:srgbClr val="005195"/>
      </a:dk2>
      <a:lt2>
        <a:srgbClr val="53BCEB"/>
      </a:lt2>
      <a:accent1>
        <a:srgbClr val="6D952B"/>
      </a:accent1>
      <a:accent2>
        <a:srgbClr val="DE4561"/>
      </a:accent2>
      <a:accent3>
        <a:srgbClr val="F37021"/>
      </a:accent3>
      <a:accent4>
        <a:srgbClr val="CD9803"/>
      </a:accent4>
      <a:accent5>
        <a:srgbClr val="E7CF00"/>
      </a:accent5>
      <a:accent6>
        <a:srgbClr val="473D75"/>
      </a:accent6>
      <a:hlink>
        <a:srgbClr val="FFFFFF"/>
      </a:hlink>
      <a:folHlink>
        <a:srgbClr val="800080"/>
      </a:folHlink>
    </a:clrScheme>
    <a:fontScheme name="State Budget Polic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B5372A36557347B7D0B645EDA88AB3" ma:contentTypeVersion="12" ma:contentTypeDescription="Create a new document." ma:contentTypeScope="" ma:versionID="85d9a77d5c96cd28f7f09634e2cdbe3b">
  <xsd:schema xmlns:xsd="http://www.w3.org/2001/XMLSchema" xmlns:xs="http://www.w3.org/2001/XMLSchema" xmlns:p="http://schemas.microsoft.com/office/2006/metadata/properties" xmlns:ns2="72d5615a-f8e0-43c1-97a9-6501bf15edb6" xmlns:ns3="47adc83d-6be0-496b-8169-1649dc1ce2e8" targetNamespace="http://schemas.microsoft.com/office/2006/metadata/properties" ma:root="true" ma:fieldsID="454d292c230ede53a62da24c6a5f3d9d" ns2:_="" ns3:_="">
    <xsd:import namespace="72d5615a-f8e0-43c1-97a9-6501bf15edb6"/>
    <xsd:import namespace="47adc83d-6be0-496b-8169-1649dc1ce2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d5615a-f8e0-43c1-97a9-6501bf15e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dc83d-6be0-496b-8169-1649dc1ce2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7adc83d-6be0-496b-8169-1649dc1ce2e8">
      <UserInfo>
        <DisplayName>Sarah Leiseca</DisplayName>
        <AccountId>38</AccountId>
        <AccountType/>
      </UserInfo>
      <UserInfo>
        <DisplayName>Margot Hoagland</DisplayName>
        <AccountId>55</AccountId>
        <AccountType/>
      </UserInfo>
    </SharedWithUsers>
  </documentManagement>
</p:properties>
</file>

<file path=customXml/itemProps1.xml><?xml version="1.0" encoding="utf-8"?>
<ds:datastoreItem xmlns:ds="http://schemas.openxmlformats.org/officeDocument/2006/customXml" ds:itemID="{78C9C953-C903-45D6-BEB7-354019752872}">
  <ds:schemaRefs>
    <ds:schemaRef ds:uri="http://schemas.microsoft.com/sharepoint/v3/contenttype/forms"/>
  </ds:schemaRefs>
</ds:datastoreItem>
</file>

<file path=customXml/itemProps2.xml><?xml version="1.0" encoding="utf-8"?>
<ds:datastoreItem xmlns:ds="http://schemas.openxmlformats.org/officeDocument/2006/customXml" ds:itemID="{AD06B451-0F56-4B83-862A-E3A1687362F8}">
  <ds:schemaRefs>
    <ds:schemaRef ds:uri="47adc83d-6be0-496b-8169-1649dc1ce2e8"/>
    <ds:schemaRef ds:uri="72d5615a-f8e0-43c1-97a9-6501bf15ed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DBDF35-41E6-40FF-BDA7-BE556D075F72}">
  <ds:schemaRefs>
    <ds:schemaRef ds:uri="47adc83d-6be0-496b-8169-1649dc1ce2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38978</TotalTime>
  <Words>4598</Words>
  <Application>Microsoft Office PowerPoint</Application>
  <PresentationFormat>On-screen Show (4:3)</PresentationFormat>
  <Paragraphs>311</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Courier New</vt:lpstr>
      <vt:lpstr>Symbol</vt:lpstr>
      <vt:lpstr>Times New Roman</vt:lpstr>
      <vt:lpstr>State Budget Policy</vt:lpstr>
      <vt:lpstr>Paying for Disasters in a Time of Rising Costs: An overview of government spending and challenges </vt:lpstr>
      <vt:lpstr>PowerPoint Presentation</vt:lpstr>
      <vt:lpstr>Overview</vt:lpstr>
      <vt:lpstr>What do we pay for?</vt:lpstr>
      <vt:lpstr>What do we pay for?</vt:lpstr>
      <vt:lpstr>What do we pay for?</vt:lpstr>
      <vt:lpstr>What do we pay for?</vt:lpstr>
      <vt:lpstr>What do we pay for?</vt:lpstr>
      <vt:lpstr>Who pays for these costs? </vt:lpstr>
      <vt:lpstr>Spending spread across many agencies</vt:lpstr>
      <vt:lpstr>PowerPoint Presentation</vt:lpstr>
      <vt:lpstr>PowerPoint Presentation</vt:lpstr>
      <vt:lpstr>Federal efforts to manage costs</vt:lpstr>
      <vt:lpstr>What is the state role?</vt:lpstr>
      <vt:lpstr>Tracking state disaster spending</vt:lpstr>
      <vt:lpstr>Mitigation: Proactive investment can reduce future costs</vt:lpstr>
      <vt:lpstr>Mitigation Saves in Every State</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slides</dc:title>
  <dc:creator>Justin Theal</dc:creator>
  <cp:lastModifiedBy>Colin Foard</cp:lastModifiedBy>
  <cp:revision>471</cp:revision>
  <cp:lastPrinted>2018-06-18T13:54:12Z</cp:lastPrinted>
  <dcterms:created xsi:type="dcterms:W3CDTF">2014-06-02T13:16:15Z</dcterms:created>
  <dcterms:modified xsi:type="dcterms:W3CDTF">2021-09-20T13:34:35Z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0x01010004B5372A36557347B7D0B645EDA88AB3</vt:lpwstr>
  </property>
</Properties>
</file>