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77D86-9E97-40C4-A442-E8FF9460CF30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04711-6013-40D6-AB68-7497F8F6A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39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DB3D2-6EDD-4397-B943-1561BEBFAD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83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DB3D2-6EDD-4397-B943-1561BEBFAD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55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DB3D2-6EDD-4397-B943-1561BEBFAD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16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DB3D2-6EDD-4397-B943-1561BEBFAD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04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6A1E71-872E-4B97-9A11-68D179077D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1595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DB3D2-6EDD-4397-B943-1561BEBFAD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9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8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55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[COV-WS] 1 Col 6 Boxes Gray 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E6EB1-25D1-4B13-8311-ED92175E049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CovLogoBlue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151" y="6497684"/>
            <a:ext cx="1328251" cy="179400"/>
          </a:xfrm>
          <a:prstGeom prst="rect">
            <a:avLst/>
          </a:prstGeom>
        </p:spPr>
      </p:pic>
      <p:cxnSp>
        <p:nvCxnSpPr>
          <p:cNvPr id="6" name="TitleHLine"/>
          <p:cNvCxnSpPr/>
          <p:nvPr/>
        </p:nvCxnSpPr>
        <p:spPr>
          <a:xfrm>
            <a:off x="609600" y="1133856"/>
            <a:ext cx="10972800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892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[COV-WS] 3-Circ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E6EB1-25D1-4B13-8311-ED92175E049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CovLogoBlue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151" y="6497684"/>
            <a:ext cx="1328251" cy="179400"/>
          </a:xfrm>
          <a:prstGeom prst="rect">
            <a:avLst/>
          </a:prstGeom>
        </p:spPr>
      </p:pic>
      <p:cxnSp>
        <p:nvCxnSpPr>
          <p:cNvPr id="6" name="TitleHLine"/>
          <p:cNvCxnSpPr/>
          <p:nvPr/>
        </p:nvCxnSpPr>
        <p:spPr>
          <a:xfrm>
            <a:off x="609600" y="1133856"/>
            <a:ext cx="10972800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"/>
          <p:cNvSpPr>
            <a:spLocks noGrp="1"/>
          </p:cNvSpPr>
          <p:nvPr>
            <p:ph idx="1" hasCustomPrompt="1"/>
          </p:nvPr>
        </p:nvSpPr>
        <p:spPr>
          <a:xfrm>
            <a:off x="1109533" y="2041143"/>
            <a:ext cx="2980422" cy="2980422"/>
          </a:xfrm>
          <a:prstGeom prst="ellipse">
            <a:avLst/>
          </a:prstGeom>
          <a:noFill/>
          <a:ln w="57150">
            <a:solidFill>
              <a:schemeClr val="tx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60000" indent="-180000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60000" indent="-180000">
              <a:defRPr sz="1200">
                <a:solidFill>
                  <a:schemeClr val="accent1"/>
                </a:solidFill>
              </a:defRPr>
            </a:lvl4pPr>
            <a:lvl5pPr marL="540000" indent="-18000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8" name="Text Placeholder 1"/>
          <p:cNvSpPr>
            <a:spLocks noGrp="1"/>
          </p:cNvSpPr>
          <p:nvPr>
            <p:ph idx="12" hasCustomPrompt="1"/>
          </p:nvPr>
        </p:nvSpPr>
        <p:spPr>
          <a:xfrm>
            <a:off x="4567033" y="2041143"/>
            <a:ext cx="2980422" cy="2980422"/>
          </a:xfrm>
          <a:prstGeom prst="ellipse">
            <a:avLst/>
          </a:prstGeom>
          <a:noFill/>
          <a:ln w="57150">
            <a:solidFill>
              <a:schemeClr val="accent3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60000" indent="-180000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60000" indent="-180000">
              <a:defRPr sz="1200">
                <a:solidFill>
                  <a:schemeClr val="accent1"/>
                </a:solidFill>
              </a:defRPr>
            </a:lvl4pPr>
            <a:lvl5pPr marL="540000" indent="-18000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9" name="Text Placeholder 1"/>
          <p:cNvSpPr>
            <a:spLocks noGrp="1"/>
          </p:cNvSpPr>
          <p:nvPr>
            <p:ph idx="13" hasCustomPrompt="1"/>
          </p:nvPr>
        </p:nvSpPr>
        <p:spPr>
          <a:xfrm>
            <a:off x="8024532" y="2041143"/>
            <a:ext cx="2980422" cy="2980422"/>
          </a:xfrm>
          <a:prstGeom prst="ellipse">
            <a:avLst/>
          </a:prstGeom>
          <a:noFill/>
          <a:ln w="57150">
            <a:solidFill>
              <a:schemeClr val="accent5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60000" indent="-180000"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60000" indent="-180000">
              <a:defRPr sz="1200">
                <a:solidFill>
                  <a:schemeClr val="accent1"/>
                </a:solidFill>
              </a:defRPr>
            </a:lvl4pPr>
            <a:lvl5pPr marL="540000" indent="-18000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70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[COV-WS]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E6EB1-25D1-4B13-8311-ED92175E049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530352"/>
            <a:ext cx="10972800" cy="61264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1" name="CovLogoBlueE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151" y="6497684"/>
            <a:ext cx="1328251" cy="179400"/>
          </a:xfrm>
          <a:prstGeom prst="rect">
            <a:avLst/>
          </a:prstGeom>
        </p:spPr>
      </p:pic>
      <p:cxnSp>
        <p:nvCxnSpPr>
          <p:cNvPr id="12" name="TitleHLine"/>
          <p:cNvCxnSpPr/>
          <p:nvPr userDrawn="1"/>
        </p:nvCxnSpPr>
        <p:spPr>
          <a:xfrm>
            <a:off x="609600" y="1133856"/>
            <a:ext cx="10972800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867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[COV-WS] 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A3204F-5F32-4F41-859E-8E25EEAEB4E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CovLogoBlue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152" y="6497684"/>
            <a:ext cx="1328251" cy="179400"/>
          </a:xfrm>
          <a:prstGeom prst="rect">
            <a:avLst/>
          </a:prstGeom>
        </p:spPr>
      </p:pic>
      <p:cxnSp>
        <p:nvCxnSpPr>
          <p:cNvPr id="6" name="TitleHLine"/>
          <p:cNvCxnSpPr/>
          <p:nvPr/>
        </p:nvCxnSpPr>
        <p:spPr>
          <a:xfrm>
            <a:off x="609600" y="1133856"/>
            <a:ext cx="10972800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81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[COV-WS] 2 Col Color Boxes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E6EB1-25D1-4B13-8311-ED92175E049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CovLogoBlue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151" y="6497684"/>
            <a:ext cx="1328251" cy="179400"/>
          </a:xfrm>
          <a:prstGeom prst="rect">
            <a:avLst/>
          </a:prstGeom>
        </p:spPr>
      </p:pic>
      <p:cxnSp>
        <p:nvCxnSpPr>
          <p:cNvPr id="6" name="TitleHLine"/>
          <p:cNvCxnSpPr/>
          <p:nvPr/>
        </p:nvCxnSpPr>
        <p:spPr>
          <a:xfrm>
            <a:off x="609600" y="1133856"/>
            <a:ext cx="10972800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13"/>
          <p:cNvSpPr>
            <a:spLocks noGrp="1"/>
          </p:cNvSpPr>
          <p:nvPr>
            <p:ph sz="quarter" idx="20"/>
          </p:nvPr>
        </p:nvSpPr>
        <p:spPr>
          <a:xfrm>
            <a:off x="936346" y="1726803"/>
            <a:ext cx="4959705" cy="3792254"/>
          </a:xfrm>
          <a:prstGeom prst="rect">
            <a:avLst/>
          </a:prstGeom>
          <a:solidFill>
            <a:schemeClr val="tx2"/>
          </a:solidFill>
        </p:spPr>
        <p:txBody>
          <a:bodyPr tIns="274320" rIns="274320"/>
          <a:lstStyle>
            <a:lvl1pPr algn="ctr"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13"/>
          <p:cNvSpPr>
            <a:spLocks noGrp="1"/>
          </p:cNvSpPr>
          <p:nvPr>
            <p:ph sz="quarter" idx="21"/>
          </p:nvPr>
        </p:nvSpPr>
        <p:spPr>
          <a:xfrm>
            <a:off x="5986272" y="1726803"/>
            <a:ext cx="4959705" cy="3792254"/>
          </a:xfrm>
          <a:prstGeom prst="rect">
            <a:avLst/>
          </a:prstGeom>
          <a:solidFill>
            <a:schemeClr val="accent3"/>
          </a:solidFill>
        </p:spPr>
        <p:txBody>
          <a:bodyPr tIns="274320" rIns="274320"/>
          <a:lstStyle>
            <a:lvl1pPr algn="ctr"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01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[COV-WS]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706880"/>
            <a:ext cx="10363200" cy="1320800"/>
          </a:xfrm>
        </p:spPr>
        <p:txBody>
          <a:bodyPr anchor="b">
            <a:normAutofit/>
          </a:bodyPr>
          <a:lstStyle>
            <a:lvl1pPr>
              <a:defRPr sz="4267" b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Slide Line One</a:t>
            </a:r>
            <a:br>
              <a:rPr lang="en-US" dirty="0" smtClean="0"/>
            </a:br>
            <a:r>
              <a:rPr lang="en-US" dirty="0" smtClean="0"/>
              <a:t>Line Two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206496"/>
            <a:ext cx="85344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="0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352800" y="3108960"/>
            <a:ext cx="5486400" cy="0"/>
          </a:xfrm>
          <a:prstGeom prst="line">
            <a:avLst/>
          </a:prstGeom>
          <a:ln w="12700">
            <a:solidFill>
              <a:srgbClr val="A0A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vLogoTitleWhite18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359400"/>
            <a:ext cx="5522293" cy="1189077"/>
          </a:xfrm>
          <a:prstGeom prst="rect">
            <a:avLst/>
          </a:prstGeom>
        </p:spPr>
      </p:pic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09600" y="6356351"/>
            <a:ext cx="3657600" cy="366183"/>
          </a:xfrm>
        </p:spPr>
        <p:txBody>
          <a:bodyPr/>
          <a:lstStyle>
            <a:lvl1pPr algn="l"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53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6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7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8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31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1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6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5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9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4DAD1-45DD-4994-9968-1B6F8DB263C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5F0FD-6477-4A05-9E32-7762F8176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8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The </a:t>
            </a:r>
            <a:r>
              <a:rPr lang="en-US" sz="3200" dirty="0"/>
              <a:t>European Commission's Proposal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for </a:t>
            </a:r>
            <a:r>
              <a:rPr lang="en-US" sz="3200" dirty="0"/>
              <a:t>a Carbon Border Adjustment Mechanism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October 26, 2021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522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190" y="1476014"/>
            <a:ext cx="4867529" cy="4880338"/>
          </a:xfrm>
          <a:prstGeom prst="rect">
            <a:avLst/>
          </a:prstGeom>
          <a:ln w="6350">
            <a:noFill/>
          </a:ln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69197" y="2072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European Green Deal, EU Climate Law,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and </a:t>
            </a:r>
            <a:r>
              <a:rPr lang="en-US" sz="4000" dirty="0" smtClean="0"/>
              <a:t>Fit For 55</a:t>
            </a:r>
            <a:endParaRPr lang="en-US" sz="4000" dirty="0"/>
          </a:p>
        </p:txBody>
      </p:sp>
      <p:sp>
        <p:nvSpPr>
          <p:cNvPr id="70" name="Slide Number Placeholder 6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AE6EB1-25D1-4B13-8311-ED92175E04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401757" y="1926726"/>
            <a:ext cx="2043428" cy="3975899"/>
            <a:chOff x="2247397" y="1549736"/>
            <a:chExt cx="1051560" cy="4389120"/>
          </a:xfrm>
        </p:grpSpPr>
        <p:sp>
          <p:nvSpPr>
            <p:cNvPr id="11" name="Left Brace 10"/>
            <p:cNvSpPr/>
            <p:nvPr/>
          </p:nvSpPr>
          <p:spPr>
            <a:xfrm rot="10800000">
              <a:off x="2247397" y="1549736"/>
              <a:ext cx="284480" cy="4389120"/>
            </a:xfrm>
            <a:prstGeom prst="leftBrac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2531877" y="3745865"/>
              <a:ext cx="767080" cy="254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5159998" y="1499169"/>
            <a:ext cx="2989410" cy="461665"/>
          </a:xfrm>
          <a:prstGeom prst="rect">
            <a:avLst/>
          </a:prstGeom>
          <a:solidFill>
            <a:srgbClr val="0F4859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+mj-lt"/>
              </a:rPr>
              <a:t>“Fit For 55” Package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39616" y="1678193"/>
            <a:ext cx="3835892" cy="4240140"/>
          </a:xfrm>
          <a:prstGeom prst="rect">
            <a:avLst/>
          </a:prstGeom>
          <a:noFill/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69197" y="1376675"/>
            <a:ext cx="3684515" cy="5076000"/>
            <a:chOff x="569197" y="1376675"/>
            <a:chExt cx="3684515" cy="5076000"/>
          </a:xfrm>
        </p:grpSpPr>
        <p:sp>
          <p:nvSpPr>
            <p:cNvPr id="5" name="TextBox 4"/>
            <p:cNvSpPr txBox="1"/>
            <p:nvPr/>
          </p:nvSpPr>
          <p:spPr>
            <a:xfrm>
              <a:off x="871741" y="1376675"/>
              <a:ext cx="3381971" cy="150810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+mj-lt"/>
                </a:rPr>
                <a:t>EU Green Deal is </a:t>
              </a:r>
              <a:r>
                <a:rPr lang="en-US" dirty="0" smtClean="0">
                  <a:latin typeface="+mj-lt"/>
                </a:rPr>
                <a:t>an all-encompassing </a:t>
              </a:r>
              <a:r>
                <a:rPr lang="en-US" b="1" dirty="0" smtClean="0">
                  <a:latin typeface="+mj-lt"/>
                </a:rPr>
                <a:t>industrial policy</a:t>
              </a:r>
              <a:r>
                <a:rPr lang="en-US" dirty="0" smtClean="0">
                  <a:latin typeface="+mj-lt"/>
                </a:rPr>
                <a:t>, with the aim to </a:t>
              </a:r>
              <a:r>
                <a:rPr lang="en-US" b="1" dirty="0" smtClean="0">
                  <a:latin typeface="+mj-lt"/>
                </a:rPr>
                <a:t>change the EU’s economic model.</a:t>
              </a:r>
              <a:endParaRPr lang="en-US" dirty="0" smtClean="0">
                <a:latin typeface="+mj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71737" y="3052091"/>
              <a:ext cx="3381971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+mj-lt"/>
                </a:rPr>
                <a:t>EU Climate Law requires a </a:t>
              </a:r>
              <a:r>
                <a:rPr lang="en-US" b="1" dirty="0" smtClean="0">
                  <a:latin typeface="+mj-lt"/>
                </a:rPr>
                <a:t>55%</a:t>
              </a:r>
              <a:r>
                <a:rPr lang="en-US" dirty="0" smtClean="0">
                  <a:latin typeface="+mj-lt"/>
                </a:rPr>
                <a:t> reduction by </a:t>
              </a:r>
              <a:r>
                <a:rPr lang="en-US" b="1" dirty="0" smtClean="0">
                  <a:latin typeface="+mj-lt"/>
                </a:rPr>
                <a:t>2030</a:t>
              </a:r>
              <a:r>
                <a:rPr lang="en-US" dirty="0" smtClean="0">
                  <a:latin typeface="+mj-lt"/>
                </a:rPr>
                <a:t>, and net neutrality by 2050.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 rot="5400000">
              <a:off x="-1873535" y="3819407"/>
              <a:ext cx="5076000" cy="190536"/>
              <a:chOff x="609599" y="5918331"/>
              <a:chExt cx="4283705" cy="190540"/>
            </a:xfrm>
            <a:solidFill>
              <a:srgbClr val="00309A"/>
            </a:solidFill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9599" y="5918331"/>
                <a:ext cx="211332" cy="190538"/>
              </a:xfrm>
              <a:prstGeom prst="rect">
                <a:avLst/>
              </a:prstGeom>
              <a:grpFill/>
            </p:spPr>
          </p:pic>
          <p:sp>
            <p:nvSpPr>
              <p:cNvPr id="4" name="Rectangle 3"/>
              <p:cNvSpPr/>
              <p:nvPr/>
            </p:nvSpPr>
            <p:spPr>
              <a:xfrm>
                <a:off x="820932" y="5918337"/>
                <a:ext cx="4072372" cy="19053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871736" y="4142732"/>
              <a:ext cx="3381971" cy="1200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olid"/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+mj-lt"/>
                </a:rPr>
                <a:t>Sectors covered by the </a:t>
              </a:r>
              <a:r>
                <a:rPr lang="en-US" b="1" dirty="0">
                  <a:latin typeface="+mj-lt"/>
                </a:rPr>
                <a:t>ETS</a:t>
              </a:r>
              <a:r>
                <a:rPr lang="en-US" dirty="0">
                  <a:latin typeface="+mj-lt"/>
                </a:rPr>
                <a:t> </a:t>
              </a:r>
              <a:r>
                <a:rPr lang="en-US" dirty="0" smtClean="0">
                  <a:latin typeface="+mj-lt"/>
                </a:rPr>
                <a:t>must </a:t>
              </a:r>
              <a:r>
                <a:rPr lang="en-US" dirty="0">
                  <a:latin typeface="+mj-lt"/>
                </a:rPr>
                <a:t>reduce emissions by 61% </a:t>
              </a:r>
              <a:r>
                <a:rPr lang="en-US" dirty="0" smtClean="0">
                  <a:latin typeface="+mj-lt"/>
                </a:rPr>
                <a:t>by </a:t>
              </a:r>
              <a:r>
                <a:rPr lang="en-US" dirty="0">
                  <a:latin typeface="+mj-lt"/>
                </a:rPr>
                <a:t>2030 – as compared with 2005 </a:t>
              </a:r>
              <a:r>
                <a:rPr lang="en-US" dirty="0" smtClean="0">
                  <a:latin typeface="+mj-lt"/>
                </a:rPr>
                <a:t>levels.</a:t>
              </a:r>
              <a:endParaRPr lang="en-US" dirty="0">
                <a:latin typeface="+mj-l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71736" y="5510371"/>
              <a:ext cx="3381971" cy="9233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olid"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+mj-lt"/>
                </a:rPr>
                <a:t>Increased </a:t>
              </a:r>
              <a:r>
                <a:rPr lang="en-US" dirty="0">
                  <a:latin typeface="+mj-lt"/>
                </a:rPr>
                <a:t>target to produce 40% of </a:t>
              </a:r>
              <a:r>
                <a:rPr lang="en-US" dirty="0" smtClean="0">
                  <a:latin typeface="+mj-lt"/>
                </a:rPr>
                <a:t>energy </a:t>
              </a:r>
              <a:r>
                <a:rPr lang="en-US" dirty="0">
                  <a:latin typeface="+mj-lt"/>
                </a:rPr>
                <a:t>from renewable sources by </a:t>
              </a:r>
              <a:r>
                <a:rPr lang="en-US" dirty="0" smtClean="0">
                  <a:latin typeface="+mj-lt"/>
                </a:rPr>
                <a:t>2030.</a:t>
              </a:r>
              <a:endParaRPr lang="en-US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337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9913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EU’s Stated Motivation for the </a:t>
            </a:r>
            <a:r>
              <a:rPr lang="en-US" sz="4000" dirty="0" err="1" smtClean="0"/>
              <a:t>CBAM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05789" y="2433440"/>
            <a:ext cx="2980422" cy="2980422"/>
          </a:xfrm>
        </p:spPr>
        <p:txBody>
          <a:bodyPr/>
          <a:lstStyle/>
          <a:p>
            <a:r>
              <a:rPr lang="en-GB" sz="2800" dirty="0" smtClean="0"/>
              <a:t>Climate Change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2"/>
          </p:nvPr>
        </p:nvSpPr>
        <p:spPr>
          <a:xfrm>
            <a:off x="1892460" y="4499462"/>
            <a:ext cx="1828800" cy="1828800"/>
          </a:xfrm>
        </p:spPr>
        <p:txBody>
          <a:bodyPr/>
          <a:lstStyle/>
          <a:p>
            <a:r>
              <a:rPr lang="en-GB" dirty="0" smtClean="0"/>
              <a:t>COP 26 </a:t>
            </a:r>
            <a:br>
              <a:rPr lang="en-GB" dirty="0" smtClean="0"/>
            </a:br>
            <a:r>
              <a:rPr lang="en-GB" sz="1400" dirty="0" smtClean="0"/>
              <a:t>(in Nov. 2021)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3"/>
          </p:nvPr>
        </p:nvSpPr>
        <p:spPr>
          <a:xfrm>
            <a:off x="8382000" y="4441225"/>
            <a:ext cx="1828800" cy="1828800"/>
          </a:xfrm>
          <a:ln>
            <a:solidFill>
              <a:schemeClr val="accent5"/>
            </a:solidFill>
          </a:ln>
        </p:spPr>
        <p:txBody>
          <a:bodyPr/>
          <a:lstStyle/>
          <a:p>
            <a:r>
              <a:rPr lang="en-GB" dirty="0" smtClean="0"/>
              <a:t>Art. 192 </a:t>
            </a:r>
            <a:r>
              <a:rPr lang="en-GB" dirty="0" err="1" smtClean="0"/>
              <a:t>TFEU</a:t>
            </a:r>
            <a:endParaRPr lang="en-US" dirty="0"/>
          </a:p>
        </p:txBody>
      </p:sp>
      <p:cxnSp>
        <p:nvCxnSpPr>
          <p:cNvPr id="17" name="Straight Connector 16"/>
          <p:cNvCxnSpPr>
            <a:stCxn id="4" idx="2"/>
            <a:endCxn id="5" idx="7"/>
          </p:cNvCxnSpPr>
          <p:nvPr/>
        </p:nvCxnSpPr>
        <p:spPr>
          <a:xfrm flipH="1">
            <a:off x="3453438" y="3923651"/>
            <a:ext cx="1152351" cy="843633"/>
          </a:xfrm>
          <a:prstGeom prst="line">
            <a:avLst/>
          </a:prstGeom>
          <a:ln w="15875">
            <a:solidFill>
              <a:srgbClr val="0F485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1"/>
          </p:cNvCxnSpPr>
          <p:nvPr/>
        </p:nvCxnSpPr>
        <p:spPr>
          <a:xfrm flipH="1" flipV="1">
            <a:off x="7586211" y="3911595"/>
            <a:ext cx="1063611" cy="797452"/>
          </a:xfrm>
          <a:prstGeom prst="line">
            <a:avLst/>
          </a:prstGeom>
          <a:ln w="15875">
            <a:solidFill>
              <a:srgbClr val="0F485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4"/>
          <p:cNvSpPr txBox="1">
            <a:spLocks/>
          </p:cNvSpPr>
          <p:nvPr/>
        </p:nvSpPr>
        <p:spPr>
          <a:xfrm>
            <a:off x="9089120" y="1541602"/>
            <a:ext cx="2520000" cy="2520000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ctr" defTabSz="121917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None/>
              <a:defRPr sz="2000" b="0" kern="1200" baseline="0">
                <a:solidFill>
                  <a:schemeClr val="tx2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0" indent="0" algn="l" defTabSz="1219170" rtl="0" eaLnBrk="1" latinLnBrk="0" hangingPunct="1">
              <a:spcBef>
                <a:spcPts val="900"/>
              </a:spcBef>
              <a:buClr>
                <a:srgbClr val="A0A0A0"/>
              </a:buClr>
              <a:buSzPct val="70000"/>
              <a:buFont typeface="Wingdings 2" panose="05020102010507070707" pitchFamily="18" charset="2"/>
              <a:buNone/>
              <a:defRPr sz="14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60000" indent="-180000" algn="l" defTabSz="1219170" rtl="0" eaLnBrk="1" latinLnBrk="0" hangingPunct="1">
              <a:spcBef>
                <a:spcPts val="900"/>
              </a:spcBef>
              <a:buClr>
                <a:srgbClr val="A0A0A0"/>
              </a:buClr>
              <a:buSzPct val="90000"/>
              <a:buFont typeface="Wingdings" panose="05000000000000000000" pitchFamily="2" charset="2"/>
              <a:buChar char="§"/>
              <a:defRPr sz="12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360000" indent="-180000" algn="l" defTabSz="1219170" rtl="0" eaLnBrk="1" latinLnBrk="0" hangingPunct="1">
              <a:spcBef>
                <a:spcPts val="900"/>
              </a:spcBef>
              <a:buClr>
                <a:srgbClr val="A0A0A0"/>
              </a:buClr>
              <a:buSzPct val="115000"/>
              <a:buFont typeface="Arial" panose="020B0604020202020204" pitchFamily="34" charset="0"/>
              <a:buChar char="•"/>
              <a:defRPr sz="1200" b="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540000" marR="0" indent="-180000" algn="l" defTabSz="121917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A0A0A0"/>
              </a:buClr>
              <a:buSzPct val="65000"/>
              <a:buFont typeface="Courier New" panose="02070309020205020404" pitchFamily="49" charset="0"/>
              <a:buChar char="o"/>
              <a:tabLst/>
              <a:defRPr sz="12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0" indent="0" algn="l" defTabSz="1219170" rtl="0" eaLnBrk="1" latinLnBrk="0" hangingPunct="1">
              <a:spcBef>
                <a:spcPct val="20000"/>
              </a:spcBef>
              <a:buFontTx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88720" indent="-457200" algn="l" defTabSz="121917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75000"/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/>
              <a:t>Carbon Leakage</a:t>
            </a:r>
            <a:endParaRPr lang="en-US" sz="2400" dirty="0"/>
          </a:p>
        </p:txBody>
      </p:sp>
      <p:cxnSp>
        <p:nvCxnSpPr>
          <p:cNvPr id="23" name="Straight Connector 22"/>
          <p:cNvCxnSpPr>
            <a:stCxn id="22" idx="2"/>
            <a:endCxn id="4" idx="6"/>
          </p:cNvCxnSpPr>
          <p:nvPr/>
        </p:nvCxnSpPr>
        <p:spPr>
          <a:xfrm flipH="1">
            <a:off x="7586211" y="2801602"/>
            <a:ext cx="1502909" cy="1122049"/>
          </a:xfrm>
          <a:prstGeom prst="line">
            <a:avLst/>
          </a:prstGeom>
          <a:ln w="15875">
            <a:solidFill>
              <a:srgbClr val="0F485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615653" y="1541602"/>
            <a:ext cx="2523744" cy="2523744"/>
            <a:chOff x="1823531" y="1143375"/>
            <a:chExt cx="1661538" cy="1661538"/>
          </a:xfrm>
        </p:grpSpPr>
        <p:sp>
          <p:nvSpPr>
            <p:cNvPr id="26" name="Content Placeholder 4"/>
            <p:cNvSpPr txBox="1">
              <a:spLocks/>
            </p:cNvSpPr>
            <p:nvPr/>
          </p:nvSpPr>
          <p:spPr>
            <a:xfrm>
              <a:off x="1823531" y="1143375"/>
              <a:ext cx="1661538" cy="1661538"/>
            </a:xfrm>
            <a:prstGeom prst="ellipse">
              <a:avLst/>
            </a:prstGeom>
            <a:noFill/>
            <a:ln w="57150">
              <a:solidFill>
                <a:srgbClr val="582C83"/>
              </a:solidFill>
            </a:ln>
          </p:spPr>
          <p:txBody>
            <a:bodyPr vert="horz" lIns="72000" tIns="72000" rIns="72000" bIns="72000" rtlCol="0" anchor="ctr">
              <a:noAutofit/>
            </a:bodyPr>
            <a:lstStyle>
              <a:lvl1pPr marL="0" indent="0" algn="ctr" defTabSz="1219170" rtl="0" eaLnBrk="1" latinLnBrk="0" hangingPunct="1">
                <a:spcBef>
                  <a:spcPts val="0"/>
                </a:spcBef>
                <a:spcAft>
                  <a:spcPts val="600"/>
                </a:spcAft>
                <a:buClr>
                  <a:srgbClr val="A0A0A0"/>
                </a:buClr>
                <a:buSzPct val="70000"/>
                <a:buFont typeface="Wingdings 2" panose="05020102010507070707" pitchFamily="18" charset="2"/>
                <a:buNone/>
                <a:defRPr sz="2000" b="0" kern="1200" baseline="0">
                  <a:solidFill>
                    <a:schemeClr val="tx2"/>
                  </a:solidFill>
                  <a:latin typeface="Georgia" panose="02040502050405020303" pitchFamily="18" charset="0"/>
                  <a:ea typeface="+mn-ea"/>
                  <a:cs typeface="+mn-cs"/>
                </a:defRPr>
              </a:lvl1pPr>
              <a:lvl2pPr marL="0" indent="0" algn="l" defTabSz="1219170" rtl="0" eaLnBrk="1" latinLnBrk="0" hangingPunct="1">
                <a:spcBef>
                  <a:spcPts val="900"/>
                </a:spcBef>
                <a:buClr>
                  <a:srgbClr val="A0A0A0"/>
                </a:buClr>
                <a:buSzPct val="70000"/>
                <a:buFont typeface="Wingdings 2" panose="05020102010507070707" pitchFamily="18" charset="2"/>
                <a:buNone/>
                <a:defRPr sz="1400" b="0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360000" indent="-180000" algn="l" defTabSz="1219170" rtl="0" eaLnBrk="1" latinLnBrk="0" hangingPunct="1">
                <a:spcBef>
                  <a:spcPts val="900"/>
                </a:spcBef>
                <a:buClr>
                  <a:srgbClr val="A0A0A0"/>
                </a:buClr>
                <a:buSzPct val="90000"/>
                <a:buFont typeface="Wingdings" panose="05000000000000000000" pitchFamily="2" charset="2"/>
                <a:buChar char="§"/>
                <a:defRPr sz="1200" b="0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360000" indent="-180000" algn="l" defTabSz="1219170" rtl="0" eaLnBrk="1" latinLnBrk="0" hangingPunct="1">
                <a:spcBef>
                  <a:spcPts val="900"/>
                </a:spcBef>
                <a:buClr>
                  <a:srgbClr val="A0A0A0"/>
                </a:buClr>
                <a:buSzPct val="115000"/>
                <a:buFont typeface="Arial" panose="020B0604020202020204" pitchFamily="34" charset="0"/>
                <a:buChar char="•"/>
                <a:defRPr sz="1200" b="0" kern="1200" baseline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540000" marR="0" indent="-180000" algn="l" defTabSz="1219170" rtl="0" eaLnBrk="1" fontAlgn="auto" latinLnBrk="0" hangingPunct="1">
                <a:lnSpc>
                  <a:spcPct val="100000"/>
                </a:lnSpc>
                <a:spcBef>
                  <a:spcPts val="900"/>
                </a:spcBef>
                <a:spcAft>
                  <a:spcPts val="0"/>
                </a:spcAft>
                <a:buClr>
                  <a:srgbClr val="A0A0A0"/>
                </a:buClr>
                <a:buSzPct val="65000"/>
                <a:buFont typeface="Courier New" panose="02070309020205020404" pitchFamily="49" charset="0"/>
                <a:buChar char="o"/>
                <a:tabLst/>
                <a:defRPr sz="1200" b="0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0" indent="0" algn="l" defTabSz="1219170" rtl="0" eaLnBrk="1" latinLnBrk="0" hangingPunct="1">
                <a:spcBef>
                  <a:spcPct val="20000"/>
                </a:spcBef>
                <a:buFontTx/>
                <a:buNone/>
                <a:defRPr sz="26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88720" indent="-457200" algn="l" defTabSz="1219170" rtl="0" eaLnBrk="1" latinLnBrk="0" hangingPunct="1">
                <a:spcBef>
                  <a:spcPct val="20000"/>
                </a:spcBef>
                <a:buClr>
                  <a:schemeClr val="bg1">
                    <a:lumMod val="50000"/>
                  </a:schemeClr>
                </a:buClr>
                <a:buSzPct val="75000"/>
                <a:buFont typeface="Courier New" panose="02070309020205020404" pitchFamily="49" charset="0"/>
                <a:buChar char="o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571886" indent="-304792" algn="l" defTabSz="121917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6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81470" indent="-304792" algn="l" defTabSz="121917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6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01188" y="1674740"/>
              <a:ext cx="1106225" cy="5470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F4859"/>
                  </a:solidFill>
                  <a:latin typeface="+mj-lt"/>
                </a:rPr>
                <a:t>Paris </a:t>
              </a:r>
            </a:p>
            <a:p>
              <a:pPr algn="ctr"/>
              <a:r>
                <a:rPr lang="en-US" sz="2400" dirty="0" smtClean="0">
                  <a:solidFill>
                    <a:srgbClr val="0F4859"/>
                  </a:solidFill>
                  <a:latin typeface="+mj-lt"/>
                </a:rPr>
                <a:t>Agreement</a:t>
              </a:r>
              <a:endParaRPr lang="en-US" sz="2400" dirty="0">
                <a:solidFill>
                  <a:srgbClr val="0F4859"/>
                </a:solidFill>
                <a:latin typeface="+mj-lt"/>
              </a:endParaRPr>
            </a:p>
          </p:txBody>
        </p:sp>
      </p:grpSp>
      <p:cxnSp>
        <p:nvCxnSpPr>
          <p:cNvPr id="29" name="Straight Connector 28"/>
          <p:cNvCxnSpPr>
            <a:stCxn id="4" idx="2"/>
            <a:endCxn id="26" idx="6"/>
          </p:cNvCxnSpPr>
          <p:nvPr/>
        </p:nvCxnSpPr>
        <p:spPr>
          <a:xfrm flipH="1" flipV="1">
            <a:off x="3139397" y="2803474"/>
            <a:ext cx="1466392" cy="1120177"/>
          </a:xfrm>
          <a:prstGeom prst="line">
            <a:avLst/>
          </a:prstGeom>
          <a:ln w="15875">
            <a:solidFill>
              <a:srgbClr val="0F485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lide Number Placeholder 3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E6EB1-25D1-4B13-8311-ED92175E049E}" type="slidenum">
              <a:rPr lang="en-US" smtClean="0"/>
              <a:t>3</a:t>
            </a:fld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4312499" y="1541602"/>
            <a:ext cx="3567002" cy="786497"/>
            <a:chOff x="3896274" y="3321626"/>
            <a:chExt cx="4710603" cy="470661"/>
          </a:xfrm>
        </p:grpSpPr>
        <p:sp>
          <p:nvSpPr>
            <p:cNvPr id="14" name="TextBox 13"/>
            <p:cNvSpPr txBox="1"/>
            <p:nvPr/>
          </p:nvSpPr>
          <p:spPr>
            <a:xfrm>
              <a:off x="3896274" y="3321626"/>
              <a:ext cx="4710603" cy="340736"/>
            </a:xfrm>
            <a:prstGeom prst="rect">
              <a:avLst/>
            </a:prstGeom>
            <a:solidFill>
              <a:srgbClr val="0F4859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+mj-lt"/>
                </a:rPr>
                <a:t>“CBAM is a climate measure” </a:t>
              </a:r>
              <a:br>
                <a:rPr lang="en-US" sz="2000" dirty="0" smtClean="0">
                  <a:solidFill>
                    <a:schemeClr val="bg1"/>
                  </a:solidFill>
                  <a:latin typeface="+mj-lt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+mj-lt"/>
                </a:rPr>
                <a:t>(</a:t>
              </a:r>
              <a:r>
                <a:rPr lang="en-US" sz="1100" dirty="0" err="1" smtClean="0">
                  <a:solidFill>
                    <a:schemeClr val="bg1"/>
                  </a:solidFill>
                  <a:latin typeface="+mj-lt"/>
                </a:rPr>
                <a:t>CBAM</a:t>
              </a:r>
              <a:r>
                <a:rPr lang="en-US" sz="1100" dirty="0" smtClean="0">
                  <a:solidFill>
                    <a:schemeClr val="bg1"/>
                  </a:solidFill>
                  <a:latin typeface="+mj-lt"/>
                </a:rPr>
                <a:t> Proposal, Recital 13.)</a:t>
              </a:r>
              <a:endParaRPr lang="en-US" sz="20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1" name="Isosceles Triangle 40"/>
            <p:cNvSpPr/>
            <p:nvPr/>
          </p:nvSpPr>
          <p:spPr>
            <a:xfrm rot="10800000">
              <a:off x="6096000" y="3662362"/>
              <a:ext cx="311151" cy="129925"/>
            </a:xfrm>
            <a:prstGeom prst="triangle">
              <a:avLst/>
            </a:prstGeom>
            <a:solidFill>
              <a:srgbClr val="0F4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89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53236" y="3013961"/>
            <a:ext cx="6229164" cy="2818630"/>
          </a:xfrm>
          <a:prstGeom prst="rect">
            <a:avLst/>
          </a:prstGeom>
          <a:noFill/>
          <a:ln w="12700">
            <a:solidFill>
              <a:srgbClr val="0F4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305" y="18615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Basic Idea &amp; Timing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E6EB1-25D1-4B13-8311-ED92175E049E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Global European Union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83" y="2649099"/>
            <a:ext cx="3696342" cy="36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89470" y="1365080"/>
            <a:ext cx="10962194" cy="753388"/>
            <a:chOff x="5093516" y="5126399"/>
            <a:chExt cx="6563399" cy="753388"/>
          </a:xfrm>
        </p:grpSpPr>
        <p:sp>
          <p:nvSpPr>
            <p:cNvPr id="28" name="TextBox 27"/>
            <p:cNvSpPr txBox="1"/>
            <p:nvPr/>
          </p:nvSpPr>
          <p:spPr>
            <a:xfrm>
              <a:off x="5093516" y="5510455"/>
              <a:ext cx="6563399" cy="369332"/>
            </a:xfrm>
            <a:prstGeom prst="rect">
              <a:avLst/>
            </a:prstGeom>
            <a:noFill/>
            <a:ln>
              <a:solidFill>
                <a:srgbClr val="0F4859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F4859"/>
                  </a:solidFill>
                  <a:latin typeface="+mj-lt"/>
                </a:rPr>
                <a:t>Full entry into force January 2026; transitional regime with only reporting obligations as of January 2023</a:t>
              </a:r>
              <a:endParaRPr lang="en-US" dirty="0">
                <a:solidFill>
                  <a:srgbClr val="0F4859"/>
                </a:solidFill>
                <a:latin typeface="+mj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93516" y="5126399"/>
              <a:ext cx="11528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  <a:latin typeface="+mj-lt"/>
                </a:rPr>
                <a:t>Timing</a:t>
              </a:r>
              <a:endParaRPr lang="en-US" sz="2400" b="1" dirty="0">
                <a:solidFill>
                  <a:schemeClr val="tx2"/>
                </a:solidFill>
                <a:latin typeface="+mj-lt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748345" y="3255852"/>
            <a:ext cx="5180005" cy="388382"/>
            <a:chOff x="5189310" y="1625600"/>
            <a:chExt cx="5180005" cy="388382"/>
          </a:xfrm>
        </p:grpSpPr>
        <p:sp>
          <p:nvSpPr>
            <p:cNvPr id="7" name="TextBox 6"/>
            <p:cNvSpPr txBox="1"/>
            <p:nvPr/>
          </p:nvSpPr>
          <p:spPr>
            <a:xfrm>
              <a:off x="5670791" y="1644650"/>
              <a:ext cx="4698524" cy="369332"/>
            </a:xfrm>
            <a:prstGeom prst="rect">
              <a:avLst/>
            </a:prstGeom>
            <a:solidFill>
              <a:srgbClr val="0F4859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j-lt"/>
                </a:rPr>
                <a:t>Registration of Authorized Declarants</a:t>
              </a:r>
              <a:endParaRPr lang="en-US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189310" y="1625600"/>
              <a:ext cx="365760" cy="388382"/>
              <a:chOff x="5189310" y="1625600"/>
              <a:chExt cx="365760" cy="388382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5189310" y="1644650"/>
                <a:ext cx="365760" cy="369332"/>
              </a:xfrm>
              <a:prstGeom prst="rect">
                <a:avLst/>
              </a:prstGeom>
              <a:solidFill>
                <a:srgbClr val="007A96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232783" y="1625600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+mj-lt"/>
                  </a:rPr>
                  <a:t>1</a:t>
                </a:r>
                <a:endParaRPr lang="en-US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  <p:grpSp>
        <p:nvGrpSpPr>
          <p:cNvPr id="37" name="Group 36"/>
          <p:cNvGrpSpPr/>
          <p:nvPr/>
        </p:nvGrpSpPr>
        <p:grpSpPr>
          <a:xfrm>
            <a:off x="5748345" y="3862605"/>
            <a:ext cx="5180005" cy="388382"/>
            <a:chOff x="5196732" y="2159812"/>
            <a:chExt cx="5180005" cy="388382"/>
          </a:xfrm>
        </p:grpSpPr>
        <p:sp>
          <p:nvSpPr>
            <p:cNvPr id="22" name="TextBox 21"/>
            <p:cNvSpPr txBox="1"/>
            <p:nvPr/>
          </p:nvSpPr>
          <p:spPr>
            <a:xfrm>
              <a:off x="5676309" y="2178862"/>
              <a:ext cx="4700428" cy="369332"/>
            </a:xfrm>
            <a:prstGeom prst="rect">
              <a:avLst/>
            </a:prstGeom>
            <a:solidFill>
              <a:srgbClr val="0F4859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j-lt"/>
                </a:rPr>
                <a:t>Import Covered Goods</a:t>
              </a:r>
              <a:endParaRPr lang="en-US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196732" y="2159812"/>
              <a:ext cx="365760" cy="388382"/>
              <a:chOff x="5189310" y="1625600"/>
              <a:chExt cx="365760" cy="388382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5189310" y="1644650"/>
                <a:ext cx="365760" cy="369332"/>
              </a:xfrm>
              <a:prstGeom prst="rect">
                <a:avLst/>
              </a:prstGeom>
              <a:solidFill>
                <a:srgbClr val="00B2A9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5213733" y="1625600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+mj-lt"/>
                  </a:rPr>
                  <a:t>2</a:t>
                </a:r>
                <a:endParaRPr lang="en-US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5748345" y="4426128"/>
            <a:ext cx="5157012" cy="388382"/>
            <a:chOff x="5202000" y="2654031"/>
            <a:chExt cx="5157012" cy="388382"/>
          </a:xfrm>
        </p:grpSpPr>
        <p:sp>
          <p:nvSpPr>
            <p:cNvPr id="24" name="TextBox 23"/>
            <p:cNvSpPr txBox="1"/>
            <p:nvPr/>
          </p:nvSpPr>
          <p:spPr>
            <a:xfrm>
              <a:off x="5681578" y="2673081"/>
              <a:ext cx="4677434" cy="369332"/>
            </a:xfrm>
            <a:prstGeom prst="rect">
              <a:avLst/>
            </a:prstGeom>
            <a:solidFill>
              <a:srgbClr val="0F4859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j-lt"/>
                </a:rPr>
                <a:t>Purchase of </a:t>
              </a:r>
              <a:r>
                <a:rPr lang="en-US" dirty="0" err="1" smtClean="0">
                  <a:solidFill>
                    <a:schemeClr val="bg1"/>
                  </a:solidFill>
                  <a:latin typeface="+mj-lt"/>
                </a:rPr>
                <a:t>CBAM</a:t>
              </a:r>
              <a:r>
                <a:rPr lang="en-US" dirty="0" smtClean="0">
                  <a:solidFill>
                    <a:schemeClr val="bg1"/>
                  </a:solidFill>
                  <a:latin typeface="+mj-lt"/>
                </a:rPr>
                <a:t> Certificates</a:t>
              </a:r>
              <a:endParaRPr lang="en-US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202000" y="2654031"/>
              <a:ext cx="365760" cy="388382"/>
              <a:chOff x="5189310" y="1625600"/>
              <a:chExt cx="365760" cy="388382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189310" y="1644650"/>
                <a:ext cx="365760" cy="369332"/>
              </a:xfrm>
              <a:prstGeom prst="rect">
                <a:avLst/>
              </a:prstGeom>
              <a:solidFill>
                <a:srgbClr val="582C83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220083" y="1625600"/>
                <a:ext cx="311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+mj-lt"/>
                  </a:rPr>
                  <a:t>3</a:t>
                </a:r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5347590" y="2649099"/>
            <a:ext cx="62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+mj-lt"/>
              </a:rPr>
              <a:t>The </a:t>
            </a:r>
            <a:r>
              <a:rPr lang="en-US" b="1" dirty="0" err="1" smtClean="0">
                <a:solidFill>
                  <a:schemeClr val="tx2"/>
                </a:solidFill>
                <a:latin typeface="+mj-lt"/>
              </a:rPr>
              <a:t>CBAM’s</a:t>
            </a:r>
            <a:r>
              <a:rPr lang="en-US" b="1" dirty="0" smtClean="0">
                <a:solidFill>
                  <a:schemeClr val="tx2"/>
                </a:solidFill>
                <a:latin typeface="+mj-lt"/>
              </a:rPr>
              <a:t> 4 Steps</a:t>
            </a:r>
            <a:endParaRPr lang="en-US" sz="24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Curved Down Arrow 5"/>
          <p:cNvSpPr/>
          <p:nvPr/>
        </p:nvSpPr>
        <p:spPr>
          <a:xfrm>
            <a:off x="1018474" y="3910841"/>
            <a:ext cx="1516680" cy="5146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0" name="Group 39"/>
          <p:cNvGrpSpPr>
            <a:grpSpLocks noChangeAspect="1"/>
          </p:cNvGrpSpPr>
          <p:nvPr/>
        </p:nvGrpSpPr>
        <p:grpSpPr>
          <a:xfrm>
            <a:off x="1485190" y="3964030"/>
            <a:ext cx="583248" cy="573913"/>
            <a:chOff x="4260851" y="3078163"/>
            <a:chExt cx="3260725" cy="3295650"/>
          </a:xfrm>
          <a:solidFill>
            <a:schemeClr val="tx2"/>
          </a:solidFill>
        </p:grpSpPr>
        <p:sp>
          <p:nvSpPr>
            <p:cNvPr id="41" name="Freeform 830"/>
            <p:cNvSpPr>
              <a:spLocks noEditPoints="1"/>
            </p:cNvSpPr>
            <p:nvPr/>
          </p:nvSpPr>
          <p:spPr bwMode="auto">
            <a:xfrm>
              <a:off x="4260851" y="3078163"/>
              <a:ext cx="3260725" cy="3295650"/>
            </a:xfrm>
            <a:custGeom>
              <a:avLst/>
              <a:gdLst>
                <a:gd name="T0" fmla="*/ 858 w 1716"/>
                <a:gd name="T1" fmla="*/ 0 h 1716"/>
                <a:gd name="T2" fmla="*/ 1465 w 1716"/>
                <a:gd name="T3" fmla="*/ 251 h 1716"/>
                <a:gd name="T4" fmla="*/ 1716 w 1716"/>
                <a:gd name="T5" fmla="*/ 858 h 1716"/>
                <a:gd name="T6" fmla="*/ 1465 w 1716"/>
                <a:gd name="T7" fmla="*/ 1465 h 1716"/>
                <a:gd name="T8" fmla="*/ 858 w 1716"/>
                <a:gd name="T9" fmla="*/ 1716 h 1716"/>
                <a:gd name="T10" fmla="*/ 251 w 1716"/>
                <a:gd name="T11" fmla="*/ 1465 h 1716"/>
                <a:gd name="T12" fmla="*/ 0 w 1716"/>
                <a:gd name="T13" fmla="*/ 858 h 1716"/>
                <a:gd name="T14" fmla="*/ 251 w 1716"/>
                <a:gd name="T15" fmla="*/ 251 h 1716"/>
                <a:gd name="T16" fmla="*/ 858 w 1716"/>
                <a:gd name="T17" fmla="*/ 0 h 1716"/>
                <a:gd name="T18" fmla="*/ 1412 w 1716"/>
                <a:gd name="T19" fmla="*/ 304 h 1716"/>
                <a:gd name="T20" fmla="*/ 858 w 1716"/>
                <a:gd name="T21" fmla="*/ 74 h 1716"/>
                <a:gd name="T22" fmla="*/ 304 w 1716"/>
                <a:gd name="T23" fmla="*/ 304 h 1716"/>
                <a:gd name="T24" fmla="*/ 74 w 1716"/>
                <a:gd name="T25" fmla="*/ 858 h 1716"/>
                <a:gd name="T26" fmla="*/ 304 w 1716"/>
                <a:gd name="T27" fmla="*/ 1412 h 1716"/>
                <a:gd name="T28" fmla="*/ 858 w 1716"/>
                <a:gd name="T29" fmla="*/ 1642 h 1716"/>
                <a:gd name="T30" fmla="*/ 1412 w 1716"/>
                <a:gd name="T31" fmla="*/ 1412 h 1716"/>
                <a:gd name="T32" fmla="*/ 1642 w 1716"/>
                <a:gd name="T33" fmla="*/ 858 h 1716"/>
                <a:gd name="T34" fmla="*/ 1412 w 1716"/>
                <a:gd name="T35" fmla="*/ 304 h 1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16" h="1716">
                  <a:moveTo>
                    <a:pt x="858" y="0"/>
                  </a:moveTo>
                  <a:cubicBezTo>
                    <a:pt x="1095" y="0"/>
                    <a:pt x="1309" y="96"/>
                    <a:pt x="1465" y="251"/>
                  </a:cubicBezTo>
                  <a:cubicBezTo>
                    <a:pt x="1620" y="406"/>
                    <a:pt x="1716" y="621"/>
                    <a:pt x="1716" y="858"/>
                  </a:cubicBezTo>
                  <a:cubicBezTo>
                    <a:pt x="1716" y="1095"/>
                    <a:pt x="1620" y="1309"/>
                    <a:pt x="1465" y="1465"/>
                  </a:cubicBezTo>
                  <a:cubicBezTo>
                    <a:pt x="1309" y="1620"/>
                    <a:pt x="1095" y="1716"/>
                    <a:pt x="858" y="1716"/>
                  </a:cubicBezTo>
                  <a:cubicBezTo>
                    <a:pt x="621" y="1716"/>
                    <a:pt x="407" y="1620"/>
                    <a:pt x="251" y="1465"/>
                  </a:cubicBezTo>
                  <a:cubicBezTo>
                    <a:pt x="96" y="1309"/>
                    <a:pt x="0" y="1095"/>
                    <a:pt x="0" y="858"/>
                  </a:cubicBezTo>
                  <a:cubicBezTo>
                    <a:pt x="0" y="621"/>
                    <a:pt x="96" y="406"/>
                    <a:pt x="251" y="251"/>
                  </a:cubicBezTo>
                  <a:cubicBezTo>
                    <a:pt x="407" y="96"/>
                    <a:pt x="621" y="0"/>
                    <a:pt x="858" y="0"/>
                  </a:cubicBezTo>
                  <a:close/>
                  <a:moveTo>
                    <a:pt x="1412" y="304"/>
                  </a:moveTo>
                  <a:cubicBezTo>
                    <a:pt x="1271" y="162"/>
                    <a:pt x="1074" y="74"/>
                    <a:pt x="858" y="74"/>
                  </a:cubicBezTo>
                  <a:cubicBezTo>
                    <a:pt x="642" y="74"/>
                    <a:pt x="445" y="162"/>
                    <a:pt x="304" y="304"/>
                  </a:cubicBezTo>
                  <a:cubicBezTo>
                    <a:pt x="162" y="445"/>
                    <a:pt x="74" y="642"/>
                    <a:pt x="74" y="858"/>
                  </a:cubicBezTo>
                  <a:cubicBezTo>
                    <a:pt x="74" y="1074"/>
                    <a:pt x="162" y="1270"/>
                    <a:pt x="304" y="1412"/>
                  </a:cubicBezTo>
                  <a:cubicBezTo>
                    <a:pt x="445" y="1554"/>
                    <a:pt x="642" y="1642"/>
                    <a:pt x="858" y="1642"/>
                  </a:cubicBezTo>
                  <a:cubicBezTo>
                    <a:pt x="1074" y="1642"/>
                    <a:pt x="1271" y="1554"/>
                    <a:pt x="1412" y="1412"/>
                  </a:cubicBezTo>
                  <a:cubicBezTo>
                    <a:pt x="1554" y="1270"/>
                    <a:pt x="1642" y="1074"/>
                    <a:pt x="1642" y="858"/>
                  </a:cubicBezTo>
                  <a:cubicBezTo>
                    <a:pt x="1642" y="642"/>
                    <a:pt x="1554" y="445"/>
                    <a:pt x="1412" y="3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2" name="Freeform 831"/>
            <p:cNvSpPr>
              <a:spLocks noEditPoints="1"/>
            </p:cNvSpPr>
            <p:nvPr/>
          </p:nvSpPr>
          <p:spPr bwMode="auto">
            <a:xfrm>
              <a:off x="4924426" y="3835400"/>
              <a:ext cx="1933575" cy="1776413"/>
            </a:xfrm>
            <a:custGeom>
              <a:avLst/>
              <a:gdLst>
                <a:gd name="T0" fmla="*/ 402 w 1018"/>
                <a:gd name="T1" fmla="*/ 11 h 925"/>
                <a:gd name="T2" fmla="*/ 267 w 1018"/>
                <a:gd name="T3" fmla="*/ 167 h 925"/>
                <a:gd name="T4" fmla="*/ 203 w 1018"/>
                <a:gd name="T5" fmla="*/ 140 h 925"/>
                <a:gd name="T6" fmla="*/ 175 w 1018"/>
                <a:gd name="T7" fmla="*/ 148 h 925"/>
                <a:gd name="T8" fmla="*/ 122 w 1018"/>
                <a:gd name="T9" fmla="*/ 234 h 925"/>
                <a:gd name="T10" fmla="*/ 56 w 1018"/>
                <a:gd name="T11" fmla="*/ 289 h 925"/>
                <a:gd name="T12" fmla="*/ 51 w 1018"/>
                <a:gd name="T13" fmla="*/ 316 h 925"/>
                <a:gd name="T14" fmla="*/ 73 w 1018"/>
                <a:gd name="T15" fmla="*/ 361 h 925"/>
                <a:gd name="T16" fmla="*/ 93 w 1018"/>
                <a:gd name="T17" fmla="*/ 374 h 925"/>
                <a:gd name="T18" fmla="*/ 925 w 1018"/>
                <a:gd name="T19" fmla="*/ 374 h 925"/>
                <a:gd name="T20" fmla="*/ 946 w 1018"/>
                <a:gd name="T21" fmla="*/ 344 h 925"/>
                <a:gd name="T22" fmla="*/ 913 w 1018"/>
                <a:gd name="T23" fmla="*/ 243 h 925"/>
                <a:gd name="T24" fmla="*/ 901 w 1018"/>
                <a:gd name="T25" fmla="*/ 230 h 925"/>
                <a:gd name="T26" fmla="*/ 814 w 1018"/>
                <a:gd name="T27" fmla="*/ 186 h 925"/>
                <a:gd name="T28" fmla="*/ 738 w 1018"/>
                <a:gd name="T29" fmla="*/ 110 h 925"/>
                <a:gd name="T30" fmla="*/ 719 w 1018"/>
                <a:gd name="T31" fmla="*/ 104 h 925"/>
                <a:gd name="T32" fmla="*/ 604 w 1018"/>
                <a:gd name="T33" fmla="*/ 125 h 925"/>
                <a:gd name="T34" fmla="*/ 432 w 1018"/>
                <a:gd name="T35" fmla="*/ 7 h 925"/>
                <a:gd name="T36" fmla="*/ 402 w 1018"/>
                <a:gd name="T37" fmla="*/ 11 h 925"/>
                <a:gd name="T38" fmla="*/ 152 w 1018"/>
                <a:gd name="T39" fmla="*/ 267 h 925"/>
                <a:gd name="T40" fmla="*/ 157 w 1018"/>
                <a:gd name="T41" fmla="*/ 262 h 925"/>
                <a:gd name="T42" fmla="*/ 203 w 1018"/>
                <a:gd name="T43" fmla="*/ 188 h 925"/>
                <a:gd name="T44" fmla="*/ 264 w 1018"/>
                <a:gd name="T45" fmla="*/ 214 h 925"/>
                <a:gd name="T46" fmla="*/ 290 w 1018"/>
                <a:gd name="T47" fmla="*/ 209 h 925"/>
                <a:gd name="T48" fmla="*/ 423 w 1018"/>
                <a:gd name="T49" fmla="*/ 55 h 925"/>
                <a:gd name="T50" fmla="*/ 586 w 1018"/>
                <a:gd name="T51" fmla="*/ 167 h 925"/>
                <a:gd name="T52" fmla="*/ 603 w 1018"/>
                <a:gd name="T53" fmla="*/ 171 h 925"/>
                <a:gd name="T54" fmla="*/ 715 w 1018"/>
                <a:gd name="T55" fmla="*/ 151 h 925"/>
                <a:gd name="T56" fmla="*/ 786 w 1018"/>
                <a:gd name="T57" fmla="*/ 221 h 925"/>
                <a:gd name="T58" fmla="*/ 791 w 1018"/>
                <a:gd name="T59" fmla="*/ 225 h 925"/>
                <a:gd name="T60" fmla="*/ 873 w 1018"/>
                <a:gd name="T61" fmla="*/ 266 h 925"/>
                <a:gd name="T62" fmla="*/ 894 w 1018"/>
                <a:gd name="T63" fmla="*/ 329 h 925"/>
                <a:gd name="T64" fmla="*/ 107 w 1018"/>
                <a:gd name="T65" fmla="*/ 329 h 925"/>
                <a:gd name="T66" fmla="*/ 24 w 1018"/>
                <a:gd name="T67" fmla="*/ 385 h 925"/>
                <a:gd name="T68" fmla="*/ 5 w 1018"/>
                <a:gd name="T69" fmla="*/ 415 h 925"/>
                <a:gd name="T70" fmla="*/ 128 w 1018"/>
                <a:gd name="T71" fmla="*/ 745 h 925"/>
                <a:gd name="T72" fmla="*/ 68 w 1018"/>
                <a:gd name="T73" fmla="*/ 745 h 925"/>
                <a:gd name="T74" fmla="*/ 47 w 1018"/>
                <a:gd name="T75" fmla="*/ 768 h 925"/>
                <a:gd name="T76" fmla="*/ 71 w 1018"/>
                <a:gd name="T77" fmla="*/ 790 h 925"/>
                <a:gd name="T78" fmla="*/ 194 w 1018"/>
                <a:gd name="T79" fmla="*/ 790 h 925"/>
                <a:gd name="T80" fmla="*/ 329 w 1018"/>
                <a:gd name="T81" fmla="*/ 925 h 925"/>
                <a:gd name="T82" fmla="*/ 464 w 1018"/>
                <a:gd name="T83" fmla="*/ 790 h 925"/>
                <a:gd name="T84" fmla="*/ 554 w 1018"/>
                <a:gd name="T85" fmla="*/ 790 h 925"/>
                <a:gd name="T86" fmla="*/ 689 w 1018"/>
                <a:gd name="T87" fmla="*/ 925 h 925"/>
                <a:gd name="T88" fmla="*/ 824 w 1018"/>
                <a:gd name="T89" fmla="*/ 790 h 925"/>
                <a:gd name="T90" fmla="*/ 947 w 1018"/>
                <a:gd name="T91" fmla="*/ 790 h 925"/>
                <a:gd name="T92" fmla="*/ 970 w 1018"/>
                <a:gd name="T93" fmla="*/ 767 h 925"/>
                <a:gd name="T94" fmla="*/ 947 w 1018"/>
                <a:gd name="T95" fmla="*/ 745 h 925"/>
                <a:gd name="T96" fmla="*/ 890 w 1018"/>
                <a:gd name="T97" fmla="*/ 745 h 925"/>
                <a:gd name="T98" fmla="*/ 1014 w 1018"/>
                <a:gd name="T99" fmla="*/ 415 h 925"/>
                <a:gd name="T100" fmla="*/ 992 w 1018"/>
                <a:gd name="T101" fmla="*/ 385 h 925"/>
                <a:gd name="T102" fmla="*/ 24 w 1018"/>
                <a:gd name="T103" fmla="*/ 385 h 925"/>
                <a:gd name="T104" fmla="*/ 329 w 1018"/>
                <a:gd name="T105" fmla="*/ 700 h 925"/>
                <a:gd name="T106" fmla="*/ 419 w 1018"/>
                <a:gd name="T107" fmla="*/ 790 h 925"/>
                <a:gd name="T108" fmla="*/ 329 w 1018"/>
                <a:gd name="T109" fmla="*/ 880 h 925"/>
                <a:gd name="T110" fmla="*/ 239 w 1018"/>
                <a:gd name="T111" fmla="*/ 790 h 925"/>
                <a:gd name="T112" fmla="*/ 329 w 1018"/>
                <a:gd name="T113" fmla="*/ 700 h 925"/>
                <a:gd name="T114" fmla="*/ 689 w 1018"/>
                <a:gd name="T115" fmla="*/ 700 h 925"/>
                <a:gd name="T116" fmla="*/ 779 w 1018"/>
                <a:gd name="T117" fmla="*/ 790 h 925"/>
                <a:gd name="T118" fmla="*/ 689 w 1018"/>
                <a:gd name="T119" fmla="*/ 880 h 925"/>
                <a:gd name="T120" fmla="*/ 599 w 1018"/>
                <a:gd name="T121" fmla="*/ 790 h 925"/>
                <a:gd name="T122" fmla="*/ 689 w 1018"/>
                <a:gd name="T123" fmla="*/ 700 h 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18" h="925">
                  <a:moveTo>
                    <a:pt x="402" y="11"/>
                  </a:moveTo>
                  <a:cubicBezTo>
                    <a:pt x="267" y="167"/>
                    <a:pt x="267" y="167"/>
                    <a:pt x="267" y="167"/>
                  </a:cubicBezTo>
                  <a:cubicBezTo>
                    <a:pt x="203" y="140"/>
                    <a:pt x="203" y="140"/>
                    <a:pt x="203" y="140"/>
                  </a:cubicBezTo>
                  <a:cubicBezTo>
                    <a:pt x="193" y="135"/>
                    <a:pt x="181" y="139"/>
                    <a:pt x="175" y="148"/>
                  </a:cubicBezTo>
                  <a:cubicBezTo>
                    <a:pt x="122" y="234"/>
                    <a:pt x="122" y="234"/>
                    <a:pt x="122" y="234"/>
                  </a:cubicBezTo>
                  <a:cubicBezTo>
                    <a:pt x="56" y="289"/>
                    <a:pt x="56" y="289"/>
                    <a:pt x="56" y="289"/>
                  </a:cubicBezTo>
                  <a:cubicBezTo>
                    <a:pt x="48" y="295"/>
                    <a:pt x="46" y="307"/>
                    <a:pt x="51" y="316"/>
                  </a:cubicBezTo>
                  <a:cubicBezTo>
                    <a:pt x="73" y="361"/>
                    <a:pt x="73" y="361"/>
                    <a:pt x="73" y="361"/>
                  </a:cubicBezTo>
                  <a:cubicBezTo>
                    <a:pt x="77" y="369"/>
                    <a:pt x="85" y="374"/>
                    <a:pt x="93" y="374"/>
                  </a:cubicBezTo>
                  <a:cubicBezTo>
                    <a:pt x="925" y="374"/>
                    <a:pt x="925" y="374"/>
                    <a:pt x="925" y="374"/>
                  </a:cubicBezTo>
                  <a:cubicBezTo>
                    <a:pt x="939" y="374"/>
                    <a:pt x="951" y="358"/>
                    <a:pt x="946" y="344"/>
                  </a:cubicBezTo>
                  <a:cubicBezTo>
                    <a:pt x="913" y="243"/>
                    <a:pt x="913" y="243"/>
                    <a:pt x="913" y="243"/>
                  </a:cubicBezTo>
                  <a:cubicBezTo>
                    <a:pt x="911" y="237"/>
                    <a:pt x="907" y="232"/>
                    <a:pt x="901" y="230"/>
                  </a:cubicBezTo>
                  <a:cubicBezTo>
                    <a:pt x="814" y="186"/>
                    <a:pt x="814" y="186"/>
                    <a:pt x="814" y="186"/>
                  </a:cubicBezTo>
                  <a:cubicBezTo>
                    <a:pt x="738" y="110"/>
                    <a:pt x="738" y="110"/>
                    <a:pt x="738" y="110"/>
                  </a:cubicBezTo>
                  <a:cubicBezTo>
                    <a:pt x="733" y="105"/>
                    <a:pt x="726" y="103"/>
                    <a:pt x="719" y="104"/>
                  </a:cubicBezTo>
                  <a:cubicBezTo>
                    <a:pt x="604" y="125"/>
                    <a:pt x="604" y="125"/>
                    <a:pt x="604" y="125"/>
                  </a:cubicBezTo>
                  <a:cubicBezTo>
                    <a:pt x="432" y="7"/>
                    <a:pt x="432" y="7"/>
                    <a:pt x="432" y="7"/>
                  </a:cubicBezTo>
                  <a:cubicBezTo>
                    <a:pt x="420" y="0"/>
                    <a:pt x="412" y="4"/>
                    <a:pt x="402" y="11"/>
                  </a:cubicBezTo>
                  <a:close/>
                  <a:moveTo>
                    <a:pt x="152" y="267"/>
                  </a:moveTo>
                  <a:cubicBezTo>
                    <a:pt x="154" y="266"/>
                    <a:pt x="156" y="264"/>
                    <a:pt x="157" y="262"/>
                  </a:cubicBezTo>
                  <a:cubicBezTo>
                    <a:pt x="203" y="188"/>
                    <a:pt x="203" y="188"/>
                    <a:pt x="203" y="188"/>
                  </a:cubicBezTo>
                  <a:cubicBezTo>
                    <a:pt x="264" y="214"/>
                    <a:pt x="264" y="214"/>
                    <a:pt x="264" y="214"/>
                  </a:cubicBezTo>
                  <a:cubicBezTo>
                    <a:pt x="273" y="218"/>
                    <a:pt x="284" y="216"/>
                    <a:pt x="290" y="209"/>
                  </a:cubicBezTo>
                  <a:cubicBezTo>
                    <a:pt x="423" y="55"/>
                    <a:pt x="423" y="55"/>
                    <a:pt x="423" y="55"/>
                  </a:cubicBezTo>
                  <a:cubicBezTo>
                    <a:pt x="586" y="167"/>
                    <a:pt x="586" y="167"/>
                    <a:pt x="586" y="167"/>
                  </a:cubicBezTo>
                  <a:cubicBezTo>
                    <a:pt x="591" y="171"/>
                    <a:pt x="597" y="172"/>
                    <a:pt x="603" y="171"/>
                  </a:cubicBezTo>
                  <a:cubicBezTo>
                    <a:pt x="715" y="151"/>
                    <a:pt x="715" y="151"/>
                    <a:pt x="715" y="151"/>
                  </a:cubicBezTo>
                  <a:cubicBezTo>
                    <a:pt x="786" y="221"/>
                    <a:pt x="786" y="221"/>
                    <a:pt x="786" y="221"/>
                  </a:cubicBezTo>
                  <a:cubicBezTo>
                    <a:pt x="787" y="223"/>
                    <a:pt x="789" y="224"/>
                    <a:pt x="791" y="225"/>
                  </a:cubicBezTo>
                  <a:cubicBezTo>
                    <a:pt x="873" y="266"/>
                    <a:pt x="873" y="266"/>
                    <a:pt x="873" y="266"/>
                  </a:cubicBezTo>
                  <a:cubicBezTo>
                    <a:pt x="894" y="329"/>
                    <a:pt x="894" y="329"/>
                    <a:pt x="894" y="329"/>
                  </a:cubicBezTo>
                  <a:cubicBezTo>
                    <a:pt x="107" y="329"/>
                    <a:pt x="107" y="329"/>
                    <a:pt x="107" y="329"/>
                  </a:cubicBezTo>
                  <a:moveTo>
                    <a:pt x="24" y="385"/>
                  </a:moveTo>
                  <a:cubicBezTo>
                    <a:pt x="10" y="386"/>
                    <a:pt x="0" y="402"/>
                    <a:pt x="5" y="415"/>
                  </a:cubicBezTo>
                  <a:cubicBezTo>
                    <a:pt x="128" y="745"/>
                    <a:pt x="128" y="745"/>
                    <a:pt x="128" y="745"/>
                  </a:cubicBezTo>
                  <a:cubicBezTo>
                    <a:pt x="108" y="745"/>
                    <a:pt x="88" y="745"/>
                    <a:pt x="68" y="745"/>
                  </a:cubicBezTo>
                  <a:cubicBezTo>
                    <a:pt x="57" y="745"/>
                    <a:pt x="47" y="757"/>
                    <a:pt x="47" y="768"/>
                  </a:cubicBezTo>
                  <a:cubicBezTo>
                    <a:pt x="48" y="780"/>
                    <a:pt x="59" y="790"/>
                    <a:pt x="71" y="790"/>
                  </a:cubicBezTo>
                  <a:cubicBezTo>
                    <a:pt x="194" y="790"/>
                    <a:pt x="194" y="790"/>
                    <a:pt x="194" y="790"/>
                  </a:cubicBezTo>
                  <a:cubicBezTo>
                    <a:pt x="194" y="864"/>
                    <a:pt x="255" y="925"/>
                    <a:pt x="329" y="925"/>
                  </a:cubicBezTo>
                  <a:cubicBezTo>
                    <a:pt x="403" y="925"/>
                    <a:pt x="464" y="864"/>
                    <a:pt x="464" y="790"/>
                  </a:cubicBezTo>
                  <a:cubicBezTo>
                    <a:pt x="554" y="790"/>
                    <a:pt x="554" y="790"/>
                    <a:pt x="554" y="790"/>
                  </a:cubicBezTo>
                  <a:cubicBezTo>
                    <a:pt x="554" y="864"/>
                    <a:pt x="615" y="925"/>
                    <a:pt x="689" y="925"/>
                  </a:cubicBezTo>
                  <a:cubicBezTo>
                    <a:pt x="763" y="925"/>
                    <a:pt x="824" y="864"/>
                    <a:pt x="824" y="790"/>
                  </a:cubicBezTo>
                  <a:cubicBezTo>
                    <a:pt x="947" y="790"/>
                    <a:pt x="947" y="790"/>
                    <a:pt x="947" y="790"/>
                  </a:cubicBezTo>
                  <a:cubicBezTo>
                    <a:pt x="959" y="790"/>
                    <a:pt x="970" y="779"/>
                    <a:pt x="970" y="767"/>
                  </a:cubicBezTo>
                  <a:cubicBezTo>
                    <a:pt x="970" y="755"/>
                    <a:pt x="959" y="745"/>
                    <a:pt x="947" y="745"/>
                  </a:cubicBezTo>
                  <a:cubicBezTo>
                    <a:pt x="890" y="745"/>
                    <a:pt x="890" y="745"/>
                    <a:pt x="890" y="745"/>
                  </a:cubicBezTo>
                  <a:cubicBezTo>
                    <a:pt x="1014" y="415"/>
                    <a:pt x="1014" y="415"/>
                    <a:pt x="1014" y="415"/>
                  </a:cubicBezTo>
                  <a:cubicBezTo>
                    <a:pt x="1018" y="402"/>
                    <a:pt x="1007" y="385"/>
                    <a:pt x="992" y="385"/>
                  </a:cubicBezTo>
                  <a:cubicBezTo>
                    <a:pt x="669" y="385"/>
                    <a:pt x="346" y="385"/>
                    <a:pt x="24" y="385"/>
                  </a:cubicBezTo>
                  <a:close/>
                  <a:moveTo>
                    <a:pt x="329" y="700"/>
                  </a:moveTo>
                  <a:cubicBezTo>
                    <a:pt x="379" y="700"/>
                    <a:pt x="419" y="740"/>
                    <a:pt x="419" y="790"/>
                  </a:cubicBezTo>
                  <a:cubicBezTo>
                    <a:pt x="419" y="840"/>
                    <a:pt x="379" y="880"/>
                    <a:pt x="329" y="880"/>
                  </a:cubicBezTo>
                  <a:cubicBezTo>
                    <a:pt x="279" y="880"/>
                    <a:pt x="239" y="840"/>
                    <a:pt x="239" y="790"/>
                  </a:cubicBezTo>
                  <a:cubicBezTo>
                    <a:pt x="239" y="740"/>
                    <a:pt x="279" y="700"/>
                    <a:pt x="329" y="700"/>
                  </a:cubicBezTo>
                  <a:close/>
                  <a:moveTo>
                    <a:pt x="689" y="700"/>
                  </a:moveTo>
                  <a:cubicBezTo>
                    <a:pt x="739" y="700"/>
                    <a:pt x="779" y="740"/>
                    <a:pt x="779" y="790"/>
                  </a:cubicBezTo>
                  <a:cubicBezTo>
                    <a:pt x="779" y="840"/>
                    <a:pt x="739" y="880"/>
                    <a:pt x="689" y="880"/>
                  </a:cubicBezTo>
                  <a:cubicBezTo>
                    <a:pt x="639" y="880"/>
                    <a:pt x="599" y="840"/>
                    <a:pt x="599" y="790"/>
                  </a:cubicBezTo>
                  <a:cubicBezTo>
                    <a:pt x="599" y="740"/>
                    <a:pt x="639" y="700"/>
                    <a:pt x="689" y="70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748345" y="4989834"/>
            <a:ext cx="5130994" cy="646331"/>
            <a:chOff x="5202000" y="2673081"/>
            <a:chExt cx="5130994" cy="646331"/>
          </a:xfrm>
        </p:grpSpPr>
        <p:sp>
          <p:nvSpPr>
            <p:cNvPr id="49" name="TextBox 48"/>
            <p:cNvSpPr txBox="1"/>
            <p:nvPr/>
          </p:nvSpPr>
          <p:spPr>
            <a:xfrm>
              <a:off x="5677415" y="2673081"/>
              <a:ext cx="4655579" cy="646331"/>
            </a:xfrm>
            <a:prstGeom prst="rect">
              <a:avLst/>
            </a:prstGeom>
            <a:solidFill>
              <a:srgbClr val="0F4859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j-lt"/>
                </a:rPr>
                <a:t>CBAM Declaration &amp; </a:t>
              </a:r>
              <a:br>
                <a:rPr lang="en-US" dirty="0" smtClean="0">
                  <a:solidFill>
                    <a:schemeClr val="bg1"/>
                  </a:solidFill>
                  <a:latin typeface="+mj-lt"/>
                </a:rPr>
              </a:br>
              <a:r>
                <a:rPr lang="en-US" dirty="0" smtClean="0">
                  <a:solidFill>
                    <a:schemeClr val="bg1"/>
                  </a:solidFill>
                  <a:latin typeface="+mj-lt"/>
                </a:rPr>
                <a:t>Surrender of CBAM Certificates</a:t>
              </a:r>
              <a:endParaRPr lang="en-US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5202000" y="2673081"/>
              <a:ext cx="365760" cy="369332"/>
              <a:chOff x="5189310" y="1644650"/>
              <a:chExt cx="365760" cy="369332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189310" y="1644650"/>
                <a:ext cx="365760" cy="369332"/>
              </a:xfrm>
              <a:prstGeom prst="rect">
                <a:avLst/>
              </a:prstGeom>
              <a:solidFill>
                <a:schemeClr val="tx2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214935" y="1644650"/>
                <a:ext cx="314510" cy="369332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+mj-lt"/>
                  </a:rPr>
                  <a:t>4</a:t>
                </a:r>
                <a:endParaRPr lang="en-US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2406487" y="2649099"/>
            <a:ext cx="2941104" cy="177641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6" idx="3"/>
          </p:cNvCxnSpPr>
          <p:nvPr/>
        </p:nvCxnSpPr>
        <p:spPr>
          <a:xfrm>
            <a:off x="2406487" y="4425511"/>
            <a:ext cx="2941104" cy="140708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82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732270" y="1954865"/>
            <a:ext cx="4850130" cy="4401485"/>
          </a:xfrm>
          <a:prstGeom prst="rect">
            <a:avLst/>
          </a:prstGeom>
          <a:noFill/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274320" rtlCol="0" anchor="t"/>
          <a:lstStyle/>
          <a:p>
            <a:pPr lvl="0" algn="ctr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</a:pPr>
            <a:r>
              <a:rPr lang="en-US" sz="2800" dirty="0" smtClean="0">
                <a:solidFill>
                  <a:schemeClr val="tx2"/>
                </a:solidFill>
                <a:latin typeface="+mj-lt"/>
              </a:rPr>
              <a:t>Covered Countries</a:t>
            </a:r>
            <a:endParaRPr lang="en-US" sz="2800" dirty="0">
              <a:solidFill>
                <a:schemeClr val="tx2"/>
              </a:solidFill>
              <a:latin typeface="+mj-lt"/>
            </a:endParaRP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All non-EU </a:t>
            </a:r>
            <a:r>
              <a:rPr lang="en-US" dirty="0">
                <a:solidFill>
                  <a:schemeClr val="tx1"/>
                </a:solidFill>
              </a:rPr>
              <a:t>countries other than EEA and </a:t>
            </a:r>
            <a:r>
              <a:rPr lang="en-US" dirty="0" smtClean="0">
                <a:solidFill>
                  <a:schemeClr val="tx1"/>
                </a:solidFill>
              </a:rPr>
              <a:t>Switzerland</a:t>
            </a:r>
            <a:endParaRPr lang="en-US" dirty="0">
              <a:solidFill>
                <a:schemeClr val="tx1"/>
              </a:solidFill>
            </a:endParaRP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Commission </a:t>
            </a:r>
            <a:r>
              <a:rPr lang="en-US" dirty="0">
                <a:solidFill>
                  <a:schemeClr val="tx1"/>
                </a:solidFill>
              </a:rPr>
              <a:t>may exclude </a:t>
            </a:r>
            <a:r>
              <a:rPr lang="en-US" dirty="0" smtClean="0">
                <a:solidFill>
                  <a:schemeClr val="tx1"/>
                </a:solidFill>
              </a:rPr>
              <a:t>third </a:t>
            </a:r>
            <a:r>
              <a:rPr lang="en-US" dirty="0">
                <a:solidFill>
                  <a:schemeClr val="tx1"/>
                </a:solidFill>
              </a:rPr>
              <a:t>countries from CBAM if </a:t>
            </a:r>
            <a:r>
              <a:rPr lang="en-US" dirty="0" smtClean="0">
                <a:solidFill>
                  <a:schemeClr val="tx1"/>
                </a:solidFill>
              </a:rPr>
              <a:t>they:</a:t>
            </a:r>
          </a:p>
          <a:p>
            <a:pPr marL="971550" lvl="1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fully integrated into </a:t>
            </a:r>
            <a:r>
              <a:rPr lang="en-US" dirty="0" smtClean="0">
                <a:solidFill>
                  <a:schemeClr val="tx1"/>
                </a:solidFill>
              </a:rPr>
              <a:t>the EU ETS, or </a:t>
            </a:r>
          </a:p>
          <a:p>
            <a:pPr marL="971550" lvl="1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link their cap-and-trade system to the EU ETS</a:t>
            </a:r>
            <a:endParaRPr lang="en-US" dirty="0">
              <a:solidFill>
                <a:schemeClr val="tx1"/>
              </a:solidFill>
            </a:endParaRP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Special </a:t>
            </a:r>
            <a:r>
              <a:rPr lang="en-US" dirty="0">
                <a:solidFill>
                  <a:schemeClr val="tx1"/>
                </a:solidFill>
              </a:rPr>
              <a:t>rules for </a:t>
            </a:r>
            <a:r>
              <a:rPr lang="en-US" dirty="0" smtClean="0">
                <a:solidFill>
                  <a:schemeClr val="tx1"/>
                </a:solidFill>
              </a:rPr>
              <a:t>countries with electricity </a:t>
            </a:r>
            <a:r>
              <a:rPr lang="en-US" dirty="0">
                <a:solidFill>
                  <a:schemeClr val="tx1"/>
                </a:solidFill>
              </a:rPr>
              <a:t>market integrated into the EU </a:t>
            </a:r>
            <a:r>
              <a:rPr lang="en-US" dirty="0" smtClean="0">
                <a:solidFill>
                  <a:schemeClr val="tx1"/>
                </a:solidFill>
              </a:rPr>
              <a:t>(“market coupling”)</a:t>
            </a: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Covered Goods &amp; Countries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073219" y="1954865"/>
            <a:ext cx="4749537" cy="4401485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274320" rtlCol="0" anchor="t"/>
          <a:lstStyle/>
          <a:p>
            <a:pPr marL="457200" lvl="0" indent="-228600" algn="ctr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</a:pPr>
            <a:r>
              <a:rPr lang="en-US" sz="2800" dirty="0" smtClean="0">
                <a:solidFill>
                  <a:schemeClr val="tx2"/>
                </a:solidFill>
                <a:latin typeface="+mj-lt"/>
              </a:rPr>
              <a:t>Covered Goods</a:t>
            </a:r>
            <a:endParaRPr lang="en-US" sz="2800" dirty="0">
              <a:solidFill>
                <a:schemeClr val="tx2"/>
              </a:solidFill>
              <a:latin typeface="+mj-lt"/>
            </a:endParaRP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Goods considered at high risk of carbon leakage</a:t>
            </a:r>
          </a:p>
          <a:p>
            <a:pPr marL="971550" lvl="1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Steel </a:t>
            </a:r>
            <a:r>
              <a:rPr lang="en-US" dirty="0">
                <a:solidFill>
                  <a:schemeClr val="tx1"/>
                </a:solidFill>
              </a:rPr>
              <a:t>&amp; Iron</a:t>
            </a:r>
          </a:p>
          <a:p>
            <a:pPr marL="971550" lvl="1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Aluminum</a:t>
            </a:r>
          </a:p>
          <a:p>
            <a:pPr marL="971550" lvl="1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Cement</a:t>
            </a:r>
          </a:p>
          <a:p>
            <a:pPr marL="971550" lvl="1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Certain Fertilizers</a:t>
            </a:r>
          </a:p>
          <a:p>
            <a:pPr marL="514350" indent="-285750" defTabSz="1219170"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</a:pPr>
            <a:r>
              <a:rPr lang="en-US" dirty="0" smtClean="0">
                <a:solidFill>
                  <a:schemeClr val="tx1"/>
                </a:solidFill>
              </a:rPr>
              <a:t>Electricity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E6EB1-25D1-4B13-8311-ED92175E049E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38958" y="1936638"/>
            <a:ext cx="804232" cy="677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486895" y="1295221"/>
            <a:ext cx="1342690" cy="1321200"/>
            <a:chOff x="4260851" y="3078163"/>
            <a:chExt cx="3260725" cy="3295650"/>
          </a:xfrm>
          <a:solidFill>
            <a:schemeClr val="tx2"/>
          </a:solidFill>
        </p:grpSpPr>
        <p:sp>
          <p:nvSpPr>
            <p:cNvPr id="12" name="Freeform 830"/>
            <p:cNvSpPr>
              <a:spLocks noEditPoints="1"/>
            </p:cNvSpPr>
            <p:nvPr/>
          </p:nvSpPr>
          <p:spPr bwMode="auto">
            <a:xfrm>
              <a:off x="4260851" y="3078163"/>
              <a:ext cx="3260725" cy="3295650"/>
            </a:xfrm>
            <a:custGeom>
              <a:avLst/>
              <a:gdLst>
                <a:gd name="T0" fmla="*/ 858 w 1716"/>
                <a:gd name="T1" fmla="*/ 0 h 1716"/>
                <a:gd name="T2" fmla="*/ 1465 w 1716"/>
                <a:gd name="T3" fmla="*/ 251 h 1716"/>
                <a:gd name="T4" fmla="*/ 1716 w 1716"/>
                <a:gd name="T5" fmla="*/ 858 h 1716"/>
                <a:gd name="T6" fmla="*/ 1465 w 1716"/>
                <a:gd name="T7" fmla="*/ 1465 h 1716"/>
                <a:gd name="T8" fmla="*/ 858 w 1716"/>
                <a:gd name="T9" fmla="*/ 1716 h 1716"/>
                <a:gd name="T10" fmla="*/ 251 w 1716"/>
                <a:gd name="T11" fmla="*/ 1465 h 1716"/>
                <a:gd name="T12" fmla="*/ 0 w 1716"/>
                <a:gd name="T13" fmla="*/ 858 h 1716"/>
                <a:gd name="T14" fmla="*/ 251 w 1716"/>
                <a:gd name="T15" fmla="*/ 251 h 1716"/>
                <a:gd name="T16" fmla="*/ 858 w 1716"/>
                <a:gd name="T17" fmla="*/ 0 h 1716"/>
                <a:gd name="T18" fmla="*/ 1412 w 1716"/>
                <a:gd name="T19" fmla="*/ 304 h 1716"/>
                <a:gd name="T20" fmla="*/ 858 w 1716"/>
                <a:gd name="T21" fmla="*/ 74 h 1716"/>
                <a:gd name="T22" fmla="*/ 304 w 1716"/>
                <a:gd name="T23" fmla="*/ 304 h 1716"/>
                <a:gd name="T24" fmla="*/ 74 w 1716"/>
                <a:gd name="T25" fmla="*/ 858 h 1716"/>
                <a:gd name="T26" fmla="*/ 304 w 1716"/>
                <a:gd name="T27" fmla="*/ 1412 h 1716"/>
                <a:gd name="T28" fmla="*/ 858 w 1716"/>
                <a:gd name="T29" fmla="*/ 1642 h 1716"/>
                <a:gd name="T30" fmla="*/ 1412 w 1716"/>
                <a:gd name="T31" fmla="*/ 1412 h 1716"/>
                <a:gd name="T32" fmla="*/ 1642 w 1716"/>
                <a:gd name="T33" fmla="*/ 858 h 1716"/>
                <a:gd name="T34" fmla="*/ 1412 w 1716"/>
                <a:gd name="T35" fmla="*/ 304 h 1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16" h="1716">
                  <a:moveTo>
                    <a:pt x="858" y="0"/>
                  </a:moveTo>
                  <a:cubicBezTo>
                    <a:pt x="1095" y="0"/>
                    <a:pt x="1309" y="96"/>
                    <a:pt x="1465" y="251"/>
                  </a:cubicBezTo>
                  <a:cubicBezTo>
                    <a:pt x="1620" y="406"/>
                    <a:pt x="1716" y="621"/>
                    <a:pt x="1716" y="858"/>
                  </a:cubicBezTo>
                  <a:cubicBezTo>
                    <a:pt x="1716" y="1095"/>
                    <a:pt x="1620" y="1309"/>
                    <a:pt x="1465" y="1465"/>
                  </a:cubicBezTo>
                  <a:cubicBezTo>
                    <a:pt x="1309" y="1620"/>
                    <a:pt x="1095" y="1716"/>
                    <a:pt x="858" y="1716"/>
                  </a:cubicBezTo>
                  <a:cubicBezTo>
                    <a:pt x="621" y="1716"/>
                    <a:pt x="407" y="1620"/>
                    <a:pt x="251" y="1465"/>
                  </a:cubicBezTo>
                  <a:cubicBezTo>
                    <a:pt x="96" y="1309"/>
                    <a:pt x="0" y="1095"/>
                    <a:pt x="0" y="858"/>
                  </a:cubicBezTo>
                  <a:cubicBezTo>
                    <a:pt x="0" y="621"/>
                    <a:pt x="96" y="406"/>
                    <a:pt x="251" y="251"/>
                  </a:cubicBezTo>
                  <a:cubicBezTo>
                    <a:pt x="407" y="96"/>
                    <a:pt x="621" y="0"/>
                    <a:pt x="858" y="0"/>
                  </a:cubicBezTo>
                  <a:close/>
                  <a:moveTo>
                    <a:pt x="1412" y="304"/>
                  </a:moveTo>
                  <a:cubicBezTo>
                    <a:pt x="1271" y="162"/>
                    <a:pt x="1074" y="74"/>
                    <a:pt x="858" y="74"/>
                  </a:cubicBezTo>
                  <a:cubicBezTo>
                    <a:pt x="642" y="74"/>
                    <a:pt x="445" y="162"/>
                    <a:pt x="304" y="304"/>
                  </a:cubicBezTo>
                  <a:cubicBezTo>
                    <a:pt x="162" y="445"/>
                    <a:pt x="74" y="642"/>
                    <a:pt x="74" y="858"/>
                  </a:cubicBezTo>
                  <a:cubicBezTo>
                    <a:pt x="74" y="1074"/>
                    <a:pt x="162" y="1270"/>
                    <a:pt x="304" y="1412"/>
                  </a:cubicBezTo>
                  <a:cubicBezTo>
                    <a:pt x="445" y="1554"/>
                    <a:pt x="642" y="1642"/>
                    <a:pt x="858" y="1642"/>
                  </a:cubicBezTo>
                  <a:cubicBezTo>
                    <a:pt x="1074" y="1642"/>
                    <a:pt x="1271" y="1554"/>
                    <a:pt x="1412" y="1412"/>
                  </a:cubicBezTo>
                  <a:cubicBezTo>
                    <a:pt x="1554" y="1270"/>
                    <a:pt x="1642" y="1074"/>
                    <a:pt x="1642" y="858"/>
                  </a:cubicBezTo>
                  <a:cubicBezTo>
                    <a:pt x="1642" y="642"/>
                    <a:pt x="1554" y="445"/>
                    <a:pt x="1412" y="3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Freeform 831"/>
            <p:cNvSpPr>
              <a:spLocks noEditPoints="1"/>
            </p:cNvSpPr>
            <p:nvPr/>
          </p:nvSpPr>
          <p:spPr bwMode="auto">
            <a:xfrm>
              <a:off x="4924426" y="3835400"/>
              <a:ext cx="1933575" cy="1776413"/>
            </a:xfrm>
            <a:custGeom>
              <a:avLst/>
              <a:gdLst>
                <a:gd name="T0" fmla="*/ 402 w 1018"/>
                <a:gd name="T1" fmla="*/ 11 h 925"/>
                <a:gd name="T2" fmla="*/ 267 w 1018"/>
                <a:gd name="T3" fmla="*/ 167 h 925"/>
                <a:gd name="T4" fmla="*/ 203 w 1018"/>
                <a:gd name="T5" fmla="*/ 140 h 925"/>
                <a:gd name="T6" fmla="*/ 175 w 1018"/>
                <a:gd name="T7" fmla="*/ 148 h 925"/>
                <a:gd name="T8" fmla="*/ 122 w 1018"/>
                <a:gd name="T9" fmla="*/ 234 h 925"/>
                <a:gd name="T10" fmla="*/ 56 w 1018"/>
                <a:gd name="T11" fmla="*/ 289 h 925"/>
                <a:gd name="T12" fmla="*/ 51 w 1018"/>
                <a:gd name="T13" fmla="*/ 316 h 925"/>
                <a:gd name="T14" fmla="*/ 73 w 1018"/>
                <a:gd name="T15" fmla="*/ 361 h 925"/>
                <a:gd name="T16" fmla="*/ 93 w 1018"/>
                <a:gd name="T17" fmla="*/ 374 h 925"/>
                <a:gd name="T18" fmla="*/ 925 w 1018"/>
                <a:gd name="T19" fmla="*/ 374 h 925"/>
                <a:gd name="T20" fmla="*/ 946 w 1018"/>
                <a:gd name="T21" fmla="*/ 344 h 925"/>
                <a:gd name="T22" fmla="*/ 913 w 1018"/>
                <a:gd name="T23" fmla="*/ 243 h 925"/>
                <a:gd name="T24" fmla="*/ 901 w 1018"/>
                <a:gd name="T25" fmla="*/ 230 h 925"/>
                <a:gd name="T26" fmla="*/ 814 w 1018"/>
                <a:gd name="T27" fmla="*/ 186 h 925"/>
                <a:gd name="T28" fmla="*/ 738 w 1018"/>
                <a:gd name="T29" fmla="*/ 110 h 925"/>
                <a:gd name="T30" fmla="*/ 719 w 1018"/>
                <a:gd name="T31" fmla="*/ 104 h 925"/>
                <a:gd name="T32" fmla="*/ 604 w 1018"/>
                <a:gd name="T33" fmla="*/ 125 h 925"/>
                <a:gd name="T34" fmla="*/ 432 w 1018"/>
                <a:gd name="T35" fmla="*/ 7 h 925"/>
                <a:gd name="T36" fmla="*/ 402 w 1018"/>
                <a:gd name="T37" fmla="*/ 11 h 925"/>
                <a:gd name="T38" fmla="*/ 152 w 1018"/>
                <a:gd name="T39" fmla="*/ 267 h 925"/>
                <a:gd name="T40" fmla="*/ 157 w 1018"/>
                <a:gd name="T41" fmla="*/ 262 h 925"/>
                <a:gd name="T42" fmla="*/ 203 w 1018"/>
                <a:gd name="T43" fmla="*/ 188 h 925"/>
                <a:gd name="T44" fmla="*/ 264 w 1018"/>
                <a:gd name="T45" fmla="*/ 214 h 925"/>
                <a:gd name="T46" fmla="*/ 290 w 1018"/>
                <a:gd name="T47" fmla="*/ 209 h 925"/>
                <a:gd name="T48" fmla="*/ 423 w 1018"/>
                <a:gd name="T49" fmla="*/ 55 h 925"/>
                <a:gd name="T50" fmla="*/ 586 w 1018"/>
                <a:gd name="T51" fmla="*/ 167 h 925"/>
                <a:gd name="T52" fmla="*/ 603 w 1018"/>
                <a:gd name="T53" fmla="*/ 171 h 925"/>
                <a:gd name="T54" fmla="*/ 715 w 1018"/>
                <a:gd name="T55" fmla="*/ 151 h 925"/>
                <a:gd name="T56" fmla="*/ 786 w 1018"/>
                <a:gd name="T57" fmla="*/ 221 h 925"/>
                <a:gd name="T58" fmla="*/ 791 w 1018"/>
                <a:gd name="T59" fmla="*/ 225 h 925"/>
                <a:gd name="T60" fmla="*/ 873 w 1018"/>
                <a:gd name="T61" fmla="*/ 266 h 925"/>
                <a:gd name="T62" fmla="*/ 894 w 1018"/>
                <a:gd name="T63" fmla="*/ 329 h 925"/>
                <a:gd name="T64" fmla="*/ 107 w 1018"/>
                <a:gd name="T65" fmla="*/ 329 h 925"/>
                <a:gd name="T66" fmla="*/ 24 w 1018"/>
                <a:gd name="T67" fmla="*/ 385 h 925"/>
                <a:gd name="T68" fmla="*/ 5 w 1018"/>
                <a:gd name="T69" fmla="*/ 415 h 925"/>
                <a:gd name="T70" fmla="*/ 128 w 1018"/>
                <a:gd name="T71" fmla="*/ 745 h 925"/>
                <a:gd name="T72" fmla="*/ 68 w 1018"/>
                <a:gd name="T73" fmla="*/ 745 h 925"/>
                <a:gd name="T74" fmla="*/ 47 w 1018"/>
                <a:gd name="T75" fmla="*/ 768 h 925"/>
                <a:gd name="T76" fmla="*/ 71 w 1018"/>
                <a:gd name="T77" fmla="*/ 790 h 925"/>
                <a:gd name="T78" fmla="*/ 194 w 1018"/>
                <a:gd name="T79" fmla="*/ 790 h 925"/>
                <a:gd name="T80" fmla="*/ 329 w 1018"/>
                <a:gd name="T81" fmla="*/ 925 h 925"/>
                <a:gd name="T82" fmla="*/ 464 w 1018"/>
                <a:gd name="T83" fmla="*/ 790 h 925"/>
                <a:gd name="T84" fmla="*/ 554 w 1018"/>
                <a:gd name="T85" fmla="*/ 790 h 925"/>
                <a:gd name="T86" fmla="*/ 689 w 1018"/>
                <a:gd name="T87" fmla="*/ 925 h 925"/>
                <a:gd name="T88" fmla="*/ 824 w 1018"/>
                <a:gd name="T89" fmla="*/ 790 h 925"/>
                <a:gd name="T90" fmla="*/ 947 w 1018"/>
                <a:gd name="T91" fmla="*/ 790 h 925"/>
                <a:gd name="T92" fmla="*/ 970 w 1018"/>
                <a:gd name="T93" fmla="*/ 767 h 925"/>
                <a:gd name="T94" fmla="*/ 947 w 1018"/>
                <a:gd name="T95" fmla="*/ 745 h 925"/>
                <a:gd name="T96" fmla="*/ 890 w 1018"/>
                <a:gd name="T97" fmla="*/ 745 h 925"/>
                <a:gd name="T98" fmla="*/ 1014 w 1018"/>
                <a:gd name="T99" fmla="*/ 415 h 925"/>
                <a:gd name="T100" fmla="*/ 992 w 1018"/>
                <a:gd name="T101" fmla="*/ 385 h 925"/>
                <a:gd name="T102" fmla="*/ 24 w 1018"/>
                <a:gd name="T103" fmla="*/ 385 h 925"/>
                <a:gd name="T104" fmla="*/ 329 w 1018"/>
                <a:gd name="T105" fmla="*/ 700 h 925"/>
                <a:gd name="T106" fmla="*/ 419 w 1018"/>
                <a:gd name="T107" fmla="*/ 790 h 925"/>
                <a:gd name="T108" fmla="*/ 329 w 1018"/>
                <a:gd name="T109" fmla="*/ 880 h 925"/>
                <a:gd name="T110" fmla="*/ 239 w 1018"/>
                <a:gd name="T111" fmla="*/ 790 h 925"/>
                <a:gd name="T112" fmla="*/ 329 w 1018"/>
                <a:gd name="T113" fmla="*/ 700 h 925"/>
                <a:gd name="T114" fmla="*/ 689 w 1018"/>
                <a:gd name="T115" fmla="*/ 700 h 925"/>
                <a:gd name="T116" fmla="*/ 779 w 1018"/>
                <a:gd name="T117" fmla="*/ 790 h 925"/>
                <a:gd name="T118" fmla="*/ 689 w 1018"/>
                <a:gd name="T119" fmla="*/ 880 h 925"/>
                <a:gd name="T120" fmla="*/ 599 w 1018"/>
                <a:gd name="T121" fmla="*/ 790 h 925"/>
                <a:gd name="T122" fmla="*/ 689 w 1018"/>
                <a:gd name="T123" fmla="*/ 700 h 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18" h="925">
                  <a:moveTo>
                    <a:pt x="402" y="11"/>
                  </a:moveTo>
                  <a:cubicBezTo>
                    <a:pt x="267" y="167"/>
                    <a:pt x="267" y="167"/>
                    <a:pt x="267" y="167"/>
                  </a:cubicBezTo>
                  <a:cubicBezTo>
                    <a:pt x="203" y="140"/>
                    <a:pt x="203" y="140"/>
                    <a:pt x="203" y="140"/>
                  </a:cubicBezTo>
                  <a:cubicBezTo>
                    <a:pt x="193" y="135"/>
                    <a:pt x="181" y="139"/>
                    <a:pt x="175" y="148"/>
                  </a:cubicBezTo>
                  <a:cubicBezTo>
                    <a:pt x="122" y="234"/>
                    <a:pt x="122" y="234"/>
                    <a:pt x="122" y="234"/>
                  </a:cubicBezTo>
                  <a:cubicBezTo>
                    <a:pt x="56" y="289"/>
                    <a:pt x="56" y="289"/>
                    <a:pt x="56" y="289"/>
                  </a:cubicBezTo>
                  <a:cubicBezTo>
                    <a:pt x="48" y="295"/>
                    <a:pt x="46" y="307"/>
                    <a:pt x="51" y="316"/>
                  </a:cubicBezTo>
                  <a:cubicBezTo>
                    <a:pt x="73" y="361"/>
                    <a:pt x="73" y="361"/>
                    <a:pt x="73" y="361"/>
                  </a:cubicBezTo>
                  <a:cubicBezTo>
                    <a:pt x="77" y="369"/>
                    <a:pt x="85" y="374"/>
                    <a:pt x="93" y="374"/>
                  </a:cubicBezTo>
                  <a:cubicBezTo>
                    <a:pt x="925" y="374"/>
                    <a:pt x="925" y="374"/>
                    <a:pt x="925" y="374"/>
                  </a:cubicBezTo>
                  <a:cubicBezTo>
                    <a:pt x="939" y="374"/>
                    <a:pt x="951" y="358"/>
                    <a:pt x="946" y="344"/>
                  </a:cubicBezTo>
                  <a:cubicBezTo>
                    <a:pt x="913" y="243"/>
                    <a:pt x="913" y="243"/>
                    <a:pt x="913" y="243"/>
                  </a:cubicBezTo>
                  <a:cubicBezTo>
                    <a:pt x="911" y="237"/>
                    <a:pt x="907" y="232"/>
                    <a:pt x="901" y="230"/>
                  </a:cubicBezTo>
                  <a:cubicBezTo>
                    <a:pt x="814" y="186"/>
                    <a:pt x="814" y="186"/>
                    <a:pt x="814" y="186"/>
                  </a:cubicBezTo>
                  <a:cubicBezTo>
                    <a:pt x="738" y="110"/>
                    <a:pt x="738" y="110"/>
                    <a:pt x="738" y="110"/>
                  </a:cubicBezTo>
                  <a:cubicBezTo>
                    <a:pt x="733" y="105"/>
                    <a:pt x="726" y="103"/>
                    <a:pt x="719" y="104"/>
                  </a:cubicBezTo>
                  <a:cubicBezTo>
                    <a:pt x="604" y="125"/>
                    <a:pt x="604" y="125"/>
                    <a:pt x="604" y="125"/>
                  </a:cubicBezTo>
                  <a:cubicBezTo>
                    <a:pt x="432" y="7"/>
                    <a:pt x="432" y="7"/>
                    <a:pt x="432" y="7"/>
                  </a:cubicBezTo>
                  <a:cubicBezTo>
                    <a:pt x="420" y="0"/>
                    <a:pt x="412" y="4"/>
                    <a:pt x="402" y="11"/>
                  </a:cubicBezTo>
                  <a:close/>
                  <a:moveTo>
                    <a:pt x="152" y="267"/>
                  </a:moveTo>
                  <a:cubicBezTo>
                    <a:pt x="154" y="266"/>
                    <a:pt x="156" y="264"/>
                    <a:pt x="157" y="262"/>
                  </a:cubicBezTo>
                  <a:cubicBezTo>
                    <a:pt x="203" y="188"/>
                    <a:pt x="203" y="188"/>
                    <a:pt x="203" y="188"/>
                  </a:cubicBezTo>
                  <a:cubicBezTo>
                    <a:pt x="264" y="214"/>
                    <a:pt x="264" y="214"/>
                    <a:pt x="264" y="214"/>
                  </a:cubicBezTo>
                  <a:cubicBezTo>
                    <a:pt x="273" y="218"/>
                    <a:pt x="284" y="216"/>
                    <a:pt x="290" y="209"/>
                  </a:cubicBezTo>
                  <a:cubicBezTo>
                    <a:pt x="423" y="55"/>
                    <a:pt x="423" y="55"/>
                    <a:pt x="423" y="55"/>
                  </a:cubicBezTo>
                  <a:cubicBezTo>
                    <a:pt x="586" y="167"/>
                    <a:pt x="586" y="167"/>
                    <a:pt x="586" y="167"/>
                  </a:cubicBezTo>
                  <a:cubicBezTo>
                    <a:pt x="591" y="171"/>
                    <a:pt x="597" y="172"/>
                    <a:pt x="603" y="171"/>
                  </a:cubicBezTo>
                  <a:cubicBezTo>
                    <a:pt x="715" y="151"/>
                    <a:pt x="715" y="151"/>
                    <a:pt x="715" y="151"/>
                  </a:cubicBezTo>
                  <a:cubicBezTo>
                    <a:pt x="786" y="221"/>
                    <a:pt x="786" y="221"/>
                    <a:pt x="786" y="221"/>
                  </a:cubicBezTo>
                  <a:cubicBezTo>
                    <a:pt x="787" y="223"/>
                    <a:pt x="789" y="224"/>
                    <a:pt x="791" y="225"/>
                  </a:cubicBezTo>
                  <a:cubicBezTo>
                    <a:pt x="873" y="266"/>
                    <a:pt x="873" y="266"/>
                    <a:pt x="873" y="266"/>
                  </a:cubicBezTo>
                  <a:cubicBezTo>
                    <a:pt x="894" y="329"/>
                    <a:pt x="894" y="329"/>
                    <a:pt x="894" y="329"/>
                  </a:cubicBezTo>
                  <a:cubicBezTo>
                    <a:pt x="107" y="329"/>
                    <a:pt x="107" y="329"/>
                    <a:pt x="107" y="329"/>
                  </a:cubicBezTo>
                  <a:moveTo>
                    <a:pt x="24" y="385"/>
                  </a:moveTo>
                  <a:cubicBezTo>
                    <a:pt x="10" y="386"/>
                    <a:pt x="0" y="402"/>
                    <a:pt x="5" y="415"/>
                  </a:cubicBezTo>
                  <a:cubicBezTo>
                    <a:pt x="128" y="745"/>
                    <a:pt x="128" y="745"/>
                    <a:pt x="128" y="745"/>
                  </a:cubicBezTo>
                  <a:cubicBezTo>
                    <a:pt x="108" y="745"/>
                    <a:pt x="88" y="745"/>
                    <a:pt x="68" y="745"/>
                  </a:cubicBezTo>
                  <a:cubicBezTo>
                    <a:pt x="57" y="745"/>
                    <a:pt x="47" y="757"/>
                    <a:pt x="47" y="768"/>
                  </a:cubicBezTo>
                  <a:cubicBezTo>
                    <a:pt x="48" y="780"/>
                    <a:pt x="59" y="790"/>
                    <a:pt x="71" y="790"/>
                  </a:cubicBezTo>
                  <a:cubicBezTo>
                    <a:pt x="194" y="790"/>
                    <a:pt x="194" y="790"/>
                    <a:pt x="194" y="790"/>
                  </a:cubicBezTo>
                  <a:cubicBezTo>
                    <a:pt x="194" y="864"/>
                    <a:pt x="255" y="925"/>
                    <a:pt x="329" y="925"/>
                  </a:cubicBezTo>
                  <a:cubicBezTo>
                    <a:pt x="403" y="925"/>
                    <a:pt x="464" y="864"/>
                    <a:pt x="464" y="790"/>
                  </a:cubicBezTo>
                  <a:cubicBezTo>
                    <a:pt x="554" y="790"/>
                    <a:pt x="554" y="790"/>
                    <a:pt x="554" y="790"/>
                  </a:cubicBezTo>
                  <a:cubicBezTo>
                    <a:pt x="554" y="864"/>
                    <a:pt x="615" y="925"/>
                    <a:pt x="689" y="925"/>
                  </a:cubicBezTo>
                  <a:cubicBezTo>
                    <a:pt x="763" y="925"/>
                    <a:pt x="824" y="864"/>
                    <a:pt x="824" y="790"/>
                  </a:cubicBezTo>
                  <a:cubicBezTo>
                    <a:pt x="947" y="790"/>
                    <a:pt x="947" y="790"/>
                    <a:pt x="947" y="790"/>
                  </a:cubicBezTo>
                  <a:cubicBezTo>
                    <a:pt x="959" y="790"/>
                    <a:pt x="970" y="779"/>
                    <a:pt x="970" y="767"/>
                  </a:cubicBezTo>
                  <a:cubicBezTo>
                    <a:pt x="970" y="755"/>
                    <a:pt x="959" y="745"/>
                    <a:pt x="947" y="745"/>
                  </a:cubicBezTo>
                  <a:cubicBezTo>
                    <a:pt x="890" y="745"/>
                    <a:pt x="890" y="745"/>
                    <a:pt x="890" y="745"/>
                  </a:cubicBezTo>
                  <a:cubicBezTo>
                    <a:pt x="1014" y="415"/>
                    <a:pt x="1014" y="415"/>
                    <a:pt x="1014" y="415"/>
                  </a:cubicBezTo>
                  <a:cubicBezTo>
                    <a:pt x="1018" y="402"/>
                    <a:pt x="1007" y="385"/>
                    <a:pt x="992" y="385"/>
                  </a:cubicBezTo>
                  <a:cubicBezTo>
                    <a:pt x="669" y="385"/>
                    <a:pt x="346" y="385"/>
                    <a:pt x="24" y="385"/>
                  </a:cubicBezTo>
                  <a:close/>
                  <a:moveTo>
                    <a:pt x="329" y="700"/>
                  </a:moveTo>
                  <a:cubicBezTo>
                    <a:pt x="379" y="700"/>
                    <a:pt x="419" y="740"/>
                    <a:pt x="419" y="790"/>
                  </a:cubicBezTo>
                  <a:cubicBezTo>
                    <a:pt x="419" y="840"/>
                    <a:pt x="379" y="880"/>
                    <a:pt x="329" y="880"/>
                  </a:cubicBezTo>
                  <a:cubicBezTo>
                    <a:pt x="279" y="880"/>
                    <a:pt x="239" y="840"/>
                    <a:pt x="239" y="790"/>
                  </a:cubicBezTo>
                  <a:cubicBezTo>
                    <a:pt x="239" y="740"/>
                    <a:pt x="279" y="700"/>
                    <a:pt x="329" y="700"/>
                  </a:cubicBezTo>
                  <a:close/>
                  <a:moveTo>
                    <a:pt x="689" y="700"/>
                  </a:moveTo>
                  <a:cubicBezTo>
                    <a:pt x="739" y="700"/>
                    <a:pt x="779" y="740"/>
                    <a:pt x="779" y="790"/>
                  </a:cubicBezTo>
                  <a:cubicBezTo>
                    <a:pt x="779" y="840"/>
                    <a:pt x="739" y="880"/>
                    <a:pt x="689" y="880"/>
                  </a:cubicBezTo>
                  <a:cubicBezTo>
                    <a:pt x="639" y="880"/>
                    <a:pt x="599" y="840"/>
                    <a:pt x="599" y="790"/>
                  </a:cubicBezTo>
                  <a:cubicBezTo>
                    <a:pt x="599" y="740"/>
                    <a:pt x="639" y="700"/>
                    <a:pt x="689" y="70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621569" y="1931023"/>
            <a:ext cx="788182" cy="659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096000" y="1294382"/>
            <a:ext cx="1313751" cy="1322039"/>
            <a:chOff x="4440238" y="2789238"/>
            <a:chExt cx="3492500" cy="3529013"/>
          </a:xfrm>
          <a:solidFill>
            <a:schemeClr val="tx2"/>
          </a:solidFill>
        </p:grpSpPr>
        <p:sp>
          <p:nvSpPr>
            <p:cNvPr id="9" name="Freeform 958"/>
            <p:cNvSpPr>
              <a:spLocks noEditPoints="1"/>
            </p:cNvSpPr>
            <p:nvPr/>
          </p:nvSpPr>
          <p:spPr bwMode="auto">
            <a:xfrm>
              <a:off x="4440238" y="2789238"/>
              <a:ext cx="3492500" cy="3529013"/>
            </a:xfrm>
            <a:custGeom>
              <a:avLst/>
              <a:gdLst>
                <a:gd name="T0" fmla="*/ 919 w 1838"/>
                <a:gd name="T1" fmla="*/ 0 h 1838"/>
                <a:gd name="T2" fmla="*/ 1569 w 1838"/>
                <a:gd name="T3" fmla="*/ 269 h 1838"/>
                <a:gd name="T4" fmla="*/ 1838 w 1838"/>
                <a:gd name="T5" fmla="*/ 919 h 1838"/>
                <a:gd name="T6" fmla="*/ 1569 w 1838"/>
                <a:gd name="T7" fmla="*/ 1569 h 1838"/>
                <a:gd name="T8" fmla="*/ 919 w 1838"/>
                <a:gd name="T9" fmla="*/ 1838 h 1838"/>
                <a:gd name="T10" fmla="*/ 269 w 1838"/>
                <a:gd name="T11" fmla="*/ 1569 h 1838"/>
                <a:gd name="T12" fmla="*/ 0 w 1838"/>
                <a:gd name="T13" fmla="*/ 919 h 1838"/>
                <a:gd name="T14" fmla="*/ 269 w 1838"/>
                <a:gd name="T15" fmla="*/ 269 h 1838"/>
                <a:gd name="T16" fmla="*/ 919 w 1838"/>
                <a:gd name="T17" fmla="*/ 0 h 1838"/>
                <a:gd name="T18" fmla="*/ 1513 w 1838"/>
                <a:gd name="T19" fmla="*/ 325 h 1838"/>
                <a:gd name="T20" fmla="*/ 919 w 1838"/>
                <a:gd name="T21" fmla="*/ 80 h 1838"/>
                <a:gd name="T22" fmla="*/ 325 w 1838"/>
                <a:gd name="T23" fmla="*/ 325 h 1838"/>
                <a:gd name="T24" fmla="*/ 80 w 1838"/>
                <a:gd name="T25" fmla="*/ 919 h 1838"/>
                <a:gd name="T26" fmla="*/ 325 w 1838"/>
                <a:gd name="T27" fmla="*/ 1513 h 1838"/>
                <a:gd name="T28" fmla="*/ 919 w 1838"/>
                <a:gd name="T29" fmla="*/ 1758 h 1838"/>
                <a:gd name="T30" fmla="*/ 1513 w 1838"/>
                <a:gd name="T31" fmla="*/ 1513 h 1838"/>
                <a:gd name="T32" fmla="*/ 1758 w 1838"/>
                <a:gd name="T33" fmla="*/ 919 h 1838"/>
                <a:gd name="T34" fmla="*/ 1513 w 1838"/>
                <a:gd name="T35" fmla="*/ 32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38" h="1838">
                  <a:moveTo>
                    <a:pt x="919" y="0"/>
                  </a:moveTo>
                  <a:cubicBezTo>
                    <a:pt x="1173" y="0"/>
                    <a:pt x="1403" y="103"/>
                    <a:pt x="1569" y="269"/>
                  </a:cubicBezTo>
                  <a:cubicBezTo>
                    <a:pt x="1735" y="435"/>
                    <a:pt x="1838" y="665"/>
                    <a:pt x="1838" y="919"/>
                  </a:cubicBezTo>
                  <a:cubicBezTo>
                    <a:pt x="1838" y="1173"/>
                    <a:pt x="1735" y="1403"/>
                    <a:pt x="1569" y="1569"/>
                  </a:cubicBezTo>
                  <a:cubicBezTo>
                    <a:pt x="1403" y="1735"/>
                    <a:pt x="1173" y="1838"/>
                    <a:pt x="919" y="1838"/>
                  </a:cubicBezTo>
                  <a:cubicBezTo>
                    <a:pt x="665" y="1838"/>
                    <a:pt x="435" y="1735"/>
                    <a:pt x="269" y="1569"/>
                  </a:cubicBezTo>
                  <a:cubicBezTo>
                    <a:pt x="103" y="1403"/>
                    <a:pt x="0" y="1173"/>
                    <a:pt x="0" y="919"/>
                  </a:cubicBezTo>
                  <a:cubicBezTo>
                    <a:pt x="0" y="665"/>
                    <a:pt x="103" y="435"/>
                    <a:pt x="269" y="269"/>
                  </a:cubicBezTo>
                  <a:cubicBezTo>
                    <a:pt x="435" y="103"/>
                    <a:pt x="665" y="0"/>
                    <a:pt x="919" y="0"/>
                  </a:cubicBezTo>
                  <a:close/>
                  <a:moveTo>
                    <a:pt x="1513" y="325"/>
                  </a:moveTo>
                  <a:cubicBezTo>
                    <a:pt x="1361" y="174"/>
                    <a:pt x="1151" y="80"/>
                    <a:pt x="919" y="80"/>
                  </a:cubicBezTo>
                  <a:cubicBezTo>
                    <a:pt x="687" y="80"/>
                    <a:pt x="477" y="174"/>
                    <a:pt x="325" y="325"/>
                  </a:cubicBezTo>
                  <a:cubicBezTo>
                    <a:pt x="174" y="477"/>
                    <a:pt x="80" y="687"/>
                    <a:pt x="80" y="919"/>
                  </a:cubicBezTo>
                  <a:cubicBezTo>
                    <a:pt x="80" y="1151"/>
                    <a:pt x="174" y="1361"/>
                    <a:pt x="325" y="1513"/>
                  </a:cubicBezTo>
                  <a:cubicBezTo>
                    <a:pt x="477" y="1664"/>
                    <a:pt x="687" y="1758"/>
                    <a:pt x="919" y="1758"/>
                  </a:cubicBezTo>
                  <a:cubicBezTo>
                    <a:pt x="1151" y="1758"/>
                    <a:pt x="1361" y="1664"/>
                    <a:pt x="1513" y="1513"/>
                  </a:cubicBezTo>
                  <a:cubicBezTo>
                    <a:pt x="1664" y="1361"/>
                    <a:pt x="1758" y="1151"/>
                    <a:pt x="1758" y="919"/>
                  </a:cubicBezTo>
                  <a:cubicBezTo>
                    <a:pt x="1758" y="687"/>
                    <a:pt x="1664" y="477"/>
                    <a:pt x="1513" y="3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" name="Freeform 959"/>
            <p:cNvSpPr>
              <a:spLocks noEditPoints="1"/>
            </p:cNvSpPr>
            <p:nvPr/>
          </p:nvSpPr>
          <p:spPr bwMode="auto">
            <a:xfrm>
              <a:off x="4943475" y="3259138"/>
              <a:ext cx="2508250" cy="2535238"/>
            </a:xfrm>
            <a:custGeom>
              <a:avLst/>
              <a:gdLst>
                <a:gd name="T0" fmla="*/ 1320 w 1320"/>
                <a:gd name="T1" fmla="*/ 660 h 1320"/>
                <a:gd name="T2" fmla="*/ 785 w 1320"/>
                <a:gd name="T3" fmla="*/ 982 h 1320"/>
                <a:gd name="T4" fmla="*/ 713 w 1320"/>
                <a:gd name="T5" fmla="*/ 1069 h 1320"/>
                <a:gd name="T6" fmla="*/ 675 w 1320"/>
                <a:gd name="T7" fmla="*/ 1144 h 1320"/>
                <a:gd name="T8" fmla="*/ 631 w 1320"/>
                <a:gd name="T9" fmla="*/ 1090 h 1320"/>
                <a:gd name="T10" fmla="*/ 604 w 1320"/>
                <a:gd name="T11" fmla="*/ 813 h 1320"/>
                <a:gd name="T12" fmla="*/ 557 w 1320"/>
                <a:gd name="T13" fmla="*/ 757 h 1320"/>
                <a:gd name="T14" fmla="*/ 433 w 1320"/>
                <a:gd name="T15" fmla="*/ 683 h 1320"/>
                <a:gd name="T16" fmla="*/ 247 w 1320"/>
                <a:gd name="T17" fmla="*/ 427 h 1320"/>
                <a:gd name="T18" fmla="*/ 327 w 1320"/>
                <a:gd name="T19" fmla="*/ 292 h 1320"/>
                <a:gd name="T20" fmla="*/ 668 w 1320"/>
                <a:gd name="T21" fmla="*/ 157 h 1320"/>
                <a:gd name="T22" fmla="*/ 662 w 1320"/>
                <a:gd name="T23" fmla="*/ 311 h 1320"/>
                <a:gd name="T24" fmla="*/ 674 w 1320"/>
                <a:gd name="T25" fmla="*/ 398 h 1320"/>
                <a:gd name="T26" fmla="*/ 582 w 1320"/>
                <a:gd name="T27" fmla="*/ 364 h 1320"/>
                <a:gd name="T28" fmla="*/ 527 w 1320"/>
                <a:gd name="T29" fmla="*/ 440 h 1320"/>
                <a:gd name="T30" fmla="*/ 612 w 1320"/>
                <a:gd name="T31" fmla="*/ 434 h 1320"/>
                <a:gd name="T32" fmla="*/ 692 w 1320"/>
                <a:gd name="T33" fmla="*/ 424 h 1320"/>
                <a:gd name="T34" fmla="*/ 725 w 1320"/>
                <a:gd name="T35" fmla="*/ 519 h 1320"/>
                <a:gd name="T36" fmla="*/ 659 w 1320"/>
                <a:gd name="T37" fmla="*/ 549 h 1320"/>
                <a:gd name="T38" fmla="*/ 594 w 1320"/>
                <a:gd name="T39" fmla="*/ 663 h 1320"/>
                <a:gd name="T40" fmla="*/ 491 w 1320"/>
                <a:gd name="T41" fmla="*/ 702 h 1320"/>
                <a:gd name="T42" fmla="*/ 568 w 1320"/>
                <a:gd name="T43" fmla="*/ 731 h 1320"/>
                <a:gd name="T44" fmla="*/ 625 w 1320"/>
                <a:gd name="T45" fmla="*/ 760 h 1320"/>
                <a:gd name="T46" fmla="*/ 745 w 1320"/>
                <a:gd name="T47" fmla="*/ 794 h 1320"/>
                <a:gd name="T48" fmla="*/ 865 w 1320"/>
                <a:gd name="T49" fmla="*/ 866 h 1320"/>
                <a:gd name="T50" fmla="*/ 641 w 1320"/>
                <a:gd name="T51" fmla="*/ 716 h 1320"/>
                <a:gd name="T52" fmla="*/ 573 w 1320"/>
                <a:gd name="T53" fmla="*/ 691 h 1320"/>
                <a:gd name="T54" fmla="*/ 632 w 1320"/>
                <a:gd name="T55" fmla="*/ 705 h 1320"/>
                <a:gd name="T56" fmla="*/ 674 w 1320"/>
                <a:gd name="T57" fmla="*/ 718 h 1320"/>
                <a:gd name="T58" fmla="*/ 766 w 1320"/>
                <a:gd name="T59" fmla="*/ 377 h 1320"/>
                <a:gd name="T60" fmla="*/ 644 w 1320"/>
                <a:gd name="T61" fmla="*/ 225 h 1320"/>
                <a:gd name="T62" fmla="*/ 815 w 1320"/>
                <a:gd name="T63" fmla="*/ 153 h 1320"/>
                <a:gd name="T64" fmla="*/ 963 w 1320"/>
                <a:gd name="T65" fmla="*/ 204 h 1320"/>
                <a:gd name="T66" fmla="*/ 935 w 1320"/>
                <a:gd name="T67" fmla="*/ 327 h 1320"/>
                <a:gd name="T68" fmla="*/ 968 w 1320"/>
                <a:gd name="T69" fmla="*/ 378 h 1320"/>
                <a:gd name="T70" fmla="*/ 1135 w 1320"/>
                <a:gd name="T71" fmla="*/ 843 h 1320"/>
                <a:gd name="T72" fmla="*/ 978 w 1320"/>
                <a:gd name="T73" fmla="*/ 724 h 1320"/>
                <a:gd name="T74" fmla="*/ 1048 w 1320"/>
                <a:gd name="T75" fmla="*/ 549 h 1320"/>
                <a:gd name="T76" fmla="*/ 1057 w 1320"/>
                <a:gd name="T77" fmla="*/ 476 h 1320"/>
                <a:gd name="T78" fmla="*/ 1035 w 1320"/>
                <a:gd name="T79" fmla="*/ 448 h 1320"/>
                <a:gd name="T80" fmla="*/ 1094 w 1320"/>
                <a:gd name="T81" fmla="*/ 491 h 1320"/>
                <a:gd name="T82" fmla="*/ 1118 w 1320"/>
                <a:gd name="T83" fmla="*/ 395 h 1320"/>
                <a:gd name="T84" fmla="*/ 1179 w 1320"/>
                <a:gd name="T85" fmla="*/ 406 h 1320"/>
                <a:gd name="T86" fmla="*/ 1174 w 1320"/>
                <a:gd name="T87" fmla="*/ 447 h 1320"/>
                <a:gd name="T88" fmla="*/ 1180 w 1320"/>
                <a:gd name="T89" fmla="*/ 464 h 1320"/>
                <a:gd name="T90" fmla="*/ 1236 w 1320"/>
                <a:gd name="T91" fmla="*/ 589 h 1320"/>
                <a:gd name="T92" fmla="*/ 1217 w 1320"/>
                <a:gd name="T93" fmla="*/ 600 h 1320"/>
                <a:gd name="T94" fmla="*/ 1173 w 1320"/>
                <a:gd name="T95" fmla="*/ 548 h 1320"/>
                <a:gd name="T96" fmla="*/ 1181 w 1320"/>
                <a:gd name="T97" fmla="*/ 568 h 1320"/>
                <a:gd name="T98" fmla="*/ 1173 w 1320"/>
                <a:gd name="T99" fmla="*/ 587 h 1320"/>
                <a:gd name="T100" fmla="*/ 1171 w 1320"/>
                <a:gd name="T101" fmla="*/ 585 h 1320"/>
                <a:gd name="T102" fmla="*/ 1110 w 1320"/>
                <a:gd name="T103" fmla="*/ 551 h 1320"/>
                <a:gd name="T104" fmla="*/ 1085 w 1320"/>
                <a:gd name="T105" fmla="*/ 598 h 1320"/>
                <a:gd name="T106" fmla="*/ 1210 w 1320"/>
                <a:gd name="T107" fmla="*/ 623 h 1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20" h="1320">
                  <a:moveTo>
                    <a:pt x="660" y="0"/>
                  </a:moveTo>
                  <a:cubicBezTo>
                    <a:pt x="296" y="0"/>
                    <a:pt x="0" y="296"/>
                    <a:pt x="0" y="660"/>
                  </a:cubicBezTo>
                  <a:cubicBezTo>
                    <a:pt x="0" y="1025"/>
                    <a:pt x="296" y="1320"/>
                    <a:pt x="660" y="1320"/>
                  </a:cubicBezTo>
                  <a:cubicBezTo>
                    <a:pt x="1025" y="1320"/>
                    <a:pt x="1320" y="1025"/>
                    <a:pt x="1320" y="660"/>
                  </a:cubicBezTo>
                  <a:cubicBezTo>
                    <a:pt x="1320" y="296"/>
                    <a:pt x="1025" y="0"/>
                    <a:pt x="660" y="0"/>
                  </a:cubicBezTo>
                  <a:close/>
                  <a:moveTo>
                    <a:pt x="839" y="903"/>
                  </a:moveTo>
                  <a:cubicBezTo>
                    <a:pt x="834" y="908"/>
                    <a:pt x="838" y="940"/>
                    <a:pt x="829" y="956"/>
                  </a:cubicBezTo>
                  <a:cubicBezTo>
                    <a:pt x="819" y="972"/>
                    <a:pt x="803" y="977"/>
                    <a:pt x="785" y="982"/>
                  </a:cubicBezTo>
                  <a:cubicBezTo>
                    <a:pt x="767" y="987"/>
                    <a:pt x="787" y="992"/>
                    <a:pt x="783" y="999"/>
                  </a:cubicBezTo>
                  <a:cubicBezTo>
                    <a:pt x="779" y="1006"/>
                    <a:pt x="769" y="1011"/>
                    <a:pt x="764" y="1032"/>
                  </a:cubicBezTo>
                  <a:cubicBezTo>
                    <a:pt x="758" y="1053"/>
                    <a:pt x="742" y="1042"/>
                    <a:pt x="740" y="1051"/>
                  </a:cubicBezTo>
                  <a:cubicBezTo>
                    <a:pt x="738" y="1060"/>
                    <a:pt x="726" y="1069"/>
                    <a:pt x="713" y="1069"/>
                  </a:cubicBezTo>
                  <a:cubicBezTo>
                    <a:pt x="700" y="1070"/>
                    <a:pt x="710" y="1077"/>
                    <a:pt x="701" y="1085"/>
                  </a:cubicBezTo>
                  <a:cubicBezTo>
                    <a:pt x="693" y="1092"/>
                    <a:pt x="688" y="1092"/>
                    <a:pt x="687" y="1102"/>
                  </a:cubicBezTo>
                  <a:cubicBezTo>
                    <a:pt x="686" y="1113"/>
                    <a:pt x="680" y="1113"/>
                    <a:pt x="674" y="1121"/>
                  </a:cubicBezTo>
                  <a:cubicBezTo>
                    <a:pt x="668" y="1129"/>
                    <a:pt x="681" y="1133"/>
                    <a:pt x="675" y="1144"/>
                  </a:cubicBezTo>
                  <a:cubicBezTo>
                    <a:pt x="669" y="1155"/>
                    <a:pt x="676" y="1152"/>
                    <a:pt x="665" y="1160"/>
                  </a:cubicBezTo>
                  <a:cubicBezTo>
                    <a:pt x="654" y="1168"/>
                    <a:pt x="666" y="1183"/>
                    <a:pt x="674" y="1187"/>
                  </a:cubicBezTo>
                  <a:cubicBezTo>
                    <a:pt x="681" y="1191"/>
                    <a:pt x="694" y="1195"/>
                    <a:pt x="687" y="1194"/>
                  </a:cubicBezTo>
                  <a:cubicBezTo>
                    <a:pt x="586" y="1200"/>
                    <a:pt x="634" y="1110"/>
                    <a:pt x="631" y="1090"/>
                  </a:cubicBezTo>
                  <a:cubicBezTo>
                    <a:pt x="628" y="1070"/>
                    <a:pt x="647" y="1011"/>
                    <a:pt x="651" y="987"/>
                  </a:cubicBezTo>
                  <a:cubicBezTo>
                    <a:pt x="654" y="962"/>
                    <a:pt x="676" y="941"/>
                    <a:pt x="641" y="927"/>
                  </a:cubicBezTo>
                  <a:cubicBezTo>
                    <a:pt x="606" y="913"/>
                    <a:pt x="624" y="918"/>
                    <a:pt x="601" y="877"/>
                  </a:cubicBezTo>
                  <a:cubicBezTo>
                    <a:pt x="578" y="837"/>
                    <a:pt x="596" y="822"/>
                    <a:pt x="604" y="813"/>
                  </a:cubicBezTo>
                  <a:cubicBezTo>
                    <a:pt x="612" y="805"/>
                    <a:pt x="610" y="807"/>
                    <a:pt x="609" y="792"/>
                  </a:cubicBezTo>
                  <a:cubicBezTo>
                    <a:pt x="608" y="777"/>
                    <a:pt x="605" y="783"/>
                    <a:pt x="601" y="777"/>
                  </a:cubicBezTo>
                  <a:cubicBezTo>
                    <a:pt x="597" y="772"/>
                    <a:pt x="588" y="776"/>
                    <a:pt x="577" y="775"/>
                  </a:cubicBezTo>
                  <a:cubicBezTo>
                    <a:pt x="566" y="773"/>
                    <a:pt x="569" y="772"/>
                    <a:pt x="557" y="757"/>
                  </a:cubicBezTo>
                  <a:cubicBezTo>
                    <a:pt x="545" y="742"/>
                    <a:pt x="542" y="756"/>
                    <a:pt x="522" y="740"/>
                  </a:cubicBezTo>
                  <a:cubicBezTo>
                    <a:pt x="502" y="724"/>
                    <a:pt x="509" y="736"/>
                    <a:pt x="493" y="732"/>
                  </a:cubicBezTo>
                  <a:cubicBezTo>
                    <a:pt x="477" y="727"/>
                    <a:pt x="444" y="722"/>
                    <a:pt x="442" y="707"/>
                  </a:cubicBezTo>
                  <a:cubicBezTo>
                    <a:pt x="441" y="692"/>
                    <a:pt x="433" y="683"/>
                    <a:pt x="433" y="683"/>
                  </a:cubicBezTo>
                  <a:cubicBezTo>
                    <a:pt x="425" y="666"/>
                    <a:pt x="401" y="638"/>
                    <a:pt x="371" y="625"/>
                  </a:cubicBezTo>
                  <a:cubicBezTo>
                    <a:pt x="340" y="611"/>
                    <a:pt x="322" y="563"/>
                    <a:pt x="329" y="541"/>
                  </a:cubicBezTo>
                  <a:cubicBezTo>
                    <a:pt x="337" y="520"/>
                    <a:pt x="324" y="524"/>
                    <a:pt x="314" y="503"/>
                  </a:cubicBezTo>
                  <a:cubicBezTo>
                    <a:pt x="304" y="482"/>
                    <a:pt x="290" y="464"/>
                    <a:pt x="247" y="427"/>
                  </a:cubicBezTo>
                  <a:cubicBezTo>
                    <a:pt x="204" y="390"/>
                    <a:pt x="136" y="429"/>
                    <a:pt x="103" y="426"/>
                  </a:cubicBezTo>
                  <a:cubicBezTo>
                    <a:pt x="121" y="378"/>
                    <a:pt x="169" y="313"/>
                    <a:pt x="169" y="313"/>
                  </a:cubicBezTo>
                  <a:cubicBezTo>
                    <a:pt x="206" y="312"/>
                    <a:pt x="236" y="324"/>
                    <a:pt x="267" y="327"/>
                  </a:cubicBezTo>
                  <a:cubicBezTo>
                    <a:pt x="299" y="330"/>
                    <a:pt x="312" y="310"/>
                    <a:pt x="327" y="292"/>
                  </a:cubicBezTo>
                  <a:cubicBezTo>
                    <a:pt x="343" y="273"/>
                    <a:pt x="355" y="257"/>
                    <a:pt x="374" y="246"/>
                  </a:cubicBezTo>
                  <a:cubicBezTo>
                    <a:pt x="393" y="235"/>
                    <a:pt x="413" y="233"/>
                    <a:pt x="457" y="226"/>
                  </a:cubicBezTo>
                  <a:cubicBezTo>
                    <a:pt x="501" y="218"/>
                    <a:pt x="480" y="206"/>
                    <a:pt x="509" y="188"/>
                  </a:cubicBezTo>
                  <a:cubicBezTo>
                    <a:pt x="537" y="169"/>
                    <a:pt x="604" y="155"/>
                    <a:pt x="668" y="157"/>
                  </a:cubicBezTo>
                  <a:cubicBezTo>
                    <a:pt x="733" y="160"/>
                    <a:pt x="657" y="192"/>
                    <a:pt x="642" y="199"/>
                  </a:cubicBezTo>
                  <a:cubicBezTo>
                    <a:pt x="627" y="206"/>
                    <a:pt x="619" y="223"/>
                    <a:pt x="608" y="236"/>
                  </a:cubicBezTo>
                  <a:cubicBezTo>
                    <a:pt x="597" y="250"/>
                    <a:pt x="598" y="256"/>
                    <a:pt x="605" y="271"/>
                  </a:cubicBezTo>
                  <a:cubicBezTo>
                    <a:pt x="611" y="287"/>
                    <a:pt x="653" y="304"/>
                    <a:pt x="662" y="311"/>
                  </a:cubicBezTo>
                  <a:cubicBezTo>
                    <a:pt x="672" y="318"/>
                    <a:pt x="664" y="327"/>
                    <a:pt x="678" y="339"/>
                  </a:cubicBezTo>
                  <a:cubicBezTo>
                    <a:pt x="692" y="351"/>
                    <a:pt x="692" y="360"/>
                    <a:pt x="677" y="357"/>
                  </a:cubicBezTo>
                  <a:cubicBezTo>
                    <a:pt x="662" y="354"/>
                    <a:pt x="669" y="366"/>
                    <a:pt x="678" y="376"/>
                  </a:cubicBezTo>
                  <a:cubicBezTo>
                    <a:pt x="686" y="385"/>
                    <a:pt x="691" y="397"/>
                    <a:pt x="674" y="398"/>
                  </a:cubicBezTo>
                  <a:cubicBezTo>
                    <a:pt x="658" y="399"/>
                    <a:pt x="657" y="381"/>
                    <a:pt x="637" y="378"/>
                  </a:cubicBezTo>
                  <a:cubicBezTo>
                    <a:pt x="617" y="375"/>
                    <a:pt x="622" y="364"/>
                    <a:pt x="637" y="348"/>
                  </a:cubicBezTo>
                  <a:cubicBezTo>
                    <a:pt x="652" y="332"/>
                    <a:pt x="610" y="339"/>
                    <a:pt x="593" y="335"/>
                  </a:cubicBezTo>
                  <a:cubicBezTo>
                    <a:pt x="576" y="331"/>
                    <a:pt x="584" y="350"/>
                    <a:pt x="582" y="364"/>
                  </a:cubicBezTo>
                  <a:cubicBezTo>
                    <a:pt x="579" y="379"/>
                    <a:pt x="587" y="392"/>
                    <a:pt x="571" y="393"/>
                  </a:cubicBezTo>
                  <a:cubicBezTo>
                    <a:pt x="555" y="394"/>
                    <a:pt x="553" y="384"/>
                    <a:pt x="540" y="379"/>
                  </a:cubicBezTo>
                  <a:cubicBezTo>
                    <a:pt x="527" y="374"/>
                    <a:pt x="526" y="392"/>
                    <a:pt x="512" y="407"/>
                  </a:cubicBezTo>
                  <a:cubicBezTo>
                    <a:pt x="497" y="423"/>
                    <a:pt x="517" y="436"/>
                    <a:pt x="527" y="440"/>
                  </a:cubicBezTo>
                  <a:cubicBezTo>
                    <a:pt x="538" y="444"/>
                    <a:pt x="546" y="458"/>
                    <a:pt x="562" y="458"/>
                  </a:cubicBezTo>
                  <a:cubicBezTo>
                    <a:pt x="579" y="458"/>
                    <a:pt x="574" y="465"/>
                    <a:pt x="588" y="487"/>
                  </a:cubicBezTo>
                  <a:cubicBezTo>
                    <a:pt x="601" y="510"/>
                    <a:pt x="596" y="469"/>
                    <a:pt x="605" y="463"/>
                  </a:cubicBezTo>
                  <a:cubicBezTo>
                    <a:pt x="614" y="457"/>
                    <a:pt x="618" y="450"/>
                    <a:pt x="612" y="434"/>
                  </a:cubicBezTo>
                  <a:cubicBezTo>
                    <a:pt x="606" y="417"/>
                    <a:pt x="603" y="410"/>
                    <a:pt x="616" y="397"/>
                  </a:cubicBezTo>
                  <a:cubicBezTo>
                    <a:pt x="629" y="384"/>
                    <a:pt x="644" y="399"/>
                    <a:pt x="654" y="408"/>
                  </a:cubicBezTo>
                  <a:cubicBezTo>
                    <a:pt x="664" y="416"/>
                    <a:pt x="656" y="434"/>
                    <a:pt x="669" y="430"/>
                  </a:cubicBezTo>
                  <a:cubicBezTo>
                    <a:pt x="681" y="425"/>
                    <a:pt x="690" y="414"/>
                    <a:pt x="692" y="424"/>
                  </a:cubicBezTo>
                  <a:cubicBezTo>
                    <a:pt x="694" y="435"/>
                    <a:pt x="705" y="435"/>
                    <a:pt x="714" y="447"/>
                  </a:cubicBezTo>
                  <a:cubicBezTo>
                    <a:pt x="723" y="458"/>
                    <a:pt x="731" y="465"/>
                    <a:pt x="734" y="477"/>
                  </a:cubicBezTo>
                  <a:cubicBezTo>
                    <a:pt x="737" y="490"/>
                    <a:pt x="744" y="497"/>
                    <a:pt x="752" y="510"/>
                  </a:cubicBezTo>
                  <a:cubicBezTo>
                    <a:pt x="760" y="522"/>
                    <a:pt x="739" y="518"/>
                    <a:pt x="725" y="519"/>
                  </a:cubicBezTo>
                  <a:cubicBezTo>
                    <a:pt x="711" y="520"/>
                    <a:pt x="725" y="504"/>
                    <a:pt x="718" y="496"/>
                  </a:cubicBezTo>
                  <a:cubicBezTo>
                    <a:pt x="711" y="489"/>
                    <a:pt x="705" y="502"/>
                    <a:pt x="688" y="515"/>
                  </a:cubicBezTo>
                  <a:cubicBezTo>
                    <a:pt x="670" y="529"/>
                    <a:pt x="711" y="533"/>
                    <a:pt x="698" y="539"/>
                  </a:cubicBezTo>
                  <a:cubicBezTo>
                    <a:pt x="685" y="546"/>
                    <a:pt x="678" y="542"/>
                    <a:pt x="659" y="549"/>
                  </a:cubicBezTo>
                  <a:cubicBezTo>
                    <a:pt x="641" y="554"/>
                    <a:pt x="648" y="565"/>
                    <a:pt x="638" y="568"/>
                  </a:cubicBezTo>
                  <a:cubicBezTo>
                    <a:pt x="627" y="571"/>
                    <a:pt x="624" y="582"/>
                    <a:pt x="621" y="593"/>
                  </a:cubicBezTo>
                  <a:cubicBezTo>
                    <a:pt x="618" y="604"/>
                    <a:pt x="608" y="612"/>
                    <a:pt x="595" y="620"/>
                  </a:cubicBezTo>
                  <a:cubicBezTo>
                    <a:pt x="582" y="628"/>
                    <a:pt x="591" y="653"/>
                    <a:pt x="594" y="663"/>
                  </a:cubicBezTo>
                  <a:cubicBezTo>
                    <a:pt x="597" y="673"/>
                    <a:pt x="589" y="677"/>
                    <a:pt x="583" y="664"/>
                  </a:cubicBezTo>
                  <a:cubicBezTo>
                    <a:pt x="576" y="652"/>
                    <a:pt x="575" y="649"/>
                    <a:pt x="562" y="640"/>
                  </a:cubicBezTo>
                  <a:cubicBezTo>
                    <a:pt x="550" y="631"/>
                    <a:pt x="531" y="643"/>
                    <a:pt x="505" y="648"/>
                  </a:cubicBezTo>
                  <a:cubicBezTo>
                    <a:pt x="479" y="653"/>
                    <a:pt x="483" y="685"/>
                    <a:pt x="491" y="702"/>
                  </a:cubicBezTo>
                  <a:cubicBezTo>
                    <a:pt x="499" y="718"/>
                    <a:pt x="518" y="716"/>
                    <a:pt x="527" y="709"/>
                  </a:cubicBezTo>
                  <a:cubicBezTo>
                    <a:pt x="536" y="701"/>
                    <a:pt x="545" y="696"/>
                    <a:pt x="552" y="696"/>
                  </a:cubicBezTo>
                  <a:cubicBezTo>
                    <a:pt x="559" y="695"/>
                    <a:pt x="550" y="713"/>
                    <a:pt x="544" y="723"/>
                  </a:cubicBezTo>
                  <a:cubicBezTo>
                    <a:pt x="539" y="733"/>
                    <a:pt x="555" y="732"/>
                    <a:pt x="568" y="731"/>
                  </a:cubicBezTo>
                  <a:cubicBezTo>
                    <a:pt x="580" y="731"/>
                    <a:pt x="574" y="749"/>
                    <a:pt x="572" y="757"/>
                  </a:cubicBezTo>
                  <a:cubicBezTo>
                    <a:pt x="571" y="765"/>
                    <a:pt x="577" y="768"/>
                    <a:pt x="583" y="772"/>
                  </a:cubicBezTo>
                  <a:cubicBezTo>
                    <a:pt x="589" y="776"/>
                    <a:pt x="598" y="768"/>
                    <a:pt x="607" y="772"/>
                  </a:cubicBezTo>
                  <a:cubicBezTo>
                    <a:pt x="616" y="776"/>
                    <a:pt x="615" y="766"/>
                    <a:pt x="625" y="760"/>
                  </a:cubicBezTo>
                  <a:cubicBezTo>
                    <a:pt x="636" y="754"/>
                    <a:pt x="640" y="756"/>
                    <a:pt x="659" y="759"/>
                  </a:cubicBezTo>
                  <a:cubicBezTo>
                    <a:pt x="678" y="762"/>
                    <a:pt x="675" y="762"/>
                    <a:pt x="689" y="762"/>
                  </a:cubicBezTo>
                  <a:cubicBezTo>
                    <a:pt x="703" y="762"/>
                    <a:pt x="711" y="768"/>
                    <a:pt x="719" y="778"/>
                  </a:cubicBezTo>
                  <a:cubicBezTo>
                    <a:pt x="727" y="788"/>
                    <a:pt x="725" y="794"/>
                    <a:pt x="745" y="794"/>
                  </a:cubicBezTo>
                  <a:cubicBezTo>
                    <a:pt x="766" y="794"/>
                    <a:pt x="772" y="808"/>
                    <a:pt x="773" y="816"/>
                  </a:cubicBezTo>
                  <a:cubicBezTo>
                    <a:pt x="773" y="824"/>
                    <a:pt x="792" y="831"/>
                    <a:pt x="801" y="835"/>
                  </a:cubicBezTo>
                  <a:cubicBezTo>
                    <a:pt x="810" y="839"/>
                    <a:pt x="820" y="844"/>
                    <a:pt x="833" y="844"/>
                  </a:cubicBezTo>
                  <a:cubicBezTo>
                    <a:pt x="846" y="843"/>
                    <a:pt x="856" y="852"/>
                    <a:pt x="865" y="866"/>
                  </a:cubicBezTo>
                  <a:cubicBezTo>
                    <a:pt x="874" y="881"/>
                    <a:pt x="845" y="897"/>
                    <a:pt x="839" y="903"/>
                  </a:cubicBezTo>
                  <a:close/>
                  <a:moveTo>
                    <a:pt x="674" y="718"/>
                  </a:moveTo>
                  <a:cubicBezTo>
                    <a:pt x="667" y="715"/>
                    <a:pt x="666" y="712"/>
                    <a:pt x="660" y="715"/>
                  </a:cubicBezTo>
                  <a:cubicBezTo>
                    <a:pt x="655" y="719"/>
                    <a:pt x="646" y="724"/>
                    <a:pt x="641" y="716"/>
                  </a:cubicBezTo>
                  <a:cubicBezTo>
                    <a:pt x="637" y="708"/>
                    <a:pt x="632" y="709"/>
                    <a:pt x="627" y="709"/>
                  </a:cubicBezTo>
                  <a:cubicBezTo>
                    <a:pt x="621" y="709"/>
                    <a:pt x="612" y="705"/>
                    <a:pt x="607" y="704"/>
                  </a:cubicBezTo>
                  <a:cubicBezTo>
                    <a:pt x="602" y="704"/>
                    <a:pt x="602" y="700"/>
                    <a:pt x="597" y="695"/>
                  </a:cubicBezTo>
                  <a:cubicBezTo>
                    <a:pt x="592" y="691"/>
                    <a:pt x="579" y="689"/>
                    <a:pt x="573" y="691"/>
                  </a:cubicBezTo>
                  <a:cubicBezTo>
                    <a:pt x="566" y="694"/>
                    <a:pt x="562" y="695"/>
                    <a:pt x="568" y="690"/>
                  </a:cubicBezTo>
                  <a:cubicBezTo>
                    <a:pt x="575" y="685"/>
                    <a:pt x="587" y="684"/>
                    <a:pt x="597" y="688"/>
                  </a:cubicBezTo>
                  <a:cubicBezTo>
                    <a:pt x="607" y="692"/>
                    <a:pt x="610" y="696"/>
                    <a:pt x="618" y="699"/>
                  </a:cubicBezTo>
                  <a:cubicBezTo>
                    <a:pt x="625" y="702"/>
                    <a:pt x="628" y="704"/>
                    <a:pt x="632" y="705"/>
                  </a:cubicBezTo>
                  <a:cubicBezTo>
                    <a:pt x="634" y="707"/>
                    <a:pt x="647" y="701"/>
                    <a:pt x="653" y="707"/>
                  </a:cubicBezTo>
                  <a:cubicBezTo>
                    <a:pt x="658" y="713"/>
                    <a:pt x="661" y="713"/>
                    <a:pt x="664" y="713"/>
                  </a:cubicBezTo>
                  <a:cubicBezTo>
                    <a:pt x="667" y="713"/>
                    <a:pt x="673" y="712"/>
                    <a:pt x="676" y="713"/>
                  </a:cubicBezTo>
                  <a:cubicBezTo>
                    <a:pt x="679" y="715"/>
                    <a:pt x="681" y="720"/>
                    <a:pt x="674" y="718"/>
                  </a:cubicBezTo>
                  <a:close/>
                  <a:moveTo>
                    <a:pt x="878" y="346"/>
                  </a:moveTo>
                  <a:cubicBezTo>
                    <a:pt x="864" y="355"/>
                    <a:pt x="858" y="361"/>
                    <a:pt x="843" y="367"/>
                  </a:cubicBezTo>
                  <a:cubicBezTo>
                    <a:pt x="828" y="373"/>
                    <a:pt x="822" y="383"/>
                    <a:pt x="813" y="411"/>
                  </a:cubicBezTo>
                  <a:cubicBezTo>
                    <a:pt x="804" y="438"/>
                    <a:pt x="780" y="390"/>
                    <a:pt x="766" y="377"/>
                  </a:cubicBezTo>
                  <a:cubicBezTo>
                    <a:pt x="752" y="364"/>
                    <a:pt x="762" y="345"/>
                    <a:pt x="758" y="327"/>
                  </a:cubicBezTo>
                  <a:cubicBezTo>
                    <a:pt x="754" y="309"/>
                    <a:pt x="738" y="315"/>
                    <a:pt x="742" y="284"/>
                  </a:cubicBezTo>
                  <a:cubicBezTo>
                    <a:pt x="746" y="254"/>
                    <a:pt x="720" y="244"/>
                    <a:pt x="692" y="244"/>
                  </a:cubicBezTo>
                  <a:cubicBezTo>
                    <a:pt x="663" y="244"/>
                    <a:pt x="666" y="231"/>
                    <a:pt x="644" y="225"/>
                  </a:cubicBezTo>
                  <a:cubicBezTo>
                    <a:pt x="622" y="218"/>
                    <a:pt x="654" y="208"/>
                    <a:pt x="680" y="203"/>
                  </a:cubicBezTo>
                  <a:cubicBezTo>
                    <a:pt x="706" y="199"/>
                    <a:pt x="683" y="192"/>
                    <a:pt x="705" y="182"/>
                  </a:cubicBezTo>
                  <a:cubicBezTo>
                    <a:pt x="705" y="182"/>
                    <a:pt x="733" y="165"/>
                    <a:pt x="757" y="160"/>
                  </a:cubicBezTo>
                  <a:cubicBezTo>
                    <a:pt x="775" y="157"/>
                    <a:pt x="785" y="159"/>
                    <a:pt x="815" y="153"/>
                  </a:cubicBezTo>
                  <a:cubicBezTo>
                    <a:pt x="845" y="146"/>
                    <a:pt x="847" y="148"/>
                    <a:pt x="871" y="146"/>
                  </a:cubicBezTo>
                  <a:cubicBezTo>
                    <a:pt x="895" y="144"/>
                    <a:pt x="899" y="146"/>
                    <a:pt x="931" y="158"/>
                  </a:cubicBezTo>
                  <a:cubicBezTo>
                    <a:pt x="963" y="170"/>
                    <a:pt x="950" y="169"/>
                    <a:pt x="983" y="174"/>
                  </a:cubicBezTo>
                  <a:cubicBezTo>
                    <a:pt x="1017" y="180"/>
                    <a:pt x="975" y="193"/>
                    <a:pt x="963" y="204"/>
                  </a:cubicBezTo>
                  <a:cubicBezTo>
                    <a:pt x="951" y="215"/>
                    <a:pt x="955" y="219"/>
                    <a:pt x="956" y="232"/>
                  </a:cubicBezTo>
                  <a:cubicBezTo>
                    <a:pt x="957" y="245"/>
                    <a:pt x="962" y="255"/>
                    <a:pt x="955" y="266"/>
                  </a:cubicBezTo>
                  <a:cubicBezTo>
                    <a:pt x="948" y="276"/>
                    <a:pt x="942" y="276"/>
                    <a:pt x="940" y="295"/>
                  </a:cubicBezTo>
                  <a:cubicBezTo>
                    <a:pt x="938" y="314"/>
                    <a:pt x="943" y="322"/>
                    <a:pt x="935" y="327"/>
                  </a:cubicBezTo>
                  <a:cubicBezTo>
                    <a:pt x="927" y="332"/>
                    <a:pt x="893" y="337"/>
                    <a:pt x="878" y="346"/>
                  </a:cubicBezTo>
                  <a:close/>
                  <a:moveTo>
                    <a:pt x="941" y="361"/>
                  </a:moveTo>
                  <a:cubicBezTo>
                    <a:pt x="933" y="348"/>
                    <a:pt x="951" y="358"/>
                    <a:pt x="977" y="358"/>
                  </a:cubicBezTo>
                  <a:cubicBezTo>
                    <a:pt x="998" y="358"/>
                    <a:pt x="982" y="373"/>
                    <a:pt x="968" y="378"/>
                  </a:cubicBezTo>
                  <a:cubicBezTo>
                    <a:pt x="955" y="384"/>
                    <a:pt x="948" y="374"/>
                    <a:pt x="941" y="361"/>
                  </a:cubicBezTo>
                  <a:close/>
                  <a:moveTo>
                    <a:pt x="1160" y="956"/>
                  </a:moveTo>
                  <a:cubicBezTo>
                    <a:pt x="1150" y="939"/>
                    <a:pt x="1152" y="913"/>
                    <a:pt x="1159" y="893"/>
                  </a:cubicBezTo>
                  <a:cubicBezTo>
                    <a:pt x="1165" y="873"/>
                    <a:pt x="1147" y="856"/>
                    <a:pt x="1135" y="843"/>
                  </a:cubicBezTo>
                  <a:cubicBezTo>
                    <a:pt x="1124" y="830"/>
                    <a:pt x="1125" y="820"/>
                    <a:pt x="1123" y="803"/>
                  </a:cubicBezTo>
                  <a:cubicBezTo>
                    <a:pt x="1121" y="786"/>
                    <a:pt x="1102" y="790"/>
                    <a:pt x="1083" y="795"/>
                  </a:cubicBezTo>
                  <a:cubicBezTo>
                    <a:pt x="1063" y="800"/>
                    <a:pt x="1035" y="797"/>
                    <a:pt x="1009" y="783"/>
                  </a:cubicBezTo>
                  <a:cubicBezTo>
                    <a:pt x="983" y="770"/>
                    <a:pt x="990" y="773"/>
                    <a:pt x="978" y="724"/>
                  </a:cubicBezTo>
                  <a:cubicBezTo>
                    <a:pt x="965" y="674"/>
                    <a:pt x="1007" y="654"/>
                    <a:pt x="1016" y="637"/>
                  </a:cubicBezTo>
                  <a:cubicBezTo>
                    <a:pt x="1025" y="621"/>
                    <a:pt x="1038" y="610"/>
                    <a:pt x="1035" y="602"/>
                  </a:cubicBezTo>
                  <a:cubicBezTo>
                    <a:pt x="1032" y="593"/>
                    <a:pt x="1022" y="594"/>
                    <a:pt x="1021" y="577"/>
                  </a:cubicBezTo>
                  <a:cubicBezTo>
                    <a:pt x="1020" y="559"/>
                    <a:pt x="1029" y="551"/>
                    <a:pt x="1048" y="549"/>
                  </a:cubicBezTo>
                  <a:cubicBezTo>
                    <a:pt x="1068" y="547"/>
                    <a:pt x="1071" y="534"/>
                    <a:pt x="1058" y="524"/>
                  </a:cubicBezTo>
                  <a:cubicBezTo>
                    <a:pt x="1046" y="514"/>
                    <a:pt x="1058" y="514"/>
                    <a:pt x="1065" y="504"/>
                  </a:cubicBezTo>
                  <a:cubicBezTo>
                    <a:pt x="1073" y="495"/>
                    <a:pt x="1058" y="500"/>
                    <a:pt x="1048" y="493"/>
                  </a:cubicBezTo>
                  <a:cubicBezTo>
                    <a:pt x="1039" y="486"/>
                    <a:pt x="1047" y="484"/>
                    <a:pt x="1057" y="476"/>
                  </a:cubicBezTo>
                  <a:cubicBezTo>
                    <a:pt x="1066" y="468"/>
                    <a:pt x="1056" y="462"/>
                    <a:pt x="1051" y="461"/>
                  </a:cubicBezTo>
                  <a:cubicBezTo>
                    <a:pt x="1046" y="460"/>
                    <a:pt x="1044" y="479"/>
                    <a:pt x="1030" y="483"/>
                  </a:cubicBezTo>
                  <a:cubicBezTo>
                    <a:pt x="1015" y="487"/>
                    <a:pt x="1015" y="476"/>
                    <a:pt x="1021" y="466"/>
                  </a:cubicBezTo>
                  <a:cubicBezTo>
                    <a:pt x="1026" y="456"/>
                    <a:pt x="1034" y="458"/>
                    <a:pt x="1035" y="448"/>
                  </a:cubicBezTo>
                  <a:cubicBezTo>
                    <a:pt x="1036" y="438"/>
                    <a:pt x="1026" y="435"/>
                    <a:pt x="1046" y="431"/>
                  </a:cubicBezTo>
                  <a:cubicBezTo>
                    <a:pt x="1065" y="427"/>
                    <a:pt x="1058" y="437"/>
                    <a:pt x="1058" y="447"/>
                  </a:cubicBezTo>
                  <a:cubicBezTo>
                    <a:pt x="1059" y="457"/>
                    <a:pt x="1073" y="466"/>
                    <a:pt x="1082" y="485"/>
                  </a:cubicBezTo>
                  <a:cubicBezTo>
                    <a:pt x="1091" y="504"/>
                    <a:pt x="1084" y="501"/>
                    <a:pt x="1094" y="491"/>
                  </a:cubicBezTo>
                  <a:cubicBezTo>
                    <a:pt x="1105" y="481"/>
                    <a:pt x="1113" y="482"/>
                    <a:pt x="1119" y="473"/>
                  </a:cubicBezTo>
                  <a:cubicBezTo>
                    <a:pt x="1126" y="464"/>
                    <a:pt x="1133" y="458"/>
                    <a:pt x="1138" y="437"/>
                  </a:cubicBezTo>
                  <a:cubicBezTo>
                    <a:pt x="1143" y="416"/>
                    <a:pt x="1116" y="436"/>
                    <a:pt x="1109" y="426"/>
                  </a:cubicBezTo>
                  <a:cubicBezTo>
                    <a:pt x="1102" y="416"/>
                    <a:pt x="1116" y="408"/>
                    <a:pt x="1118" y="395"/>
                  </a:cubicBezTo>
                  <a:cubicBezTo>
                    <a:pt x="1120" y="383"/>
                    <a:pt x="1128" y="386"/>
                    <a:pt x="1143" y="372"/>
                  </a:cubicBezTo>
                  <a:cubicBezTo>
                    <a:pt x="1159" y="357"/>
                    <a:pt x="1155" y="341"/>
                    <a:pt x="1161" y="349"/>
                  </a:cubicBezTo>
                  <a:cubicBezTo>
                    <a:pt x="1168" y="357"/>
                    <a:pt x="1184" y="389"/>
                    <a:pt x="1183" y="392"/>
                  </a:cubicBezTo>
                  <a:cubicBezTo>
                    <a:pt x="1183" y="395"/>
                    <a:pt x="1180" y="398"/>
                    <a:pt x="1179" y="406"/>
                  </a:cubicBezTo>
                  <a:cubicBezTo>
                    <a:pt x="1178" y="415"/>
                    <a:pt x="1185" y="411"/>
                    <a:pt x="1187" y="415"/>
                  </a:cubicBezTo>
                  <a:cubicBezTo>
                    <a:pt x="1190" y="418"/>
                    <a:pt x="1190" y="420"/>
                    <a:pt x="1187" y="422"/>
                  </a:cubicBezTo>
                  <a:cubicBezTo>
                    <a:pt x="1183" y="424"/>
                    <a:pt x="1180" y="428"/>
                    <a:pt x="1177" y="431"/>
                  </a:cubicBezTo>
                  <a:cubicBezTo>
                    <a:pt x="1174" y="435"/>
                    <a:pt x="1176" y="441"/>
                    <a:pt x="1174" y="447"/>
                  </a:cubicBezTo>
                  <a:cubicBezTo>
                    <a:pt x="1173" y="452"/>
                    <a:pt x="1169" y="450"/>
                    <a:pt x="1160" y="453"/>
                  </a:cubicBezTo>
                  <a:cubicBezTo>
                    <a:pt x="1151" y="456"/>
                    <a:pt x="1149" y="457"/>
                    <a:pt x="1147" y="466"/>
                  </a:cubicBezTo>
                  <a:cubicBezTo>
                    <a:pt x="1146" y="475"/>
                    <a:pt x="1154" y="468"/>
                    <a:pt x="1162" y="467"/>
                  </a:cubicBezTo>
                  <a:cubicBezTo>
                    <a:pt x="1170" y="465"/>
                    <a:pt x="1169" y="464"/>
                    <a:pt x="1180" y="464"/>
                  </a:cubicBezTo>
                  <a:cubicBezTo>
                    <a:pt x="1190" y="463"/>
                    <a:pt x="1195" y="461"/>
                    <a:pt x="1202" y="457"/>
                  </a:cubicBezTo>
                  <a:cubicBezTo>
                    <a:pt x="1209" y="452"/>
                    <a:pt x="1201" y="443"/>
                    <a:pt x="1209" y="436"/>
                  </a:cubicBezTo>
                  <a:cubicBezTo>
                    <a:pt x="1240" y="504"/>
                    <a:pt x="1251" y="596"/>
                    <a:pt x="1251" y="596"/>
                  </a:cubicBezTo>
                  <a:cubicBezTo>
                    <a:pt x="1251" y="596"/>
                    <a:pt x="1243" y="595"/>
                    <a:pt x="1236" y="589"/>
                  </a:cubicBezTo>
                  <a:cubicBezTo>
                    <a:pt x="1228" y="583"/>
                    <a:pt x="1235" y="579"/>
                    <a:pt x="1233" y="571"/>
                  </a:cubicBezTo>
                  <a:cubicBezTo>
                    <a:pt x="1232" y="563"/>
                    <a:pt x="1222" y="570"/>
                    <a:pt x="1216" y="572"/>
                  </a:cubicBezTo>
                  <a:cubicBezTo>
                    <a:pt x="1210" y="574"/>
                    <a:pt x="1219" y="578"/>
                    <a:pt x="1222" y="585"/>
                  </a:cubicBezTo>
                  <a:cubicBezTo>
                    <a:pt x="1224" y="593"/>
                    <a:pt x="1222" y="594"/>
                    <a:pt x="1217" y="600"/>
                  </a:cubicBezTo>
                  <a:cubicBezTo>
                    <a:pt x="1212" y="607"/>
                    <a:pt x="1213" y="598"/>
                    <a:pt x="1208" y="590"/>
                  </a:cubicBezTo>
                  <a:cubicBezTo>
                    <a:pt x="1204" y="582"/>
                    <a:pt x="1205" y="583"/>
                    <a:pt x="1196" y="576"/>
                  </a:cubicBezTo>
                  <a:cubicBezTo>
                    <a:pt x="1188" y="569"/>
                    <a:pt x="1195" y="571"/>
                    <a:pt x="1193" y="562"/>
                  </a:cubicBezTo>
                  <a:cubicBezTo>
                    <a:pt x="1191" y="553"/>
                    <a:pt x="1182" y="554"/>
                    <a:pt x="1173" y="548"/>
                  </a:cubicBezTo>
                  <a:cubicBezTo>
                    <a:pt x="1163" y="542"/>
                    <a:pt x="1163" y="542"/>
                    <a:pt x="1155" y="534"/>
                  </a:cubicBezTo>
                  <a:cubicBezTo>
                    <a:pt x="1147" y="526"/>
                    <a:pt x="1152" y="540"/>
                    <a:pt x="1152" y="542"/>
                  </a:cubicBezTo>
                  <a:cubicBezTo>
                    <a:pt x="1152" y="545"/>
                    <a:pt x="1157" y="547"/>
                    <a:pt x="1162" y="557"/>
                  </a:cubicBezTo>
                  <a:cubicBezTo>
                    <a:pt x="1168" y="567"/>
                    <a:pt x="1173" y="564"/>
                    <a:pt x="1181" y="568"/>
                  </a:cubicBezTo>
                  <a:cubicBezTo>
                    <a:pt x="1188" y="571"/>
                    <a:pt x="1183" y="573"/>
                    <a:pt x="1183" y="573"/>
                  </a:cubicBezTo>
                  <a:cubicBezTo>
                    <a:pt x="1183" y="573"/>
                    <a:pt x="1179" y="570"/>
                    <a:pt x="1177" y="573"/>
                  </a:cubicBezTo>
                  <a:cubicBezTo>
                    <a:pt x="1175" y="577"/>
                    <a:pt x="1179" y="577"/>
                    <a:pt x="1179" y="579"/>
                  </a:cubicBezTo>
                  <a:cubicBezTo>
                    <a:pt x="1179" y="580"/>
                    <a:pt x="1176" y="584"/>
                    <a:pt x="1173" y="587"/>
                  </a:cubicBezTo>
                  <a:cubicBezTo>
                    <a:pt x="1171" y="589"/>
                    <a:pt x="1172" y="592"/>
                    <a:pt x="1169" y="596"/>
                  </a:cubicBezTo>
                  <a:cubicBezTo>
                    <a:pt x="1166" y="601"/>
                    <a:pt x="1164" y="595"/>
                    <a:pt x="1158" y="592"/>
                  </a:cubicBezTo>
                  <a:cubicBezTo>
                    <a:pt x="1153" y="589"/>
                    <a:pt x="1156" y="587"/>
                    <a:pt x="1160" y="587"/>
                  </a:cubicBezTo>
                  <a:cubicBezTo>
                    <a:pt x="1163" y="587"/>
                    <a:pt x="1168" y="586"/>
                    <a:pt x="1171" y="585"/>
                  </a:cubicBezTo>
                  <a:cubicBezTo>
                    <a:pt x="1173" y="584"/>
                    <a:pt x="1171" y="580"/>
                    <a:pt x="1168" y="573"/>
                  </a:cubicBezTo>
                  <a:cubicBezTo>
                    <a:pt x="1166" y="567"/>
                    <a:pt x="1166" y="571"/>
                    <a:pt x="1159" y="565"/>
                  </a:cubicBezTo>
                  <a:cubicBezTo>
                    <a:pt x="1151" y="560"/>
                    <a:pt x="1148" y="559"/>
                    <a:pt x="1142" y="549"/>
                  </a:cubicBezTo>
                  <a:cubicBezTo>
                    <a:pt x="1136" y="540"/>
                    <a:pt x="1128" y="552"/>
                    <a:pt x="1110" y="551"/>
                  </a:cubicBezTo>
                  <a:cubicBezTo>
                    <a:pt x="1093" y="551"/>
                    <a:pt x="1102" y="554"/>
                    <a:pt x="1095" y="560"/>
                  </a:cubicBezTo>
                  <a:cubicBezTo>
                    <a:pt x="1087" y="566"/>
                    <a:pt x="1080" y="567"/>
                    <a:pt x="1076" y="573"/>
                  </a:cubicBezTo>
                  <a:cubicBezTo>
                    <a:pt x="1072" y="579"/>
                    <a:pt x="1071" y="591"/>
                    <a:pt x="1057" y="596"/>
                  </a:cubicBezTo>
                  <a:cubicBezTo>
                    <a:pt x="1044" y="602"/>
                    <a:pt x="1068" y="603"/>
                    <a:pt x="1085" y="598"/>
                  </a:cubicBezTo>
                  <a:cubicBezTo>
                    <a:pt x="1103" y="593"/>
                    <a:pt x="1122" y="594"/>
                    <a:pt x="1136" y="598"/>
                  </a:cubicBezTo>
                  <a:cubicBezTo>
                    <a:pt x="1151" y="602"/>
                    <a:pt x="1148" y="612"/>
                    <a:pt x="1152" y="620"/>
                  </a:cubicBezTo>
                  <a:cubicBezTo>
                    <a:pt x="1157" y="628"/>
                    <a:pt x="1177" y="636"/>
                    <a:pt x="1190" y="635"/>
                  </a:cubicBezTo>
                  <a:cubicBezTo>
                    <a:pt x="1203" y="635"/>
                    <a:pt x="1199" y="623"/>
                    <a:pt x="1210" y="623"/>
                  </a:cubicBezTo>
                  <a:cubicBezTo>
                    <a:pt x="1222" y="623"/>
                    <a:pt x="1229" y="638"/>
                    <a:pt x="1251" y="636"/>
                  </a:cubicBezTo>
                  <a:cubicBezTo>
                    <a:pt x="1265" y="790"/>
                    <a:pt x="1209" y="905"/>
                    <a:pt x="1188" y="942"/>
                  </a:cubicBezTo>
                  <a:cubicBezTo>
                    <a:pt x="1167" y="979"/>
                    <a:pt x="1171" y="972"/>
                    <a:pt x="1160" y="9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134034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53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Embedded Emissions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642521" y="4236893"/>
            <a:ext cx="31480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7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053530" y="4122990"/>
            <a:ext cx="3773215" cy="1015663"/>
          </a:xfrm>
          <a:prstGeom prst="rect">
            <a:avLst/>
          </a:prstGeom>
        </p:spPr>
        <p:txBody>
          <a:bodyPr wrap="square" lIns="0" rIns="274320">
            <a:spAutoFit/>
          </a:bodyPr>
          <a:lstStyle/>
          <a:p>
            <a:pPr marL="457200" marR="0" lvl="0" indent="-228600" algn="ctr" defTabSz="12191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A0A0"/>
              </a:buClr>
              <a:buSzPct val="70000"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F4859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	Embedded emissions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F4859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</a:t>
            </a:r>
            <a:b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F4859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F4859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can be country, region, and company specific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56469" y="1560380"/>
            <a:ext cx="7545847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91440" rIns="365760" bIns="182880" rtlCol="0" anchor="ctr"/>
          <a:lstStyle/>
          <a:p>
            <a:pPr marL="457200" marR="0" lvl="0" indent="-228600" algn="ctr" defTabSz="121917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A0A0A0"/>
              </a:buClr>
              <a:buSzPct val="7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4859"/>
                </a:solidFill>
                <a:effectLst/>
                <a:uLnTx/>
                <a:uFillTx/>
                <a:latin typeface="+mj-lt"/>
              </a:rPr>
              <a:t>Scope &amp; Methodology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F4859"/>
              </a:solidFill>
              <a:effectLst/>
              <a:uLnTx/>
              <a:uFillTx/>
              <a:latin typeface="+mj-lt"/>
            </a:endParaRPr>
          </a:p>
          <a:p>
            <a:pPr marL="457200" marR="0" lvl="0" indent="-228600" algn="l" defTabSz="121917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Direct emissions resulting from the production process (not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 indirect emissions)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  <a:p>
            <a:pPr marL="457200" marR="0" lvl="0" indent="-228600" algn="l" defTabSz="121917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tabLst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For complex goods, also embedded emissions of input materials.</a:t>
            </a:r>
            <a:endParaRPr kumimoji="0" lang="en-US" sz="1400" b="0" i="0" u="none" strike="noStrike" kern="120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  <a:p>
            <a:pPr marL="457200" marR="0" lvl="0" indent="-228600" algn="l" defTabSz="121917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tabLst/>
              <a:defRPr/>
            </a:pPr>
            <a:r>
              <a:rPr lang="en-US" sz="1400" baseline="0" dirty="0" smtClean="0">
                <a:solidFill>
                  <a:srgbClr val="000000"/>
                </a:solidFill>
                <a:latin typeface="+mj-lt"/>
              </a:rPr>
              <a:t>European Commission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to</a:t>
            </a:r>
            <a:r>
              <a:rPr lang="en-US" sz="1400" baseline="0" dirty="0" smtClean="0">
                <a:solidFill>
                  <a:srgbClr val="000000"/>
                </a:solidFill>
                <a:latin typeface="+mj-lt"/>
              </a:rPr>
              <a:t> define system boundaries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56469" y="3079215"/>
            <a:ext cx="7545847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91440" rIns="365760" bIns="182880" rtlCol="0" anchor="ctr"/>
          <a:lstStyle/>
          <a:p>
            <a:pPr marL="457200" marR="0" lvl="0" indent="-228600" algn="ctr" defTabSz="121917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A0A0A0"/>
              </a:buClr>
              <a:buSzPct val="7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4859"/>
                </a:solidFill>
                <a:effectLst/>
                <a:uLnTx/>
                <a:uFillTx/>
                <a:latin typeface="+mj-lt"/>
              </a:rPr>
              <a:t>Default Values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F4859"/>
              </a:solidFill>
              <a:effectLst/>
              <a:uLnTx/>
              <a:uFillTx/>
              <a:latin typeface="+mj-lt"/>
            </a:endParaRPr>
          </a:p>
          <a:p>
            <a:pPr marL="457200" lvl="0" indent="-228600" defTabSz="1219170">
              <a:spcBef>
                <a:spcPts val="300"/>
              </a:spcBef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For products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(other than electricity) declarants may use product methodology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, otherwise use default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values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  <a:p>
            <a:pPr marL="457200" lvl="0" indent="-228600" defTabSz="1219170">
              <a:spcBef>
                <a:spcPts val="300"/>
              </a:spcBef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Default values can be country- (even region-) specific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  <a:p>
            <a:pPr marL="457200" lvl="0" indent="-228600" defTabSz="1219170">
              <a:spcBef>
                <a:spcPts val="300"/>
              </a:spcBef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Default values for electricity unless declarant decides to use specific methodology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56469" y="4598049"/>
            <a:ext cx="7545847" cy="17583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91440" rIns="365760" bIns="182880" rtlCol="0" anchor="ctr"/>
          <a:lstStyle/>
          <a:p>
            <a:pPr marL="457200" marR="0" lvl="0" indent="-228600" algn="ctr" defTabSz="121917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A0A0A0"/>
              </a:buClr>
              <a:buSzPct val="70000"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0F4859"/>
                </a:solidFill>
                <a:latin typeface="+mj-lt"/>
              </a:rPr>
              <a:t>Verification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F4859"/>
              </a:solidFill>
              <a:effectLst/>
              <a:uLnTx/>
              <a:uFillTx/>
              <a:latin typeface="+mj-lt"/>
            </a:endParaRPr>
          </a:p>
          <a:p>
            <a:pPr marL="457200" lvl="0" indent="-228600" defTabSz="1219170">
              <a:spcBef>
                <a:spcPts val="300"/>
              </a:spcBef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Authorized declarants must have the embedded emissions of their imported products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verified, or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  <a:p>
            <a:pPr marL="457200" lvl="0" indent="-228600" defTabSz="1219170">
              <a:spcBef>
                <a:spcPts val="300"/>
              </a:spcBef>
              <a:buClr>
                <a:srgbClr val="A0A0A0"/>
              </a:buClr>
              <a:buSzPct val="70000"/>
              <a:buFont typeface="Wingdings 2" panose="05020102010507070707" pitchFamily="18" charset="2"/>
              <a:buChar char="¾"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Operators 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of industrial installations in third countries may register with the Commission and get their emissions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verified (and share embedded 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emissions information with authorized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declarants)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A3204F-5F32-4F41-859E-8E25EEAEB4E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74825" y="5166248"/>
            <a:ext cx="650211" cy="65021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</a:p>
        </p:txBody>
      </p:sp>
      <p:sp>
        <p:nvSpPr>
          <p:cNvPr id="12" name="Oval 11"/>
          <p:cNvSpPr/>
          <p:nvPr/>
        </p:nvSpPr>
        <p:spPr>
          <a:xfrm>
            <a:off x="674825" y="1933952"/>
            <a:ext cx="650211" cy="65021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674825" y="3513518"/>
            <a:ext cx="650211" cy="65021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</a:p>
        </p:txBody>
      </p:sp>
      <p:pic>
        <p:nvPicPr>
          <p:cNvPr id="14" name="Picture Placeholder 2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50" t="28524" r="32550" b="28524"/>
          <a:stretch/>
        </p:blipFill>
        <p:spPr>
          <a:xfrm>
            <a:off x="8860137" y="1842144"/>
            <a:ext cx="2160000" cy="2160000"/>
          </a:xfrm>
          <a:prstGeom prst="ellipse">
            <a:avLst/>
          </a:prstGeom>
          <a:ln w="63500" cap="rnd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2399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9960" y="21459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CBAM</a:t>
            </a:r>
            <a:r>
              <a:rPr lang="en-US" sz="4000" dirty="0" smtClean="0"/>
              <a:t> Certificates</a:t>
            </a:r>
            <a:endParaRPr lang="en-US" sz="40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9125988" y="2247209"/>
            <a:ext cx="1440000" cy="1440000"/>
            <a:chOff x="4246563" y="3086101"/>
            <a:chExt cx="3594099" cy="3630612"/>
          </a:xfrm>
          <a:solidFill>
            <a:schemeClr val="accent2"/>
          </a:solidFill>
        </p:grpSpPr>
        <p:sp>
          <p:nvSpPr>
            <p:cNvPr id="16" name="Freeform 997"/>
            <p:cNvSpPr>
              <a:spLocks noEditPoints="1"/>
            </p:cNvSpPr>
            <p:nvPr/>
          </p:nvSpPr>
          <p:spPr bwMode="auto">
            <a:xfrm>
              <a:off x="4246563" y="3086101"/>
              <a:ext cx="3594099" cy="3630612"/>
            </a:xfrm>
            <a:custGeom>
              <a:avLst/>
              <a:gdLst>
                <a:gd name="T0" fmla="*/ 1077 w 1892"/>
                <a:gd name="T1" fmla="*/ 36 h 1892"/>
                <a:gd name="T2" fmla="*/ 1682 w 1892"/>
                <a:gd name="T3" fmla="*/ 395 h 1892"/>
                <a:gd name="T4" fmla="*/ 1856 w 1892"/>
                <a:gd name="T5" fmla="*/ 1077 h 1892"/>
                <a:gd name="T6" fmla="*/ 1497 w 1892"/>
                <a:gd name="T7" fmla="*/ 1682 h 1892"/>
                <a:gd name="T8" fmla="*/ 815 w 1892"/>
                <a:gd name="T9" fmla="*/ 1856 h 1892"/>
                <a:gd name="T10" fmla="*/ 210 w 1892"/>
                <a:gd name="T11" fmla="*/ 1497 h 1892"/>
                <a:gd name="T12" fmla="*/ 36 w 1892"/>
                <a:gd name="T13" fmla="*/ 815 h 1892"/>
                <a:gd name="T14" fmla="*/ 395 w 1892"/>
                <a:gd name="T15" fmla="*/ 210 h 1892"/>
                <a:gd name="T16" fmla="*/ 1077 w 1892"/>
                <a:gd name="T17" fmla="*/ 36 h 1892"/>
                <a:gd name="T18" fmla="*/ 1618 w 1892"/>
                <a:gd name="T19" fmla="*/ 443 h 1892"/>
                <a:gd name="T20" fmla="*/ 1065 w 1892"/>
                <a:gd name="T21" fmla="*/ 115 h 1892"/>
                <a:gd name="T22" fmla="*/ 443 w 1892"/>
                <a:gd name="T23" fmla="*/ 274 h 1892"/>
                <a:gd name="T24" fmla="*/ 115 w 1892"/>
                <a:gd name="T25" fmla="*/ 827 h 1892"/>
                <a:gd name="T26" fmla="*/ 274 w 1892"/>
                <a:gd name="T27" fmla="*/ 1449 h 1892"/>
                <a:gd name="T28" fmla="*/ 827 w 1892"/>
                <a:gd name="T29" fmla="*/ 1777 h 1892"/>
                <a:gd name="T30" fmla="*/ 1449 w 1892"/>
                <a:gd name="T31" fmla="*/ 1618 h 1892"/>
                <a:gd name="T32" fmla="*/ 1777 w 1892"/>
                <a:gd name="T33" fmla="*/ 1065 h 1892"/>
                <a:gd name="T34" fmla="*/ 1618 w 1892"/>
                <a:gd name="T35" fmla="*/ 443 h 1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92" h="1892">
                  <a:moveTo>
                    <a:pt x="1077" y="36"/>
                  </a:moveTo>
                  <a:cubicBezTo>
                    <a:pt x="1328" y="73"/>
                    <a:pt x="1541" y="207"/>
                    <a:pt x="1682" y="395"/>
                  </a:cubicBezTo>
                  <a:cubicBezTo>
                    <a:pt x="1823" y="583"/>
                    <a:pt x="1892" y="825"/>
                    <a:pt x="1856" y="1077"/>
                  </a:cubicBezTo>
                  <a:cubicBezTo>
                    <a:pt x="1819" y="1328"/>
                    <a:pt x="1685" y="1541"/>
                    <a:pt x="1497" y="1682"/>
                  </a:cubicBezTo>
                  <a:cubicBezTo>
                    <a:pt x="1309" y="1823"/>
                    <a:pt x="1067" y="1892"/>
                    <a:pt x="815" y="1856"/>
                  </a:cubicBezTo>
                  <a:cubicBezTo>
                    <a:pt x="564" y="1819"/>
                    <a:pt x="351" y="1685"/>
                    <a:pt x="210" y="1497"/>
                  </a:cubicBezTo>
                  <a:cubicBezTo>
                    <a:pt x="69" y="1309"/>
                    <a:pt x="0" y="1067"/>
                    <a:pt x="36" y="815"/>
                  </a:cubicBezTo>
                  <a:cubicBezTo>
                    <a:pt x="73" y="564"/>
                    <a:pt x="207" y="351"/>
                    <a:pt x="395" y="210"/>
                  </a:cubicBezTo>
                  <a:cubicBezTo>
                    <a:pt x="583" y="69"/>
                    <a:pt x="825" y="0"/>
                    <a:pt x="1077" y="36"/>
                  </a:cubicBezTo>
                  <a:close/>
                  <a:moveTo>
                    <a:pt x="1618" y="443"/>
                  </a:moveTo>
                  <a:cubicBezTo>
                    <a:pt x="1489" y="271"/>
                    <a:pt x="1295" y="148"/>
                    <a:pt x="1065" y="115"/>
                  </a:cubicBezTo>
                  <a:cubicBezTo>
                    <a:pt x="836" y="82"/>
                    <a:pt x="615" y="145"/>
                    <a:pt x="443" y="274"/>
                  </a:cubicBezTo>
                  <a:cubicBezTo>
                    <a:pt x="271" y="403"/>
                    <a:pt x="148" y="597"/>
                    <a:pt x="115" y="827"/>
                  </a:cubicBezTo>
                  <a:cubicBezTo>
                    <a:pt x="82" y="1056"/>
                    <a:pt x="145" y="1277"/>
                    <a:pt x="274" y="1449"/>
                  </a:cubicBezTo>
                  <a:cubicBezTo>
                    <a:pt x="403" y="1621"/>
                    <a:pt x="597" y="1744"/>
                    <a:pt x="827" y="1777"/>
                  </a:cubicBezTo>
                  <a:cubicBezTo>
                    <a:pt x="1056" y="1810"/>
                    <a:pt x="1277" y="1747"/>
                    <a:pt x="1449" y="1618"/>
                  </a:cubicBezTo>
                  <a:cubicBezTo>
                    <a:pt x="1621" y="1489"/>
                    <a:pt x="1744" y="1295"/>
                    <a:pt x="1777" y="1065"/>
                  </a:cubicBezTo>
                  <a:cubicBezTo>
                    <a:pt x="1810" y="836"/>
                    <a:pt x="1747" y="615"/>
                    <a:pt x="1618" y="4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7" name="Freeform 998"/>
            <p:cNvSpPr>
              <a:spLocks/>
            </p:cNvSpPr>
            <p:nvPr/>
          </p:nvSpPr>
          <p:spPr bwMode="auto">
            <a:xfrm>
              <a:off x="5372100" y="5400675"/>
              <a:ext cx="282575" cy="266700"/>
            </a:xfrm>
            <a:custGeom>
              <a:avLst/>
              <a:gdLst>
                <a:gd name="T0" fmla="*/ 98 w 148"/>
                <a:gd name="T1" fmla="*/ 91 h 139"/>
                <a:gd name="T2" fmla="*/ 116 w 148"/>
                <a:gd name="T3" fmla="*/ 75 h 139"/>
                <a:gd name="T4" fmla="*/ 143 w 148"/>
                <a:gd name="T5" fmla="*/ 56 h 139"/>
                <a:gd name="T6" fmla="*/ 128 w 148"/>
                <a:gd name="T7" fmla="*/ 10 h 139"/>
                <a:gd name="T8" fmla="*/ 119 w 148"/>
                <a:gd name="T9" fmla="*/ 4 h 139"/>
                <a:gd name="T10" fmla="*/ 91 w 148"/>
                <a:gd name="T11" fmla="*/ 3 h 139"/>
                <a:gd name="T12" fmla="*/ 85 w 148"/>
                <a:gd name="T13" fmla="*/ 4 h 139"/>
                <a:gd name="T14" fmla="*/ 83 w 148"/>
                <a:gd name="T15" fmla="*/ 5 h 139"/>
                <a:gd name="T16" fmla="*/ 72 w 148"/>
                <a:gd name="T17" fmla="*/ 11 h 139"/>
                <a:gd name="T18" fmla="*/ 59 w 148"/>
                <a:gd name="T19" fmla="*/ 20 h 139"/>
                <a:gd name="T20" fmla="*/ 14 w 148"/>
                <a:gd name="T21" fmla="*/ 67 h 139"/>
                <a:gd name="T22" fmla="*/ 13 w 148"/>
                <a:gd name="T23" fmla="*/ 108 h 139"/>
                <a:gd name="T24" fmla="*/ 74 w 148"/>
                <a:gd name="T25" fmla="*/ 138 h 139"/>
                <a:gd name="T26" fmla="*/ 98 w 148"/>
                <a:gd name="T27" fmla="*/ 91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8" h="139">
                  <a:moveTo>
                    <a:pt x="98" y="91"/>
                  </a:moveTo>
                  <a:cubicBezTo>
                    <a:pt x="104" y="85"/>
                    <a:pt x="110" y="80"/>
                    <a:pt x="116" y="75"/>
                  </a:cubicBezTo>
                  <a:cubicBezTo>
                    <a:pt x="125" y="68"/>
                    <a:pt x="135" y="62"/>
                    <a:pt x="143" y="56"/>
                  </a:cubicBezTo>
                  <a:cubicBezTo>
                    <a:pt x="148" y="40"/>
                    <a:pt x="142" y="21"/>
                    <a:pt x="128" y="10"/>
                  </a:cubicBezTo>
                  <a:cubicBezTo>
                    <a:pt x="125" y="8"/>
                    <a:pt x="122" y="6"/>
                    <a:pt x="119" y="4"/>
                  </a:cubicBezTo>
                  <a:cubicBezTo>
                    <a:pt x="110" y="1"/>
                    <a:pt x="101" y="0"/>
                    <a:pt x="91" y="3"/>
                  </a:cubicBezTo>
                  <a:cubicBezTo>
                    <a:pt x="89" y="3"/>
                    <a:pt x="87" y="3"/>
                    <a:pt x="85" y="4"/>
                  </a:cubicBezTo>
                  <a:cubicBezTo>
                    <a:pt x="84" y="4"/>
                    <a:pt x="84" y="5"/>
                    <a:pt x="83" y="5"/>
                  </a:cubicBezTo>
                  <a:cubicBezTo>
                    <a:pt x="80" y="6"/>
                    <a:pt x="76" y="8"/>
                    <a:pt x="72" y="11"/>
                  </a:cubicBezTo>
                  <a:cubicBezTo>
                    <a:pt x="67" y="14"/>
                    <a:pt x="63" y="17"/>
                    <a:pt x="59" y="20"/>
                  </a:cubicBezTo>
                  <a:cubicBezTo>
                    <a:pt x="37" y="39"/>
                    <a:pt x="23" y="54"/>
                    <a:pt x="14" y="67"/>
                  </a:cubicBezTo>
                  <a:cubicBezTo>
                    <a:pt x="0" y="87"/>
                    <a:pt x="3" y="98"/>
                    <a:pt x="13" y="108"/>
                  </a:cubicBezTo>
                  <a:cubicBezTo>
                    <a:pt x="30" y="125"/>
                    <a:pt x="44" y="139"/>
                    <a:pt x="74" y="138"/>
                  </a:cubicBezTo>
                  <a:cubicBezTo>
                    <a:pt x="74" y="121"/>
                    <a:pt x="82" y="105"/>
                    <a:pt x="98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8" name="Freeform 999"/>
            <p:cNvSpPr>
              <a:spLocks/>
            </p:cNvSpPr>
            <p:nvPr/>
          </p:nvSpPr>
          <p:spPr bwMode="auto">
            <a:xfrm>
              <a:off x="5310188" y="5343525"/>
              <a:ext cx="173037" cy="155575"/>
            </a:xfrm>
            <a:custGeom>
              <a:avLst/>
              <a:gdLst>
                <a:gd name="T0" fmla="*/ 73 w 91"/>
                <a:gd name="T1" fmla="*/ 7 h 81"/>
                <a:gd name="T2" fmla="*/ 33 w 91"/>
                <a:gd name="T3" fmla="*/ 6 h 81"/>
                <a:gd name="T4" fmla="*/ 19 w 91"/>
                <a:gd name="T5" fmla="*/ 15 h 81"/>
                <a:gd name="T6" fmla="*/ 2 w 91"/>
                <a:gd name="T7" fmla="*/ 50 h 81"/>
                <a:gd name="T8" fmla="*/ 36 w 91"/>
                <a:gd name="T9" fmla="*/ 81 h 81"/>
                <a:gd name="T10" fmla="*/ 72 w 91"/>
                <a:gd name="T11" fmla="*/ 44 h 81"/>
                <a:gd name="T12" fmla="*/ 81 w 91"/>
                <a:gd name="T13" fmla="*/ 37 h 81"/>
                <a:gd name="T14" fmla="*/ 91 w 91"/>
                <a:gd name="T15" fmla="*/ 29 h 81"/>
                <a:gd name="T16" fmla="*/ 73 w 91"/>
                <a:gd name="T17" fmla="*/ 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1" h="81">
                  <a:moveTo>
                    <a:pt x="73" y="7"/>
                  </a:moveTo>
                  <a:cubicBezTo>
                    <a:pt x="61" y="0"/>
                    <a:pt x="47" y="0"/>
                    <a:pt x="33" y="6"/>
                  </a:cubicBezTo>
                  <a:cubicBezTo>
                    <a:pt x="27" y="8"/>
                    <a:pt x="23" y="12"/>
                    <a:pt x="19" y="15"/>
                  </a:cubicBezTo>
                  <a:cubicBezTo>
                    <a:pt x="6" y="25"/>
                    <a:pt x="0" y="38"/>
                    <a:pt x="2" y="50"/>
                  </a:cubicBezTo>
                  <a:cubicBezTo>
                    <a:pt x="4" y="63"/>
                    <a:pt x="16" y="74"/>
                    <a:pt x="36" y="81"/>
                  </a:cubicBezTo>
                  <a:cubicBezTo>
                    <a:pt x="44" y="71"/>
                    <a:pt x="57" y="58"/>
                    <a:pt x="72" y="44"/>
                  </a:cubicBezTo>
                  <a:cubicBezTo>
                    <a:pt x="75" y="42"/>
                    <a:pt x="78" y="39"/>
                    <a:pt x="81" y="37"/>
                  </a:cubicBezTo>
                  <a:cubicBezTo>
                    <a:pt x="84" y="34"/>
                    <a:pt x="87" y="32"/>
                    <a:pt x="91" y="29"/>
                  </a:cubicBezTo>
                  <a:cubicBezTo>
                    <a:pt x="88" y="20"/>
                    <a:pt x="82" y="12"/>
                    <a:pt x="73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9" name="Freeform 1000"/>
            <p:cNvSpPr>
              <a:spLocks/>
            </p:cNvSpPr>
            <p:nvPr/>
          </p:nvSpPr>
          <p:spPr bwMode="auto">
            <a:xfrm>
              <a:off x="5546725" y="5508625"/>
              <a:ext cx="260350" cy="266700"/>
            </a:xfrm>
            <a:custGeom>
              <a:avLst/>
              <a:gdLst>
                <a:gd name="T0" fmla="*/ 126 w 137"/>
                <a:gd name="T1" fmla="*/ 50 h 139"/>
                <a:gd name="T2" fmla="*/ 137 w 137"/>
                <a:gd name="T3" fmla="*/ 41 h 139"/>
                <a:gd name="T4" fmla="*/ 117 w 137"/>
                <a:gd name="T5" fmla="*/ 7 h 139"/>
                <a:gd name="T6" fmla="*/ 106 w 137"/>
                <a:gd name="T7" fmla="*/ 1 h 139"/>
                <a:gd name="T8" fmla="*/ 64 w 137"/>
                <a:gd name="T9" fmla="*/ 14 h 139"/>
                <a:gd name="T10" fmla="*/ 63 w 137"/>
                <a:gd name="T11" fmla="*/ 14 h 139"/>
                <a:gd name="T12" fmla="*/ 18 w 137"/>
                <a:gd name="T13" fmla="*/ 48 h 139"/>
                <a:gd name="T14" fmla="*/ 5 w 137"/>
                <a:gd name="T15" fmla="*/ 63 h 139"/>
                <a:gd name="T16" fmla="*/ 0 w 137"/>
                <a:gd name="T17" fmla="*/ 78 h 139"/>
                <a:gd name="T18" fmla="*/ 1 w 137"/>
                <a:gd name="T19" fmla="*/ 89 h 139"/>
                <a:gd name="T20" fmla="*/ 1 w 137"/>
                <a:gd name="T21" fmla="*/ 89 h 139"/>
                <a:gd name="T22" fmla="*/ 22 w 137"/>
                <a:gd name="T23" fmla="*/ 124 h 139"/>
                <a:gd name="T24" fmla="*/ 76 w 137"/>
                <a:gd name="T25" fmla="*/ 135 h 139"/>
                <a:gd name="T26" fmla="*/ 126 w 137"/>
                <a:gd name="T27" fmla="*/ 5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7" h="139">
                  <a:moveTo>
                    <a:pt x="126" y="50"/>
                  </a:moveTo>
                  <a:cubicBezTo>
                    <a:pt x="129" y="47"/>
                    <a:pt x="133" y="44"/>
                    <a:pt x="137" y="41"/>
                  </a:cubicBezTo>
                  <a:cubicBezTo>
                    <a:pt x="134" y="30"/>
                    <a:pt x="128" y="19"/>
                    <a:pt x="117" y="7"/>
                  </a:cubicBezTo>
                  <a:cubicBezTo>
                    <a:pt x="114" y="3"/>
                    <a:pt x="110" y="2"/>
                    <a:pt x="106" y="1"/>
                  </a:cubicBezTo>
                  <a:cubicBezTo>
                    <a:pt x="92" y="0"/>
                    <a:pt x="72" y="9"/>
                    <a:pt x="64" y="14"/>
                  </a:cubicBezTo>
                  <a:cubicBezTo>
                    <a:pt x="63" y="14"/>
                    <a:pt x="63" y="14"/>
                    <a:pt x="63" y="14"/>
                  </a:cubicBezTo>
                  <a:cubicBezTo>
                    <a:pt x="49" y="23"/>
                    <a:pt x="32" y="35"/>
                    <a:pt x="18" y="48"/>
                  </a:cubicBezTo>
                  <a:cubicBezTo>
                    <a:pt x="13" y="53"/>
                    <a:pt x="8" y="58"/>
                    <a:pt x="5" y="63"/>
                  </a:cubicBezTo>
                  <a:cubicBezTo>
                    <a:pt x="3" y="68"/>
                    <a:pt x="1" y="73"/>
                    <a:pt x="0" y="78"/>
                  </a:cubicBezTo>
                  <a:cubicBezTo>
                    <a:pt x="0" y="82"/>
                    <a:pt x="0" y="85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3" y="100"/>
                    <a:pt x="10" y="112"/>
                    <a:pt x="22" y="124"/>
                  </a:cubicBezTo>
                  <a:cubicBezTo>
                    <a:pt x="36" y="137"/>
                    <a:pt x="58" y="139"/>
                    <a:pt x="76" y="135"/>
                  </a:cubicBezTo>
                  <a:cubicBezTo>
                    <a:pt x="78" y="111"/>
                    <a:pt x="96" y="80"/>
                    <a:pt x="126" y="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0" name="Freeform 1001"/>
            <p:cNvSpPr>
              <a:spLocks/>
            </p:cNvSpPr>
            <p:nvPr/>
          </p:nvSpPr>
          <p:spPr bwMode="auto">
            <a:xfrm>
              <a:off x="5726113" y="5599113"/>
              <a:ext cx="201612" cy="242887"/>
            </a:xfrm>
            <a:custGeom>
              <a:avLst/>
              <a:gdLst>
                <a:gd name="T0" fmla="*/ 92 w 106"/>
                <a:gd name="T1" fmla="*/ 10 h 127"/>
                <a:gd name="T2" fmla="*/ 57 w 106"/>
                <a:gd name="T3" fmla="*/ 7 h 127"/>
                <a:gd name="T4" fmla="*/ 45 w 106"/>
                <a:gd name="T5" fmla="*/ 16 h 127"/>
                <a:gd name="T6" fmla="*/ 21 w 106"/>
                <a:gd name="T7" fmla="*/ 43 h 127"/>
                <a:gd name="T8" fmla="*/ 0 w 106"/>
                <a:gd name="T9" fmla="*/ 86 h 127"/>
                <a:gd name="T10" fmla="*/ 0 w 106"/>
                <a:gd name="T11" fmla="*/ 94 h 127"/>
                <a:gd name="T12" fmla="*/ 13 w 106"/>
                <a:gd name="T13" fmla="*/ 112 h 127"/>
                <a:gd name="T14" fmla="*/ 67 w 106"/>
                <a:gd name="T15" fmla="*/ 122 h 127"/>
                <a:gd name="T16" fmla="*/ 90 w 106"/>
                <a:gd name="T17" fmla="*/ 93 h 127"/>
                <a:gd name="T18" fmla="*/ 90 w 106"/>
                <a:gd name="T19" fmla="*/ 89 h 127"/>
                <a:gd name="T20" fmla="*/ 98 w 106"/>
                <a:gd name="T21" fmla="*/ 59 h 127"/>
                <a:gd name="T22" fmla="*/ 102 w 106"/>
                <a:gd name="T23" fmla="*/ 43 h 127"/>
                <a:gd name="T24" fmla="*/ 102 w 106"/>
                <a:gd name="T25" fmla="*/ 43 h 127"/>
                <a:gd name="T26" fmla="*/ 102 w 106"/>
                <a:gd name="T27" fmla="*/ 42 h 127"/>
                <a:gd name="T28" fmla="*/ 103 w 106"/>
                <a:gd name="T29" fmla="*/ 42 h 127"/>
                <a:gd name="T30" fmla="*/ 92 w 106"/>
                <a:gd name="T31" fmla="*/ 1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6" h="127">
                  <a:moveTo>
                    <a:pt x="92" y="10"/>
                  </a:moveTo>
                  <a:cubicBezTo>
                    <a:pt x="82" y="2"/>
                    <a:pt x="69" y="0"/>
                    <a:pt x="57" y="7"/>
                  </a:cubicBezTo>
                  <a:cubicBezTo>
                    <a:pt x="53" y="9"/>
                    <a:pt x="48" y="12"/>
                    <a:pt x="45" y="16"/>
                  </a:cubicBezTo>
                  <a:cubicBezTo>
                    <a:pt x="36" y="25"/>
                    <a:pt x="28" y="34"/>
                    <a:pt x="21" y="43"/>
                  </a:cubicBezTo>
                  <a:cubicBezTo>
                    <a:pt x="9" y="59"/>
                    <a:pt x="2" y="74"/>
                    <a:pt x="0" y="86"/>
                  </a:cubicBezTo>
                  <a:cubicBezTo>
                    <a:pt x="0" y="89"/>
                    <a:pt x="0" y="92"/>
                    <a:pt x="0" y="94"/>
                  </a:cubicBezTo>
                  <a:cubicBezTo>
                    <a:pt x="0" y="102"/>
                    <a:pt x="4" y="108"/>
                    <a:pt x="13" y="112"/>
                  </a:cubicBezTo>
                  <a:cubicBezTo>
                    <a:pt x="36" y="124"/>
                    <a:pt x="54" y="127"/>
                    <a:pt x="67" y="122"/>
                  </a:cubicBezTo>
                  <a:cubicBezTo>
                    <a:pt x="77" y="118"/>
                    <a:pt x="84" y="108"/>
                    <a:pt x="90" y="93"/>
                  </a:cubicBezTo>
                  <a:cubicBezTo>
                    <a:pt x="90" y="91"/>
                    <a:pt x="90" y="90"/>
                    <a:pt x="90" y="89"/>
                  </a:cubicBezTo>
                  <a:cubicBezTo>
                    <a:pt x="94" y="78"/>
                    <a:pt x="96" y="67"/>
                    <a:pt x="98" y="59"/>
                  </a:cubicBezTo>
                  <a:cubicBezTo>
                    <a:pt x="101" y="49"/>
                    <a:pt x="102" y="43"/>
                    <a:pt x="102" y="43"/>
                  </a:cubicBezTo>
                  <a:cubicBezTo>
                    <a:pt x="102" y="43"/>
                    <a:pt x="102" y="43"/>
                    <a:pt x="102" y="43"/>
                  </a:cubicBezTo>
                  <a:cubicBezTo>
                    <a:pt x="102" y="42"/>
                    <a:pt x="102" y="42"/>
                    <a:pt x="102" y="42"/>
                  </a:cubicBezTo>
                  <a:cubicBezTo>
                    <a:pt x="103" y="42"/>
                    <a:pt x="103" y="42"/>
                    <a:pt x="103" y="42"/>
                  </a:cubicBezTo>
                  <a:cubicBezTo>
                    <a:pt x="106" y="30"/>
                    <a:pt x="102" y="18"/>
                    <a:pt x="92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1" name="Freeform 1002"/>
            <p:cNvSpPr>
              <a:spLocks/>
            </p:cNvSpPr>
            <p:nvPr/>
          </p:nvSpPr>
          <p:spPr bwMode="auto">
            <a:xfrm>
              <a:off x="5154613" y="4554538"/>
              <a:ext cx="1514475" cy="1277937"/>
            </a:xfrm>
            <a:custGeom>
              <a:avLst/>
              <a:gdLst>
                <a:gd name="T0" fmla="*/ 537 w 797"/>
                <a:gd name="T1" fmla="*/ 611 h 666"/>
                <a:gd name="T2" fmla="*/ 587 w 797"/>
                <a:gd name="T3" fmla="*/ 608 h 666"/>
                <a:gd name="T4" fmla="*/ 594 w 797"/>
                <a:gd name="T5" fmla="*/ 570 h 666"/>
                <a:gd name="T6" fmla="*/ 531 w 797"/>
                <a:gd name="T7" fmla="*/ 487 h 666"/>
                <a:gd name="T8" fmla="*/ 537 w 797"/>
                <a:gd name="T9" fmla="*/ 482 h 666"/>
                <a:gd name="T10" fmla="*/ 544 w 797"/>
                <a:gd name="T11" fmla="*/ 476 h 666"/>
                <a:gd name="T12" fmla="*/ 604 w 797"/>
                <a:gd name="T13" fmla="*/ 553 h 666"/>
                <a:gd name="T14" fmla="*/ 678 w 797"/>
                <a:gd name="T15" fmla="*/ 553 h 666"/>
                <a:gd name="T16" fmla="*/ 690 w 797"/>
                <a:gd name="T17" fmla="*/ 499 h 666"/>
                <a:gd name="T18" fmla="*/ 627 w 797"/>
                <a:gd name="T19" fmla="*/ 417 h 666"/>
                <a:gd name="T20" fmla="*/ 634 w 797"/>
                <a:gd name="T21" fmla="*/ 411 h 666"/>
                <a:gd name="T22" fmla="*/ 641 w 797"/>
                <a:gd name="T23" fmla="*/ 406 h 666"/>
                <a:gd name="T24" fmla="*/ 705 w 797"/>
                <a:gd name="T25" fmla="*/ 490 h 666"/>
                <a:gd name="T26" fmla="*/ 775 w 797"/>
                <a:gd name="T27" fmla="*/ 484 h 666"/>
                <a:gd name="T28" fmla="*/ 778 w 797"/>
                <a:gd name="T29" fmla="*/ 411 h 666"/>
                <a:gd name="T30" fmla="*/ 691 w 797"/>
                <a:gd name="T31" fmla="*/ 315 h 666"/>
                <a:gd name="T32" fmla="*/ 469 w 797"/>
                <a:gd name="T33" fmla="*/ 133 h 666"/>
                <a:gd name="T34" fmla="*/ 390 w 797"/>
                <a:gd name="T35" fmla="*/ 143 h 666"/>
                <a:gd name="T36" fmla="*/ 244 w 797"/>
                <a:gd name="T37" fmla="*/ 195 h 666"/>
                <a:gd name="T38" fmla="*/ 182 w 797"/>
                <a:gd name="T39" fmla="*/ 140 h 666"/>
                <a:gd name="T40" fmla="*/ 193 w 797"/>
                <a:gd name="T41" fmla="*/ 120 h 666"/>
                <a:gd name="T42" fmla="*/ 259 w 797"/>
                <a:gd name="T43" fmla="*/ 71 h 666"/>
                <a:gd name="T44" fmla="*/ 380 w 797"/>
                <a:gd name="T45" fmla="*/ 11 h 666"/>
                <a:gd name="T46" fmla="*/ 404 w 797"/>
                <a:gd name="T47" fmla="*/ 7 h 666"/>
                <a:gd name="T48" fmla="*/ 254 w 797"/>
                <a:gd name="T49" fmla="*/ 35 h 666"/>
                <a:gd name="T50" fmla="*/ 221 w 797"/>
                <a:gd name="T51" fmla="*/ 46 h 666"/>
                <a:gd name="T52" fmla="*/ 105 w 797"/>
                <a:gd name="T53" fmla="*/ 30 h 666"/>
                <a:gd name="T54" fmla="*/ 0 w 797"/>
                <a:gd name="T55" fmla="*/ 314 h 666"/>
                <a:gd name="T56" fmla="*/ 96 w 797"/>
                <a:gd name="T57" fmla="*/ 407 h 666"/>
                <a:gd name="T58" fmla="*/ 107 w 797"/>
                <a:gd name="T59" fmla="*/ 401 h 666"/>
                <a:gd name="T60" fmla="*/ 164 w 797"/>
                <a:gd name="T61" fmla="*/ 402 h 666"/>
                <a:gd name="T62" fmla="*/ 188 w 797"/>
                <a:gd name="T63" fmla="*/ 431 h 666"/>
                <a:gd name="T64" fmla="*/ 203 w 797"/>
                <a:gd name="T65" fmla="*/ 426 h 666"/>
                <a:gd name="T66" fmla="*/ 222 w 797"/>
                <a:gd name="T67" fmla="*/ 424 h 666"/>
                <a:gd name="T68" fmla="*/ 223 w 797"/>
                <a:gd name="T69" fmla="*/ 424 h 666"/>
                <a:gd name="T70" fmla="*/ 237 w 797"/>
                <a:gd name="T71" fmla="*/ 427 h 666"/>
                <a:gd name="T72" fmla="*/ 254 w 797"/>
                <a:gd name="T73" fmla="*/ 437 h 666"/>
                <a:gd name="T74" fmla="*/ 278 w 797"/>
                <a:gd name="T75" fmla="*/ 488 h 666"/>
                <a:gd name="T76" fmla="*/ 338 w 797"/>
                <a:gd name="T77" fmla="*/ 492 h 666"/>
                <a:gd name="T78" fmla="*/ 360 w 797"/>
                <a:gd name="T79" fmla="*/ 531 h 666"/>
                <a:gd name="T80" fmla="*/ 405 w 797"/>
                <a:gd name="T81" fmla="*/ 540 h 666"/>
                <a:gd name="T82" fmla="*/ 421 w 797"/>
                <a:gd name="T83" fmla="*/ 590 h 666"/>
                <a:gd name="T84" fmla="*/ 409 w 797"/>
                <a:gd name="T85" fmla="*/ 635 h 666"/>
                <a:gd name="T86" fmla="*/ 501 w 797"/>
                <a:gd name="T87" fmla="*/ 654 h 666"/>
                <a:gd name="T88" fmla="*/ 519 w 797"/>
                <a:gd name="T89" fmla="*/ 616 h 666"/>
                <a:gd name="T90" fmla="*/ 519 w 797"/>
                <a:gd name="T91" fmla="*/ 616 h 666"/>
                <a:gd name="T92" fmla="*/ 473 w 797"/>
                <a:gd name="T93" fmla="*/ 536 h 666"/>
                <a:gd name="T94" fmla="*/ 481 w 797"/>
                <a:gd name="T95" fmla="*/ 531 h 666"/>
                <a:gd name="T96" fmla="*/ 489 w 797"/>
                <a:gd name="T97" fmla="*/ 527 h 666"/>
                <a:gd name="T98" fmla="*/ 537 w 797"/>
                <a:gd name="T99" fmla="*/ 611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97" h="666">
                  <a:moveTo>
                    <a:pt x="537" y="611"/>
                  </a:moveTo>
                  <a:cubicBezTo>
                    <a:pt x="552" y="622"/>
                    <a:pt x="575" y="619"/>
                    <a:pt x="587" y="608"/>
                  </a:cubicBezTo>
                  <a:cubicBezTo>
                    <a:pt x="599" y="599"/>
                    <a:pt x="601" y="585"/>
                    <a:pt x="594" y="570"/>
                  </a:cubicBezTo>
                  <a:cubicBezTo>
                    <a:pt x="531" y="487"/>
                    <a:pt x="531" y="487"/>
                    <a:pt x="531" y="487"/>
                  </a:cubicBezTo>
                  <a:cubicBezTo>
                    <a:pt x="537" y="482"/>
                    <a:pt x="537" y="482"/>
                    <a:pt x="537" y="482"/>
                  </a:cubicBezTo>
                  <a:cubicBezTo>
                    <a:pt x="544" y="476"/>
                    <a:pt x="544" y="476"/>
                    <a:pt x="544" y="476"/>
                  </a:cubicBezTo>
                  <a:cubicBezTo>
                    <a:pt x="604" y="553"/>
                    <a:pt x="604" y="553"/>
                    <a:pt x="604" y="553"/>
                  </a:cubicBezTo>
                  <a:cubicBezTo>
                    <a:pt x="633" y="566"/>
                    <a:pt x="662" y="566"/>
                    <a:pt x="678" y="553"/>
                  </a:cubicBezTo>
                  <a:cubicBezTo>
                    <a:pt x="691" y="541"/>
                    <a:pt x="695" y="522"/>
                    <a:pt x="690" y="499"/>
                  </a:cubicBezTo>
                  <a:cubicBezTo>
                    <a:pt x="627" y="417"/>
                    <a:pt x="627" y="417"/>
                    <a:pt x="627" y="417"/>
                  </a:cubicBezTo>
                  <a:cubicBezTo>
                    <a:pt x="634" y="411"/>
                    <a:pt x="634" y="411"/>
                    <a:pt x="634" y="411"/>
                  </a:cubicBezTo>
                  <a:cubicBezTo>
                    <a:pt x="641" y="406"/>
                    <a:pt x="641" y="406"/>
                    <a:pt x="641" y="406"/>
                  </a:cubicBezTo>
                  <a:cubicBezTo>
                    <a:pt x="705" y="490"/>
                    <a:pt x="705" y="490"/>
                    <a:pt x="705" y="490"/>
                  </a:cubicBezTo>
                  <a:cubicBezTo>
                    <a:pt x="722" y="500"/>
                    <a:pt x="757" y="499"/>
                    <a:pt x="775" y="484"/>
                  </a:cubicBezTo>
                  <a:cubicBezTo>
                    <a:pt x="797" y="465"/>
                    <a:pt x="789" y="434"/>
                    <a:pt x="778" y="411"/>
                  </a:cubicBezTo>
                  <a:cubicBezTo>
                    <a:pt x="760" y="384"/>
                    <a:pt x="731" y="352"/>
                    <a:pt x="691" y="315"/>
                  </a:cubicBezTo>
                  <a:cubicBezTo>
                    <a:pt x="629" y="305"/>
                    <a:pt x="525" y="201"/>
                    <a:pt x="469" y="133"/>
                  </a:cubicBezTo>
                  <a:cubicBezTo>
                    <a:pt x="442" y="149"/>
                    <a:pt x="411" y="149"/>
                    <a:pt x="390" y="143"/>
                  </a:cubicBezTo>
                  <a:cubicBezTo>
                    <a:pt x="330" y="211"/>
                    <a:pt x="268" y="202"/>
                    <a:pt x="244" y="195"/>
                  </a:cubicBezTo>
                  <a:cubicBezTo>
                    <a:pt x="212" y="185"/>
                    <a:pt x="184" y="161"/>
                    <a:pt x="182" y="140"/>
                  </a:cubicBezTo>
                  <a:cubicBezTo>
                    <a:pt x="182" y="131"/>
                    <a:pt x="186" y="124"/>
                    <a:pt x="193" y="120"/>
                  </a:cubicBezTo>
                  <a:cubicBezTo>
                    <a:pt x="223" y="103"/>
                    <a:pt x="239" y="92"/>
                    <a:pt x="259" y="71"/>
                  </a:cubicBezTo>
                  <a:cubicBezTo>
                    <a:pt x="292" y="36"/>
                    <a:pt x="330" y="17"/>
                    <a:pt x="380" y="11"/>
                  </a:cubicBezTo>
                  <a:cubicBezTo>
                    <a:pt x="389" y="10"/>
                    <a:pt x="397" y="8"/>
                    <a:pt x="404" y="7"/>
                  </a:cubicBezTo>
                  <a:cubicBezTo>
                    <a:pt x="351" y="0"/>
                    <a:pt x="294" y="20"/>
                    <a:pt x="254" y="35"/>
                  </a:cubicBezTo>
                  <a:cubicBezTo>
                    <a:pt x="241" y="40"/>
                    <a:pt x="230" y="43"/>
                    <a:pt x="221" y="46"/>
                  </a:cubicBezTo>
                  <a:cubicBezTo>
                    <a:pt x="172" y="60"/>
                    <a:pt x="141" y="49"/>
                    <a:pt x="105" y="30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96" y="407"/>
                    <a:pt x="96" y="407"/>
                    <a:pt x="96" y="407"/>
                  </a:cubicBezTo>
                  <a:cubicBezTo>
                    <a:pt x="100" y="405"/>
                    <a:pt x="103" y="403"/>
                    <a:pt x="107" y="401"/>
                  </a:cubicBezTo>
                  <a:cubicBezTo>
                    <a:pt x="127" y="392"/>
                    <a:pt x="147" y="392"/>
                    <a:pt x="164" y="402"/>
                  </a:cubicBezTo>
                  <a:cubicBezTo>
                    <a:pt x="175" y="409"/>
                    <a:pt x="184" y="419"/>
                    <a:pt x="188" y="431"/>
                  </a:cubicBezTo>
                  <a:cubicBezTo>
                    <a:pt x="193" y="429"/>
                    <a:pt x="198" y="427"/>
                    <a:pt x="203" y="426"/>
                  </a:cubicBezTo>
                  <a:cubicBezTo>
                    <a:pt x="210" y="425"/>
                    <a:pt x="216" y="424"/>
                    <a:pt x="222" y="424"/>
                  </a:cubicBezTo>
                  <a:cubicBezTo>
                    <a:pt x="222" y="424"/>
                    <a:pt x="223" y="424"/>
                    <a:pt x="223" y="424"/>
                  </a:cubicBezTo>
                  <a:cubicBezTo>
                    <a:pt x="228" y="425"/>
                    <a:pt x="232" y="426"/>
                    <a:pt x="237" y="427"/>
                  </a:cubicBezTo>
                  <a:cubicBezTo>
                    <a:pt x="243" y="430"/>
                    <a:pt x="249" y="433"/>
                    <a:pt x="254" y="437"/>
                  </a:cubicBezTo>
                  <a:cubicBezTo>
                    <a:pt x="270" y="450"/>
                    <a:pt x="278" y="469"/>
                    <a:pt x="278" y="488"/>
                  </a:cubicBezTo>
                  <a:cubicBezTo>
                    <a:pt x="304" y="476"/>
                    <a:pt x="325" y="478"/>
                    <a:pt x="338" y="492"/>
                  </a:cubicBezTo>
                  <a:cubicBezTo>
                    <a:pt x="349" y="506"/>
                    <a:pt x="357" y="518"/>
                    <a:pt x="360" y="531"/>
                  </a:cubicBezTo>
                  <a:cubicBezTo>
                    <a:pt x="376" y="527"/>
                    <a:pt x="392" y="530"/>
                    <a:pt x="405" y="540"/>
                  </a:cubicBezTo>
                  <a:cubicBezTo>
                    <a:pt x="420" y="552"/>
                    <a:pt x="426" y="572"/>
                    <a:pt x="421" y="590"/>
                  </a:cubicBezTo>
                  <a:cubicBezTo>
                    <a:pt x="421" y="592"/>
                    <a:pt x="417" y="610"/>
                    <a:pt x="409" y="635"/>
                  </a:cubicBezTo>
                  <a:cubicBezTo>
                    <a:pt x="449" y="659"/>
                    <a:pt x="482" y="666"/>
                    <a:pt x="501" y="654"/>
                  </a:cubicBezTo>
                  <a:cubicBezTo>
                    <a:pt x="513" y="647"/>
                    <a:pt x="520" y="633"/>
                    <a:pt x="519" y="616"/>
                  </a:cubicBezTo>
                  <a:cubicBezTo>
                    <a:pt x="519" y="616"/>
                    <a:pt x="519" y="616"/>
                    <a:pt x="519" y="616"/>
                  </a:cubicBezTo>
                  <a:cubicBezTo>
                    <a:pt x="473" y="536"/>
                    <a:pt x="473" y="536"/>
                    <a:pt x="473" y="536"/>
                  </a:cubicBezTo>
                  <a:cubicBezTo>
                    <a:pt x="481" y="531"/>
                    <a:pt x="481" y="531"/>
                    <a:pt x="481" y="531"/>
                  </a:cubicBezTo>
                  <a:cubicBezTo>
                    <a:pt x="489" y="527"/>
                    <a:pt x="489" y="527"/>
                    <a:pt x="489" y="527"/>
                  </a:cubicBezTo>
                  <a:lnTo>
                    <a:pt x="537" y="6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Freeform 1003"/>
            <p:cNvSpPr>
              <a:spLocks/>
            </p:cNvSpPr>
            <p:nvPr/>
          </p:nvSpPr>
          <p:spPr bwMode="auto">
            <a:xfrm>
              <a:off x="5534025" y="4541838"/>
              <a:ext cx="1433512" cy="774700"/>
            </a:xfrm>
            <a:custGeom>
              <a:avLst/>
              <a:gdLst>
                <a:gd name="T0" fmla="*/ 411 w 754"/>
                <a:gd name="T1" fmla="*/ 34 h 404"/>
                <a:gd name="T2" fmla="*/ 280 w 754"/>
                <a:gd name="T3" fmla="*/ 8 h 404"/>
                <a:gd name="T4" fmla="*/ 263 w 754"/>
                <a:gd name="T5" fmla="*/ 14 h 404"/>
                <a:gd name="T6" fmla="*/ 264 w 754"/>
                <a:gd name="T7" fmla="*/ 14 h 404"/>
                <a:gd name="T8" fmla="*/ 241 w 754"/>
                <a:gd name="T9" fmla="*/ 22 h 404"/>
                <a:gd name="T10" fmla="*/ 182 w 754"/>
                <a:gd name="T11" fmla="*/ 36 h 404"/>
                <a:gd name="T12" fmla="*/ 72 w 754"/>
                <a:gd name="T13" fmla="*/ 90 h 404"/>
                <a:gd name="T14" fmla="*/ 2 w 754"/>
                <a:gd name="T15" fmla="*/ 142 h 404"/>
                <a:gd name="T16" fmla="*/ 0 w 754"/>
                <a:gd name="T17" fmla="*/ 145 h 404"/>
                <a:gd name="T18" fmla="*/ 49 w 754"/>
                <a:gd name="T19" fmla="*/ 185 h 404"/>
                <a:gd name="T20" fmla="*/ 180 w 754"/>
                <a:gd name="T21" fmla="*/ 134 h 404"/>
                <a:gd name="T22" fmla="*/ 184 w 754"/>
                <a:gd name="T23" fmla="*/ 130 h 404"/>
                <a:gd name="T24" fmla="*/ 190 w 754"/>
                <a:gd name="T25" fmla="*/ 132 h 404"/>
                <a:gd name="T26" fmla="*/ 266 w 754"/>
                <a:gd name="T27" fmla="*/ 121 h 404"/>
                <a:gd name="T28" fmla="*/ 273 w 754"/>
                <a:gd name="T29" fmla="*/ 116 h 404"/>
                <a:gd name="T30" fmla="*/ 278 w 754"/>
                <a:gd name="T31" fmla="*/ 123 h 404"/>
                <a:gd name="T32" fmla="*/ 496 w 754"/>
                <a:gd name="T33" fmla="*/ 305 h 404"/>
                <a:gd name="T34" fmla="*/ 499 w 754"/>
                <a:gd name="T35" fmla="*/ 306 h 404"/>
                <a:gd name="T36" fmla="*/ 501 w 754"/>
                <a:gd name="T37" fmla="*/ 308 h 404"/>
                <a:gd name="T38" fmla="*/ 591 w 754"/>
                <a:gd name="T39" fmla="*/ 404 h 404"/>
                <a:gd name="T40" fmla="*/ 693 w 754"/>
                <a:gd name="T41" fmla="*/ 327 h 404"/>
                <a:gd name="T42" fmla="*/ 716 w 754"/>
                <a:gd name="T43" fmla="*/ 305 h 404"/>
                <a:gd name="T44" fmla="*/ 754 w 754"/>
                <a:gd name="T45" fmla="*/ 286 h 404"/>
                <a:gd name="T46" fmla="*/ 606 w 754"/>
                <a:gd name="T47" fmla="*/ 36 h 404"/>
                <a:gd name="T48" fmla="*/ 411 w 754"/>
                <a:gd name="T49" fmla="*/ 3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54" h="404">
                  <a:moveTo>
                    <a:pt x="411" y="34"/>
                  </a:moveTo>
                  <a:cubicBezTo>
                    <a:pt x="356" y="6"/>
                    <a:pt x="302" y="0"/>
                    <a:pt x="280" y="8"/>
                  </a:cubicBezTo>
                  <a:cubicBezTo>
                    <a:pt x="274" y="10"/>
                    <a:pt x="268" y="12"/>
                    <a:pt x="263" y="14"/>
                  </a:cubicBezTo>
                  <a:cubicBezTo>
                    <a:pt x="264" y="14"/>
                    <a:pt x="264" y="14"/>
                    <a:pt x="264" y="14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23" y="29"/>
                    <a:pt x="205" y="33"/>
                    <a:pt x="182" y="36"/>
                  </a:cubicBezTo>
                  <a:cubicBezTo>
                    <a:pt x="137" y="41"/>
                    <a:pt x="102" y="59"/>
                    <a:pt x="72" y="90"/>
                  </a:cubicBezTo>
                  <a:cubicBezTo>
                    <a:pt x="50" y="113"/>
                    <a:pt x="33" y="125"/>
                    <a:pt x="2" y="142"/>
                  </a:cubicBezTo>
                  <a:cubicBezTo>
                    <a:pt x="1" y="143"/>
                    <a:pt x="0" y="143"/>
                    <a:pt x="0" y="145"/>
                  </a:cubicBezTo>
                  <a:cubicBezTo>
                    <a:pt x="1" y="156"/>
                    <a:pt x="20" y="176"/>
                    <a:pt x="49" y="185"/>
                  </a:cubicBezTo>
                  <a:cubicBezTo>
                    <a:pt x="76" y="193"/>
                    <a:pt x="127" y="197"/>
                    <a:pt x="180" y="134"/>
                  </a:cubicBezTo>
                  <a:cubicBezTo>
                    <a:pt x="184" y="130"/>
                    <a:pt x="184" y="130"/>
                    <a:pt x="184" y="130"/>
                  </a:cubicBezTo>
                  <a:cubicBezTo>
                    <a:pt x="190" y="132"/>
                    <a:pt x="190" y="132"/>
                    <a:pt x="190" y="132"/>
                  </a:cubicBezTo>
                  <a:cubicBezTo>
                    <a:pt x="205" y="137"/>
                    <a:pt x="239" y="140"/>
                    <a:pt x="266" y="121"/>
                  </a:cubicBezTo>
                  <a:cubicBezTo>
                    <a:pt x="273" y="116"/>
                    <a:pt x="273" y="116"/>
                    <a:pt x="273" y="116"/>
                  </a:cubicBezTo>
                  <a:cubicBezTo>
                    <a:pt x="278" y="123"/>
                    <a:pt x="278" y="123"/>
                    <a:pt x="278" y="123"/>
                  </a:cubicBezTo>
                  <a:cubicBezTo>
                    <a:pt x="334" y="192"/>
                    <a:pt x="442" y="298"/>
                    <a:pt x="496" y="305"/>
                  </a:cubicBezTo>
                  <a:cubicBezTo>
                    <a:pt x="499" y="306"/>
                    <a:pt x="499" y="306"/>
                    <a:pt x="499" y="306"/>
                  </a:cubicBezTo>
                  <a:cubicBezTo>
                    <a:pt x="501" y="308"/>
                    <a:pt x="501" y="308"/>
                    <a:pt x="501" y="308"/>
                  </a:cubicBezTo>
                  <a:cubicBezTo>
                    <a:pt x="543" y="346"/>
                    <a:pt x="575" y="376"/>
                    <a:pt x="591" y="404"/>
                  </a:cubicBezTo>
                  <a:cubicBezTo>
                    <a:pt x="625" y="403"/>
                    <a:pt x="660" y="397"/>
                    <a:pt x="693" y="327"/>
                  </a:cubicBezTo>
                  <a:cubicBezTo>
                    <a:pt x="698" y="312"/>
                    <a:pt x="704" y="310"/>
                    <a:pt x="716" y="305"/>
                  </a:cubicBezTo>
                  <a:cubicBezTo>
                    <a:pt x="724" y="302"/>
                    <a:pt x="735" y="297"/>
                    <a:pt x="754" y="286"/>
                  </a:cubicBezTo>
                  <a:cubicBezTo>
                    <a:pt x="606" y="36"/>
                    <a:pt x="606" y="36"/>
                    <a:pt x="606" y="36"/>
                  </a:cubicBezTo>
                  <a:cubicBezTo>
                    <a:pt x="521" y="80"/>
                    <a:pt x="467" y="61"/>
                    <a:pt x="411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3" name="Freeform 1004"/>
            <p:cNvSpPr>
              <a:spLocks/>
            </p:cNvSpPr>
            <p:nvPr/>
          </p:nvSpPr>
          <p:spPr bwMode="auto">
            <a:xfrm>
              <a:off x="4778375" y="4405313"/>
              <a:ext cx="525462" cy="771525"/>
            </a:xfrm>
            <a:custGeom>
              <a:avLst/>
              <a:gdLst>
                <a:gd name="T0" fmla="*/ 178 w 331"/>
                <a:gd name="T1" fmla="*/ 486 h 486"/>
                <a:gd name="T2" fmla="*/ 0 w 331"/>
                <a:gd name="T3" fmla="*/ 419 h 486"/>
                <a:gd name="T4" fmla="*/ 154 w 331"/>
                <a:gd name="T5" fmla="*/ 0 h 486"/>
                <a:gd name="T6" fmla="*/ 331 w 331"/>
                <a:gd name="T7" fmla="*/ 66 h 486"/>
                <a:gd name="T8" fmla="*/ 178 w 331"/>
                <a:gd name="T9" fmla="*/ 486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1" h="486">
                  <a:moveTo>
                    <a:pt x="178" y="486"/>
                  </a:moveTo>
                  <a:lnTo>
                    <a:pt x="0" y="419"/>
                  </a:lnTo>
                  <a:lnTo>
                    <a:pt x="154" y="0"/>
                  </a:lnTo>
                  <a:lnTo>
                    <a:pt x="331" y="66"/>
                  </a:lnTo>
                  <a:lnTo>
                    <a:pt x="178" y="4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4" name="Freeform 1005"/>
            <p:cNvSpPr>
              <a:spLocks/>
            </p:cNvSpPr>
            <p:nvPr/>
          </p:nvSpPr>
          <p:spPr bwMode="auto">
            <a:xfrm>
              <a:off x="6727825" y="4367213"/>
              <a:ext cx="600075" cy="738187"/>
            </a:xfrm>
            <a:custGeom>
              <a:avLst/>
              <a:gdLst>
                <a:gd name="T0" fmla="*/ 378 w 378"/>
                <a:gd name="T1" fmla="*/ 368 h 465"/>
                <a:gd name="T2" fmla="*/ 215 w 378"/>
                <a:gd name="T3" fmla="*/ 465 h 465"/>
                <a:gd name="T4" fmla="*/ 0 w 378"/>
                <a:gd name="T5" fmla="*/ 96 h 465"/>
                <a:gd name="T6" fmla="*/ 164 w 378"/>
                <a:gd name="T7" fmla="*/ 0 h 465"/>
                <a:gd name="T8" fmla="*/ 378 w 378"/>
                <a:gd name="T9" fmla="*/ 368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8" h="465">
                  <a:moveTo>
                    <a:pt x="378" y="368"/>
                  </a:moveTo>
                  <a:lnTo>
                    <a:pt x="215" y="465"/>
                  </a:lnTo>
                  <a:lnTo>
                    <a:pt x="0" y="96"/>
                  </a:lnTo>
                  <a:lnTo>
                    <a:pt x="164" y="0"/>
                  </a:lnTo>
                  <a:lnTo>
                    <a:pt x="378" y="3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772658" y="3775755"/>
            <a:ext cx="25426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+mj-lt"/>
              </a:rPr>
              <a:t>Price based on weekly average price </a:t>
            </a:r>
            <a:r>
              <a:rPr lang="en-GB" sz="2000" dirty="0" smtClean="0">
                <a:latin typeface="+mj-lt"/>
              </a:rPr>
              <a:t>of </a:t>
            </a:r>
            <a:r>
              <a:rPr lang="en-GB" sz="2000" dirty="0">
                <a:latin typeface="+mj-lt"/>
              </a:rPr>
              <a:t>ETS allowance</a:t>
            </a:r>
            <a:endParaRPr lang="en-US" sz="2000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31166" y="3799286"/>
            <a:ext cx="2829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j-lt"/>
              </a:rPr>
              <a:t>Limited Buy Back Options (No Trade)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584504" y="2247209"/>
            <a:ext cx="1440000" cy="1440000"/>
            <a:chOff x="4467225" y="2646363"/>
            <a:chExt cx="3492500" cy="3529013"/>
          </a:xfrm>
          <a:solidFill>
            <a:schemeClr val="accent1"/>
          </a:solidFill>
        </p:grpSpPr>
        <p:sp>
          <p:nvSpPr>
            <p:cNvPr id="29" name="Freeform 963"/>
            <p:cNvSpPr>
              <a:spLocks noEditPoints="1"/>
            </p:cNvSpPr>
            <p:nvPr/>
          </p:nvSpPr>
          <p:spPr bwMode="auto">
            <a:xfrm>
              <a:off x="4467225" y="2646363"/>
              <a:ext cx="3492500" cy="3529013"/>
            </a:xfrm>
            <a:custGeom>
              <a:avLst/>
              <a:gdLst>
                <a:gd name="T0" fmla="*/ 919 w 1838"/>
                <a:gd name="T1" fmla="*/ 0 h 1838"/>
                <a:gd name="T2" fmla="*/ 1569 w 1838"/>
                <a:gd name="T3" fmla="*/ 269 h 1838"/>
                <a:gd name="T4" fmla="*/ 1838 w 1838"/>
                <a:gd name="T5" fmla="*/ 919 h 1838"/>
                <a:gd name="T6" fmla="*/ 1569 w 1838"/>
                <a:gd name="T7" fmla="*/ 1569 h 1838"/>
                <a:gd name="T8" fmla="*/ 919 w 1838"/>
                <a:gd name="T9" fmla="*/ 1838 h 1838"/>
                <a:gd name="T10" fmla="*/ 269 w 1838"/>
                <a:gd name="T11" fmla="*/ 1569 h 1838"/>
                <a:gd name="T12" fmla="*/ 0 w 1838"/>
                <a:gd name="T13" fmla="*/ 919 h 1838"/>
                <a:gd name="T14" fmla="*/ 269 w 1838"/>
                <a:gd name="T15" fmla="*/ 269 h 1838"/>
                <a:gd name="T16" fmla="*/ 919 w 1838"/>
                <a:gd name="T17" fmla="*/ 0 h 1838"/>
                <a:gd name="T18" fmla="*/ 1513 w 1838"/>
                <a:gd name="T19" fmla="*/ 325 h 1838"/>
                <a:gd name="T20" fmla="*/ 919 w 1838"/>
                <a:gd name="T21" fmla="*/ 80 h 1838"/>
                <a:gd name="T22" fmla="*/ 325 w 1838"/>
                <a:gd name="T23" fmla="*/ 325 h 1838"/>
                <a:gd name="T24" fmla="*/ 80 w 1838"/>
                <a:gd name="T25" fmla="*/ 919 h 1838"/>
                <a:gd name="T26" fmla="*/ 325 w 1838"/>
                <a:gd name="T27" fmla="*/ 1513 h 1838"/>
                <a:gd name="T28" fmla="*/ 919 w 1838"/>
                <a:gd name="T29" fmla="*/ 1758 h 1838"/>
                <a:gd name="T30" fmla="*/ 1513 w 1838"/>
                <a:gd name="T31" fmla="*/ 1513 h 1838"/>
                <a:gd name="T32" fmla="*/ 1758 w 1838"/>
                <a:gd name="T33" fmla="*/ 919 h 1838"/>
                <a:gd name="T34" fmla="*/ 1513 w 1838"/>
                <a:gd name="T35" fmla="*/ 32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38" h="1838">
                  <a:moveTo>
                    <a:pt x="919" y="0"/>
                  </a:moveTo>
                  <a:cubicBezTo>
                    <a:pt x="1173" y="0"/>
                    <a:pt x="1403" y="103"/>
                    <a:pt x="1569" y="269"/>
                  </a:cubicBezTo>
                  <a:cubicBezTo>
                    <a:pt x="1735" y="435"/>
                    <a:pt x="1838" y="665"/>
                    <a:pt x="1838" y="919"/>
                  </a:cubicBezTo>
                  <a:cubicBezTo>
                    <a:pt x="1838" y="1173"/>
                    <a:pt x="1735" y="1403"/>
                    <a:pt x="1569" y="1569"/>
                  </a:cubicBezTo>
                  <a:cubicBezTo>
                    <a:pt x="1403" y="1735"/>
                    <a:pt x="1173" y="1838"/>
                    <a:pt x="919" y="1838"/>
                  </a:cubicBezTo>
                  <a:cubicBezTo>
                    <a:pt x="665" y="1838"/>
                    <a:pt x="435" y="1735"/>
                    <a:pt x="269" y="1569"/>
                  </a:cubicBezTo>
                  <a:cubicBezTo>
                    <a:pt x="103" y="1403"/>
                    <a:pt x="0" y="1173"/>
                    <a:pt x="0" y="919"/>
                  </a:cubicBezTo>
                  <a:cubicBezTo>
                    <a:pt x="0" y="665"/>
                    <a:pt x="103" y="435"/>
                    <a:pt x="269" y="269"/>
                  </a:cubicBezTo>
                  <a:cubicBezTo>
                    <a:pt x="435" y="103"/>
                    <a:pt x="665" y="0"/>
                    <a:pt x="919" y="0"/>
                  </a:cubicBezTo>
                  <a:close/>
                  <a:moveTo>
                    <a:pt x="1513" y="325"/>
                  </a:moveTo>
                  <a:cubicBezTo>
                    <a:pt x="1361" y="174"/>
                    <a:pt x="1151" y="80"/>
                    <a:pt x="919" y="80"/>
                  </a:cubicBezTo>
                  <a:cubicBezTo>
                    <a:pt x="687" y="80"/>
                    <a:pt x="477" y="174"/>
                    <a:pt x="325" y="325"/>
                  </a:cubicBezTo>
                  <a:cubicBezTo>
                    <a:pt x="174" y="477"/>
                    <a:pt x="80" y="687"/>
                    <a:pt x="80" y="919"/>
                  </a:cubicBezTo>
                  <a:cubicBezTo>
                    <a:pt x="80" y="1151"/>
                    <a:pt x="174" y="1361"/>
                    <a:pt x="325" y="1513"/>
                  </a:cubicBezTo>
                  <a:cubicBezTo>
                    <a:pt x="477" y="1664"/>
                    <a:pt x="687" y="1758"/>
                    <a:pt x="919" y="1758"/>
                  </a:cubicBezTo>
                  <a:cubicBezTo>
                    <a:pt x="1151" y="1758"/>
                    <a:pt x="1361" y="1664"/>
                    <a:pt x="1513" y="1513"/>
                  </a:cubicBezTo>
                  <a:cubicBezTo>
                    <a:pt x="1664" y="1361"/>
                    <a:pt x="1758" y="1151"/>
                    <a:pt x="1758" y="919"/>
                  </a:cubicBezTo>
                  <a:cubicBezTo>
                    <a:pt x="1758" y="687"/>
                    <a:pt x="1664" y="477"/>
                    <a:pt x="1513" y="3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0" name="Rectangle 964"/>
            <p:cNvSpPr>
              <a:spLocks noChangeArrowheads="1"/>
            </p:cNvSpPr>
            <p:nvPr/>
          </p:nvSpPr>
          <p:spPr bwMode="auto">
            <a:xfrm>
              <a:off x="5140325" y="5133976"/>
              <a:ext cx="2125663" cy="95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1" name="Rectangle 965"/>
            <p:cNvSpPr>
              <a:spLocks noChangeArrowheads="1"/>
            </p:cNvSpPr>
            <p:nvPr/>
          </p:nvSpPr>
          <p:spPr bwMode="auto">
            <a:xfrm>
              <a:off x="5006975" y="5295901"/>
              <a:ext cx="2392363" cy="936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2" name="Freeform 966"/>
            <p:cNvSpPr>
              <a:spLocks/>
            </p:cNvSpPr>
            <p:nvPr/>
          </p:nvSpPr>
          <p:spPr bwMode="auto">
            <a:xfrm>
              <a:off x="5295900" y="3984626"/>
              <a:ext cx="333375" cy="107950"/>
            </a:xfrm>
            <a:custGeom>
              <a:avLst/>
              <a:gdLst>
                <a:gd name="T0" fmla="*/ 141 w 176"/>
                <a:gd name="T1" fmla="*/ 56 h 56"/>
                <a:gd name="T2" fmla="*/ 35 w 176"/>
                <a:gd name="T3" fmla="*/ 56 h 56"/>
                <a:gd name="T4" fmla="*/ 0 w 176"/>
                <a:gd name="T5" fmla="*/ 21 h 56"/>
                <a:gd name="T6" fmla="*/ 0 w 176"/>
                <a:gd name="T7" fmla="*/ 0 h 56"/>
                <a:gd name="T8" fmla="*/ 176 w 176"/>
                <a:gd name="T9" fmla="*/ 0 h 56"/>
                <a:gd name="T10" fmla="*/ 176 w 176"/>
                <a:gd name="T11" fmla="*/ 21 h 56"/>
                <a:gd name="T12" fmla="*/ 141 w 176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6">
                  <a:moveTo>
                    <a:pt x="141" y="56"/>
                  </a:moveTo>
                  <a:cubicBezTo>
                    <a:pt x="35" y="56"/>
                    <a:pt x="35" y="56"/>
                    <a:pt x="35" y="56"/>
                  </a:cubicBezTo>
                  <a:cubicBezTo>
                    <a:pt x="16" y="56"/>
                    <a:pt x="0" y="40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76" y="40"/>
                    <a:pt x="161" y="56"/>
                    <a:pt x="141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3" name="Freeform 967"/>
            <p:cNvSpPr>
              <a:spLocks/>
            </p:cNvSpPr>
            <p:nvPr/>
          </p:nvSpPr>
          <p:spPr bwMode="auto">
            <a:xfrm>
              <a:off x="5295900" y="4972051"/>
              <a:ext cx="333375" cy="104775"/>
            </a:xfrm>
            <a:custGeom>
              <a:avLst/>
              <a:gdLst>
                <a:gd name="T0" fmla="*/ 141 w 176"/>
                <a:gd name="T1" fmla="*/ 0 h 55"/>
                <a:gd name="T2" fmla="*/ 35 w 176"/>
                <a:gd name="T3" fmla="*/ 0 h 55"/>
                <a:gd name="T4" fmla="*/ 0 w 176"/>
                <a:gd name="T5" fmla="*/ 35 h 55"/>
                <a:gd name="T6" fmla="*/ 0 w 176"/>
                <a:gd name="T7" fmla="*/ 55 h 55"/>
                <a:gd name="T8" fmla="*/ 176 w 176"/>
                <a:gd name="T9" fmla="*/ 55 h 55"/>
                <a:gd name="T10" fmla="*/ 176 w 176"/>
                <a:gd name="T11" fmla="*/ 35 h 55"/>
                <a:gd name="T12" fmla="*/ 141 w 176"/>
                <a:gd name="T13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5">
                  <a:moveTo>
                    <a:pt x="1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5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176" y="55"/>
                    <a:pt x="176" y="55"/>
                    <a:pt x="176" y="55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16"/>
                    <a:pt x="161" y="0"/>
                    <a:pt x="14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4" name="Rectangle 968"/>
            <p:cNvSpPr>
              <a:spLocks noChangeArrowheads="1"/>
            </p:cNvSpPr>
            <p:nvPr/>
          </p:nvSpPr>
          <p:spPr bwMode="auto">
            <a:xfrm>
              <a:off x="5354638" y="4129088"/>
              <a:ext cx="215900" cy="806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5" name="Freeform 969"/>
            <p:cNvSpPr>
              <a:spLocks/>
            </p:cNvSpPr>
            <p:nvPr/>
          </p:nvSpPr>
          <p:spPr bwMode="auto">
            <a:xfrm>
              <a:off x="5781675" y="3984626"/>
              <a:ext cx="334963" cy="107950"/>
            </a:xfrm>
            <a:custGeom>
              <a:avLst/>
              <a:gdLst>
                <a:gd name="T0" fmla="*/ 35 w 176"/>
                <a:gd name="T1" fmla="*/ 56 h 56"/>
                <a:gd name="T2" fmla="*/ 141 w 176"/>
                <a:gd name="T3" fmla="*/ 56 h 56"/>
                <a:gd name="T4" fmla="*/ 176 w 176"/>
                <a:gd name="T5" fmla="*/ 21 h 56"/>
                <a:gd name="T6" fmla="*/ 176 w 176"/>
                <a:gd name="T7" fmla="*/ 0 h 56"/>
                <a:gd name="T8" fmla="*/ 0 w 176"/>
                <a:gd name="T9" fmla="*/ 0 h 56"/>
                <a:gd name="T10" fmla="*/ 0 w 176"/>
                <a:gd name="T11" fmla="*/ 21 h 56"/>
                <a:gd name="T12" fmla="*/ 35 w 176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6">
                  <a:moveTo>
                    <a:pt x="35" y="56"/>
                  </a:moveTo>
                  <a:cubicBezTo>
                    <a:pt x="141" y="56"/>
                    <a:pt x="141" y="56"/>
                    <a:pt x="141" y="56"/>
                  </a:cubicBezTo>
                  <a:cubicBezTo>
                    <a:pt x="160" y="56"/>
                    <a:pt x="176" y="40"/>
                    <a:pt x="176" y="21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40"/>
                    <a:pt x="16" y="56"/>
                    <a:pt x="35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6" name="Freeform 970"/>
            <p:cNvSpPr>
              <a:spLocks/>
            </p:cNvSpPr>
            <p:nvPr/>
          </p:nvSpPr>
          <p:spPr bwMode="auto">
            <a:xfrm>
              <a:off x="5781675" y="4972051"/>
              <a:ext cx="334963" cy="104775"/>
            </a:xfrm>
            <a:custGeom>
              <a:avLst/>
              <a:gdLst>
                <a:gd name="T0" fmla="*/ 35 w 176"/>
                <a:gd name="T1" fmla="*/ 0 h 55"/>
                <a:gd name="T2" fmla="*/ 141 w 176"/>
                <a:gd name="T3" fmla="*/ 0 h 55"/>
                <a:gd name="T4" fmla="*/ 176 w 176"/>
                <a:gd name="T5" fmla="*/ 35 h 55"/>
                <a:gd name="T6" fmla="*/ 176 w 176"/>
                <a:gd name="T7" fmla="*/ 55 h 55"/>
                <a:gd name="T8" fmla="*/ 0 w 176"/>
                <a:gd name="T9" fmla="*/ 55 h 55"/>
                <a:gd name="T10" fmla="*/ 0 w 176"/>
                <a:gd name="T11" fmla="*/ 35 h 55"/>
                <a:gd name="T12" fmla="*/ 35 w 176"/>
                <a:gd name="T13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5">
                  <a:moveTo>
                    <a:pt x="35" y="0"/>
                  </a:moveTo>
                  <a:cubicBezTo>
                    <a:pt x="141" y="0"/>
                    <a:pt x="141" y="0"/>
                    <a:pt x="141" y="0"/>
                  </a:cubicBezTo>
                  <a:cubicBezTo>
                    <a:pt x="160" y="0"/>
                    <a:pt x="176" y="16"/>
                    <a:pt x="176" y="35"/>
                  </a:cubicBezTo>
                  <a:cubicBezTo>
                    <a:pt x="176" y="55"/>
                    <a:pt x="176" y="55"/>
                    <a:pt x="176" y="55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6"/>
                    <a:pt x="16" y="0"/>
                    <a:pt x="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7" name="Rectangle 971"/>
            <p:cNvSpPr>
              <a:spLocks noChangeArrowheads="1"/>
            </p:cNvSpPr>
            <p:nvPr/>
          </p:nvSpPr>
          <p:spPr bwMode="auto">
            <a:xfrm>
              <a:off x="5840413" y="4129088"/>
              <a:ext cx="217488" cy="806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8" name="Freeform 972"/>
            <p:cNvSpPr>
              <a:spLocks/>
            </p:cNvSpPr>
            <p:nvPr/>
          </p:nvSpPr>
          <p:spPr bwMode="auto">
            <a:xfrm>
              <a:off x="6775450" y="3984626"/>
              <a:ext cx="334963" cy="107950"/>
            </a:xfrm>
            <a:custGeom>
              <a:avLst/>
              <a:gdLst>
                <a:gd name="T0" fmla="*/ 35 w 176"/>
                <a:gd name="T1" fmla="*/ 56 h 56"/>
                <a:gd name="T2" fmla="*/ 141 w 176"/>
                <a:gd name="T3" fmla="*/ 56 h 56"/>
                <a:gd name="T4" fmla="*/ 176 w 176"/>
                <a:gd name="T5" fmla="*/ 21 h 56"/>
                <a:gd name="T6" fmla="*/ 176 w 176"/>
                <a:gd name="T7" fmla="*/ 0 h 56"/>
                <a:gd name="T8" fmla="*/ 0 w 176"/>
                <a:gd name="T9" fmla="*/ 0 h 56"/>
                <a:gd name="T10" fmla="*/ 0 w 176"/>
                <a:gd name="T11" fmla="*/ 21 h 56"/>
                <a:gd name="T12" fmla="*/ 35 w 176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6">
                  <a:moveTo>
                    <a:pt x="35" y="56"/>
                  </a:moveTo>
                  <a:cubicBezTo>
                    <a:pt x="141" y="56"/>
                    <a:pt x="141" y="56"/>
                    <a:pt x="141" y="56"/>
                  </a:cubicBezTo>
                  <a:cubicBezTo>
                    <a:pt x="160" y="56"/>
                    <a:pt x="176" y="40"/>
                    <a:pt x="176" y="21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40"/>
                    <a:pt x="15" y="56"/>
                    <a:pt x="35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9" name="Freeform 973"/>
            <p:cNvSpPr>
              <a:spLocks/>
            </p:cNvSpPr>
            <p:nvPr/>
          </p:nvSpPr>
          <p:spPr bwMode="auto">
            <a:xfrm>
              <a:off x="6775450" y="4972051"/>
              <a:ext cx="334963" cy="104775"/>
            </a:xfrm>
            <a:custGeom>
              <a:avLst/>
              <a:gdLst>
                <a:gd name="T0" fmla="*/ 35 w 176"/>
                <a:gd name="T1" fmla="*/ 0 h 55"/>
                <a:gd name="T2" fmla="*/ 141 w 176"/>
                <a:gd name="T3" fmla="*/ 0 h 55"/>
                <a:gd name="T4" fmla="*/ 176 w 176"/>
                <a:gd name="T5" fmla="*/ 35 h 55"/>
                <a:gd name="T6" fmla="*/ 176 w 176"/>
                <a:gd name="T7" fmla="*/ 55 h 55"/>
                <a:gd name="T8" fmla="*/ 0 w 176"/>
                <a:gd name="T9" fmla="*/ 55 h 55"/>
                <a:gd name="T10" fmla="*/ 0 w 176"/>
                <a:gd name="T11" fmla="*/ 35 h 55"/>
                <a:gd name="T12" fmla="*/ 35 w 176"/>
                <a:gd name="T13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5">
                  <a:moveTo>
                    <a:pt x="35" y="0"/>
                  </a:moveTo>
                  <a:cubicBezTo>
                    <a:pt x="141" y="0"/>
                    <a:pt x="141" y="0"/>
                    <a:pt x="141" y="0"/>
                  </a:cubicBezTo>
                  <a:cubicBezTo>
                    <a:pt x="160" y="0"/>
                    <a:pt x="176" y="16"/>
                    <a:pt x="176" y="35"/>
                  </a:cubicBezTo>
                  <a:cubicBezTo>
                    <a:pt x="176" y="55"/>
                    <a:pt x="176" y="55"/>
                    <a:pt x="176" y="55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6"/>
                    <a:pt x="15" y="0"/>
                    <a:pt x="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0" name="Rectangle 974"/>
            <p:cNvSpPr>
              <a:spLocks noChangeArrowheads="1"/>
            </p:cNvSpPr>
            <p:nvPr/>
          </p:nvSpPr>
          <p:spPr bwMode="auto">
            <a:xfrm>
              <a:off x="6834188" y="4129088"/>
              <a:ext cx="217488" cy="806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1" name="Freeform 975"/>
            <p:cNvSpPr>
              <a:spLocks/>
            </p:cNvSpPr>
            <p:nvPr/>
          </p:nvSpPr>
          <p:spPr bwMode="auto">
            <a:xfrm>
              <a:off x="6289675" y="3984626"/>
              <a:ext cx="333375" cy="107950"/>
            </a:xfrm>
            <a:custGeom>
              <a:avLst/>
              <a:gdLst>
                <a:gd name="T0" fmla="*/ 141 w 176"/>
                <a:gd name="T1" fmla="*/ 56 h 56"/>
                <a:gd name="T2" fmla="*/ 35 w 176"/>
                <a:gd name="T3" fmla="*/ 56 h 56"/>
                <a:gd name="T4" fmla="*/ 0 w 176"/>
                <a:gd name="T5" fmla="*/ 21 h 56"/>
                <a:gd name="T6" fmla="*/ 0 w 176"/>
                <a:gd name="T7" fmla="*/ 0 h 56"/>
                <a:gd name="T8" fmla="*/ 176 w 176"/>
                <a:gd name="T9" fmla="*/ 0 h 56"/>
                <a:gd name="T10" fmla="*/ 176 w 176"/>
                <a:gd name="T11" fmla="*/ 21 h 56"/>
                <a:gd name="T12" fmla="*/ 141 w 176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6">
                  <a:moveTo>
                    <a:pt x="141" y="56"/>
                  </a:moveTo>
                  <a:cubicBezTo>
                    <a:pt x="35" y="56"/>
                    <a:pt x="35" y="56"/>
                    <a:pt x="35" y="56"/>
                  </a:cubicBezTo>
                  <a:cubicBezTo>
                    <a:pt x="16" y="56"/>
                    <a:pt x="0" y="40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76" y="40"/>
                    <a:pt x="160" y="56"/>
                    <a:pt x="141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2" name="Freeform 976"/>
            <p:cNvSpPr>
              <a:spLocks/>
            </p:cNvSpPr>
            <p:nvPr/>
          </p:nvSpPr>
          <p:spPr bwMode="auto">
            <a:xfrm>
              <a:off x="6289675" y="4972051"/>
              <a:ext cx="333375" cy="104775"/>
            </a:xfrm>
            <a:custGeom>
              <a:avLst/>
              <a:gdLst>
                <a:gd name="T0" fmla="*/ 141 w 176"/>
                <a:gd name="T1" fmla="*/ 0 h 55"/>
                <a:gd name="T2" fmla="*/ 35 w 176"/>
                <a:gd name="T3" fmla="*/ 0 h 55"/>
                <a:gd name="T4" fmla="*/ 0 w 176"/>
                <a:gd name="T5" fmla="*/ 35 h 55"/>
                <a:gd name="T6" fmla="*/ 0 w 176"/>
                <a:gd name="T7" fmla="*/ 55 h 55"/>
                <a:gd name="T8" fmla="*/ 176 w 176"/>
                <a:gd name="T9" fmla="*/ 55 h 55"/>
                <a:gd name="T10" fmla="*/ 176 w 176"/>
                <a:gd name="T11" fmla="*/ 35 h 55"/>
                <a:gd name="T12" fmla="*/ 141 w 176"/>
                <a:gd name="T13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5">
                  <a:moveTo>
                    <a:pt x="1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5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176" y="55"/>
                    <a:pt x="176" y="55"/>
                    <a:pt x="176" y="55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16"/>
                    <a:pt x="160" y="0"/>
                    <a:pt x="14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3" name="Rectangle 977"/>
            <p:cNvSpPr>
              <a:spLocks noChangeArrowheads="1"/>
            </p:cNvSpPr>
            <p:nvPr/>
          </p:nvSpPr>
          <p:spPr bwMode="auto">
            <a:xfrm>
              <a:off x="6348413" y="4129088"/>
              <a:ext cx="215900" cy="806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4" name="Freeform 978"/>
            <p:cNvSpPr>
              <a:spLocks/>
            </p:cNvSpPr>
            <p:nvPr/>
          </p:nvSpPr>
          <p:spPr bwMode="auto">
            <a:xfrm>
              <a:off x="5143500" y="3208338"/>
              <a:ext cx="2119313" cy="720725"/>
            </a:xfrm>
            <a:custGeom>
              <a:avLst/>
              <a:gdLst>
                <a:gd name="T0" fmla="*/ 1335 w 1335"/>
                <a:gd name="T1" fmla="*/ 357 h 454"/>
                <a:gd name="T2" fmla="*/ 667 w 1335"/>
                <a:gd name="T3" fmla="*/ 0 h 454"/>
                <a:gd name="T4" fmla="*/ 0 w 1335"/>
                <a:gd name="T5" fmla="*/ 357 h 454"/>
                <a:gd name="T6" fmla="*/ 0 w 1335"/>
                <a:gd name="T7" fmla="*/ 454 h 454"/>
                <a:gd name="T8" fmla="*/ 667 w 1335"/>
                <a:gd name="T9" fmla="*/ 454 h 454"/>
                <a:gd name="T10" fmla="*/ 1335 w 1335"/>
                <a:gd name="T11" fmla="*/ 454 h 454"/>
                <a:gd name="T12" fmla="*/ 1335 w 1335"/>
                <a:gd name="T13" fmla="*/ 357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5" h="454">
                  <a:moveTo>
                    <a:pt x="1335" y="357"/>
                  </a:moveTo>
                  <a:lnTo>
                    <a:pt x="667" y="0"/>
                  </a:lnTo>
                  <a:lnTo>
                    <a:pt x="0" y="357"/>
                  </a:lnTo>
                  <a:lnTo>
                    <a:pt x="0" y="454"/>
                  </a:lnTo>
                  <a:lnTo>
                    <a:pt x="667" y="454"/>
                  </a:lnTo>
                  <a:lnTo>
                    <a:pt x="1335" y="454"/>
                  </a:lnTo>
                  <a:lnTo>
                    <a:pt x="133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943723" y="3792796"/>
            <a:ext cx="2841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j-lt"/>
              </a:rPr>
              <a:t>Issued by Member State Competent Authority</a:t>
            </a:r>
            <a:endParaRPr lang="en-US" sz="2000" dirty="0">
              <a:latin typeface="+mj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55246" y="2247209"/>
            <a:ext cx="1440000" cy="1440000"/>
            <a:chOff x="5355246" y="2247209"/>
            <a:chExt cx="1440000" cy="1440000"/>
          </a:xfrm>
        </p:grpSpPr>
        <p:sp>
          <p:nvSpPr>
            <p:cNvPr id="8" name="Freeform 915"/>
            <p:cNvSpPr>
              <a:spLocks noEditPoints="1"/>
            </p:cNvSpPr>
            <p:nvPr/>
          </p:nvSpPr>
          <p:spPr bwMode="auto">
            <a:xfrm>
              <a:off x="5355246" y="2247209"/>
              <a:ext cx="1440000" cy="1440000"/>
            </a:xfrm>
            <a:custGeom>
              <a:avLst/>
              <a:gdLst>
                <a:gd name="T0" fmla="*/ 939 w 1878"/>
                <a:gd name="T1" fmla="*/ 0 h 1878"/>
                <a:gd name="T2" fmla="*/ 1603 w 1878"/>
                <a:gd name="T3" fmla="*/ 275 h 1878"/>
                <a:gd name="T4" fmla="*/ 1878 w 1878"/>
                <a:gd name="T5" fmla="*/ 939 h 1878"/>
                <a:gd name="T6" fmla="*/ 1603 w 1878"/>
                <a:gd name="T7" fmla="*/ 1603 h 1878"/>
                <a:gd name="T8" fmla="*/ 939 w 1878"/>
                <a:gd name="T9" fmla="*/ 1878 h 1878"/>
                <a:gd name="T10" fmla="*/ 275 w 1878"/>
                <a:gd name="T11" fmla="*/ 1603 h 1878"/>
                <a:gd name="T12" fmla="*/ 0 w 1878"/>
                <a:gd name="T13" fmla="*/ 939 h 1878"/>
                <a:gd name="T14" fmla="*/ 275 w 1878"/>
                <a:gd name="T15" fmla="*/ 275 h 1878"/>
                <a:gd name="T16" fmla="*/ 939 w 1878"/>
                <a:gd name="T17" fmla="*/ 0 h 1878"/>
                <a:gd name="T18" fmla="*/ 1546 w 1878"/>
                <a:gd name="T19" fmla="*/ 332 h 1878"/>
                <a:gd name="T20" fmla="*/ 939 w 1878"/>
                <a:gd name="T21" fmla="*/ 81 h 1878"/>
                <a:gd name="T22" fmla="*/ 332 w 1878"/>
                <a:gd name="T23" fmla="*/ 332 h 1878"/>
                <a:gd name="T24" fmla="*/ 81 w 1878"/>
                <a:gd name="T25" fmla="*/ 939 h 1878"/>
                <a:gd name="T26" fmla="*/ 332 w 1878"/>
                <a:gd name="T27" fmla="*/ 1546 h 1878"/>
                <a:gd name="T28" fmla="*/ 939 w 1878"/>
                <a:gd name="T29" fmla="*/ 1797 h 1878"/>
                <a:gd name="T30" fmla="*/ 1546 w 1878"/>
                <a:gd name="T31" fmla="*/ 1546 h 1878"/>
                <a:gd name="T32" fmla="*/ 1797 w 1878"/>
                <a:gd name="T33" fmla="*/ 939 h 1878"/>
                <a:gd name="T34" fmla="*/ 1546 w 1878"/>
                <a:gd name="T35" fmla="*/ 332 h 1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78" h="1878">
                  <a:moveTo>
                    <a:pt x="939" y="0"/>
                  </a:moveTo>
                  <a:cubicBezTo>
                    <a:pt x="1198" y="0"/>
                    <a:pt x="1433" y="105"/>
                    <a:pt x="1603" y="275"/>
                  </a:cubicBezTo>
                  <a:cubicBezTo>
                    <a:pt x="1773" y="445"/>
                    <a:pt x="1878" y="680"/>
                    <a:pt x="1878" y="939"/>
                  </a:cubicBezTo>
                  <a:cubicBezTo>
                    <a:pt x="1878" y="1198"/>
                    <a:pt x="1773" y="1433"/>
                    <a:pt x="1603" y="1603"/>
                  </a:cubicBezTo>
                  <a:cubicBezTo>
                    <a:pt x="1433" y="1773"/>
                    <a:pt x="1198" y="1878"/>
                    <a:pt x="939" y="1878"/>
                  </a:cubicBezTo>
                  <a:cubicBezTo>
                    <a:pt x="680" y="1878"/>
                    <a:pt x="445" y="1773"/>
                    <a:pt x="275" y="1603"/>
                  </a:cubicBezTo>
                  <a:cubicBezTo>
                    <a:pt x="105" y="1433"/>
                    <a:pt x="0" y="1198"/>
                    <a:pt x="0" y="939"/>
                  </a:cubicBezTo>
                  <a:cubicBezTo>
                    <a:pt x="0" y="680"/>
                    <a:pt x="105" y="445"/>
                    <a:pt x="275" y="275"/>
                  </a:cubicBezTo>
                  <a:cubicBezTo>
                    <a:pt x="445" y="105"/>
                    <a:pt x="680" y="0"/>
                    <a:pt x="939" y="0"/>
                  </a:cubicBezTo>
                  <a:close/>
                  <a:moveTo>
                    <a:pt x="1546" y="332"/>
                  </a:moveTo>
                  <a:cubicBezTo>
                    <a:pt x="1391" y="177"/>
                    <a:pt x="1176" y="81"/>
                    <a:pt x="939" y="81"/>
                  </a:cubicBezTo>
                  <a:cubicBezTo>
                    <a:pt x="702" y="81"/>
                    <a:pt x="487" y="177"/>
                    <a:pt x="332" y="332"/>
                  </a:cubicBezTo>
                  <a:cubicBezTo>
                    <a:pt x="177" y="487"/>
                    <a:pt x="81" y="702"/>
                    <a:pt x="81" y="939"/>
                  </a:cubicBezTo>
                  <a:cubicBezTo>
                    <a:pt x="81" y="1176"/>
                    <a:pt x="177" y="1391"/>
                    <a:pt x="332" y="1546"/>
                  </a:cubicBezTo>
                  <a:cubicBezTo>
                    <a:pt x="487" y="1701"/>
                    <a:pt x="702" y="1797"/>
                    <a:pt x="939" y="1797"/>
                  </a:cubicBezTo>
                  <a:cubicBezTo>
                    <a:pt x="1176" y="1797"/>
                    <a:pt x="1391" y="1701"/>
                    <a:pt x="1546" y="1546"/>
                  </a:cubicBezTo>
                  <a:cubicBezTo>
                    <a:pt x="1701" y="1391"/>
                    <a:pt x="1797" y="1176"/>
                    <a:pt x="1797" y="939"/>
                  </a:cubicBezTo>
                  <a:cubicBezTo>
                    <a:pt x="1797" y="702"/>
                    <a:pt x="1701" y="487"/>
                    <a:pt x="1546" y="33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674942" y="2305489"/>
              <a:ext cx="82563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b="1" dirty="0" smtClean="0">
                  <a:solidFill>
                    <a:schemeClr val="tx2"/>
                  </a:solidFill>
                </a:rPr>
                <a:t>€</a:t>
              </a:r>
              <a:endParaRPr lang="en-US" sz="8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46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838000" y="6356350"/>
            <a:ext cx="2844800" cy="365125"/>
          </a:xfrm>
        </p:spPr>
        <p:txBody>
          <a:bodyPr/>
          <a:lstStyle/>
          <a:p>
            <a:fld id="{A72B8D26-3E6E-4E1C-ACAA-5DFCCFBF926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27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65758" y="-373487"/>
            <a:ext cx="10488042" cy="2064175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Discounts </a:t>
            </a:r>
            <a:r>
              <a:rPr lang="en-GB" sz="4000" dirty="0" smtClean="0"/>
              <a:t>&amp; Adjustments 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0"/>
          </p:nvPr>
        </p:nvSpPr>
        <p:spPr>
          <a:xfrm>
            <a:off x="865758" y="1645211"/>
            <a:ext cx="4959705" cy="4591579"/>
          </a:xfrm>
        </p:spPr>
        <p:txBody>
          <a:bodyPr>
            <a:normAutofit/>
          </a:bodyPr>
          <a:lstStyle/>
          <a:p>
            <a:pPr lvl="0"/>
            <a:endParaRPr lang="en-US" sz="2400" dirty="0" smtClean="0"/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Discounts for “Carbon Price”</a:t>
            </a:r>
            <a:endParaRPr lang="en-US" sz="2400" dirty="0"/>
          </a:p>
          <a:p>
            <a:pPr lvl="1">
              <a:buClr>
                <a:schemeClr val="bg1"/>
              </a:buClr>
            </a:pPr>
            <a:r>
              <a:rPr lang="en-US" sz="1600" dirty="0" smtClean="0"/>
              <a:t>Only for goods originating in countries with  “carbon price” on embedded emissions: </a:t>
            </a:r>
          </a:p>
          <a:p>
            <a:pPr lvl="2">
              <a:buClr>
                <a:schemeClr val="bg1"/>
              </a:buClr>
            </a:pPr>
            <a:r>
              <a:rPr lang="en-US" dirty="0" smtClean="0"/>
              <a:t>as a tax or as part of cap-and-trade scheme</a:t>
            </a:r>
          </a:p>
          <a:p>
            <a:pPr lvl="1">
              <a:buClr>
                <a:schemeClr val="bg1"/>
              </a:buClr>
            </a:pPr>
            <a:r>
              <a:rPr lang="en-US" sz="1600" dirty="0"/>
              <a:t>EU </a:t>
            </a:r>
            <a:r>
              <a:rPr lang="en-US" sz="1600" dirty="0" smtClean="0"/>
              <a:t>may conclude </a:t>
            </a:r>
            <a:r>
              <a:rPr lang="en-US" sz="1600" dirty="0"/>
              <a:t>agreements </a:t>
            </a:r>
            <a:r>
              <a:rPr lang="en-US" sz="1600" dirty="0" smtClean="0"/>
              <a:t>with </a:t>
            </a:r>
            <a:r>
              <a:rPr lang="en-US" sz="1600" dirty="0"/>
              <a:t>third countries </a:t>
            </a:r>
            <a:r>
              <a:rPr lang="en-US" sz="1600" dirty="0" smtClean="0"/>
              <a:t>recognizing their </a:t>
            </a:r>
            <a:r>
              <a:rPr lang="en-US" sz="1600" dirty="0"/>
              <a:t>carbon </a:t>
            </a:r>
            <a:r>
              <a:rPr lang="en-US" sz="1600" dirty="0" smtClean="0"/>
              <a:t>prices</a:t>
            </a:r>
          </a:p>
          <a:p>
            <a:pPr lvl="1"/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1"/>
          </p:nvPr>
        </p:nvSpPr>
        <p:spPr>
          <a:xfrm>
            <a:off x="6620799" y="1683248"/>
            <a:ext cx="4959705" cy="4553542"/>
          </a:xfrm>
        </p:spPr>
        <p:txBody>
          <a:bodyPr>
            <a:normAutofit/>
          </a:bodyPr>
          <a:lstStyle/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Adjustments for </a:t>
            </a:r>
            <a:br>
              <a:rPr lang="en-US" sz="2400" dirty="0" smtClean="0"/>
            </a:br>
            <a:r>
              <a:rPr lang="en-US" sz="2400" dirty="0" smtClean="0"/>
              <a:t>EU ETS Free Allowances</a:t>
            </a:r>
            <a:endParaRPr lang="en-US" sz="2400" dirty="0"/>
          </a:p>
          <a:p>
            <a:pPr lvl="1">
              <a:buClr>
                <a:schemeClr val="bg1"/>
              </a:buClr>
            </a:pPr>
            <a:r>
              <a:rPr lang="en-US" sz="1600" dirty="0"/>
              <a:t>Amount of </a:t>
            </a:r>
            <a:r>
              <a:rPr lang="en-US" sz="1600" dirty="0" err="1"/>
              <a:t>CBAM</a:t>
            </a:r>
            <a:r>
              <a:rPr lang="en-US" sz="1600" dirty="0"/>
              <a:t> certificates </a:t>
            </a:r>
            <a:r>
              <a:rPr lang="en-US" sz="1600" dirty="0" smtClean="0"/>
              <a:t>to surrender must </a:t>
            </a:r>
            <a:r>
              <a:rPr lang="en-US" sz="1600" dirty="0"/>
              <a:t>be adjusted to take account of free </a:t>
            </a:r>
            <a:r>
              <a:rPr lang="en-US" sz="1600" dirty="0" smtClean="0"/>
              <a:t>ETS allowances </a:t>
            </a:r>
            <a:r>
              <a:rPr lang="en-US" sz="1600" dirty="0"/>
              <a:t>granted to competing domestic </a:t>
            </a:r>
            <a:r>
              <a:rPr lang="en-US" sz="1600" dirty="0" smtClean="0"/>
              <a:t>industry</a:t>
            </a:r>
            <a:endParaRPr lang="en-US" sz="1600" dirty="0"/>
          </a:p>
          <a:p>
            <a:pPr lvl="1">
              <a:buClr>
                <a:schemeClr val="bg1"/>
              </a:buClr>
            </a:pPr>
            <a:r>
              <a:rPr lang="en-US" sz="1600" dirty="0" smtClean="0"/>
              <a:t>Proposed Amendment of ETS includes phase-out of free allowances with an annual reduction of 10 percentage points between 2026 and 2035</a:t>
            </a:r>
            <a:endParaRPr lang="en-US" sz="1600" dirty="0">
              <a:solidFill>
                <a:srgbClr val="FF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0692729" y="1759167"/>
            <a:ext cx="760132" cy="760132"/>
            <a:chOff x="3800475" y="2898775"/>
            <a:chExt cx="3492500" cy="3529013"/>
          </a:xfrm>
          <a:solidFill>
            <a:schemeClr val="bg1"/>
          </a:solidFill>
        </p:grpSpPr>
        <p:sp>
          <p:nvSpPr>
            <p:cNvPr id="6" name="Freeform 1301"/>
            <p:cNvSpPr>
              <a:spLocks noEditPoints="1"/>
            </p:cNvSpPr>
            <p:nvPr/>
          </p:nvSpPr>
          <p:spPr bwMode="auto">
            <a:xfrm>
              <a:off x="4518025" y="3781425"/>
              <a:ext cx="646113" cy="1211263"/>
            </a:xfrm>
            <a:custGeom>
              <a:avLst/>
              <a:gdLst>
                <a:gd name="T0" fmla="*/ 191 w 340"/>
                <a:gd name="T1" fmla="*/ 95 h 631"/>
                <a:gd name="T2" fmla="*/ 216 w 340"/>
                <a:gd name="T3" fmla="*/ 42 h 631"/>
                <a:gd name="T4" fmla="*/ 181 w 340"/>
                <a:gd name="T5" fmla="*/ 7 h 631"/>
                <a:gd name="T6" fmla="*/ 123 w 340"/>
                <a:gd name="T7" fmla="*/ 53 h 631"/>
                <a:gd name="T8" fmla="*/ 149 w 340"/>
                <a:gd name="T9" fmla="*/ 95 h 631"/>
                <a:gd name="T10" fmla="*/ 147 w 340"/>
                <a:gd name="T11" fmla="*/ 98 h 631"/>
                <a:gd name="T12" fmla="*/ 4 w 340"/>
                <a:gd name="T13" fmla="*/ 484 h 631"/>
                <a:gd name="T14" fmla="*/ 4 w 340"/>
                <a:gd name="T15" fmla="*/ 518 h 631"/>
                <a:gd name="T16" fmla="*/ 170 w 340"/>
                <a:gd name="T17" fmla="*/ 631 h 631"/>
                <a:gd name="T18" fmla="*/ 336 w 340"/>
                <a:gd name="T19" fmla="*/ 518 h 631"/>
                <a:gd name="T20" fmla="*/ 336 w 340"/>
                <a:gd name="T21" fmla="*/ 484 h 631"/>
                <a:gd name="T22" fmla="*/ 193 w 340"/>
                <a:gd name="T23" fmla="*/ 98 h 631"/>
                <a:gd name="T24" fmla="*/ 191 w 340"/>
                <a:gd name="T25" fmla="*/ 95 h 631"/>
                <a:gd name="T26" fmla="*/ 170 w 340"/>
                <a:gd name="T27" fmla="*/ 29 h 631"/>
                <a:gd name="T28" fmla="*/ 194 w 340"/>
                <a:gd name="T29" fmla="*/ 53 h 631"/>
                <a:gd name="T30" fmla="*/ 170 w 340"/>
                <a:gd name="T31" fmla="*/ 77 h 631"/>
                <a:gd name="T32" fmla="*/ 146 w 340"/>
                <a:gd name="T33" fmla="*/ 53 h 631"/>
                <a:gd name="T34" fmla="*/ 170 w 340"/>
                <a:gd name="T35" fmla="*/ 29 h 631"/>
                <a:gd name="T36" fmla="*/ 23 w 340"/>
                <a:gd name="T37" fmla="*/ 500 h 631"/>
                <a:gd name="T38" fmla="*/ 170 w 340"/>
                <a:gd name="T39" fmla="*/ 100 h 631"/>
                <a:gd name="T40" fmla="*/ 170 w 340"/>
                <a:gd name="T41" fmla="*/ 100 h 631"/>
                <a:gd name="T42" fmla="*/ 170 w 340"/>
                <a:gd name="T43" fmla="*/ 100 h 631"/>
                <a:gd name="T44" fmla="*/ 318 w 340"/>
                <a:gd name="T45" fmla="*/ 500 h 631"/>
                <a:gd name="T46" fmla="*/ 23 w 340"/>
                <a:gd name="T47" fmla="*/ 50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40" h="631">
                  <a:moveTo>
                    <a:pt x="191" y="95"/>
                  </a:moveTo>
                  <a:cubicBezTo>
                    <a:pt x="209" y="86"/>
                    <a:pt x="221" y="65"/>
                    <a:pt x="216" y="42"/>
                  </a:cubicBezTo>
                  <a:cubicBezTo>
                    <a:pt x="212" y="25"/>
                    <a:pt x="198" y="11"/>
                    <a:pt x="181" y="7"/>
                  </a:cubicBezTo>
                  <a:cubicBezTo>
                    <a:pt x="150" y="0"/>
                    <a:pt x="123" y="23"/>
                    <a:pt x="123" y="53"/>
                  </a:cubicBezTo>
                  <a:cubicBezTo>
                    <a:pt x="123" y="71"/>
                    <a:pt x="134" y="87"/>
                    <a:pt x="149" y="95"/>
                  </a:cubicBezTo>
                  <a:cubicBezTo>
                    <a:pt x="149" y="96"/>
                    <a:pt x="148" y="97"/>
                    <a:pt x="147" y="98"/>
                  </a:cubicBezTo>
                  <a:cubicBezTo>
                    <a:pt x="4" y="484"/>
                    <a:pt x="4" y="484"/>
                    <a:pt x="4" y="484"/>
                  </a:cubicBezTo>
                  <a:cubicBezTo>
                    <a:pt x="0" y="495"/>
                    <a:pt x="0" y="507"/>
                    <a:pt x="4" y="518"/>
                  </a:cubicBezTo>
                  <a:cubicBezTo>
                    <a:pt x="30" y="584"/>
                    <a:pt x="95" y="631"/>
                    <a:pt x="170" y="631"/>
                  </a:cubicBezTo>
                  <a:cubicBezTo>
                    <a:pt x="245" y="631"/>
                    <a:pt x="310" y="584"/>
                    <a:pt x="336" y="518"/>
                  </a:cubicBezTo>
                  <a:cubicBezTo>
                    <a:pt x="340" y="507"/>
                    <a:pt x="340" y="495"/>
                    <a:pt x="336" y="484"/>
                  </a:cubicBezTo>
                  <a:cubicBezTo>
                    <a:pt x="193" y="98"/>
                    <a:pt x="193" y="98"/>
                    <a:pt x="193" y="98"/>
                  </a:cubicBezTo>
                  <a:cubicBezTo>
                    <a:pt x="193" y="97"/>
                    <a:pt x="192" y="96"/>
                    <a:pt x="191" y="95"/>
                  </a:cubicBezTo>
                  <a:close/>
                  <a:moveTo>
                    <a:pt x="170" y="29"/>
                  </a:moveTo>
                  <a:cubicBezTo>
                    <a:pt x="183" y="29"/>
                    <a:pt x="194" y="40"/>
                    <a:pt x="194" y="53"/>
                  </a:cubicBezTo>
                  <a:cubicBezTo>
                    <a:pt x="194" y="66"/>
                    <a:pt x="183" y="77"/>
                    <a:pt x="170" y="77"/>
                  </a:cubicBezTo>
                  <a:cubicBezTo>
                    <a:pt x="157" y="77"/>
                    <a:pt x="146" y="66"/>
                    <a:pt x="146" y="53"/>
                  </a:cubicBezTo>
                  <a:cubicBezTo>
                    <a:pt x="146" y="40"/>
                    <a:pt x="157" y="29"/>
                    <a:pt x="170" y="29"/>
                  </a:cubicBezTo>
                  <a:close/>
                  <a:moveTo>
                    <a:pt x="23" y="500"/>
                  </a:moveTo>
                  <a:cubicBezTo>
                    <a:pt x="170" y="100"/>
                    <a:pt x="170" y="100"/>
                    <a:pt x="170" y="100"/>
                  </a:cubicBezTo>
                  <a:cubicBezTo>
                    <a:pt x="170" y="100"/>
                    <a:pt x="170" y="100"/>
                    <a:pt x="170" y="100"/>
                  </a:cubicBezTo>
                  <a:cubicBezTo>
                    <a:pt x="170" y="100"/>
                    <a:pt x="170" y="100"/>
                    <a:pt x="170" y="100"/>
                  </a:cubicBezTo>
                  <a:cubicBezTo>
                    <a:pt x="318" y="500"/>
                    <a:pt x="318" y="500"/>
                    <a:pt x="318" y="500"/>
                  </a:cubicBezTo>
                  <a:lnTo>
                    <a:pt x="23" y="5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" name="Freeform 1302"/>
            <p:cNvSpPr>
              <a:spLocks noEditPoints="1"/>
            </p:cNvSpPr>
            <p:nvPr/>
          </p:nvSpPr>
          <p:spPr bwMode="auto">
            <a:xfrm>
              <a:off x="5927725" y="4119563"/>
              <a:ext cx="646113" cy="1211263"/>
            </a:xfrm>
            <a:custGeom>
              <a:avLst/>
              <a:gdLst>
                <a:gd name="T0" fmla="*/ 193 w 340"/>
                <a:gd name="T1" fmla="*/ 99 h 631"/>
                <a:gd name="T2" fmla="*/ 191 w 340"/>
                <a:gd name="T3" fmla="*/ 95 h 631"/>
                <a:gd name="T4" fmla="*/ 216 w 340"/>
                <a:gd name="T5" fmla="*/ 42 h 631"/>
                <a:gd name="T6" fmla="*/ 181 w 340"/>
                <a:gd name="T7" fmla="*/ 8 h 631"/>
                <a:gd name="T8" fmla="*/ 123 w 340"/>
                <a:gd name="T9" fmla="*/ 53 h 631"/>
                <a:gd name="T10" fmla="*/ 149 w 340"/>
                <a:gd name="T11" fmla="*/ 95 h 631"/>
                <a:gd name="T12" fmla="*/ 147 w 340"/>
                <a:gd name="T13" fmla="*/ 99 h 631"/>
                <a:gd name="T14" fmla="*/ 4 w 340"/>
                <a:gd name="T15" fmla="*/ 484 h 631"/>
                <a:gd name="T16" fmla="*/ 4 w 340"/>
                <a:gd name="T17" fmla="*/ 518 h 631"/>
                <a:gd name="T18" fmla="*/ 170 w 340"/>
                <a:gd name="T19" fmla="*/ 631 h 631"/>
                <a:gd name="T20" fmla="*/ 336 w 340"/>
                <a:gd name="T21" fmla="*/ 518 h 631"/>
                <a:gd name="T22" fmla="*/ 336 w 340"/>
                <a:gd name="T23" fmla="*/ 484 h 631"/>
                <a:gd name="T24" fmla="*/ 193 w 340"/>
                <a:gd name="T25" fmla="*/ 99 h 631"/>
                <a:gd name="T26" fmla="*/ 170 w 340"/>
                <a:gd name="T27" fmla="*/ 29 h 631"/>
                <a:gd name="T28" fmla="*/ 194 w 340"/>
                <a:gd name="T29" fmla="*/ 53 h 631"/>
                <a:gd name="T30" fmla="*/ 170 w 340"/>
                <a:gd name="T31" fmla="*/ 77 h 631"/>
                <a:gd name="T32" fmla="*/ 146 w 340"/>
                <a:gd name="T33" fmla="*/ 53 h 631"/>
                <a:gd name="T34" fmla="*/ 170 w 340"/>
                <a:gd name="T35" fmla="*/ 29 h 631"/>
                <a:gd name="T36" fmla="*/ 22 w 340"/>
                <a:gd name="T37" fmla="*/ 500 h 631"/>
                <a:gd name="T38" fmla="*/ 170 w 340"/>
                <a:gd name="T39" fmla="*/ 100 h 631"/>
                <a:gd name="T40" fmla="*/ 170 w 340"/>
                <a:gd name="T41" fmla="*/ 100 h 631"/>
                <a:gd name="T42" fmla="*/ 170 w 340"/>
                <a:gd name="T43" fmla="*/ 100 h 631"/>
                <a:gd name="T44" fmla="*/ 317 w 340"/>
                <a:gd name="T45" fmla="*/ 500 h 631"/>
                <a:gd name="T46" fmla="*/ 22 w 340"/>
                <a:gd name="T47" fmla="*/ 50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40" h="631">
                  <a:moveTo>
                    <a:pt x="193" y="99"/>
                  </a:moveTo>
                  <a:cubicBezTo>
                    <a:pt x="192" y="97"/>
                    <a:pt x="191" y="96"/>
                    <a:pt x="191" y="95"/>
                  </a:cubicBezTo>
                  <a:cubicBezTo>
                    <a:pt x="209" y="86"/>
                    <a:pt x="221" y="65"/>
                    <a:pt x="216" y="42"/>
                  </a:cubicBezTo>
                  <a:cubicBezTo>
                    <a:pt x="212" y="25"/>
                    <a:pt x="198" y="11"/>
                    <a:pt x="181" y="8"/>
                  </a:cubicBezTo>
                  <a:cubicBezTo>
                    <a:pt x="150" y="0"/>
                    <a:pt x="123" y="24"/>
                    <a:pt x="123" y="53"/>
                  </a:cubicBezTo>
                  <a:cubicBezTo>
                    <a:pt x="123" y="72"/>
                    <a:pt x="134" y="87"/>
                    <a:pt x="149" y="95"/>
                  </a:cubicBezTo>
                  <a:cubicBezTo>
                    <a:pt x="148" y="96"/>
                    <a:pt x="147" y="97"/>
                    <a:pt x="147" y="99"/>
                  </a:cubicBezTo>
                  <a:cubicBezTo>
                    <a:pt x="4" y="484"/>
                    <a:pt x="4" y="484"/>
                    <a:pt x="4" y="484"/>
                  </a:cubicBezTo>
                  <a:cubicBezTo>
                    <a:pt x="0" y="495"/>
                    <a:pt x="0" y="507"/>
                    <a:pt x="4" y="518"/>
                  </a:cubicBezTo>
                  <a:cubicBezTo>
                    <a:pt x="30" y="584"/>
                    <a:pt x="95" y="631"/>
                    <a:pt x="170" y="631"/>
                  </a:cubicBezTo>
                  <a:cubicBezTo>
                    <a:pt x="245" y="631"/>
                    <a:pt x="310" y="584"/>
                    <a:pt x="336" y="518"/>
                  </a:cubicBezTo>
                  <a:cubicBezTo>
                    <a:pt x="340" y="507"/>
                    <a:pt x="340" y="495"/>
                    <a:pt x="336" y="484"/>
                  </a:cubicBezTo>
                  <a:lnTo>
                    <a:pt x="193" y="99"/>
                  </a:lnTo>
                  <a:close/>
                  <a:moveTo>
                    <a:pt x="170" y="29"/>
                  </a:moveTo>
                  <a:cubicBezTo>
                    <a:pt x="183" y="29"/>
                    <a:pt x="194" y="40"/>
                    <a:pt x="194" y="53"/>
                  </a:cubicBezTo>
                  <a:cubicBezTo>
                    <a:pt x="194" y="67"/>
                    <a:pt x="183" y="77"/>
                    <a:pt x="170" y="77"/>
                  </a:cubicBezTo>
                  <a:cubicBezTo>
                    <a:pt x="157" y="77"/>
                    <a:pt x="146" y="67"/>
                    <a:pt x="146" y="53"/>
                  </a:cubicBezTo>
                  <a:cubicBezTo>
                    <a:pt x="146" y="40"/>
                    <a:pt x="157" y="29"/>
                    <a:pt x="170" y="29"/>
                  </a:cubicBezTo>
                  <a:close/>
                  <a:moveTo>
                    <a:pt x="22" y="500"/>
                  </a:moveTo>
                  <a:cubicBezTo>
                    <a:pt x="170" y="100"/>
                    <a:pt x="170" y="100"/>
                    <a:pt x="170" y="100"/>
                  </a:cubicBezTo>
                  <a:cubicBezTo>
                    <a:pt x="170" y="100"/>
                    <a:pt x="170" y="100"/>
                    <a:pt x="170" y="100"/>
                  </a:cubicBezTo>
                  <a:cubicBezTo>
                    <a:pt x="170" y="100"/>
                    <a:pt x="170" y="100"/>
                    <a:pt x="170" y="100"/>
                  </a:cubicBezTo>
                  <a:cubicBezTo>
                    <a:pt x="317" y="500"/>
                    <a:pt x="317" y="500"/>
                    <a:pt x="317" y="500"/>
                  </a:cubicBezTo>
                  <a:lnTo>
                    <a:pt x="22" y="5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" name="Freeform 1303"/>
            <p:cNvSpPr>
              <a:spLocks/>
            </p:cNvSpPr>
            <p:nvPr/>
          </p:nvSpPr>
          <p:spPr bwMode="auto">
            <a:xfrm>
              <a:off x="5230813" y="4192588"/>
              <a:ext cx="700088" cy="1431925"/>
            </a:xfrm>
            <a:custGeom>
              <a:avLst/>
              <a:gdLst>
                <a:gd name="T0" fmla="*/ 314 w 368"/>
                <a:gd name="T1" fmla="*/ 680 h 746"/>
                <a:gd name="T2" fmla="*/ 212 w 368"/>
                <a:gd name="T3" fmla="*/ 680 h 746"/>
                <a:gd name="T4" fmla="*/ 212 w 368"/>
                <a:gd name="T5" fmla="*/ 0 h 746"/>
                <a:gd name="T6" fmla="*/ 184 w 368"/>
                <a:gd name="T7" fmla="*/ 5 h 746"/>
                <a:gd name="T8" fmla="*/ 156 w 368"/>
                <a:gd name="T9" fmla="*/ 0 h 746"/>
                <a:gd name="T10" fmla="*/ 156 w 368"/>
                <a:gd name="T11" fmla="*/ 680 h 746"/>
                <a:gd name="T12" fmla="*/ 55 w 368"/>
                <a:gd name="T13" fmla="*/ 680 h 746"/>
                <a:gd name="T14" fmla="*/ 0 w 368"/>
                <a:gd name="T15" fmla="*/ 735 h 746"/>
                <a:gd name="T16" fmla="*/ 0 w 368"/>
                <a:gd name="T17" fmla="*/ 739 h 746"/>
                <a:gd name="T18" fmla="*/ 8 w 368"/>
                <a:gd name="T19" fmla="*/ 746 h 746"/>
                <a:gd name="T20" fmla="*/ 361 w 368"/>
                <a:gd name="T21" fmla="*/ 746 h 746"/>
                <a:gd name="T22" fmla="*/ 368 w 368"/>
                <a:gd name="T23" fmla="*/ 739 h 746"/>
                <a:gd name="T24" fmla="*/ 368 w 368"/>
                <a:gd name="T25" fmla="*/ 735 h 746"/>
                <a:gd name="T26" fmla="*/ 314 w 368"/>
                <a:gd name="T27" fmla="*/ 68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68" h="746">
                  <a:moveTo>
                    <a:pt x="314" y="680"/>
                  </a:moveTo>
                  <a:cubicBezTo>
                    <a:pt x="212" y="680"/>
                    <a:pt x="212" y="680"/>
                    <a:pt x="212" y="680"/>
                  </a:cubicBezTo>
                  <a:cubicBezTo>
                    <a:pt x="212" y="0"/>
                    <a:pt x="212" y="0"/>
                    <a:pt x="212" y="0"/>
                  </a:cubicBezTo>
                  <a:cubicBezTo>
                    <a:pt x="203" y="3"/>
                    <a:pt x="194" y="5"/>
                    <a:pt x="184" y="5"/>
                  </a:cubicBezTo>
                  <a:cubicBezTo>
                    <a:pt x="174" y="5"/>
                    <a:pt x="165" y="3"/>
                    <a:pt x="156" y="0"/>
                  </a:cubicBezTo>
                  <a:cubicBezTo>
                    <a:pt x="156" y="680"/>
                    <a:pt x="156" y="680"/>
                    <a:pt x="156" y="680"/>
                  </a:cubicBezTo>
                  <a:cubicBezTo>
                    <a:pt x="55" y="680"/>
                    <a:pt x="55" y="680"/>
                    <a:pt x="55" y="680"/>
                  </a:cubicBezTo>
                  <a:cubicBezTo>
                    <a:pt x="25" y="680"/>
                    <a:pt x="0" y="705"/>
                    <a:pt x="0" y="735"/>
                  </a:cubicBezTo>
                  <a:cubicBezTo>
                    <a:pt x="0" y="739"/>
                    <a:pt x="0" y="739"/>
                    <a:pt x="0" y="739"/>
                  </a:cubicBezTo>
                  <a:cubicBezTo>
                    <a:pt x="0" y="743"/>
                    <a:pt x="3" y="746"/>
                    <a:pt x="8" y="746"/>
                  </a:cubicBezTo>
                  <a:cubicBezTo>
                    <a:pt x="361" y="746"/>
                    <a:pt x="361" y="746"/>
                    <a:pt x="361" y="746"/>
                  </a:cubicBezTo>
                  <a:cubicBezTo>
                    <a:pt x="365" y="746"/>
                    <a:pt x="368" y="743"/>
                    <a:pt x="368" y="739"/>
                  </a:cubicBezTo>
                  <a:cubicBezTo>
                    <a:pt x="368" y="735"/>
                    <a:pt x="368" y="735"/>
                    <a:pt x="368" y="735"/>
                  </a:cubicBezTo>
                  <a:cubicBezTo>
                    <a:pt x="368" y="705"/>
                    <a:pt x="344" y="680"/>
                    <a:pt x="314" y="6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" name="Freeform 1304"/>
            <p:cNvSpPr>
              <a:spLocks noEditPoints="1"/>
            </p:cNvSpPr>
            <p:nvPr/>
          </p:nvSpPr>
          <p:spPr bwMode="auto">
            <a:xfrm>
              <a:off x="5454650" y="3924300"/>
              <a:ext cx="254000" cy="255588"/>
            </a:xfrm>
            <a:custGeom>
              <a:avLst/>
              <a:gdLst>
                <a:gd name="T0" fmla="*/ 66 w 133"/>
                <a:gd name="T1" fmla="*/ 133 h 133"/>
                <a:gd name="T2" fmla="*/ 133 w 133"/>
                <a:gd name="T3" fmla="*/ 67 h 133"/>
                <a:gd name="T4" fmla="*/ 66 w 133"/>
                <a:gd name="T5" fmla="*/ 0 h 133"/>
                <a:gd name="T6" fmla="*/ 0 w 133"/>
                <a:gd name="T7" fmla="*/ 67 h 133"/>
                <a:gd name="T8" fmla="*/ 66 w 133"/>
                <a:gd name="T9" fmla="*/ 133 h 133"/>
                <a:gd name="T10" fmla="*/ 66 w 133"/>
                <a:gd name="T11" fmla="*/ 23 h 133"/>
                <a:gd name="T12" fmla="*/ 110 w 133"/>
                <a:gd name="T13" fmla="*/ 67 h 133"/>
                <a:gd name="T14" fmla="*/ 66 w 133"/>
                <a:gd name="T15" fmla="*/ 110 h 133"/>
                <a:gd name="T16" fmla="*/ 22 w 133"/>
                <a:gd name="T17" fmla="*/ 67 h 133"/>
                <a:gd name="T18" fmla="*/ 66 w 133"/>
                <a:gd name="T19" fmla="*/ 2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3" h="133">
                  <a:moveTo>
                    <a:pt x="66" y="133"/>
                  </a:moveTo>
                  <a:cubicBezTo>
                    <a:pt x="103" y="133"/>
                    <a:pt x="133" y="103"/>
                    <a:pt x="133" y="67"/>
                  </a:cubicBezTo>
                  <a:cubicBezTo>
                    <a:pt x="133" y="30"/>
                    <a:pt x="103" y="0"/>
                    <a:pt x="66" y="0"/>
                  </a:cubicBezTo>
                  <a:cubicBezTo>
                    <a:pt x="30" y="0"/>
                    <a:pt x="0" y="30"/>
                    <a:pt x="0" y="67"/>
                  </a:cubicBezTo>
                  <a:cubicBezTo>
                    <a:pt x="0" y="103"/>
                    <a:pt x="30" y="133"/>
                    <a:pt x="66" y="133"/>
                  </a:cubicBezTo>
                  <a:close/>
                  <a:moveTo>
                    <a:pt x="66" y="23"/>
                  </a:moveTo>
                  <a:cubicBezTo>
                    <a:pt x="91" y="23"/>
                    <a:pt x="110" y="43"/>
                    <a:pt x="110" y="67"/>
                  </a:cubicBezTo>
                  <a:cubicBezTo>
                    <a:pt x="110" y="91"/>
                    <a:pt x="91" y="110"/>
                    <a:pt x="66" y="110"/>
                  </a:cubicBezTo>
                  <a:cubicBezTo>
                    <a:pt x="42" y="110"/>
                    <a:pt x="22" y="91"/>
                    <a:pt x="22" y="67"/>
                  </a:cubicBezTo>
                  <a:cubicBezTo>
                    <a:pt x="22" y="43"/>
                    <a:pt x="42" y="23"/>
                    <a:pt x="66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" name="Freeform 1305"/>
            <p:cNvSpPr>
              <a:spLocks/>
            </p:cNvSpPr>
            <p:nvPr/>
          </p:nvSpPr>
          <p:spPr bwMode="auto">
            <a:xfrm>
              <a:off x="5527675" y="3697288"/>
              <a:ext cx="106363" cy="215900"/>
            </a:xfrm>
            <a:custGeom>
              <a:avLst/>
              <a:gdLst>
                <a:gd name="T0" fmla="*/ 56 w 56"/>
                <a:gd name="T1" fmla="*/ 112 h 112"/>
                <a:gd name="T2" fmla="*/ 56 w 56"/>
                <a:gd name="T3" fmla="*/ 56 h 112"/>
                <a:gd name="T4" fmla="*/ 37 w 56"/>
                <a:gd name="T5" fmla="*/ 8 h 112"/>
                <a:gd name="T6" fmla="*/ 19 w 56"/>
                <a:gd name="T7" fmla="*/ 8 h 112"/>
                <a:gd name="T8" fmla="*/ 0 w 56"/>
                <a:gd name="T9" fmla="*/ 56 h 112"/>
                <a:gd name="T10" fmla="*/ 0 w 56"/>
                <a:gd name="T11" fmla="*/ 112 h 112"/>
                <a:gd name="T12" fmla="*/ 28 w 56"/>
                <a:gd name="T13" fmla="*/ 106 h 112"/>
                <a:gd name="T14" fmla="*/ 56 w 56"/>
                <a:gd name="T15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112">
                  <a:moveTo>
                    <a:pt x="56" y="112"/>
                  </a:moveTo>
                  <a:cubicBezTo>
                    <a:pt x="56" y="56"/>
                    <a:pt x="56" y="56"/>
                    <a:pt x="56" y="56"/>
                  </a:cubicBezTo>
                  <a:cubicBezTo>
                    <a:pt x="37" y="8"/>
                    <a:pt x="37" y="8"/>
                    <a:pt x="37" y="8"/>
                  </a:cubicBezTo>
                  <a:cubicBezTo>
                    <a:pt x="34" y="0"/>
                    <a:pt x="23" y="0"/>
                    <a:pt x="19" y="8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9" y="108"/>
                    <a:pt x="18" y="106"/>
                    <a:pt x="28" y="106"/>
                  </a:cubicBezTo>
                  <a:cubicBezTo>
                    <a:pt x="38" y="106"/>
                    <a:pt x="47" y="108"/>
                    <a:pt x="56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" name="Freeform 1306"/>
            <p:cNvSpPr>
              <a:spLocks/>
            </p:cNvSpPr>
            <p:nvPr/>
          </p:nvSpPr>
          <p:spPr bwMode="auto">
            <a:xfrm>
              <a:off x="5702300" y="4030663"/>
              <a:ext cx="476250" cy="209550"/>
            </a:xfrm>
            <a:custGeom>
              <a:avLst/>
              <a:gdLst>
                <a:gd name="T0" fmla="*/ 0 w 251"/>
                <a:gd name="T1" fmla="*/ 56 h 109"/>
                <a:gd name="T2" fmla="*/ 232 w 251"/>
                <a:gd name="T3" fmla="*/ 109 h 109"/>
                <a:gd name="T4" fmla="*/ 231 w 251"/>
                <a:gd name="T5" fmla="*/ 99 h 109"/>
                <a:gd name="T6" fmla="*/ 251 w 251"/>
                <a:gd name="T7" fmla="*/ 55 h 109"/>
                <a:gd name="T8" fmla="*/ 14 w 251"/>
                <a:gd name="T9" fmla="*/ 0 h 109"/>
                <a:gd name="T10" fmla="*/ 14 w 251"/>
                <a:gd name="T11" fmla="*/ 11 h 109"/>
                <a:gd name="T12" fmla="*/ 0 w 251"/>
                <a:gd name="T13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1" h="109">
                  <a:moveTo>
                    <a:pt x="0" y="56"/>
                  </a:moveTo>
                  <a:cubicBezTo>
                    <a:pt x="232" y="109"/>
                    <a:pt x="232" y="109"/>
                    <a:pt x="232" y="109"/>
                  </a:cubicBezTo>
                  <a:cubicBezTo>
                    <a:pt x="231" y="106"/>
                    <a:pt x="231" y="103"/>
                    <a:pt x="231" y="99"/>
                  </a:cubicBezTo>
                  <a:cubicBezTo>
                    <a:pt x="231" y="82"/>
                    <a:pt x="238" y="66"/>
                    <a:pt x="251" y="55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3"/>
                    <a:pt x="14" y="7"/>
                    <a:pt x="14" y="11"/>
                  </a:cubicBezTo>
                  <a:cubicBezTo>
                    <a:pt x="14" y="27"/>
                    <a:pt x="9" y="43"/>
                    <a:pt x="0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Freeform 1307"/>
            <p:cNvSpPr>
              <a:spLocks/>
            </p:cNvSpPr>
            <p:nvPr/>
          </p:nvSpPr>
          <p:spPr bwMode="auto">
            <a:xfrm>
              <a:off x="4927600" y="3846513"/>
              <a:ext cx="531813" cy="228600"/>
            </a:xfrm>
            <a:custGeom>
              <a:avLst/>
              <a:gdLst>
                <a:gd name="T0" fmla="*/ 0 w 280"/>
                <a:gd name="T1" fmla="*/ 56 h 119"/>
                <a:gd name="T2" fmla="*/ 267 w 280"/>
                <a:gd name="T3" fmla="*/ 119 h 119"/>
                <a:gd name="T4" fmla="*/ 266 w 280"/>
                <a:gd name="T5" fmla="*/ 107 h 119"/>
                <a:gd name="T6" fmla="*/ 280 w 280"/>
                <a:gd name="T7" fmla="*/ 63 h 119"/>
                <a:gd name="T8" fmla="*/ 10 w 280"/>
                <a:gd name="T9" fmla="*/ 0 h 119"/>
                <a:gd name="T10" fmla="*/ 13 w 280"/>
                <a:gd name="T11" fmla="*/ 19 h 119"/>
                <a:gd name="T12" fmla="*/ 0 w 280"/>
                <a:gd name="T13" fmla="*/ 56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" h="119">
                  <a:moveTo>
                    <a:pt x="0" y="56"/>
                  </a:moveTo>
                  <a:cubicBezTo>
                    <a:pt x="267" y="119"/>
                    <a:pt x="267" y="119"/>
                    <a:pt x="267" y="119"/>
                  </a:cubicBezTo>
                  <a:cubicBezTo>
                    <a:pt x="266" y="115"/>
                    <a:pt x="266" y="111"/>
                    <a:pt x="266" y="107"/>
                  </a:cubicBezTo>
                  <a:cubicBezTo>
                    <a:pt x="266" y="90"/>
                    <a:pt x="271" y="75"/>
                    <a:pt x="280" y="63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6"/>
                    <a:pt x="13" y="12"/>
                    <a:pt x="13" y="19"/>
                  </a:cubicBezTo>
                  <a:cubicBezTo>
                    <a:pt x="13" y="33"/>
                    <a:pt x="8" y="46"/>
                    <a:pt x="0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4" name="Freeform 1308"/>
            <p:cNvSpPr>
              <a:spLocks noEditPoints="1"/>
            </p:cNvSpPr>
            <p:nvPr/>
          </p:nvSpPr>
          <p:spPr bwMode="auto">
            <a:xfrm>
              <a:off x="3800475" y="2898775"/>
              <a:ext cx="3492500" cy="3529013"/>
            </a:xfrm>
            <a:custGeom>
              <a:avLst/>
              <a:gdLst>
                <a:gd name="T0" fmla="*/ 919 w 1838"/>
                <a:gd name="T1" fmla="*/ 0 h 1838"/>
                <a:gd name="T2" fmla="*/ 1569 w 1838"/>
                <a:gd name="T3" fmla="*/ 269 h 1838"/>
                <a:gd name="T4" fmla="*/ 1838 w 1838"/>
                <a:gd name="T5" fmla="*/ 919 h 1838"/>
                <a:gd name="T6" fmla="*/ 1569 w 1838"/>
                <a:gd name="T7" fmla="*/ 1569 h 1838"/>
                <a:gd name="T8" fmla="*/ 919 w 1838"/>
                <a:gd name="T9" fmla="*/ 1838 h 1838"/>
                <a:gd name="T10" fmla="*/ 269 w 1838"/>
                <a:gd name="T11" fmla="*/ 1569 h 1838"/>
                <a:gd name="T12" fmla="*/ 0 w 1838"/>
                <a:gd name="T13" fmla="*/ 919 h 1838"/>
                <a:gd name="T14" fmla="*/ 269 w 1838"/>
                <a:gd name="T15" fmla="*/ 269 h 1838"/>
                <a:gd name="T16" fmla="*/ 919 w 1838"/>
                <a:gd name="T17" fmla="*/ 0 h 1838"/>
                <a:gd name="T18" fmla="*/ 1513 w 1838"/>
                <a:gd name="T19" fmla="*/ 325 h 1838"/>
                <a:gd name="T20" fmla="*/ 919 w 1838"/>
                <a:gd name="T21" fmla="*/ 80 h 1838"/>
                <a:gd name="T22" fmla="*/ 325 w 1838"/>
                <a:gd name="T23" fmla="*/ 325 h 1838"/>
                <a:gd name="T24" fmla="*/ 80 w 1838"/>
                <a:gd name="T25" fmla="*/ 919 h 1838"/>
                <a:gd name="T26" fmla="*/ 325 w 1838"/>
                <a:gd name="T27" fmla="*/ 1513 h 1838"/>
                <a:gd name="T28" fmla="*/ 919 w 1838"/>
                <a:gd name="T29" fmla="*/ 1758 h 1838"/>
                <a:gd name="T30" fmla="*/ 1513 w 1838"/>
                <a:gd name="T31" fmla="*/ 1513 h 1838"/>
                <a:gd name="T32" fmla="*/ 1758 w 1838"/>
                <a:gd name="T33" fmla="*/ 919 h 1838"/>
                <a:gd name="T34" fmla="*/ 1513 w 1838"/>
                <a:gd name="T35" fmla="*/ 32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38" h="1838">
                  <a:moveTo>
                    <a:pt x="919" y="0"/>
                  </a:moveTo>
                  <a:cubicBezTo>
                    <a:pt x="1173" y="0"/>
                    <a:pt x="1403" y="103"/>
                    <a:pt x="1569" y="269"/>
                  </a:cubicBezTo>
                  <a:cubicBezTo>
                    <a:pt x="1735" y="435"/>
                    <a:pt x="1838" y="665"/>
                    <a:pt x="1838" y="919"/>
                  </a:cubicBezTo>
                  <a:cubicBezTo>
                    <a:pt x="1838" y="1173"/>
                    <a:pt x="1735" y="1403"/>
                    <a:pt x="1569" y="1569"/>
                  </a:cubicBezTo>
                  <a:cubicBezTo>
                    <a:pt x="1403" y="1735"/>
                    <a:pt x="1173" y="1838"/>
                    <a:pt x="919" y="1838"/>
                  </a:cubicBezTo>
                  <a:cubicBezTo>
                    <a:pt x="665" y="1838"/>
                    <a:pt x="435" y="1735"/>
                    <a:pt x="269" y="1569"/>
                  </a:cubicBezTo>
                  <a:cubicBezTo>
                    <a:pt x="103" y="1403"/>
                    <a:pt x="0" y="1173"/>
                    <a:pt x="0" y="919"/>
                  </a:cubicBezTo>
                  <a:cubicBezTo>
                    <a:pt x="0" y="665"/>
                    <a:pt x="103" y="435"/>
                    <a:pt x="269" y="269"/>
                  </a:cubicBezTo>
                  <a:cubicBezTo>
                    <a:pt x="435" y="103"/>
                    <a:pt x="665" y="0"/>
                    <a:pt x="919" y="0"/>
                  </a:cubicBezTo>
                  <a:close/>
                  <a:moveTo>
                    <a:pt x="1513" y="325"/>
                  </a:moveTo>
                  <a:cubicBezTo>
                    <a:pt x="1361" y="174"/>
                    <a:pt x="1151" y="80"/>
                    <a:pt x="919" y="80"/>
                  </a:cubicBezTo>
                  <a:cubicBezTo>
                    <a:pt x="687" y="80"/>
                    <a:pt x="477" y="174"/>
                    <a:pt x="325" y="325"/>
                  </a:cubicBezTo>
                  <a:cubicBezTo>
                    <a:pt x="174" y="477"/>
                    <a:pt x="80" y="687"/>
                    <a:pt x="80" y="919"/>
                  </a:cubicBezTo>
                  <a:cubicBezTo>
                    <a:pt x="80" y="1151"/>
                    <a:pt x="174" y="1361"/>
                    <a:pt x="325" y="1513"/>
                  </a:cubicBezTo>
                  <a:cubicBezTo>
                    <a:pt x="477" y="1664"/>
                    <a:pt x="687" y="1758"/>
                    <a:pt x="919" y="1758"/>
                  </a:cubicBezTo>
                  <a:cubicBezTo>
                    <a:pt x="1151" y="1758"/>
                    <a:pt x="1361" y="1664"/>
                    <a:pt x="1513" y="1513"/>
                  </a:cubicBezTo>
                  <a:cubicBezTo>
                    <a:pt x="1664" y="1361"/>
                    <a:pt x="1758" y="1151"/>
                    <a:pt x="1758" y="919"/>
                  </a:cubicBezTo>
                  <a:cubicBezTo>
                    <a:pt x="1758" y="687"/>
                    <a:pt x="1664" y="477"/>
                    <a:pt x="1513" y="3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15" name="Group 14"/>
          <p:cNvGrpSpPr>
            <a:grpSpLocks noChangeAspect="1"/>
          </p:cNvGrpSpPr>
          <p:nvPr/>
        </p:nvGrpSpPr>
        <p:grpSpPr>
          <a:xfrm>
            <a:off x="4911638" y="1759167"/>
            <a:ext cx="800236" cy="808601"/>
            <a:chOff x="4422775" y="2533650"/>
            <a:chExt cx="3492500" cy="3529013"/>
          </a:xfrm>
          <a:solidFill>
            <a:schemeClr val="bg1"/>
          </a:solidFill>
        </p:grpSpPr>
        <p:sp>
          <p:nvSpPr>
            <p:cNvPr id="16" name="Freeform 718"/>
            <p:cNvSpPr>
              <a:spLocks noEditPoints="1"/>
            </p:cNvSpPr>
            <p:nvPr/>
          </p:nvSpPr>
          <p:spPr bwMode="auto">
            <a:xfrm>
              <a:off x="4422775" y="2533650"/>
              <a:ext cx="3492500" cy="3529013"/>
            </a:xfrm>
            <a:custGeom>
              <a:avLst/>
              <a:gdLst>
                <a:gd name="T0" fmla="*/ 919 w 1838"/>
                <a:gd name="T1" fmla="*/ 0 h 1838"/>
                <a:gd name="T2" fmla="*/ 1569 w 1838"/>
                <a:gd name="T3" fmla="*/ 269 h 1838"/>
                <a:gd name="T4" fmla="*/ 1838 w 1838"/>
                <a:gd name="T5" fmla="*/ 919 h 1838"/>
                <a:gd name="T6" fmla="*/ 1569 w 1838"/>
                <a:gd name="T7" fmla="*/ 1569 h 1838"/>
                <a:gd name="T8" fmla="*/ 919 w 1838"/>
                <a:gd name="T9" fmla="*/ 1838 h 1838"/>
                <a:gd name="T10" fmla="*/ 269 w 1838"/>
                <a:gd name="T11" fmla="*/ 1569 h 1838"/>
                <a:gd name="T12" fmla="*/ 0 w 1838"/>
                <a:gd name="T13" fmla="*/ 919 h 1838"/>
                <a:gd name="T14" fmla="*/ 269 w 1838"/>
                <a:gd name="T15" fmla="*/ 269 h 1838"/>
                <a:gd name="T16" fmla="*/ 919 w 1838"/>
                <a:gd name="T17" fmla="*/ 0 h 1838"/>
                <a:gd name="T18" fmla="*/ 1513 w 1838"/>
                <a:gd name="T19" fmla="*/ 325 h 1838"/>
                <a:gd name="T20" fmla="*/ 919 w 1838"/>
                <a:gd name="T21" fmla="*/ 80 h 1838"/>
                <a:gd name="T22" fmla="*/ 325 w 1838"/>
                <a:gd name="T23" fmla="*/ 325 h 1838"/>
                <a:gd name="T24" fmla="*/ 80 w 1838"/>
                <a:gd name="T25" fmla="*/ 919 h 1838"/>
                <a:gd name="T26" fmla="*/ 325 w 1838"/>
                <a:gd name="T27" fmla="*/ 1513 h 1838"/>
                <a:gd name="T28" fmla="*/ 919 w 1838"/>
                <a:gd name="T29" fmla="*/ 1758 h 1838"/>
                <a:gd name="T30" fmla="*/ 1513 w 1838"/>
                <a:gd name="T31" fmla="*/ 1513 h 1838"/>
                <a:gd name="T32" fmla="*/ 1758 w 1838"/>
                <a:gd name="T33" fmla="*/ 919 h 1838"/>
                <a:gd name="T34" fmla="*/ 1513 w 1838"/>
                <a:gd name="T35" fmla="*/ 32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38" h="1838">
                  <a:moveTo>
                    <a:pt x="919" y="0"/>
                  </a:moveTo>
                  <a:cubicBezTo>
                    <a:pt x="1173" y="0"/>
                    <a:pt x="1403" y="103"/>
                    <a:pt x="1569" y="269"/>
                  </a:cubicBezTo>
                  <a:cubicBezTo>
                    <a:pt x="1735" y="435"/>
                    <a:pt x="1838" y="665"/>
                    <a:pt x="1838" y="919"/>
                  </a:cubicBezTo>
                  <a:cubicBezTo>
                    <a:pt x="1838" y="1173"/>
                    <a:pt x="1735" y="1403"/>
                    <a:pt x="1569" y="1569"/>
                  </a:cubicBezTo>
                  <a:cubicBezTo>
                    <a:pt x="1403" y="1735"/>
                    <a:pt x="1173" y="1838"/>
                    <a:pt x="919" y="1838"/>
                  </a:cubicBezTo>
                  <a:cubicBezTo>
                    <a:pt x="665" y="1838"/>
                    <a:pt x="435" y="1735"/>
                    <a:pt x="269" y="1569"/>
                  </a:cubicBezTo>
                  <a:cubicBezTo>
                    <a:pt x="103" y="1403"/>
                    <a:pt x="0" y="1173"/>
                    <a:pt x="0" y="919"/>
                  </a:cubicBezTo>
                  <a:cubicBezTo>
                    <a:pt x="0" y="665"/>
                    <a:pt x="103" y="435"/>
                    <a:pt x="269" y="269"/>
                  </a:cubicBezTo>
                  <a:cubicBezTo>
                    <a:pt x="435" y="103"/>
                    <a:pt x="665" y="0"/>
                    <a:pt x="919" y="0"/>
                  </a:cubicBezTo>
                  <a:close/>
                  <a:moveTo>
                    <a:pt x="1513" y="325"/>
                  </a:moveTo>
                  <a:cubicBezTo>
                    <a:pt x="1361" y="174"/>
                    <a:pt x="1151" y="80"/>
                    <a:pt x="919" y="80"/>
                  </a:cubicBezTo>
                  <a:cubicBezTo>
                    <a:pt x="687" y="80"/>
                    <a:pt x="477" y="174"/>
                    <a:pt x="325" y="325"/>
                  </a:cubicBezTo>
                  <a:cubicBezTo>
                    <a:pt x="174" y="477"/>
                    <a:pt x="80" y="687"/>
                    <a:pt x="80" y="919"/>
                  </a:cubicBezTo>
                  <a:cubicBezTo>
                    <a:pt x="80" y="1151"/>
                    <a:pt x="174" y="1361"/>
                    <a:pt x="325" y="1513"/>
                  </a:cubicBezTo>
                  <a:cubicBezTo>
                    <a:pt x="477" y="1664"/>
                    <a:pt x="687" y="1758"/>
                    <a:pt x="919" y="1758"/>
                  </a:cubicBezTo>
                  <a:cubicBezTo>
                    <a:pt x="1151" y="1758"/>
                    <a:pt x="1361" y="1664"/>
                    <a:pt x="1513" y="1513"/>
                  </a:cubicBezTo>
                  <a:cubicBezTo>
                    <a:pt x="1664" y="1361"/>
                    <a:pt x="1758" y="1151"/>
                    <a:pt x="1758" y="919"/>
                  </a:cubicBezTo>
                  <a:cubicBezTo>
                    <a:pt x="1758" y="687"/>
                    <a:pt x="1664" y="477"/>
                    <a:pt x="1513" y="3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7" name="Freeform 719"/>
            <p:cNvSpPr>
              <a:spLocks noEditPoints="1"/>
            </p:cNvSpPr>
            <p:nvPr/>
          </p:nvSpPr>
          <p:spPr bwMode="auto">
            <a:xfrm>
              <a:off x="5106988" y="3267075"/>
              <a:ext cx="2165350" cy="2292350"/>
            </a:xfrm>
            <a:custGeom>
              <a:avLst/>
              <a:gdLst>
                <a:gd name="T0" fmla="*/ 1109 w 1364"/>
                <a:gd name="T1" fmla="*/ 972 h 1444"/>
                <a:gd name="T2" fmla="*/ 1109 w 1364"/>
                <a:gd name="T3" fmla="*/ 545 h 1444"/>
                <a:gd name="T4" fmla="*/ 686 w 1364"/>
                <a:gd name="T5" fmla="*/ 545 h 1444"/>
                <a:gd name="T6" fmla="*/ 686 w 1364"/>
                <a:gd name="T7" fmla="*/ 972 h 1444"/>
                <a:gd name="T8" fmla="*/ 429 w 1364"/>
                <a:gd name="T9" fmla="*/ 972 h 1444"/>
                <a:gd name="T10" fmla="*/ 897 w 1364"/>
                <a:gd name="T11" fmla="*/ 1444 h 1444"/>
                <a:gd name="T12" fmla="*/ 1364 w 1364"/>
                <a:gd name="T13" fmla="*/ 972 h 1444"/>
                <a:gd name="T14" fmla="*/ 1109 w 1364"/>
                <a:gd name="T15" fmla="*/ 972 h 1444"/>
                <a:gd name="T16" fmla="*/ 652 w 1364"/>
                <a:gd name="T17" fmla="*/ 1064 h 1444"/>
                <a:gd name="T18" fmla="*/ 778 w 1364"/>
                <a:gd name="T19" fmla="*/ 1064 h 1444"/>
                <a:gd name="T20" fmla="*/ 778 w 1364"/>
                <a:gd name="T21" fmla="*/ 638 h 1444"/>
                <a:gd name="T22" fmla="*/ 1016 w 1364"/>
                <a:gd name="T23" fmla="*/ 638 h 1444"/>
                <a:gd name="T24" fmla="*/ 1016 w 1364"/>
                <a:gd name="T25" fmla="*/ 1064 h 1444"/>
                <a:gd name="T26" fmla="*/ 1143 w 1364"/>
                <a:gd name="T27" fmla="*/ 1064 h 1444"/>
                <a:gd name="T28" fmla="*/ 897 w 1364"/>
                <a:gd name="T29" fmla="*/ 1312 h 1444"/>
                <a:gd name="T30" fmla="*/ 652 w 1364"/>
                <a:gd name="T31" fmla="*/ 1064 h 1444"/>
                <a:gd name="T32" fmla="*/ 522 w 1364"/>
                <a:gd name="T33" fmla="*/ 786 h 1444"/>
                <a:gd name="T34" fmla="*/ 522 w 1364"/>
                <a:gd name="T35" fmla="*/ 359 h 1444"/>
                <a:gd name="T36" fmla="*/ 712 w 1364"/>
                <a:gd name="T37" fmla="*/ 359 h 1444"/>
                <a:gd name="T38" fmla="*/ 356 w 1364"/>
                <a:gd name="T39" fmla="*/ 0 h 1444"/>
                <a:gd name="T40" fmla="*/ 0 w 1364"/>
                <a:gd name="T41" fmla="*/ 359 h 1444"/>
                <a:gd name="T42" fmla="*/ 190 w 1364"/>
                <a:gd name="T43" fmla="*/ 359 h 1444"/>
                <a:gd name="T44" fmla="*/ 190 w 1364"/>
                <a:gd name="T45" fmla="*/ 786 h 1444"/>
                <a:gd name="T46" fmla="*/ 522 w 1364"/>
                <a:gd name="T47" fmla="*/ 786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64" h="1444">
                  <a:moveTo>
                    <a:pt x="1109" y="972"/>
                  </a:moveTo>
                  <a:lnTo>
                    <a:pt x="1109" y="545"/>
                  </a:lnTo>
                  <a:lnTo>
                    <a:pt x="686" y="545"/>
                  </a:lnTo>
                  <a:lnTo>
                    <a:pt x="686" y="972"/>
                  </a:lnTo>
                  <a:lnTo>
                    <a:pt x="429" y="972"/>
                  </a:lnTo>
                  <a:lnTo>
                    <a:pt x="897" y="1444"/>
                  </a:lnTo>
                  <a:lnTo>
                    <a:pt x="1364" y="972"/>
                  </a:lnTo>
                  <a:lnTo>
                    <a:pt x="1109" y="972"/>
                  </a:lnTo>
                  <a:close/>
                  <a:moveTo>
                    <a:pt x="652" y="1064"/>
                  </a:moveTo>
                  <a:lnTo>
                    <a:pt x="778" y="1064"/>
                  </a:lnTo>
                  <a:lnTo>
                    <a:pt x="778" y="638"/>
                  </a:lnTo>
                  <a:lnTo>
                    <a:pt x="1016" y="638"/>
                  </a:lnTo>
                  <a:lnTo>
                    <a:pt x="1016" y="1064"/>
                  </a:lnTo>
                  <a:lnTo>
                    <a:pt x="1143" y="1064"/>
                  </a:lnTo>
                  <a:lnTo>
                    <a:pt x="897" y="1312"/>
                  </a:lnTo>
                  <a:lnTo>
                    <a:pt x="652" y="1064"/>
                  </a:lnTo>
                  <a:close/>
                  <a:moveTo>
                    <a:pt x="522" y="786"/>
                  </a:moveTo>
                  <a:lnTo>
                    <a:pt x="522" y="359"/>
                  </a:lnTo>
                  <a:lnTo>
                    <a:pt x="712" y="359"/>
                  </a:lnTo>
                  <a:lnTo>
                    <a:pt x="356" y="0"/>
                  </a:lnTo>
                  <a:lnTo>
                    <a:pt x="0" y="359"/>
                  </a:lnTo>
                  <a:lnTo>
                    <a:pt x="190" y="359"/>
                  </a:lnTo>
                  <a:lnTo>
                    <a:pt x="190" y="786"/>
                  </a:lnTo>
                  <a:lnTo>
                    <a:pt x="522" y="7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18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838000" y="6356350"/>
            <a:ext cx="2844800" cy="365125"/>
          </a:xfrm>
        </p:spPr>
        <p:txBody>
          <a:bodyPr/>
          <a:lstStyle/>
          <a:p>
            <a:fld id="{A72B8D26-3E6E-4E1C-ACAA-5DFCCFBF926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72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538</Words>
  <Application>Microsoft Office PowerPoint</Application>
  <PresentationFormat>Widescreen</PresentationFormat>
  <Paragraphs>88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Wingdings</vt:lpstr>
      <vt:lpstr>Wingdings 2</vt:lpstr>
      <vt:lpstr>Office Theme</vt:lpstr>
      <vt:lpstr> The European Commission's Proposal  for a Carbon Border Adjustment Mechanism</vt:lpstr>
      <vt:lpstr>The European Green Deal, EU Climate Law,  and Fit For 55</vt:lpstr>
      <vt:lpstr>The EU’s Stated Motivation for the CBAM</vt:lpstr>
      <vt:lpstr>Basic Idea &amp; Timing</vt:lpstr>
      <vt:lpstr>Covered Goods &amp; Countries</vt:lpstr>
      <vt:lpstr>Embedded Emissions</vt:lpstr>
      <vt:lpstr>CBAM Certificates</vt:lpstr>
      <vt:lpstr>  Discounts &amp; Adjustments  </vt:lpstr>
    </vt:vector>
  </TitlesOfParts>
  <Company>Covington &amp; Burling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Garcia Molyneux, Candido</dc:creator>
  <cp:lastModifiedBy>Garcia Molyneux, Candido</cp:lastModifiedBy>
  <cp:revision>1</cp:revision>
  <dcterms:created xsi:type="dcterms:W3CDTF">2021-10-25T09:57:25Z</dcterms:created>
  <dcterms:modified xsi:type="dcterms:W3CDTF">2021-10-25T10:17:18Z</dcterms:modified>
</cp:coreProperties>
</file>